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75" r:id="rId2"/>
    <p:sldId id="406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C8B"/>
    <a:srgbClr val="A50021"/>
    <a:srgbClr val="0B5ED7"/>
    <a:srgbClr val="EBEBBD"/>
    <a:srgbClr val="FFFFFF"/>
    <a:srgbClr val="FFFF99"/>
    <a:srgbClr val="9966FF"/>
    <a:srgbClr val="FF66FF"/>
    <a:srgbClr val="24A5F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2" autoAdjust="0"/>
    <p:restoredTop sz="87796" autoAdjust="0"/>
  </p:normalViewPr>
  <p:slideViewPr>
    <p:cSldViewPr snapToGrid="0">
      <p:cViewPr varScale="1">
        <p:scale>
          <a:sx n="75" d="100"/>
          <a:sy n="75" d="100"/>
        </p:scale>
        <p:origin x="1224" y="54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C46E-64F0-43F6-BE9E-34902C7136E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2388" y="1143000"/>
            <a:ext cx="421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9D183-B827-4306-BDB1-894B95ECB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switch statement is a selection control mechanism that allows the value of an expression to change the control flow of program execution via map and search.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D183-B827-4306-BDB1-894B95ECBB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6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beginning number of the sequence.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Terminating the number of the sequence.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It is the increment of the given sequence. It is calculated as ((to-from) /(length.out-1)).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length.out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Decides the total length of the sequence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along.with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Outputs a sequence of the same length as the input vector.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D183-B827-4306-BDB1-894B95ECBB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90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534" y="758952"/>
            <a:ext cx="7723228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661" y="4455621"/>
            <a:ext cx="772322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27287" y="4343400"/>
            <a:ext cx="758280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4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90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315" y="412302"/>
            <a:ext cx="2018571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603" y="412302"/>
            <a:ext cx="5938694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5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90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34" y="758952"/>
            <a:ext cx="772322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534" y="4453128"/>
            <a:ext cx="772322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27287" y="4343400"/>
            <a:ext cx="758280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8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2534" y="286605"/>
            <a:ext cx="7723228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534" y="1845734"/>
            <a:ext cx="3791403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4359" y="1845735"/>
            <a:ext cx="3791403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2534" y="286605"/>
            <a:ext cx="7723228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534" y="1846052"/>
            <a:ext cx="379140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534" y="2582334"/>
            <a:ext cx="3791403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4359" y="1846052"/>
            <a:ext cx="379140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4359" y="2582334"/>
            <a:ext cx="3791403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8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9" y="6400800"/>
            <a:ext cx="93590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1103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02122" y="0"/>
            <a:ext cx="491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56" y="594359"/>
            <a:ext cx="2457391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086" y="731520"/>
            <a:ext cx="4984992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1056" y="2926080"/>
            <a:ext cx="2457391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7438" y="6459787"/>
            <a:ext cx="201059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086" y="6459787"/>
            <a:ext cx="3569067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7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3590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34" y="5074920"/>
            <a:ext cx="776564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361477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534" y="5907024"/>
            <a:ext cx="7770035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5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36148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361489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534" y="286605"/>
            <a:ext cx="772322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533" y="1845734"/>
            <a:ext cx="772322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535" y="6459787"/>
            <a:ext cx="1898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0396" y="6459787"/>
            <a:ext cx="3703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954" y="6459787"/>
            <a:ext cx="1007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6440" y="1737845"/>
            <a:ext cx="765301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4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79" y="2296052"/>
            <a:ext cx="7957265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300" dirty="0"/>
              <a:t>Introduction to R and </a:t>
            </a:r>
            <a:r>
              <a:rPr lang="en-US" sz="5300" dirty="0" err="1" smtClean="0"/>
              <a:t>Rstudio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(Part 3)</a:t>
            </a:r>
            <a:endParaRPr lang="en-IN" sz="53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 (range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function)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b="1" dirty="0" err="1"/>
              <a:t>Seq</a:t>
            </a:r>
            <a:r>
              <a:rPr lang="en-US" b="1" dirty="0"/>
              <a:t>():</a:t>
            </a:r>
            <a:r>
              <a:rPr lang="en-US" dirty="0"/>
              <a:t> The </a:t>
            </a:r>
            <a:r>
              <a:rPr lang="en-US" dirty="0" err="1"/>
              <a:t>seq</a:t>
            </a:r>
            <a:r>
              <a:rPr lang="en-US" dirty="0"/>
              <a:t> function in R can generate the general or regular sequences from the given inputs.</a:t>
            </a:r>
            <a:r>
              <a:rPr lang="en-US" dirty="0" smtClean="0"/>
              <a:t> </a:t>
            </a:r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Syntax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dirty="0" err="1" smtClean="0"/>
              <a:t>Seq</a:t>
            </a:r>
            <a:r>
              <a:rPr lang="en-US" dirty="0" smtClean="0"/>
              <a:t>(from, </a:t>
            </a:r>
            <a:r>
              <a:rPr lang="en-IN" dirty="0"/>
              <a:t>to, by, </a:t>
            </a:r>
            <a:r>
              <a:rPr lang="en-IN" dirty="0" err="1"/>
              <a:t>length.out</a:t>
            </a:r>
            <a:r>
              <a:rPr lang="en-IN" dirty="0"/>
              <a:t>, </a:t>
            </a:r>
            <a:r>
              <a:rPr lang="en-IN" dirty="0" err="1"/>
              <a:t>along.with</a:t>
            </a:r>
            <a:r>
              <a:rPr lang="en-US" dirty="0" smtClean="0"/>
              <a:t>)</a:t>
            </a:r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IN" dirty="0" smtClean="0"/>
              <a:t>Example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dirty="0" smtClean="0"/>
              <a:t>&gt;</a:t>
            </a:r>
            <a:r>
              <a:rPr lang="en-US" dirty="0" err="1" smtClean="0"/>
              <a:t>seq</a:t>
            </a:r>
            <a:r>
              <a:rPr lang="en-US" dirty="0" smtClean="0"/>
              <a:t>(from=1,to=10)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2000" dirty="0" smtClean="0"/>
              <a:t>&gt;</a:t>
            </a:r>
            <a:r>
              <a:rPr lang="en-US" sz="2000" dirty="0" err="1" smtClean="0"/>
              <a:t>seq</a:t>
            </a:r>
            <a:r>
              <a:rPr lang="en-US" sz="2000" dirty="0" smtClean="0"/>
              <a:t>(from=1,to=30,by=3)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2000" dirty="0"/>
              <a:t>&gt;</a:t>
            </a:r>
            <a:r>
              <a:rPr lang="en-US" sz="2000" dirty="0" err="1"/>
              <a:t>seq</a:t>
            </a:r>
            <a:r>
              <a:rPr lang="en-US" sz="2000" dirty="0"/>
              <a:t>(1,30,2</a:t>
            </a:r>
            <a:r>
              <a:rPr lang="en-US" sz="2000" dirty="0" smtClean="0"/>
              <a:t>)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sz="2000" dirty="0" smtClean="0"/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2000" dirty="0"/>
              <a:t>&gt;y&lt;-c(1,5,15,20)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2000" dirty="0" smtClean="0"/>
              <a:t>&gt;</a:t>
            </a:r>
            <a:r>
              <a:rPr lang="en-US" sz="2000" dirty="0" err="1" smtClean="0"/>
              <a:t>seq</a:t>
            </a:r>
            <a:r>
              <a:rPr lang="en-US" sz="2000" dirty="0" smtClean="0"/>
              <a:t>(10,25,along.with </a:t>
            </a:r>
            <a:r>
              <a:rPr lang="en-US" sz="2000" dirty="0"/>
              <a:t>= y</a:t>
            </a:r>
            <a:r>
              <a:rPr lang="en-US" sz="2000" dirty="0" smtClean="0"/>
              <a:t>)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sz="2000" dirty="0"/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2000" dirty="0"/>
              <a:t>&gt;</a:t>
            </a:r>
            <a:r>
              <a:rPr lang="en-US" sz="2000" dirty="0" err="1"/>
              <a:t>seq_len</a:t>
            </a:r>
            <a:r>
              <a:rPr lang="en-US" sz="2000" dirty="0"/>
              <a:t>(10)</a:t>
            </a: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IN" sz="2000" dirty="0"/>
          </a:p>
          <a:p>
            <a:pPr marL="800100" lvl="1" indent="-342900" algn="just">
              <a:lnSpc>
                <a:spcPct val="80000"/>
              </a:lnSpc>
            </a:pPr>
            <a:endParaRPr lang="pt-BR" altLang="en-US" sz="2000" dirty="0"/>
          </a:p>
          <a:p>
            <a:pPr marL="800100" lvl="1" indent="-342900" algn="just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88" y="2058207"/>
            <a:ext cx="8116711" cy="30232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may be a situation when you need to execute a block of code several number of times.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general, statements are executed sequentially. The first statement in a function is executed first, followed by the second, and so 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languages provide various control structures that allow for more complicated execution paths</a:t>
            </a:r>
            <a:r>
              <a:rPr lang="en-US" dirty="0" smtClean="0"/>
              <a:t>.</a:t>
            </a:r>
            <a:endParaRPr lang="en-US" dirty="0" smtClean="0"/>
          </a:p>
          <a:p>
            <a:pPr lvl="0" fontAlgn="base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90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88" y="1920240"/>
            <a:ext cx="8116711" cy="435347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For loop</a:t>
            </a:r>
            <a:r>
              <a:rPr lang="en-US" dirty="0"/>
              <a:t> is a repetition control structure that allows you to efficiently write a loop that needs to execute a specific number of </a:t>
            </a:r>
            <a:r>
              <a:rPr lang="en-US" dirty="0" smtClean="0"/>
              <a:t>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Syntax: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for </a:t>
            </a:r>
            <a:r>
              <a:rPr lang="en-US" dirty="0"/>
              <a:t>(value in vector) {</a:t>
            </a:r>
          </a:p>
          <a:p>
            <a:pPr marL="201168" lvl="1" indent="0">
              <a:buNone/>
            </a:pPr>
            <a:r>
              <a:rPr lang="en-US" dirty="0"/>
              <a:t>statements</a:t>
            </a:r>
          </a:p>
          <a:p>
            <a:pPr marL="201168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/>
              <a:t>&lt;- LETTERS[1:4]</a:t>
            </a:r>
          </a:p>
          <a:p>
            <a:pPr marL="0" indent="0">
              <a:buNone/>
            </a:pPr>
            <a:r>
              <a:rPr lang="en-US" dirty="0"/>
              <a:t>for ( </a:t>
            </a:r>
            <a:r>
              <a:rPr lang="en-US" dirty="0" err="1"/>
              <a:t>i</a:t>
            </a:r>
            <a:r>
              <a:rPr lang="en-US" dirty="0"/>
              <a:t> in v) {</a:t>
            </a:r>
          </a:p>
          <a:p>
            <a:pPr marL="0" indent="0">
              <a:buNone/>
            </a:pPr>
            <a:r>
              <a:rPr lang="en-US" dirty="0"/>
              <a:t>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lvl="0" fontAlgn="base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34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2024743"/>
            <a:ext cx="8116711" cy="435347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While loop executes the same code again and again until a stop condition is met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r>
              <a:rPr lang="en-US" dirty="0"/>
              <a:t>while (</a:t>
            </a:r>
            <a:r>
              <a:rPr lang="en-US" dirty="0" err="1"/>
              <a:t>test_expression</a:t>
            </a:r>
            <a:r>
              <a:rPr lang="en-US" dirty="0"/>
              <a:t>) {</a:t>
            </a:r>
          </a:p>
          <a:p>
            <a:pPr marL="201168" lvl="1" indent="0">
              <a:buNone/>
            </a:pPr>
            <a:r>
              <a:rPr lang="en-US" dirty="0"/>
              <a:t>statement</a:t>
            </a:r>
          </a:p>
          <a:p>
            <a:pPr marL="201168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v &lt;- c("</a:t>
            </a:r>
            <a:r>
              <a:rPr lang="en-US" dirty="0" smtClean="0"/>
              <a:t>Hello </a:t>
            </a:r>
            <a:r>
              <a:rPr lang="en-US" dirty="0" err="1" smtClean="0"/>
              <a:t>Students","</a:t>
            </a:r>
            <a:r>
              <a:rPr lang="en-US" dirty="0" err="1"/>
              <a:t>while</a:t>
            </a:r>
            <a:r>
              <a:rPr lang="en-US" dirty="0"/>
              <a:t> loop")</a:t>
            </a:r>
          </a:p>
          <a:p>
            <a:pPr marL="0" indent="0">
              <a:buNone/>
            </a:pPr>
            <a:r>
              <a:rPr lang="en-US" dirty="0" err="1"/>
              <a:t>cnt</a:t>
            </a:r>
            <a:r>
              <a:rPr lang="en-US" dirty="0"/>
              <a:t> &lt;- 2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cnt</a:t>
            </a:r>
            <a:r>
              <a:rPr lang="en-US" dirty="0"/>
              <a:t> &lt; 7) {</a:t>
            </a:r>
          </a:p>
          <a:p>
            <a:pPr marL="0" indent="0">
              <a:buNone/>
            </a:pPr>
            <a:r>
              <a:rPr lang="en-US" dirty="0"/>
              <a:t>   print(v)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cnt</a:t>
            </a:r>
            <a:r>
              <a:rPr lang="en-US" dirty="0"/>
              <a:t> = </a:t>
            </a:r>
            <a:r>
              <a:rPr lang="en-US" dirty="0" err="1"/>
              <a:t>cnt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90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88" y="1763486"/>
            <a:ext cx="8116711" cy="43534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 </a:t>
            </a:r>
            <a:r>
              <a:rPr lang="en-US" sz="1800" b="1" dirty="0"/>
              <a:t>Repeat loop</a:t>
            </a:r>
            <a:r>
              <a:rPr lang="en-US" sz="1800" dirty="0"/>
              <a:t> executes the same code again and again until a stop condition is met.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Syntax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repeat {</a:t>
            </a:r>
          </a:p>
          <a:p>
            <a:pPr marL="0" indent="0">
              <a:buNone/>
            </a:pPr>
            <a:r>
              <a:rPr lang="en-US" sz="1800" dirty="0"/>
              <a:t>commands</a:t>
            </a:r>
          </a:p>
          <a:p>
            <a:pPr marL="0" indent="0">
              <a:buNone/>
            </a:pPr>
            <a:r>
              <a:rPr lang="en-US" sz="1800" dirty="0"/>
              <a:t>if(condition) {</a:t>
            </a:r>
          </a:p>
          <a:p>
            <a:pPr marL="0" indent="0">
              <a:buNone/>
            </a:pPr>
            <a:r>
              <a:rPr lang="en-US" sz="1800" dirty="0"/>
              <a:t>break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Example: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8066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88" y="1763486"/>
            <a:ext cx="8116711" cy="43534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Example:</a:t>
            </a:r>
          </a:p>
          <a:p>
            <a:pPr marL="0" indent="0">
              <a:buNone/>
            </a:pPr>
            <a:r>
              <a:rPr lang="en-US" sz="1800" dirty="0"/>
              <a:t>v &lt;- c("</a:t>
            </a:r>
            <a:r>
              <a:rPr lang="en-US" sz="1800" dirty="0" err="1"/>
              <a:t>Hello","loop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/>
              <a:t>count2 &lt;- </a:t>
            </a:r>
            <a:r>
              <a:rPr lang="en-US" sz="1800" dirty="0" smtClean="0"/>
              <a:t>2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repeat {</a:t>
            </a:r>
          </a:p>
          <a:p>
            <a:pPr marL="0" indent="0">
              <a:buNone/>
            </a:pPr>
            <a:r>
              <a:rPr lang="en-US" sz="1800" dirty="0"/>
              <a:t>  print(v)</a:t>
            </a:r>
          </a:p>
          <a:p>
            <a:pPr marL="0" indent="0">
              <a:buNone/>
            </a:pPr>
            <a:r>
              <a:rPr lang="en-US" sz="1800" dirty="0"/>
              <a:t>  count2 &lt;- </a:t>
            </a:r>
            <a:r>
              <a:rPr lang="en-US" sz="1800" dirty="0" smtClean="0"/>
              <a:t>count2+1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if(count2 &gt; 5) {</a:t>
            </a:r>
          </a:p>
          <a:p>
            <a:pPr marL="0" indent="0">
              <a:buNone/>
            </a:pPr>
            <a:r>
              <a:rPr lang="en-US" sz="1800" dirty="0"/>
              <a:t>    break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4077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88" y="1763486"/>
            <a:ext cx="8116711" cy="43534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Example of Next:</a:t>
            </a:r>
          </a:p>
          <a:p>
            <a:pPr marL="0" indent="0">
              <a:buNone/>
            </a:pPr>
            <a:r>
              <a:rPr lang="en-US" sz="1800" dirty="0"/>
              <a:t>v &lt;- LETTERS[1:6]</a:t>
            </a:r>
          </a:p>
          <a:p>
            <a:pPr marL="0" indent="0">
              <a:buNone/>
            </a:pPr>
            <a:r>
              <a:rPr lang="en-US" sz="1800" dirty="0"/>
              <a:t>for ( </a:t>
            </a:r>
            <a:r>
              <a:rPr lang="en-US" sz="1800" dirty="0" err="1"/>
              <a:t>i</a:t>
            </a:r>
            <a:r>
              <a:rPr lang="en-US" sz="1800" dirty="0"/>
              <a:t> in v)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if (</a:t>
            </a:r>
            <a:r>
              <a:rPr lang="en-US" sz="1800" dirty="0" err="1"/>
              <a:t>i</a:t>
            </a:r>
            <a:r>
              <a:rPr lang="en-US" sz="1800" dirty="0"/>
              <a:t> == "D") {</a:t>
            </a:r>
          </a:p>
          <a:p>
            <a:pPr marL="0" indent="0">
              <a:buNone/>
            </a:pPr>
            <a:r>
              <a:rPr lang="en-US" sz="1800" dirty="0"/>
              <a:t>      next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   print(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3163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854926"/>
            <a:ext cx="8116711" cy="4523296"/>
          </a:xfrm>
        </p:spPr>
        <p:txBody>
          <a:bodyPr>
            <a:normAutofit lnSpcReduction="10000"/>
          </a:bodyPr>
          <a:lstStyle/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/>
              <a:t>A function is a set of statements organized together to perform a specific task. R has a large number of in-built functions and the user can create their own functions.</a:t>
            </a:r>
            <a:endParaRPr lang="en-US" dirty="0" smtClean="0"/>
          </a:p>
          <a:p>
            <a:pPr lvl="0" fontAlgn="base"/>
            <a:r>
              <a:rPr lang="en-US" dirty="0" smtClean="0"/>
              <a:t>Syntax:</a:t>
            </a:r>
            <a:endParaRPr lang="en-US" dirty="0"/>
          </a:p>
          <a:p>
            <a:pPr lvl="0" fontAlgn="base"/>
            <a:r>
              <a:rPr lang="en-US" dirty="0" err="1"/>
              <a:t>function_name</a:t>
            </a:r>
            <a:r>
              <a:rPr lang="en-US" dirty="0"/>
              <a:t> &lt;- function(arg_1, arg_2, ...) {</a:t>
            </a:r>
          </a:p>
          <a:p>
            <a:pPr lvl="0" fontAlgn="base"/>
            <a:r>
              <a:rPr lang="en-US" dirty="0"/>
              <a:t>Function body</a:t>
            </a:r>
          </a:p>
          <a:p>
            <a:pPr lvl="0" fontAlgn="base"/>
            <a:r>
              <a:rPr lang="en-US" dirty="0"/>
              <a:t>}</a:t>
            </a:r>
            <a:endParaRPr lang="en-US" dirty="0" smtClean="0"/>
          </a:p>
          <a:p>
            <a:pPr lvl="0" fontAlgn="base"/>
            <a:endParaRPr lang="en-US" dirty="0"/>
          </a:p>
          <a:p>
            <a:r>
              <a:rPr lang="en-US" dirty="0"/>
              <a:t>&gt;g = function(</a:t>
            </a:r>
            <a:r>
              <a:rPr lang="en-US" dirty="0" err="1"/>
              <a:t>x,y</a:t>
            </a:r>
            <a:r>
              <a:rPr lang="en-US" dirty="0"/>
              <a:t>) (x+2*y)/3</a:t>
            </a:r>
            <a:endParaRPr lang="en-GB" dirty="0"/>
          </a:p>
          <a:p>
            <a:r>
              <a:rPr lang="en-US" dirty="0"/>
              <a:t>&gt;g(1,2)</a:t>
            </a:r>
            <a:endParaRPr lang="en-GB" dirty="0"/>
          </a:p>
          <a:p>
            <a:r>
              <a:rPr lang="en-US" dirty="0"/>
              <a:t>&gt;g(2,1)</a:t>
            </a:r>
            <a:endParaRPr lang="en-GB" dirty="0"/>
          </a:p>
          <a:p>
            <a:pPr lvl="0" fontAlgn="base"/>
            <a:endParaRPr lang="en-US" dirty="0" smtClean="0"/>
          </a:p>
          <a:p>
            <a:pPr lvl="0" fontAlgn="base"/>
            <a:endParaRPr lang="en-GB" dirty="0"/>
          </a:p>
        </p:txBody>
      </p:sp>
      <p:pic>
        <p:nvPicPr>
          <p:cNvPr id="4" name="Picture 3" descr="http://www.iiap.res.in/astrostat/tuts/image/fu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1736" y="4116574"/>
            <a:ext cx="33813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499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854926"/>
            <a:ext cx="8116711" cy="4523296"/>
          </a:xfrm>
        </p:spPr>
        <p:txBody>
          <a:bodyPr>
            <a:normAutofit/>
          </a:bodyPr>
          <a:lstStyle/>
          <a:p>
            <a:pPr lvl="0" fontAlgn="base">
              <a:buFont typeface="Wingdings" panose="05000000000000000000" pitchFamily="2" charset="2"/>
              <a:buChar char="Ø"/>
            </a:pPr>
            <a:r>
              <a:rPr lang="en-IN" dirty="0" smtClean="0"/>
              <a:t>Example</a:t>
            </a:r>
          </a:p>
          <a:p>
            <a:pPr marL="0" lvl="0" indent="0" fontAlgn="base">
              <a:buNone/>
            </a:pPr>
            <a:r>
              <a:rPr lang="en-US" dirty="0"/>
              <a:t># Create a function to print squares of numbers in sequence.</a:t>
            </a:r>
          </a:p>
          <a:p>
            <a:pPr marL="0" lvl="0" indent="0" fontAlgn="base">
              <a:buNone/>
            </a:pPr>
            <a:r>
              <a:rPr lang="en-US" dirty="0" err="1"/>
              <a:t>new.function</a:t>
            </a:r>
            <a:r>
              <a:rPr lang="en-US" dirty="0"/>
              <a:t> &lt;- function(a) {</a:t>
            </a:r>
          </a:p>
          <a:p>
            <a:pPr marL="0" lvl="0" indent="0" fontAlgn="base">
              <a:buNone/>
            </a:pPr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 in 1:a) {</a:t>
            </a:r>
          </a:p>
          <a:p>
            <a:pPr marL="0" lvl="0" indent="0" fontAlgn="base">
              <a:buNone/>
            </a:pPr>
            <a:r>
              <a:rPr lang="en-US" dirty="0"/>
              <a:t>      b &lt;- i^2</a:t>
            </a:r>
          </a:p>
          <a:p>
            <a:pPr marL="0" lvl="0" indent="0" fontAlgn="base">
              <a:buNone/>
            </a:pPr>
            <a:r>
              <a:rPr lang="en-US" dirty="0"/>
              <a:t>      print(b)</a:t>
            </a:r>
          </a:p>
          <a:p>
            <a:pPr marL="0" lvl="0" indent="0" fontAlgn="base">
              <a:buNone/>
            </a:pPr>
            <a:r>
              <a:rPr lang="en-US" dirty="0"/>
              <a:t>   }</a:t>
            </a:r>
          </a:p>
          <a:p>
            <a:pPr marL="0" lvl="0" indent="0" fontAlgn="base">
              <a:buNone/>
            </a:pPr>
            <a:r>
              <a:rPr lang="en-US" dirty="0"/>
              <a:t>}</a:t>
            </a:r>
            <a:endParaRPr lang="en-GB" dirty="0"/>
          </a:p>
          <a:p>
            <a:pPr lvl="0" fontAlgn="base"/>
            <a:r>
              <a:rPr lang="en-US" dirty="0"/>
              <a:t># Call the function </a:t>
            </a:r>
            <a:r>
              <a:rPr lang="en-US" dirty="0" err="1"/>
              <a:t>new.function</a:t>
            </a:r>
            <a:r>
              <a:rPr lang="en-US" dirty="0"/>
              <a:t> supplying 6 as an argument.</a:t>
            </a:r>
          </a:p>
          <a:p>
            <a:pPr lvl="0" fontAlgn="base"/>
            <a:r>
              <a:rPr lang="en-US" dirty="0" err="1"/>
              <a:t>new.function</a:t>
            </a:r>
            <a:r>
              <a:rPr lang="en-US" dirty="0"/>
              <a:t>(6)</a:t>
            </a:r>
            <a:endParaRPr lang="en-US" dirty="0" smtClean="0"/>
          </a:p>
          <a:p>
            <a:pPr lvl="0" fontAlgn="base"/>
            <a:endParaRPr lang="en-US" dirty="0" smtClean="0"/>
          </a:p>
          <a:p>
            <a:pPr lvl="0" fontAlgn="base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8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7" y="1268763"/>
            <a:ext cx="7957265" cy="7180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6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51670" y="3779235"/>
            <a:ext cx="8041518" cy="537932"/>
          </a:xfrm>
          <a:prstGeom prst="rect">
            <a:avLst/>
          </a:prstGeom>
        </p:spPr>
        <p:txBody>
          <a:bodyPr vert="horz" lIns="0" rIns="18288">
            <a:normAutofit fontScale="775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Flow, Sequence Generation (range function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400" dirty="0"/>
              <a:t>Functions, Loop Functions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lnSpc>
                <a:spcPct val="80000"/>
              </a:lnSpc>
              <a:buNone/>
            </a:pPr>
            <a:r>
              <a:rPr lang="en-US" sz="2000" dirty="0"/>
              <a:t>Control flow </a:t>
            </a:r>
            <a:r>
              <a:rPr lang="en-US" sz="2000" dirty="0" smtClean="0"/>
              <a:t>is </a:t>
            </a:r>
            <a:r>
              <a:rPr lang="en-US" sz="2000" dirty="0"/>
              <a:t>a well defined sequence of conditional statements, loops and statements which directs the R script </a:t>
            </a:r>
            <a:r>
              <a:rPr lang="en-US" sz="2000" dirty="0" smtClean="0"/>
              <a:t>(code) to </a:t>
            </a:r>
            <a:r>
              <a:rPr lang="en-US" sz="2000" dirty="0"/>
              <a:t>execute one thing or the other based on the conditions written in the program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If statement</a:t>
            </a:r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If else statement</a:t>
            </a:r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Nested </a:t>
            </a:r>
            <a:r>
              <a:rPr lang="en-US" sz="2000" dirty="0"/>
              <a:t>i</a:t>
            </a:r>
            <a:r>
              <a:rPr lang="en-US" sz="2000" dirty="0" smtClean="0"/>
              <a:t>f else statement</a:t>
            </a:r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Switch statement</a:t>
            </a:r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IN" sz="2000" dirty="0"/>
          </a:p>
          <a:p>
            <a:pPr marL="800100" lvl="1" indent="-342900" algn="just">
              <a:lnSpc>
                <a:spcPct val="80000"/>
              </a:lnSpc>
            </a:pPr>
            <a:endParaRPr lang="pt-BR" altLang="en-US" sz="2000" dirty="0"/>
          </a:p>
          <a:p>
            <a:pPr marL="800100" lvl="1" indent="-342900" algn="just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5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syntax of if statement in </a:t>
            </a:r>
            <a:r>
              <a:rPr lang="en-US" sz="2000" dirty="0" smtClean="0"/>
              <a:t>R: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sz="2000" dirty="0" smtClean="0"/>
          </a:p>
          <a:p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boolean_expression</a:t>
            </a:r>
            <a:r>
              <a:rPr lang="en-US" dirty="0"/>
              <a:t>) {  </a:t>
            </a:r>
          </a:p>
          <a:p>
            <a:r>
              <a:rPr lang="en-US" dirty="0"/>
              <a:t>   // If the </a:t>
            </a:r>
            <a:r>
              <a:rPr lang="en-US" dirty="0" err="1"/>
              <a:t>boolean</a:t>
            </a:r>
            <a:r>
              <a:rPr lang="en-US" dirty="0"/>
              <a:t> expression is true, then statement(s) will be executed.   </a:t>
            </a:r>
          </a:p>
          <a:p>
            <a:r>
              <a:rPr lang="en-US" dirty="0"/>
              <a:t>}  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>x </a:t>
            </a:r>
            <a:r>
              <a:rPr lang="en-US" dirty="0" smtClean="0"/>
              <a:t>&lt;-5L</a:t>
            </a:r>
            <a:endParaRPr lang="en-US" dirty="0"/>
          </a:p>
          <a:p>
            <a:r>
              <a:rPr lang="en-US" dirty="0"/>
              <a:t>y &lt;- </a:t>
            </a:r>
            <a:r>
              <a:rPr lang="en-US" dirty="0" smtClean="0"/>
              <a:t>“Hello"</a:t>
            </a:r>
            <a:r>
              <a:rPr lang="en-US" dirty="0"/>
              <a:t>  </a:t>
            </a:r>
          </a:p>
          <a:p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is.integer</a:t>
            </a:r>
            <a:r>
              <a:rPr lang="en-US" dirty="0"/>
              <a:t>(x))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  print("x is an Integer")  </a:t>
            </a:r>
          </a:p>
          <a:p>
            <a:r>
              <a:rPr lang="en-US" dirty="0"/>
              <a:t>}  </a:t>
            </a:r>
          </a:p>
          <a:p>
            <a:endParaRPr lang="en-US" dirty="0" smtClean="0"/>
          </a:p>
          <a:p>
            <a:endParaRPr lang="en-US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IN" sz="2000" dirty="0"/>
          </a:p>
          <a:p>
            <a:pPr marL="800100" lvl="1" indent="-342900" algn="just">
              <a:lnSpc>
                <a:spcPct val="80000"/>
              </a:lnSpc>
            </a:pPr>
            <a:endParaRPr lang="pt-BR" altLang="en-US" sz="2000" dirty="0"/>
          </a:p>
          <a:p>
            <a:pPr marL="800100" lvl="1" indent="-342900" algn="just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40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syntax of </a:t>
            </a:r>
            <a:r>
              <a:rPr lang="en-US" sz="2000" dirty="0" smtClean="0"/>
              <a:t>if-else </a:t>
            </a:r>
            <a:r>
              <a:rPr lang="en-US" sz="2000" dirty="0"/>
              <a:t>statement in </a:t>
            </a:r>
            <a:r>
              <a:rPr lang="en-US" sz="2000" dirty="0" smtClean="0"/>
              <a:t>R: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boolean_expression</a:t>
            </a:r>
            <a:r>
              <a:rPr lang="en-US" dirty="0"/>
              <a:t>) {  </a:t>
            </a:r>
          </a:p>
          <a:p>
            <a:r>
              <a:rPr lang="en-US" dirty="0"/>
              <a:t>   // statement(s) will be executed if the </a:t>
            </a:r>
            <a:r>
              <a:rPr lang="en-US" dirty="0" err="1"/>
              <a:t>boolean</a:t>
            </a:r>
            <a:r>
              <a:rPr lang="en-US" dirty="0"/>
              <a:t> expression is true.  </a:t>
            </a:r>
          </a:p>
          <a:p>
            <a:r>
              <a:rPr lang="en-US" dirty="0"/>
              <a:t>} </a:t>
            </a:r>
            <a:r>
              <a:rPr lang="en-US" b="1" dirty="0"/>
              <a:t>else</a:t>
            </a:r>
            <a:r>
              <a:rPr lang="en-US" dirty="0"/>
              <a:t> {  </a:t>
            </a:r>
          </a:p>
          <a:p>
            <a:r>
              <a:rPr lang="en-US" dirty="0"/>
              <a:t>   // statement(s) will be executed if the </a:t>
            </a:r>
            <a:r>
              <a:rPr lang="en-US" dirty="0" err="1"/>
              <a:t>boolean</a:t>
            </a:r>
            <a:r>
              <a:rPr lang="en-US" dirty="0"/>
              <a:t> expression is false.  </a:t>
            </a:r>
          </a:p>
          <a:p>
            <a:r>
              <a:rPr lang="en-US" dirty="0"/>
              <a:t>}  </a:t>
            </a:r>
          </a:p>
          <a:p>
            <a:endParaRPr lang="en-US" dirty="0" smtClean="0"/>
          </a:p>
          <a:p>
            <a:endParaRPr lang="en-US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IN" sz="2000" dirty="0"/>
          </a:p>
          <a:p>
            <a:pPr marL="800100" lvl="1" indent="-342900" algn="just">
              <a:lnSpc>
                <a:spcPct val="80000"/>
              </a:lnSpc>
            </a:pPr>
            <a:endParaRPr lang="pt-BR" altLang="en-US" sz="2000" dirty="0"/>
          </a:p>
          <a:p>
            <a:pPr marL="800100" lvl="1" indent="-342900" algn="just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8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/>
              <a:t>x &lt;- c("</a:t>
            </a:r>
            <a:r>
              <a:rPr lang="en-US" dirty="0" err="1"/>
              <a:t>Hardwork</a:t>
            </a:r>
            <a:r>
              <a:rPr lang="en-US" dirty="0"/>
              <a:t>","</a:t>
            </a:r>
            <a:r>
              <a:rPr lang="en-US" dirty="0" err="1"/>
              <a:t>is","the","key","of","success</a:t>
            </a:r>
            <a:r>
              <a:rPr lang="en-US" dirty="0"/>
              <a:t>")  </a:t>
            </a:r>
          </a:p>
          <a:p>
            <a:r>
              <a:rPr lang="en-US" dirty="0"/>
              <a:t>  </a:t>
            </a:r>
          </a:p>
          <a:p>
            <a:r>
              <a:rPr lang="en-US" b="1" dirty="0"/>
              <a:t>if</a:t>
            </a:r>
            <a:r>
              <a:rPr lang="en-US" dirty="0"/>
              <a:t>("key" %in% x) {    </a:t>
            </a:r>
          </a:p>
          <a:p>
            <a:r>
              <a:rPr lang="en-US" dirty="0"/>
              <a:t>   print("key is found")  </a:t>
            </a:r>
          </a:p>
          <a:p>
            <a:r>
              <a:rPr lang="en-US" dirty="0"/>
              <a:t>} </a:t>
            </a:r>
            <a:r>
              <a:rPr lang="en-US" b="1" dirty="0"/>
              <a:t>else</a:t>
            </a:r>
            <a:r>
              <a:rPr lang="en-US" dirty="0"/>
              <a:t> {  </a:t>
            </a:r>
          </a:p>
          <a:p>
            <a:r>
              <a:rPr lang="en-US" dirty="0"/>
              <a:t>   print("key is not found")  </a:t>
            </a:r>
          </a:p>
          <a:p>
            <a:r>
              <a:rPr lang="en-US" dirty="0"/>
              <a:t>}  </a:t>
            </a:r>
          </a:p>
          <a:p>
            <a:endParaRPr lang="en-US" dirty="0" smtClean="0"/>
          </a:p>
          <a:p>
            <a:endParaRPr lang="en-US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IN" sz="2000" dirty="0"/>
          </a:p>
          <a:p>
            <a:pPr marL="800100" lvl="1" indent="-342900" algn="just">
              <a:lnSpc>
                <a:spcPct val="80000"/>
              </a:lnSpc>
            </a:pPr>
            <a:endParaRPr lang="pt-BR" altLang="en-US" sz="2000" dirty="0"/>
          </a:p>
          <a:p>
            <a:pPr marL="800100" lvl="1" indent="-342900" algn="just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39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if else statement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syntax of </a:t>
            </a:r>
            <a:r>
              <a:rPr lang="en-US" sz="2000" dirty="0" smtClean="0"/>
              <a:t>if-else </a:t>
            </a:r>
            <a:r>
              <a:rPr lang="en-US" sz="2000" dirty="0"/>
              <a:t>statement in </a:t>
            </a:r>
            <a:r>
              <a:rPr lang="en-US" sz="2000" dirty="0" smtClean="0"/>
              <a:t>R:</a:t>
            </a:r>
          </a:p>
          <a:p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boolean_expression</a:t>
            </a:r>
            <a:r>
              <a:rPr lang="en-US" dirty="0"/>
              <a:t> 1) {  </a:t>
            </a:r>
          </a:p>
          <a:p>
            <a:r>
              <a:rPr lang="en-US" dirty="0"/>
              <a:t>   // This block executes when the </a:t>
            </a:r>
            <a:r>
              <a:rPr lang="en-US" dirty="0" err="1"/>
              <a:t>boolean</a:t>
            </a:r>
            <a:r>
              <a:rPr lang="en-US" dirty="0"/>
              <a:t> expression 1 is true.  </a:t>
            </a:r>
          </a:p>
          <a:p>
            <a:r>
              <a:rPr lang="en-US" dirty="0"/>
              <a:t>}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en-US" b="1" dirty="0"/>
              <a:t>if</a:t>
            </a:r>
            <a:r>
              <a:rPr lang="en-US" dirty="0"/>
              <a:t>( </a:t>
            </a:r>
            <a:r>
              <a:rPr lang="en-US" dirty="0" err="1"/>
              <a:t>boolean_expression</a:t>
            </a:r>
            <a:r>
              <a:rPr lang="en-US" dirty="0"/>
              <a:t> 2) {  </a:t>
            </a:r>
          </a:p>
          <a:p>
            <a:r>
              <a:rPr lang="en-US" dirty="0"/>
              <a:t>   // This block executes when the </a:t>
            </a:r>
            <a:r>
              <a:rPr lang="en-US" dirty="0" err="1"/>
              <a:t>boolean</a:t>
            </a:r>
            <a:r>
              <a:rPr lang="en-US" dirty="0"/>
              <a:t> expression 2 is true.  </a:t>
            </a:r>
          </a:p>
          <a:p>
            <a:r>
              <a:rPr lang="en-US" dirty="0"/>
              <a:t>}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en-US" b="1" dirty="0"/>
              <a:t>if</a:t>
            </a:r>
            <a:r>
              <a:rPr lang="en-US" dirty="0"/>
              <a:t>( </a:t>
            </a:r>
            <a:r>
              <a:rPr lang="en-US" dirty="0" err="1"/>
              <a:t>boolean_expression</a:t>
            </a:r>
            <a:r>
              <a:rPr lang="en-US" dirty="0"/>
              <a:t> 3) {  </a:t>
            </a:r>
          </a:p>
          <a:p>
            <a:r>
              <a:rPr lang="en-US" dirty="0"/>
              <a:t>   // This block executes when the </a:t>
            </a:r>
            <a:r>
              <a:rPr lang="en-US" dirty="0" err="1"/>
              <a:t>boolean</a:t>
            </a:r>
            <a:r>
              <a:rPr lang="en-US" dirty="0"/>
              <a:t> expression 3 is true.  </a:t>
            </a:r>
          </a:p>
          <a:p>
            <a:r>
              <a:rPr lang="en-US" dirty="0"/>
              <a:t>} </a:t>
            </a:r>
            <a:r>
              <a:rPr lang="en-US" b="1" dirty="0"/>
              <a:t>else</a:t>
            </a:r>
            <a:r>
              <a:rPr lang="en-US" dirty="0"/>
              <a:t> {  </a:t>
            </a:r>
          </a:p>
          <a:p>
            <a:r>
              <a:rPr lang="en-US" dirty="0"/>
              <a:t>   // This block executes when none of the above condition is true. 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IN" sz="2000" dirty="0"/>
          </a:p>
          <a:p>
            <a:pPr marL="800100" lvl="1" indent="-342900" algn="just">
              <a:lnSpc>
                <a:spcPct val="80000"/>
              </a:lnSpc>
            </a:pPr>
            <a:endParaRPr lang="pt-BR" altLang="en-US" sz="2000" dirty="0"/>
          </a:p>
          <a:p>
            <a:pPr marL="800100" lvl="1" indent="-342900" algn="just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3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if else statement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Example</a:t>
            </a:r>
          </a:p>
          <a:p>
            <a:r>
              <a:rPr lang="en-US" dirty="0"/>
              <a:t>marks=83;  </a:t>
            </a:r>
          </a:p>
          <a:p>
            <a:r>
              <a:rPr lang="en-US" b="1" dirty="0"/>
              <a:t>if</a:t>
            </a:r>
            <a:r>
              <a:rPr lang="en-US" dirty="0"/>
              <a:t>(marks&gt;75){  </a:t>
            </a:r>
          </a:p>
          <a:p>
            <a:r>
              <a:rPr lang="en-US" dirty="0"/>
              <a:t>    print</a:t>
            </a:r>
            <a:r>
              <a:rPr lang="en-US" dirty="0" smtClean="0"/>
              <a:t>(“A Grade")</a:t>
            </a:r>
            <a:r>
              <a:rPr lang="en-US" dirty="0"/>
              <a:t>  </a:t>
            </a:r>
          </a:p>
          <a:p>
            <a:r>
              <a:rPr lang="en-US" dirty="0"/>
              <a:t>}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en-US" b="1" dirty="0"/>
              <a:t>if</a:t>
            </a:r>
            <a:r>
              <a:rPr lang="en-US" dirty="0"/>
              <a:t>(marks&gt;65){  </a:t>
            </a:r>
          </a:p>
          <a:p>
            <a:r>
              <a:rPr lang="en-US" dirty="0"/>
              <a:t>    print</a:t>
            </a:r>
            <a:r>
              <a:rPr lang="en-US" dirty="0" smtClean="0"/>
              <a:t>(“B Grade")</a:t>
            </a:r>
            <a:r>
              <a:rPr lang="en-US" dirty="0"/>
              <a:t>  </a:t>
            </a:r>
          </a:p>
          <a:p>
            <a:r>
              <a:rPr lang="en-US" dirty="0"/>
              <a:t>}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en-US" b="1" dirty="0"/>
              <a:t>if</a:t>
            </a:r>
            <a:r>
              <a:rPr lang="en-US" dirty="0"/>
              <a:t>(marks&gt;55){  </a:t>
            </a:r>
          </a:p>
          <a:p>
            <a:r>
              <a:rPr lang="en-US" dirty="0"/>
              <a:t>    print</a:t>
            </a:r>
            <a:r>
              <a:rPr lang="en-US" dirty="0" smtClean="0"/>
              <a:t>("</a:t>
            </a:r>
            <a:r>
              <a:rPr lang="en-US" dirty="0"/>
              <a:t> C</a:t>
            </a:r>
            <a:r>
              <a:rPr lang="en-US" dirty="0" smtClean="0"/>
              <a:t> </a:t>
            </a:r>
            <a:r>
              <a:rPr lang="en-US" dirty="0"/>
              <a:t>Grade </a:t>
            </a:r>
            <a:r>
              <a:rPr lang="en-US" dirty="0" smtClean="0"/>
              <a:t>")</a:t>
            </a:r>
            <a:r>
              <a:rPr lang="en-US" dirty="0"/>
              <a:t>  </a:t>
            </a:r>
          </a:p>
          <a:p>
            <a:r>
              <a:rPr lang="en-US" dirty="0"/>
              <a:t>}</a:t>
            </a:r>
            <a:r>
              <a:rPr lang="en-US" b="1" dirty="0"/>
              <a:t>else</a:t>
            </a:r>
            <a:r>
              <a:rPr lang="en-US" dirty="0"/>
              <a:t>{  </a:t>
            </a:r>
          </a:p>
          <a:p>
            <a:r>
              <a:rPr lang="en-US" dirty="0"/>
              <a:t>    print("Fail")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IN" sz="2000" dirty="0"/>
          </a:p>
          <a:p>
            <a:pPr marL="800100" lvl="1" indent="-342900" algn="just">
              <a:lnSpc>
                <a:spcPct val="80000"/>
              </a:lnSpc>
            </a:pPr>
            <a:endParaRPr lang="pt-BR" altLang="en-US" sz="2000" dirty="0"/>
          </a:p>
          <a:p>
            <a:pPr marL="800100" lvl="1" indent="-342900" algn="just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88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/>
              <a:t>syntax for creating a switch statement in R is : </a:t>
            </a:r>
            <a:endParaRPr lang="en-US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IN" dirty="0"/>
              <a:t>switch(expression, case1, case2, case3</a:t>
            </a:r>
            <a:r>
              <a:rPr lang="en-IN" dirty="0" smtClean="0"/>
              <a:t>....)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IN" dirty="0"/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IN" dirty="0" smtClean="0"/>
              <a:t>Example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dirty="0"/>
              <a:t>x &lt;- switch</a:t>
            </a:r>
            <a:r>
              <a:rPr lang="en-US" dirty="0" smtClean="0"/>
              <a:t>(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dirty="0" smtClean="0"/>
              <a:t> 2, </a:t>
            </a: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dirty="0" smtClean="0"/>
              <a:t>"</a:t>
            </a:r>
            <a:r>
              <a:rPr lang="en-US" dirty="0"/>
              <a:t>first", </a:t>
            </a:r>
            <a:endParaRPr lang="en-US" dirty="0" smtClean="0"/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dirty="0" smtClean="0"/>
              <a:t>"</a:t>
            </a:r>
            <a:r>
              <a:rPr lang="en-US" dirty="0"/>
              <a:t>second", </a:t>
            </a:r>
            <a:endParaRPr lang="en-US" dirty="0" smtClean="0"/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dirty="0" smtClean="0"/>
              <a:t>"</a:t>
            </a:r>
            <a:r>
              <a:rPr lang="en-US" dirty="0"/>
              <a:t>third", </a:t>
            </a:r>
            <a:endParaRPr lang="en-US" dirty="0" smtClean="0"/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dirty="0" smtClean="0"/>
              <a:t>"</a:t>
            </a:r>
            <a:r>
              <a:rPr lang="en-US" dirty="0"/>
              <a:t>fourth" ) </a:t>
            </a:r>
            <a:endParaRPr lang="en-US" dirty="0" smtClean="0"/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dirty="0" smtClean="0"/>
              <a:t>print(x</a:t>
            </a:r>
            <a:r>
              <a:rPr lang="en-US" dirty="0"/>
              <a:t>)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n-IN" sz="2000" dirty="0"/>
          </a:p>
          <a:p>
            <a:pPr marL="800100" lvl="1" indent="-342900" algn="just">
              <a:lnSpc>
                <a:spcPct val="80000"/>
              </a:lnSpc>
            </a:pPr>
            <a:endParaRPr lang="pt-BR" altLang="en-US" sz="2000" dirty="0"/>
          </a:p>
          <a:p>
            <a:pPr marL="800100" lvl="1" indent="-342900" algn="just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17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4617</TotalTime>
  <Words>510</Words>
  <Application>Microsoft Office PowerPoint</Application>
  <PresentationFormat>Custom</PresentationFormat>
  <Paragraphs>232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Times New Roman</vt:lpstr>
      <vt:lpstr>Wingdings</vt:lpstr>
      <vt:lpstr>Wingdings 2</vt:lpstr>
      <vt:lpstr>Retrospect</vt:lpstr>
      <vt:lpstr> Introduction to R and Rstudio (Part 3)</vt:lpstr>
      <vt:lpstr> Contents</vt:lpstr>
      <vt:lpstr>Control Flow </vt:lpstr>
      <vt:lpstr>If statement</vt:lpstr>
      <vt:lpstr>If else statement</vt:lpstr>
      <vt:lpstr>If else statement</vt:lpstr>
      <vt:lpstr>Nested if else statement</vt:lpstr>
      <vt:lpstr>Nested if else statement</vt:lpstr>
      <vt:lpstr>Switch statement</vt:lpstr>
      <vt:lpstr>Sequence Generation (range function)</vt:lpstr>
      <vt:lpstr>Loops in R</vt:lpstr>
      <vt:lpstr>Loops in R</vt:lpstr>
      <vt:lpstr>Loops in R</vt:lpstr>
      <vt:lpstr>Loops in R</vt:lpstr>
      <vt:lpstr>Loops in R</vt:lpstr>
      <vt:lpstr>Loops in R</vt:lpstr>
      <vt:lpstr>Functions in R</vt:lpstr>
      <vt:lpstr>Functions in R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Lenovo</cp:lastModifiedBy>
  <cp:revision>685</cp:revision>
  <dcterms:created xsi:type="dcterms:W3CDTF">2016-07-28T11:27:44Z</dcterms:created>
  <dcterms:modified xsi:type="dcterms:W3CDTF">2022-08-01T08:30:44Z</dcterms:modified>
</cp:coreProperties>
</file>