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73" r:id="rId16"/>
    <p:sldId id="274" r:id="rId17"/>
    <p:sldId id="275" r:id="rId18"/>
    <p:sldId id="276" r:id="rId19"/>
    <p:sldId id="280" r:id="rId20"/>
    <p:sldId id="290" r:id="rId21"/>
    <p:sldId id="289" r:id="rId22"/>
    <p:sldId id="285" r:id="rId23"/>
    <p:sldId id="287" r:id="rId24"/>
    <p:sldId id="291" r:id="rId25"/>
    <p:sldId id="286" r:id="rId26"/>
    <p:sldId id="292" r:id="rId27"/>
    <p:sldId id="278" r:id="rId28"/>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10"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14853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39196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94534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32660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23740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99021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161121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3212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198959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1222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0D781-5B0B-49E5-8975-A7F57EA41025}" type="datetimeFigureOut">
              <a:rPr lang="en-IN" smtClean="0"/>
              <a:pPr/>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44340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0D781-5B0B-49E5-8975-A7F57EA41025}" type="datetimeFigureOut">
              <a:rPr lang="en-IN" smtClean="0"/>
              <a:pPr/>
              <a:t>20-07-2022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4C433-6FE8-4287-A4C8-0273B063A7AE}" type="slidenum">
              <a:rPr lang="en-IN" smtClean="0"/>
              <a:pPr/>
              <a:t>‹#›</a:t>
            </a:fld>
            <a:endParaRPr lang="en-IN"/>
          </a:p>
        </p:txBody>
      </p:sp>
    </p:spTree>
    <p:extLst>
      <p:ext uri="{BB962C8B-B14F-4D97-AF65-F5344CB8AC3E}">
        <p14:creationId xmlns:p14="http://schemas.microsoft.com/office/powerpoint/2010/main" xmlns="" val="2064234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132856"/>
            <a:ext cx="7918648" cy="1470025"/>
          </a:xfrm>
        </p:spPr>
        <p:txBody>
          <a:bodyPr/>
          <a:lstStyle/>
          <a:p>
            <a:r>
              <a:rPr lang="en-US" dirty="0" smtClean="0"/>
              <a:t>DATA and Types</a:t>
            </a:r>
            <a:endParaRPr lang="en-IN" dirty="0"/>
          </a:p>
        </p:txBody>
      </p:sp>
      <p:sp>
        <p:nvSpPr>
          <p:cNvPr id="3" name="Subtitle 2"/>
          <p:cNvSpPr>
            <a:spLocks noGrp="1"/>
          </p:cNvSpPr>
          <p:nvPr>
            <p:ph type="subTitle" idx="1"/>
          </p:nvPr>
        </p:nvSpPr>
        <p:spPr>
          <a:xfrm>
            <a:off x="1259632" y="3140968"/>
            <a:ext cx="6400800" cy="1752600"/>
          </a:xfrm>
        </p:spPr>
        <p:txBody>
          <a:bodyPr/>
          <a:lstStyle/>
          <a:p>
            <a:r>
              <a:rPr lang="en-US" dirty="0"/>
              <a:t>INTRODUCTION</a:t>
            </a:r>
            <a:endParaRPr lang="en-IN" dirty="0"/>
          </a:p>
        </p:txBody>
      </p:sp>
    </p:spTree>
    <p:extLst>
      <p:ext uri="{BB962C8B-B14F-4D97-AF65-F5344CB8AC3E}">
        <p14:creationId xmlns:p14="http://schemas.microsoft.com/office/powerpoint/2010/main" xmlns="" val="246353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Ordinal Data</a:t>
            </a:r>
            <a:r>
              <a:rPr lang="en-US" dirty="0">
                <a:solidFill>
                  <a:srgbClr val="C00000"/>
                </a:solidFill>
              </a:rPr>
              <a:t/>
            </a:r>
            <a:br>
              <a:rPr lang="en-US" dirty="0">
                <a:solidFill>
                  <a:srgbClr val="C00000"/>
                </a:solidFill>
              </a:rPr>
            </a:br>
            <a:endParaRPr lang="en-IN" dirty="0">
              <a:solidFill>
                <a:srgbClr val="C00000"/>
              </a:solidFill>
            </a:endParaRPr>
          </a:p>
        </p:txBody>
      </p:sp>
      <p:sp>
        <p:nvSpPr>
          <p:cNvPr id="3" name="Rectangle 2"/>
          <p:cNvSpPr/>
          <p:nvPr/>
        </p:nvSpPr>
        <p:spPr>
          <a:xfrm>
            <a:off x="395536" y="1175841"/>
            <a:ext cx="8064896" cy="48013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itchFamily="34" charset="0"/>
              <a:buChar char="•"/>
            </a:pPr>
            <a:r>
              <a:rPr lang="en-US" dirty="0"/>
              <a:t> </a:t>
            </a:r>
            <a:r>
              <a:rPr lang="en-US" sz="2400" dirty="0"/>
              <a:t>Ordinal data is almost the same as nominal data but not in the case of order as their categories can be ordered like 1st, 2nd, etc. </a:t>
            </a:r>
          </a:p>
          <a:p>
            <a:pPr algn="just">
              <a:buFont typeface="Arial" pitchFamily="34" charset="0"/>
              <a:buChar char="•"/>
            </a:pPr>
            <a:endParaRPr lang="en-US" sz="2400" dirty="0"/>
          </a:p>
          <a:p>
            <a:pPr marL="342900" indent="-342900" algn="just">
              <a:buFont typeface="Arial" pitchFamily="34" charset="0"/>
              <a:buChar char="•"/>
            </a:pPr>
            <a:r>
              <a:rPr lang="en-US" sz="2400" dirty="0"/>
              <a:t>Ordinal Data is observed but not measured, is ordered but non-equidistant, and has no meaningful zero. Ordinal scales are always used for measuring happiness, satisfaction, etc</a:t>
            </a:r>
            <a:r>
              <a:rPr lang="en-US" sz="2400" dirty="0" smtClean="0"/>
              <a:t>.</a:t>
            </a:r>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As ordinal data are ordered, they can be arranged by making basic comparisons between the categories, for example, greater or less than, higher or lower, and so on</a:t>
            </a:r>
            <a:endParaRPr lang="en-US" sz="2400" dirty="0"/>
          </a:p>
          <a:p>
            <a:pPr algn="just"/>
            <a:r>
              <a:rPr lang="en-US" sz="2400" dirty="0"/>
              <a:t/>
            </a:r>
            <a:br>
              <a:rPr lang="en-US" sz="2400" dirty="0"/>
            </a:br>
            <a:endParaRPr lang="en-US" dirty="0"/>
          </a:p>
        </p:txBody>
      </p:sp>
    </p:spTree>
    <p:extLst>
      <p:ext uri="{BB962C8B-B14F-4D97-AF65-F5344CB8AC3E}">
        <p14:creationId xmlns:p14="http://schemas.microsoft.com/office/powerpoint/2010/main" xmlns="" val="184037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
            </a:r>
            <a:br>
              <a:rPr lang="en-US" b="1" u="sng" dirty="0"/>
            </a:br>
            <a:r>
              <a:rPr lang="en-US" sz="4900" dirty="0"/>
              <a:t>Examples of Ordinal </a:t>
            </a:r>
            <a:r>
              <a:rPr lang="en-US" sz="4900" dirty="0" smtClean="0"/>
              <a:t>data</a:t>
            </a:r>
            <a:r>
              <a:rPr lang="en-US" dirty="0">
                <a:solidFill>
                  <a:srgbClr val="C00000"/>
                </a:solidFill>
              </a:rPr>
              <a:t/>
            </a:r>
            <a:br>
              <a:rPr lang="en-US" dirty="0">
                <a:solidFill>
                  <a:srgbClr val="C00000"/>
                </a:solidFill>
              </a:rPr>
            </a:br>
            <a:r>
              <a:rPr lang="en-US" dirty="0">
                <a:solidFill>
                  <a:srgbClr val="C00000"/>
                </a:solidFill>
              </a:rPr>
              <a:t> </a:t>
            </a:r>
            <a:br>
              <a:rPr lang="en-US" dirty="0">
                <a:solidFill>
                  <a:srgbClr val="C00000"/>
                </a:solidFill>
              </a:rPr>
            </a:br>
            <a:endParaRPr lang="en-IN" dirty="0">
              <a:solidFill>
                <a:srgbClr val="C00000"/>
              </a:solidFill>
            </a:endParaRPr>
          </a:p>
        </p:txBody>
      </p:sp>
      <p:sp>
        <p:nvSpPr>
          <p:cNvPr id="3" name="TextBox 2"/>
          <p:cNvSpPr txBox="1"/>
          <p:nvPr/>
        </p:nvSpPr>
        <p:spPr>
          <a:xfrm>
            <a:off x="395536" y="980728"/>
            <a:ext cx="7776864" cy="563231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Opinion</a:t>
            </a:r>
          </a:p>
          <a:p>
            <a:pPr marL="800100" lvl="1" indent="-342900">
              <a:buFont typeface="Wingdings" pitchFamily="2" charset="2"/>
              <a:buChar char="§"/>
            </a:pPr>
            <a:r>
              <a:rPr lang="en-US" sz="2400" dirty="0"/>
              <a:t>Agree</a:t>
            </a:r>
          </a:p>
          <a:p>
            <a:pPr marL="800100" lvl="1" indent="-342900">
              <a:buFont typeface="Wingdings" pitchFamily="2" charset="2"/>
              <a:buChar char="§"/>
            </a:pPr>
            <a:r>
              <a:rPr lang="en-US" sz="2400" dirty="0"/>
              <a:t>Disagree</a:t>
            </a:r>
          </a:p>
          <a:p>
            <a:pPr marL="800100" lvl="1" indent="-342900">
              <a:buFont typeface="Wingdings" pitchFamily="2" charset="2"/>
              <a:buChar char="§"/>
            </a:pPr>
            <a:r>
              <a:rPr lang="en-US" sz="2400" dirty="0"/>
              <a:t>Mostly agree</a:t>
            </a:r>
          </a:p>
          <a:p>
            <a:pPr marL="800100" lvl="1" indent="-342900">
              <a:buFont typeface="Wingdings" pitchFamily="2" charset="2"/>
              <a:buChar char="§"/>
            </a:pPr>
            <a:r>
              <a:rPr lang="en-US" sz="2400" dirty="0"/>
              <a:t>Neutral</a:t>
            </a:r>
          </a:p>
          <a:p>
            <a:pPr marL="800100" lvl="1" indent="-342900">
              <a:buFont typeface="Wingdings" pitchFamily="2" charset="2"/>
              <a:buChar char="§"/>
            </a:pPr>
            <a:r>
              <a:rPr lang="en-US" sz="2400" dirty="0"/>
              <a:t>Mostly disagree</a:t>
            </a:r>
          </a:p>
          <a:p>
            <a:r>
              <a:rPr lang="en-US" sz="2400" dirty="0"/>
              <a:t> </a:t>
            </a:r>
          </a:p>
          <a:p>
            <a:r>
              <a:rPr lang="en-US" sz="2400" dirty="0"/>
              <a:t>Time of day</a:t>
            </a:r>
          </a:p>
          <a:p>
            <a:pPr marL="800100" lvl="1" indent="-342900">
              <a:buFont typeface="Wingdings" pitchFamily="2" charset="2"/>
              <a:buChar char="§"/>
            </a:pPr>
            <a:r>
              <a:rPr lang="en-US" sz="2400" dirty="0"/>
              <a:t>Morning</a:t>
            </a:r>
          </a:p>
          <a:p>
            <a:pPr marL="800100" lvl="1" indent="-342900">
              <a:buFont typeface="Wingdings" pitchFamily="2" charset="2"/>
              <a:buChar char="§"/>
            </a:pPr>
            <a:r>
              <a:rPr lang="en-US" sz="2400" dirty="0"/>
              <a:t>Noon</a:t>
            </a:r>
          </a:p>
          <a:p>
            <a:pPr marL="800100" lvl="1" indent="-342900">
              <a:buFont typeface="Wingdings" pitchFamily="2" charset="2"/>
              <a:buChar char="§"/>
            </a:pPr>
            <a:r>
              <a:rPr lang="en-US" sz="2400" dirty="0"/>
              <a:t>Night</a:t>
            </a:r>
          </a:p>
          <a:p>
            <a:r>
              <a:rPr lang="en-US" sz="2400" dirty="0"/>
              <a:t> </a:t>
            </a:r>
          </a:p>
          <a:p>
            <a:r>
              <a:rPr lang="en-US" sz="2400" dirty="0"/>
              <a:t>In these examples, there is an obvious order to the categories.</a:t>
            </a:r>
          </a:p>
          <a:p>
            <a:endParaRPr lang="en-IN" sz="2400" dirty="0"/>
          </a:p>
        </p:txBody>
      </p:sp>
    </p:spTree>
    <p:extLst>
      <p:ext uri="{BB962C8B-B14F-4D97-AF65-F5344CB8AC3E}">
        <p14:creationId xmlns:p14="http://schemas.microsoft.com/office/powerpoint/2010/main" xmlns="" val="419998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Interval Data</a:t>
            </a:r>
            <a:br>
              <a:rPr lang="en-US" dirty="0"/>
            </a:br>
            <a:endParaRPr lang="en-IN" dirty="0"/>
          </a:p>
        </p:txBody>
      </p:sp>
      <p:sp>
        <p:nvSpPr>
          <p:cNvPr id="3" name="TextBox 2"/>
          <p:cNvSpPr txBox="1"/>
          <p:nvPr/>
        </p:nvSpPr>
        <p:spPr>
          <a:xfrm>
            <a:off x="323528" y="908720"/>
            <a:ext cx="8424936" cy="59093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a:t> </a:t>
            </a:r>
          </a:p>
          <a:p>
            <a:pPr marL="342900" indent="-342900" algn="just">
              <a:buFont typeface="Arial" pitchFamily="34" charset="0"/>
              <a:buChar char="•"/>
            </a:pPr>
            <a:r>
              <a:rPr lang="en-US" sz="2400" dirty="0"/>
              <a:t>Interval Data are measured and ordered with the nearest </a:t>
            </a:r>
            <a:r>
              <a:rPr lang="en-US" sz="2400" dirty="0" smtClean="0"/>
              <a:t>items.</a:t>
            </a:r>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The </a:t>
            </a:r>
            <a:r>
              <a:rPr lang="en-US" sz="2400" dirty="0"/>
              <a:t>central point of an Interval scale is that the word 'Interval' signifies 'space in </a:t>
            </a:r>
            <a:r>
              <a:rPr lang="en-US" sz="2400" dirty="0" smtClean="0"/>
              <a:t>between‘.</a:t>
            </a:r>
            <a:r>
              <a:rPr lang="en-US" sz="2400" dirty="0"/>
              <a:t> </a:t>
            </a:r>
          </a:p>
          <a:p>
            <a:pPr algn="just">
              <a:buFont typeface="Arial" pitchFamily="34" charset="0"/>
              <a:buChar char="•"/>
            </a:pPr>
            <a:endParaRPr lang="en-US" sz="2400" dirty="0"/>
          </a:p>
          <a:p>
            <a:pPr marL="342900" indent="-342900" algn="just">
              <a:buFont typeface="Arial" pitchFamily="34" charset="0"/>
              <a:buChar char="•"/>
            </a:pPr>
            <a:r>
              <a:rPr lang="en-US" sz="2400" dirty="0"/>
              <a:t>Interval data can be </a:t>
            </a:r>
            <a:r>
              <a:rPr lang="en-US" sz="2400" dirty="0" smtClean="0"/>
              <a:t>negative</a:t>
            </a:r>
            <a:r>
              <a:rPr lang="en-US" sz="2400" i="1" dirty="0" smtClean="0"/>
              <a:t>.</a:t>
            </a:r>
          </a:p>
          <a:p>
            <a:pPr marL="342900" indent="-342900" algn="just">
              <a:buFont typeface="Arial" pitchFamily="34" charset="0"/>
              <a:buChar char="•"/>
            </a:pPr>
            <a:endParaRPr lang="en-US" sz="2400" i="1" dirty="0" smtClean="0"/>
          </a:p>
          <a:p>
            <a:pPr marL="342900" indent="-342900" algn="just">
              <a:buFont typeface="Arial" pitchFamily="34" charset="0"/>
              <a:buChar char="•"/>
            </a:pPr>
            <a:r>
              <a:rPr lang="en-US" sz="2400" dirty="0" smtClean="0"/>
              <a:t>Interval data </a:t>
            </a:r>
            <a:r>
              <a:rPr lang="en-US" sz="2400" dirty="0" smtClean="0"/>
              <a:t>can easily correlate the degrees of the data and also you can add or subtract the values</a:t>
            </a:r>
            <a:r>
              <a:rPr lang="en-US" sz="2400" dirty="0" smtClean="0"/>
              <a:t>.</a:t>
            </a:r>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There are some descriptive statistics that you can calculate for interval data are central point (mean, median, mode), range (minimum, maximum), and spread (percentiles, </a:t>
            </a:r>
            <a:r>
              <a:rPr lang="en-US" sz="2400" dirty="0" err="1" smtClean="0"/>
              <a:t>interquartile</a:t>
            </a:r>
            <a:r>
              <a:rPr lang="en-US" sz="2400" dirty="0" smtClean="0"/>
              <a:t> range, and standard deviation</a:t>
            </a:r>
            <a:r>
              <a:rPr lang="en-US" sz="2400" dirty="0" smtClean="0"/>
              <a:t>).</a:t>
            </a:r>
            <a:endParaRPr lang="en-US" sz="2400" dirty="0" smtClean="0"/>
          </a:p>
          <a:p>
            <a:pPr marL="342900" indent="-342900" algn="just">
              <a:buFont typeface="Arial" pitchFamily="34" charset="0"/>
              <a:buChar char="•"/>
            </a:pPr>
            <a:endParaRPr lang="en-US" sz="2400" i="1" dirty="0"/>
          </a:p>
        </p:txBody>
      </p:sp>
    </p:spTree>
    <p:extLst>
      <p:ext uri="{BB962C8B-B14F-4D97-AF65-F5344CB8AC3E}">
        <p14:creationId xmlns:p14="http://schemas.microsoft.com/office/powerpoint/2010/main" xmlns="" val="3880039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Examples of Interval </a:t>
            </a:r>
            <a:r>
              <a:rPr lang="en-US" dirty="0" smtClean="0"/>
              <a:t>data</a:t>
            </a:r>
            <a:r>
              <a:rPr lang="en-US" dirty="0"/>
              <a:t/>
            </a:r>
            <a:br>
              <a:rPr lang="en-US" dirty="0"/>
            </a:br>
            <a:endParaRPr lang="en-IN" dirty="0"/>
          </a:p>
        </p:txBody>
      </p:sp>
      <p:sp>
        <p:nvSpPr>
          <p:cNvPr id="3" name="TextBox 2"/>
          <p:cNvSpPr txBox="1"/>
          <p:nvPr/>
        </p:nvSpPr>
        <p:spPr>
          <a:xfrm>
            <a:off x="611560" y="1700808"/>
            <a:ext cx="7560840" cy="18466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 </a:t>
            </a:r>
          </a:p>
          <a:p>
            <a:pPr marL="342900" indent="-342900">
              <a:buFont typeface="Wingdings" pitchFamily="2" charset="2"/>
              <a:buChar char="§"/>
            </a:pPr>
            <a:r>
              <a:rPr lang="en-US" sz="2400" dirty="0"/>
              <a:t>Temperature (°C or F, but not Kelvin)</a:t>
            </a:r>
          </a:p>
          <a:p>
            <a:pPr marL="342900" indent="-342900">
              <a:buFont typeface="Wingdings" pitchFamily="2" charset="2"/>
              <a:buChar char="§"/>
            </a:pPr>
            <a:r>
              <a:rPr lang="en-US" sz="2400" dirty="0"/>
              <a:t>Dates (1066, 1492, 1776, etc.)</a:t>
            </a:r>
          </a:p>
          <a:p>
            <a:pPr marL="342900" indent="-342900">
              <a:buFont typeface="Wingdings" pitchFamily="2" charset="2"/>
              <a:buChar char="§"/>
            </a:pPr>
            <a:r>
              <a:rPr lang="en-US" sz="2400" dirty="0"/>
              <a:t>Time interval on a 12-hour clock (6 am, 6 pm)</a:t>
            </a:r>
          </a:p>
          <a:p>
            <a:pPr marL="342900" indent="-342900">
              <a:buFont typeface="Wingdings" pitchFamily="2" charset="2"/>
              <a:buChar char="§"/>
            </a:pPr>
            <a:endParaRPr lang="en-IN" sz="2400" dirty="0"/>
          </a:p>
        </p:txBody>
      </p:sp>
    </p:spTree>
    <p:extLst>
      <p:ext uri="{BB962C8B-B14F-4D97-AF65-F5344CB8AC3E}">
        <p14:creationId xmlns:p14="http://schemas.microsoft.com/office/powerpoint/2010/main" xmlns="" val="107213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Ratio Data</a:t>
            </a:r>
            <a:r>
              <a:rPr lang="en-US" dirty="0">
                <a:solidFill>
                  <a:srgbClr val="C00000"/>
                </a:solidFill>
              </a:rPr>
              <a:t/>
            </a:r>
            <a:br>
              <a:rPr lang="en-US" dirty="0">
                <a:solidFill>
                  <a:srgbClr val="C00000"/>
                </a:solidFill>
              </a:rPr>
            </a:br>
            <a:endParaRPr lang="en-IN" dirty="0">
              <a:solidFill>
                <a:srgbClr val="C00000"/>
              </a:solidFill>
            </a:endParaRPr>
          </a:p>
        </p:txBody>
      </p:sp>
      <p:sp>
        <p:nvSpPr>
          <p:cNvPr id="3" name="TextBox 2"/>
          <p:cNvSpPr txBox="1"/>
          <p:nvPr/>
        </p:nvSpPr>
        <p:spPr>
          <a:xfrm>
            <a:off x="395536" y="980728"/>
            <a:ext cx="8280919" cy="563231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Arial" pitchFamily="34" charset="0"/>
              <a:buChar char="•"/>
            </a:pPr>
            <a:r>
              <a:rPr lang="en-US" sz="2400" dirty="0" smtClean="0"/>
              <a:t>Ratio </a:t>
            </a:r>
            <a:r>
              <a:rPr lang="en-US" sz="2400" dirty="0"/>
              <a:t>Data are measured and ordered with equidistant items and a meaningful zero and never be negative like interval data.</a:t>
            </a:r>
          </a:p>
          <a:p>
            <a:pPr algn="just">
              <a:buFont typeface="Arial" pitchFamily="34" charset="0"/>
              <a:buChar char="•"/>
            </a:pPr>
            <a:endParaRPr lang="en-US" sz="2400" dirty="0"/>
          </a:p>
          <a:p>
            <a:pPr marL="342900" indent="-342900" algn="just">
              <a:buFont typeface="Arial" pitchFamily="34" charset="0"/>
              <a:buChar char="•"/>
            </a:pPr>
            <a:r>
              <a:rPr lang="en-US" sz="2400" dirty="0" smtClean="0"/>
              <a:t>An </a:t>
            </a:r>
            <a:r>
              <a:rPr lang="en-US" sz="2400" dirty="0"/>
              <a:t>outstanding example of ratio data is the measurement of heights. It could be measured in centimeters, inches, meters, or feet and it is not practicable to have a negative height. </a:t>
            </a:r>
            <a:endParaRPr lang="en-US" sz="2400" dirty="0" smtClean="0"/>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Ratio data is fundamentally the same as interval data, aside from zero means none.</a:t>
            </a:r>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The descriptive statistics which you can calculate for ratio data are the same as interval data which are central point (mean, median, mode), range (minimum, maximum), and spread (percentiles, </a:t>
            </a:r>
            <a:r>
              <a:rPr lang="en-US" sz="2400" dirty="0" err="1" smtClean="0"/>
              <a:t>interquartile</a:t>
            </a:r>
            <a:r>
              <a:rPr lang="en-US" sz="2400" dirty="0" smtClean="0"/>
              <a:t> range, and standard deviation).</a:t>
            </a:r>
          </a:p>
          <a:p>
            <a:pPr marL="342900" indent="-342900" algn="just">
              <a:buFont typeface="Arial" pitchFamily="34" charset="0"/>
              <a:buChar char="•"/>
            </a:pPr>
            <a:endParaRPr lang="en-US" sz="2400" dirty="0"/>
          </a:p>
        </p:txBody>
      </p:sp>
    </p:spTree>
    <p:extLst>
      <p:ext uri="{BB962C8B-B14F-4D97-AF65-F5344CB8AC3E}">
        <p14:creationId xmlns:p14="http://schemas.microsoft.com/office/powerpoint/2010/main" xmlns="" val="1180490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Example of Ratio Data</a:t>
            </a:r>
            <a:r>
              <a:rPr lang="en-US" dirty="0">
                <a:solidFill>
                  <a:srgbClr val="C00000"/>
                </a:solidFill>
              </a:rPr>
              <a:t/>
            </a:r>
            <a:br>
              <a:rPr lang="en-US" dirty="0">
                <a:solidFill>
                  <a:srgbClr val="C00000"/>
                </a:solidFill>
              </a:rPr>
            </a:br>
            <a:endParaRPr lang="en-IN" dirty="0">
              <a:solidFill>
                <a:srgbClr val="C00000"/>
              </a:solidFill>
            </a:endParaRPr>
          </a:p>
        </p:txBody>
      </p:sp>
      <p:sp>
        <p:nvSpPr>
          <p:cNvPr id="3" name="TextBox 2"/>
          <p:cNvSpPr txBox="1"/>
          <p:nvPr/>
        </p:nvSpPr>
        <p:spPr>
          <a:xfrm>
            <a:off x="463321" y="980728"/>
            <a:ext cx="7632848" cy="45243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t> </a:t>
            </a:r>
          </a:p>
          <a:p>
            <a:pPr marL="342900" indent="-342900">
              <a:buFont typeface="Wingdings" pitchFamily="2" charset="2"/>
              <a:buChar char="§"/>
            </a:pPr>
            <a:r>
              <a:rPr lang="en-US" sz="2400" dirty="0"/>
              <a:t>Age (from 0 years to 100+)</a:t>
            </a:r>
          </a:p>
          <a:p>
            <a:pPr marL="342900" indent="-342900">
              <a:buFont typeface="Wingdings" pitchFamily="2" charset="2"/>
              <a:buChar char="§"/>
            </a:pPr>
            <a:r>
              <a:rPr lang="en-US" sz="2400" dirty="0"/>
              <a:t>Temperature (in Kelvin, but not °C or F)</a:t>
            </a:r>
          </a:p>
          <a:p>
            <a:pPr marL="342900" indent="-342900">
              <a:buFont typeface="Wingdings" pitchFamily="2" charset="2"/>
              <a:buChar char="§"/>
            </a:pPr>
            <a:r>
              <a:rPr lang="en-US" sz="2400" dirty="0"/>
              <a:t>Distance (measured with a ruler or any other assessing device)</a:t>
            </a:r>
          </a:p>
          <a:p>
            <a:pPr marL="342900" indent="-342900">
              <a:buFont typeface="Wingdings" pitchFamily="2" charset="2"/>
              <a:buChar char="§"/>
            </a:pPr>
            <a:r>
              <a:rPr lang="en-US" sz="2400" dirty="0"/>
              <a:t>Time interval (measured with a stop-watch or similar)</a:t>
            </a:r>
          </a:p>
          <a:p>
            <a:pPr marL="342900" indent="-342900">
              <a:buFont typeface="Wingdings" pitchFamily="2" charset="2"/>
              <a:buChar char="§"/>
            </a:pPr>
            <a:r>
              <a:rPr lang="en-US" sz="2400" dirty="0"/>
              <a:t> Therefore, for these examples of ratio data, there is an actual, meaningful zero-point like the age of a person, absolute zero, distance calculated from a specified point or time all have real zeros.</a:t>
            </a:r>
          </a:p>
          <a:p>
            <a:r>
              <a:rPr lang="en-US" sz="2400" dirty="0"/>
              <a:t/>
            </a:r>
            <a:br>
              <a:rPr lang="en-US" sz="2400" dirty="0"/>
            </a:br>
            <a:r>
              <a:rPr lang="en-US" sz="2400" dirty="0"/>
              <a:t> </a:t>
            </a:r>
          </a:p>
        </p:txBody>
      </p:sp>
    </p:spTree>
    <p:extLst>
      <p:ext uri="{BB962C8B-B14F-4D97-AF65-F5344CB8AC3E}">
        <p14:creationId xmlns:p14="http://schemas.microsoft.com/office/powerpoint/2010/main" xmlns="" val="349557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Balanced and Imbalanced Dataset</a:t>
            </a:r>
            <a:endParaRPr lang="en-IN" dirty="0"/>
          </a:p>
        </p:txBody>
      </p:sp>
      <p:pic>
        <p:nvPicPr>
          <p:cNvPr id="1026" name="Picture 2" descr="https://miro.medium.com/max/900/1*zsyN08VVrgHbAEdvv27Pyw.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700808"/>
            <a:ext cx="7454346" cy="35283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675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Balanced Dataset</a:t>
            </a:r>
            <a:endParaRPr lang="en-IN" dirty="0"/>
          </a:p>
        </p:txBody>
      </p:sp>
      <p:sp>
        <p:nvSpPr>
          <p:cNvPr id="3" name="TextBox 2"/>
          <p:cNvSpPr txBox="1"/>
          <p:nvPr/>
        </p:nvSpPr>
        <p:spPr>
          <a:xfrm>
            <a:off x="755576" y="1340768"/>
            <a:ext cx="7056784"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Balanced Dataset: —I</a:t>
            </a:r>
            <a:r>
              <a:rPr lang="en-US" sz="2800" dirty="0"/>
              <a:t>f in our data set we have positive values which are approximately same as negative values. Then we can say our dataset in </a:t>
            </a:r>
            <a:r>
              <a:rPr lang="en-US" sz="2800"/>
              <a:t>balance.</a:t>
            </a:r>
            <a:endParaRPr lang="en-IN" sz="2800" dirty="0"/>
          </a:p>
        </p:txBody>
      </p:sp>
      <p:pic>
        <p:nvPicPr>
          <p:cNvPr id="2050" name="Picture 2" descr="https://miro.medium.com/max/129/1*EZxsI_kDPlZFPPYEG17ZQ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3717032"/>
            <a:ext cx="3024336" cy="2813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543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ImBalanced</a:t>
            </a:r>
            <a:r>
              <a:rPr lang="en-US" dirty="0"/>
              <a:t> Dataset</a:t>
            </a:r>
            <a:endParaRPr lang="en-IN" dirty="0"/>
          </a:p>
        </p:txBody>
      </p:sp>
      <p:sp>
        <p:nvSpPr>
          <p:cNvPr id="3" name="TextBox 2"/>
          <p:cNvSpPr txBox="1"/>
          <p:nvPr/>
        </p:nvSpPr>
        <p:spPr>
          <a:xfrm>
            <a:off x="755576" y="1340768"/>
            <a:ext cx="7056784"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err="1"/>
              <a:t>ImBalanced</a:t>
            </a:r>
            <a:r>
              <a:rPr lang="en-US" sz="2800" b="1" dirty="0"/>
              <a:t> Dataset: — </a:t>
            </a:r>
            <a:r>
              <a:rPr lang="en-US" sz="2800" dirty="0"/>
              <a:t>If there is the very high different between the positive values and negative values. Then we can say our dataset in Imbalance Dataset.</a:t>
            </a:r>
            <a:endParaRPr lang="en-IN" sz="2800" dirty="0"/>
          </a:p>
        </p:txBody>
      </p:sp>
      <p:pic>
        <p:nvPicPr>
          <p:cNvPr id="3074" name="Picture 2" descr="https://miro.medium.com/max/259/1*xgdJE0zazGdn15NZinqep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86039" y="3573016"/>
            <a:ext cx="3868798" cy="28978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3865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6C654-C7A3-C82A-222C-6E8276317D5C}"/>
              </a:ext>
            </a:extLst>
          </p:cNvPr>
          <p:cNvSpPr>
            <a:spLocks noGrp="1"/>
          </p:cNvSpPr>
          <p:nvPr>
            <p:ph type="title"/>
          </p:nvPr>
        </p:nvSpPr>
        <p:spPr>
          <a:xfrm>
            <a:off x="0" y="49880"/>
            <a:ext cx="9144000" cy="1143000"/>
          </a:xfrm>
        </p:spPr>
        <p:txBody>
          <a:bodyPr>
            <a:normAutofit/>
          </a:bodyPr>
          <a:lstStyle/>
          <a:p>
            <a:r>
              <a:rPr lang="en-IN" dirty="0"/>
              <a:t>Structured and Unstructured Data</a:t>
            </a:r>
          </a:p>
        </p:txBody>
      </p:sp>
      <p:sp>
        <p:nvSpPr>
          <p:cNvPr id="3" name="TextBox 2">
            <a:extLst>
              <a:ext uri="{FF2B5EF4-FFF2-40B4-BE49-F238E27FC236}">
                <a16:creationId xmlns:a16="http://schemas.microsoft.com/office/drawing/2014/main" xmlns="" id="{2824BAA4-EF34-0126-3EE9-633C065D0C7F}"/>
              </a:ext>
            </a:extLst>
          </p:cNvPr>
          <p:cNvSpPr txBox="1"/>
          <p:nvPr/>
        </p:nvSpPr>
        <p:spPr>
          <a:xfrm>
            <a:off x="693912" y="1192880"/>
            <a:ext cx="770485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b="1" i="0" dirty="0">
                <a:solidFill>
                  <a:srgbClr val="323E48"/>
                </a:solidFill>
                <a:effectLst/>
                <a:latin typeface="+mj-lt"/>
              </a:rPr>
              <a:t>Structured data is data that has been predefined and formatted to a set structure before being placed in data storage</a:t>
            </a:r>
            <a:r>
              <a:rPr lang="en-US" sz="2400" b="0" i="0" dirty="0">
                <a:solidFill>
                  <a:srgbClr val="323E48"/>
                </a:solidFill>
                <a:effectLst/>
                <a:latin typeface="+mj-lt"/>
              </a:rPr>
              <a:t>, which is often referred to as schema-on-write. </a:t>
            </a:r>
          </a:p>
          <a:p>
            <a:endParaRPr lang="en-US" sz="2400" b="0" i="0" dirty="0" smtClean="0">
              <a:solidFill>
                <a:srgbClr val="323E48"/>
              </a:solidFill>
              <a:effectLst/>
              <a:latin typeface="+mj-lt"/>
            </a:endParaRPr>
          </a:p>
          <a:p>
            <a:r>
              <a:rPr lang="en-US" sz="2400" b="0" i="0" dirty="0" smtClean="0">
                <a:solidFill>
                  <a:srgbClr val="323E48"/>
                </a:solidFill>
                <a:effectLst/>
                <a:latin typeface="+mj-lt"/>
              </a:rPr>
              <a:t>Example </a:t>
            </a:r>
            <a:r>
              <a:rPr lang="en-US" sz="2400" b="0" i="0" dirty="0">
                <a:solidFill>
                  <a:srgbClr val="323E48"/>
                </a:solidFill>
                <a:effectLst/>
                <a:latin typeface="+mj-lt"/>
              </a:rPr>
              <a:t>of structured data is the relational </a:t>
            </a:r>
            <a:r>
              <a:rPr lang="en-US" sz="2400" b="0" i="0" dirty="0" smtClean="0">
                <a:solidFill>
                  <a:srgbClr val="323E48"/>
                </a:solidFill>
                <a:effectLst/>
                <a:latin typeface="+mj-lt"/>
              </a:rPr>
              <a:t>database</a:t>
            </a:r>
            <a:r>
              <a:rPr lang="en-US" sz="2400" dirty="0" smtClean="0">
                <a:solidFill>
                  <a:srgbClr val="323E48"/>
                </a:solidFill>
                <a:latin typeface="+mj-lt"/>
              </a:rPr>
              <a:t>.</a:t>
            </a:r>
            <a:endParaRPr lang="en-IN" sz="2400" dirty="0">
              <a:latin typeface="+mj-lt"/>
            </a:endParaRPr>
          </a:p>
        </p:txBody>
      </p:sp>
      <p:sp>
        <p:nvSpPr>
          <p:cNvPr id="4" name="TextBox 3">
            <a:extLst>
              <a:ext uri="{FF2B5EF4-FFF2-40B4-BE49-F238E27FC236}">
                <a16:creationId xmlns:a16="http://schemas.microsoft.com/office/drawing/2014/main" xmlns="" id="{EDCC8510-6DAC-6D68-2090-14CA22EA534C}"/>
              </a:ext>
            </a:extLst>
          </p:cNvPr>
          <p:cNvSpPr txBox="1"/>
          <p:nvPr/>
        </p:nvSpPr>
        <p:spPr>
          <a:xfrm>
            <a:off x="673224" y="3717032"/>
            <a:ext cx="7787208"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b="1" i="0" dirty="0">
                <a:solidFill>
                  <a:srgbClr val="323E48"/>
                </a:solidFill>
                <a:effectLst/>
                <a:latin typeface="+mj-lt"/>
              </a:rPr>
              <a:t>Unstructured data is data stored in its native format and not processed until it is used</a:t>
            </a:r>
            <a:r>
              <a:rPr lang="en-US" sz="2400" b="0" i="0" dirty="0">
                <a:solidFill>
                  <a:srgbClr val="323E48"/>
                </a:solidFill>
                <a:effectLst/>
                <a:latin typeface="+mj-lt"/>
              </a:rPr>
              <a:t>, which is known as schema-on-read. It comes in a myriad of file formats, including email, social media posts, presentations, chats, IoT sensor data, and satellite imagery.</a:t>
            </a:r>
            <a:endParaRPr lang="en-IN" sz="2400" dirty="0">
              <a:latin typeface="+mj-lt"/>
            </a:endParaRPr>
          </a:p>
        </p:txBody>
      </p:sp>
    </p:spTree>
    <p:extLst>
      <p:ext uri="{BB962C8B-B14F-4D97-AF65-F5344CB8AC3E}">
        <p14:creationId xmlns:p14="http://schemas.microsoft.com/office/powerpoint/2010/main" xmlns="" val="49354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blob:https://web.whatsapp.com/018f3844-480c-4694-b19d-c0b347823dc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whatsapp.com/018f3844-480c-4694-b19d-c0b347823dc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33950" y="384746"/>
            <a:ext cx="6278410" cy="5996582"/>
          </a:xfrm>
          <a:prstGeom prst="rect">
            <a:avLst/>
          </a:prstGeom>
        </p:spPr>
      </p:pic>
    </p:spTree>
    <p:extLst>
      <p:ext uri="{BB962C8B-B14F-4D97-AF65-F5344CB8AC3E}">
        <p14:creationId xmlns:p14="http://schemas.microsoft.com/office/powerpoint/2010/main" xmlns="" val="399419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3D665-B000-74CF-E968-8FE7B620D133}"/>
              </a:ext>
            </a:extLst>
          </p:cNvPr>
          <p:cNvSpPr>
            <a:spLocks noGrp="1"/>
          </p:cNvSpPr>
          <p:nvPr>
            <p:ph type="title"/>
          </p:nvPr>
        </p:nvSpPr>
        <p:spPr/>
        <p:txBody>
          <a:bodyPr>
            <a:normAutofit/>
          </a:bodyPr>
          <a:lstStyle/>
          <a:p>
            <a:r>
              <a:rPr lang="en-IN" dirty="0"/>
              <a:t>Example of Structured Data</a:t>
            </a:r>
          </a:p>
        </p:txBody>
      </p:sp>
      <p:pic>
        <p:nvPicPr>
          <p:cNvPr id="4098" name="Picture 2" descr="The typical structured data example">
            <a:extLst>
              <a:ext uri="{FF2B5EF4-FFF2-40B4-BE49-F238E27FC236}">
                <a16:creationId xmlns:a16="http://schemas.microsoft.com/office/drawing/2014/main" xmlns="" id="{74614CDD-A9AB-2B82-90C6-3A29825AD0A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25" y="1328739"/>
            <a:ext cx="8643687" cy="41164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3431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E6ADB-0259-C6DA-3E61-9482250BCBFF}"/>
              </a:ext>
            </a:extLst>
          </p:cNvPr>
          <p:cNvSpPr>
            <a:spLocks noGrp="1"/>
          </p:cNvSpPr>
          <p:nvPr>
            <p:ph type="title"/>
          </p:nvPr>
        </p:nvSpPr>
        <p:spPr/>
        <p:txBody>
          <a:bodyPr>
            <a:normAutofit/>
          </a:bodyPr>
          <a:lstStyle/>
          <a:p>
            <a:r>
              <a:rPr lang="en-IN" dirty="0"/>
              <a:t>Example of Unstructured Data</a:t>
            </a:r>
          </a:p>
        </p:txBody>
      </p:sp>
      <p:pic>
        <p:nvPicPr>
          <p:cNvPr id="3074" name="Picture 2">
            <a:extLst>
              <a:ext uri="{FF2B5EF4-FFF2-40B4-BE49-F238E27FC236}">
                <a16:creationId xmlns:a16="http://schemas.microsoft.com/office/drawing/2014/main" xmlns="" id="{5BEC6118-DCFE-3E2F-5F45-DADA21390B9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36104" y="1412776"/>
            <a:ext cx="7236296" cy="51169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028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826F0D5-69C8-5960-DD82-C81625B20D8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552" y="332656"/>
            <a:ext cx="7992888" cy="6106145"/>
          </a:xfrm>
          <a:prstGeom prst="rect">
            <a:avLst/>
          </a:prstGeom>
        </p:spPr>
      </p:pic>
    </p:spTree>
    <p:extLst>
      <p:ext uri="{BB962C8B-B14F-4D97-AF65-F5344CB8AC3E}">
        <p14:creationId xmlns:p14="http://schemas.microsoft.com/office/powerpoint/2010/main" xmlns="" val="126821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B35DC95-7CAE-50A6-30DB-17989348CF81}"/>
              </a:ext>
            </a:extLst>
          </p:cNvPr>
          <p:cNvPicPr>
            <a:picLocks noChangeAspect="1"/>
          </p:cNvPicPr>
          <p:nvPr/>
        </p:nvPicPr>
        <p:blipFill>
          <a:blip r:embed="rId2" cstate="print"/>
          <a:stretch>
            <a:fillRect/>
          </a:stretch>
        </p:blipFill>
        <p:spPr>
          <a:xfrm>
            <a:off x="323528" y="3429000"/>
            <a:ext cx="6728522" cy="2880320"/>
          </a:xfrm>
          <a:prstGeom prst="rect">
            <a:avLst/>
          </a:prstGeom>
        </p:spPr>
      </p:pic>
      <p:pic>
        <p:nvPicPr>
          <p:cNvPr id="5" name="Picture 4">
            <a:extLst>
              <a:ext uri="{FF2B5EF4-FFF2-40B4-BE49-F238E27FC236}">
                <a16:creationId xmlns:a16="http://schemas.microsoft.com/office/drawing/2014/main" xmlns="" id="{1A90EF1C-43BB-862D-ABF0-6C7DC1A830AA}"/>
              </a:ext>
            </a:extLst>
          </p:cNvPr>
          <p:cNvPicPr>
            <a:picLocks noChangeAspect="1"/>
          </p:cNvPicPr>
          <p:nvPr/>
        </p:nvPicPr>
        <p:blipFill>
          <a:blip r:embed="rId3" cstate="print"/>
          <a:stretch>
            <a:fillRect/>
          </a:stretch>
        </p:blipFill>
        <p:spPr>
          <a:xfrm>
            <a:off x="2699792" y="304364"/>
            <a:ext cx="6120680" cy="3124636"/>
          </a:xfrm>
          <a:prstGeom prst="rect">
            <a:avLst/>
          </a:prstGeom>
        </p:spPr>
      </p:pic>
    </p:spTree>
    <p:extLst>
      <p:ext uri="{BB962C8B-B14F-4D97-AF65-F5344CB8AC3E}">
        <p14:creationId xmlns:p14="http://schemas.microsoft.com/office/powerpoint/2010/main" xmlns="" val="59020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299A39A-2D3A-D449-0D46-504C1F6FCA41}"/>
              </a:ext>
            </a:extLst>
          </p:cNvPr>
          <p:cNvPicPr>
            <a:picLocks noChangeAspect="1"/>
          </p:cNvPicPr>
          <p:nvPr/>
        </p:nvPicPr>
        <p:blipFill>
          <a:blip r:embed="rId2" cstate="print"/>
          <a:stretch>
            <a:fillRect/>
          </a:stretch>
        </p:blipFill>
        <p:spPr>
          <a:xfrm>
            <a:off x="467544" y="1484784"/>
            <a:ext cx="7992888" cy="5164001"/>
          </a:xfrm>
          <a:prstGeom prst="rect">
            <a:avLst/>
          </a:prstGeom>
        </p:spPr>
      </p:pic>
      <p:sp>
        <p:nvSpPr>
          <p:cNvPr id="3" name="Title 1">
            <a:extLst>
              <a:ext uri="{FF2B5EF4-FFF2-40B4-BE49-F238E27FC236}">
                <a16:creationId xmlns:a16="http://schemas.microsoft.com/office/drawing/2014/main" xmlns="" id="{8DAE6ADB-0259-C6DA-3E61-9482250BCBFF}"/>
              </a:ext>
            </a:extLst>
          </p:cNvPr>
          <p:cNvSpPr txBox="1">
            <a:spLocks/>
          </p:cNvSpPr>
          <p:nvPr/>
        </p:nvSpPr>
        <p:spPr>
          <a:xfrm>
            <a:off x="0" y="116632"/>
            <a:ext cx="91440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Industrial example of Structured and Unstructured Data</a:t>
            </a:r>
            <a:endParaRPr lang="en-IN" sz="4400" dirty="0">
              <a:latin typeface="+mj-lt"/>
              <a:ea typeface="+mj-ea"/>
              <a:cs typeface="+mj-cs"/>
            </a:endParaRPr>
          </a:p>
        </p:txBody>
      </p:sp>
    </p:spTree>
    <p:extLst>
      <p:ext uri="{BB962C8B-B14F-4D97-AF65-F5344CB8AC3E}">
        <p14:creationId xmlns:p14="http://schemas.microsoft.com/office/powerpoint/2010/main" xmlns="" val="408773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2F8F7-22CE-A3A5-260B-B6C48C56BE15}"/>
              </a:ext>
            </a:extLst>
          </p:cNvPr>
          <p:cNvSpPr>
            <a:spLocks noGrp="1"/>
          </p:cNvSpPr>
          <p:nvPr>
            <p:ph type="title"/>
          </p:nvPr>
        </p:nvSpPr>
        <p:spPr/>
        <p:txBody>
          <a:bodyPr>
            <a:noAutofit/>
          </a:bodyPr>
          <a:lstStyle/>
          <a:p>
            <a:r>
              <a:rPr lang="en-IN" dirty="0"/>
              <a:t>Semi-Structured </a:t>
            </a:r>
            <a:r>
              <a:rPr lang="en-IN" dirty="0" smtClean="0"/>
              <a:t>data</a:t>
            </a:r>
            <a:endParaRPr lang="en-IN" dirty="0"/>
          </a:p>
        </p:txBody>
      </p:sp>
      <p:sp>
        <p:nvSpPr>
          <p:cNvPr id="3" name="TextBox 2">
            <a:extLst>
              <a:ext uri="{FF2B5EF4-FFF2-40B4-BE49-F238E27FC236}">
                <a16:creationId xmlns:a16="http://schemas.microsoft.com/office/drawing/2014/main" xmlns="" id="{960F1C13-B16D-DA9C-B0BE-C692A8D511D1}"/>
              </a:ext>
            </a:extLst>
          </p:cNvPr>
          <p:cNvSpPr txBox="1"/>
          <p:nvPr/>
        </p:nvSpPr>
        <p:spPr>
          <a:xfrm>
            <a:off x="539552" y="1759456"/>
            <a:ext cx="800323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4488" indent="-344488" algn="just">
              <a:buFont typeface="Arial" pitchFamily="34" charset="0"/>
              <a:buChar char="•"/>
            </a:pPr>
            <a:r>
              <a:rPr lang="en-US" sz="2400" b="0" i="0" dirty="0">
                <a:solidFill>
                  <a:srgbClr val="323E48"/>
                </a:solidFill>
                <a:effectLst/>
                <a:latin typeface="+mj-lt"/>
              </a:rPr>
              <a:t>Semi-structured data refers to what would normally be considered unstructured data, but that also has </a:t>
            </a:r>
            <a:r>
              <a:rPr lang="en-US" sz="2400" dirty="0">
                <a:latin typeface="+mj-lt"/>
              </a:rPr>
              <a:t>metadata</a:t>
            </a:r>
            <a:r>
              <a:rPr lang="en-US" sz="2400" b="0" i="0" dirty="0">
                <a:solidFill>
                  <a:srgbClr val="323E48"/>
                </a:solidFill>
                <a:effectLst/>
                <a:latin typeface="+mj-lt"/>
              </a:rPr>
              <a:t> that identifies certain characteristics. </a:t>
            </a:r>
            <a:endParaRPr lang="en-US" sz="2400" b="0" i="0" dirty="0" smtClean="0">
              <a:solidFill>
                <a:srgbClr val="323E48"/>
              </a:solidFill>
              <a:effectLst/>
              <a:latin typeface="+mj-lt"/>
            </a:endParaRPr>
          </a:p>
          <a:p>
            <a:pPr marL="344488" indent="-344488" algn="just">
              <a:buFont typeface="Arial" pitchFamily="34" charset="0"/>
              <a:buChar char="•"/>
            </a:pPr>
            <a:endParaRPr lang="en-US" sz="2400" dirty="0" smtClean="0">
              <a:solidFill>
                <a:srgbClr val="323E48"/>
              </a:solidFill>
              <a:latin typeface="+mj-lt"/>
            </a:endParaRPr>
          </a:p>
          <a:p>
            <a:pPr marL="344488" indent="-344488" algn="just">
              <a:buFont typeface="Arial" pitchFamily="34" charset="0"/>
              <a:buChar char="•"/>
            </a:pPr>
            <a:r>
              <a:rPr lang="en-US" sz="2400" b="0" i="0" dirty="0" smtClean="0">
                <a:solidFill>
                  <a:srgbClr val="323E48"/>
                </a:solidFill>
                <a:effectLst/>
                <a:latin typeface="+mj-lt"/>
              </a:rPr>
              <a:t>The </a:t>
            </a:r>
            <a:r>
              <a:rPr lang="en-US" sz="2400" b="0" i="0" dirty="0">
                <a:solidFill>
                  <a:srgbClr val="323E48"/>
                </a:solidFill>
                <a:effectLst/>
                <a:latin typeface="+mj-lt"/>
              </a:rPr>
              <a:t>metadata contains enough information to enable the data to be more efficiently cataloged, searched, and analyzed than strictly unstructured data.</a:t>
            </a:r>
          </a:p>
          <a:p>
            <a:pPr marL="344488" indent="-344488" algn="just">
              <a:buFont typeface="Arial" pitchFamily="34" charset="0"/>
              <a:buChar char="•"/>
            </a:pPr>
            <a:endParaRPr lang="en-US" sz="2400" dirty="0" smtClean="0">
              <a:solidFill>
                <a:srgbClr val="323E48"/>
              </a:solidFill>
              <a:latin typeface="+mj-lt"/>
            </a:endParaRPr>
          </a:p>
          <a:p>
            <a:pPr marL="344488" indent="-344488" algn="just">
              <a:buFont typeface="Arial" pitchFamily="34" charset="0"/>
              <a:buChar char="•"/>
            </a:pPr>
            <a:r>
              <a:rPr lang="en-US" sz="2400" dirty="0" smtClean="0">
                <a:solidFill>
                  <a:srgbClr val="323E48"/>
                </a:solidFill>
                <a:latin typeface="+mj-lt"/>
              </a:rPr>
              <a:t>Example </a:t>
            </a:r>
            <a:r>
              <a:rPr lang="en-US" sz="2400" dirty="0">
                <a:solidFill>
                  <a:srgbClr val="323E48"/>
                </a:solidFill>
                <a:latin typeface="+mj-lt"/>
              </a:rPr>
              <a:t>:</a:t>
            </a:r>
            <a:r>
              <a:rPr lang="en-US" sz="2400" b="0" i="0" dirty="0">
                <a:solidFill>
                  <a:srgbClr val="323E48"/>
                </a:solidFill>
                <a:effectLst/>
                <a:latin typeface="+mj-lt"/>
              </a:rPr>
              <a:t>tab delimited file containing customer data</a:t>
            </a:r>
            <a:endParaRPr lang="en-IN" sz="2400" dirty="0">
              <a:latin typeface="+mj-lt"/>
            </a:endParaRPr>
          </a:p>
        </p:txBody>
      </p:sp>
    </p:spTree>
    <p:extLst>
      <p:ext uri="{BB962C8B-B14F-4D97-AF65-F5344CB8AC3E}">
        <p14:creationId xmlns:p14="http://schemas.microsoft.com/office/powerpoint/2010/main" xmlns="" val="104852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AED49-302A-AE25-1D4B-C735E576AA05}"/>
              </a:ext>
            </a:extLst>
          </p:cNvPr>
          <p:cNvSpPr>
            <a:spLocks noGrp="1"/>
          </p:cNvSpPr>
          <p:nvPr>
            <p:ph type="title"/>
          </p:nvPr>
        </p:nvSpPr>
        <p:spPr/>
        <p:txBody>
          <a:bodyPr>
            <a:normAutofit/>
          </a:bodyPr>
          <a:lstStyle/>
          <a:p>
            <a:r>
              <a:rPr lang="en-IN" dirty="0"/>
              <a:t>Example</a:t>
            </a:r>
          </a:p>
        </p:txBody>
      </p:sp>
      <p:pic>
        <p:nvPicPr>
          <p:cNvPr id="6146" name="Picture 2">
            <a:extLst>
              <a:ext uri="{FF2B5EF4-FFF2-40B4-BE49-F238E27FC236}">
                <a16:creationId xmlns:a16="http://schemas.microsoft.com/office/drawing/2014/main" xmlns="" id="{31EAE8B3-6503-B188-4174-33D8D85FB8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65810" y="1327832"/>
            <a:ext cx="5894784" cy="4202336"/>
          </a:xfrm>
          <a:prstGeom prst="rect">
            <a:avLst/>
          </a:prstGeom>
        </p:spPr>
        <p:style>
          <a:lnRef idx="2">
            <a:schemeClr val="accent2"/>
          </a:lnRef>
          <a:fillRef idx="1">
            <a:schemeClr val="lt1"/>
          </a:fillRef>
          <a:effectRef idx="0">
            <a:schemeClr val="accent2"/>
          </a:effectRef>
          <a:fontRef idx="minor">
            <a:schemeClr val="dk1"/>
          </a:fontRef>
        </p:style>
      </p:pic>
      <p:sp>
        <p:nvSpPr>
          <p:cNvPr id="3" name="TextBox 2">
            <a:extLst>
              <a:ext uri="{FF2B5EF4-FFF2-40B4-BE49-F238E27FC236}">
                <a16:creationId xmlns:a16="http://schemas.microsoft.com/office/drawing/2014/main" xmlns="" id="{822E8EAF-2089-7AC8-7739-0E9341D9E203}"/>
              </a:ext>
            </a:extLst>
          </p:cNvPr>
          <p:cNvSpPr txBox="1"/>
          <p:nvPr/>
        </p:nvSpPr>
        <p:spPr>
          <a:xfrm>
            <a:off x="34900" y="2060848"/>
            <a:ext cx="3230910"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0" i="0" dirty="0">
                <a:solidFill>
                  <a:srgbClr val="000000"/>
                </a:solidFill>
                <a:effectLst/>
                <a:latin typeface="Open Sans" panose="020B0606030504020204" pitchFamily="34" charset="0"/>
              </a:rPr>
              <a:t>Markup languages such as XML are the forms of semi-structured data. JSON is also a semi-structured data model that is used by new-generation databases such as MongoDB and Couchbase. </a:t>
            </a:r>
            <a:endParaRPr lang="en-IN" dirty="0"/>
          </a:p>
        </p:txBody>
      </p:sp>
    </p:spTree>
    <p:extLst>
      <p:ext uri="{BB962C8B-B14F-4D97-AF65-F5344CB8AC3E}">
        <p14:creationId xmlns:p14="http://schemas.microsoft.com/office/powerpoint/2010/main" xmlns="" val="339819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23728" y="980728"/>
            <a:ext cx="3888432" cy="3888432"/>
          </a:xfrm>
          <a:prstGeom prst="rect">
            <a:avLst/>
          </a:prstGeom>
        </p:spPr>
      </p:pic>
    </p:spTree>
    <p:extLst>
      <p:ext uri="{BB962C8B-B14F-4D97-AF65-F5344CB8AC3E}">
        <p14:creationId xmlns:p14="http://schemas.microsoft.com/office/powerpoint/2010/main" xmlns="" val="411215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a:t>
            </a:r>
            <a:endParaRPr lang="en-IN" dirty="0"/>
          </a:p>
        </p:txBody>
      </p:sp>
      <p:sp>
        <p:nvSpPr>
          <p:cNvPr id="3" name="TextBox 2"/>
          <p:cNvSpPr txBox="1"/>
          <p:nvPr/>
        </p:nvSpPr>
        <p:spPr>
          <a:xfrm>
            <a:off x="611560" y="1988840"/>
            <a:ext cx="8064896"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t>Data refers to facts and statistics collected together for reference or analysis</a:t>
            </a:r>
            <a:endParaRPr lang="en-IN" sz="2400" dirty="0"/>
          </a:p>
        </p:txBody>
      </p:sp>
    </p:spTree>
    <p:extLst>
      <p:ext uri="{BB962C8B-B14F-4D97-AF65-F5344CB8AC3E}">
        <p14:creationId xmlns:p14="http://schemas.microsoft.com/office/powerpoint/2010/main" xmlns="" val="179638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769441"/>
          </a:xfrm>
          <a:prstGeom prst="rect">
            <a:avLst/>
          </a:prstGeom>
          <a:noFill/>
        </p:spPr>
        <p:txBody>
          <a:bodyPr wrap="square" rtlCol="0">
            <a:spAutoFit/>
          </a:bodyPr>
          <a:lstStyle/>
          <a:p>
            <a:pPr algn="ctr"/>
            <a:r>
              <a:rPr lang="en-US" sz="4400" dirty="0" smtClean="0">
                <a:latin typeface="+mj-lt"/>
                <a:ea typeface="+mj-ea"/>
                <a:cs typeface="+mj-cs"/>
              </a:rPr>
              <a:t>Data </a:t>
            </a:r>
            <a:r>
              <a:rPr lang="en-US" sz="4400" dirty="0">
                <a:latin typeface="+mj-lt"/>
                <a:ea typeface="+mj-ea"/>
                <a:cs typeface="+mj-cs"/>
              </a:rPr>
              <a:t>Types </a:t>
            </a:r>
            <a:endParaRPr lang="en-IN" sz="4400" dirty="0">
              <a:latin typeface="+mj-lt"/>
              <a:ea typeface="+mj-ea"/>
              <a:cs typeface="+mj-cs"/>
            </a:endParaRPr>
          </a:p>
        </p:txBody>
      </p:sp>
      <p:sp>
        <p:nvSpPr>
          <p:cNvPr id="3" name="TextBox 2"/>
          <p:cNvSpPr txBox="1"/>
          <p:nvPr/>
        </p:nvSpPr>
        <p:spPr>
          <a:xfrm>
            <a:off x="467544" y="1124744"/>
            <a:ext cx="792088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4488" indent="-223838" algn="just">
              <a:buFont typeface="Arial" pitchFamily="34" charset="0"/>
              <a:buChar char="•"/>
            </a:pPr>
            <a:r>
              <a:rPr lang="en-US" sz="2000" b="1" dirty="0"/>
              <a:t>Data Types are </a:t>
            </a:r>
            <a:r>
              <a:rPr lang="en-US" sz="2000" b="1" dirty="0" smtClean="0"/>
              <a:t>important in statistics to </a:t>
            </a:r>
            <a:r>
              <a:rPr lang="en-US" sz="2000" b="1" dirty="0"/>
              <a:t>correctly apply statistical </a:t>
            </a:r>
            <a:r>
              <a:rPr lang="en-US" sz="2000" b="1" dirty="0" smtClean="0"/>
              <a:t>measurements. </a:t>
            </a:r>
            <a:endParaRPr lang="en-US" sz="2000" b="1" dirty="0"/>
          </a:p>
          <a:p>
            <a:pPr marL="344488" indent="-223838" algn="just">
              <a:buFont typeface="Arial" pitchFamily="34" charset="0"/>
              <a:buChar char="•"/>
            </a:pPr>
            <a:endParaRPr lang="en-US" sz="2000" b="1" dirty="0"/>
          </a:p>
          <a:p>
            <a:pPr marL="344488" indent="-223838" algn="just">
              <a:buFont typeface="Arial" pitchFamily="34" charset="0"/>
              <a:buChar char="•"/>
            </a:pPr>
            <a:r>
              <a:rPr lang="en-US" sz="2000" b="1" dirty="0" smtClean="0"/>
              <a:t>Required to know </a:t>
            </a:r>
            <a:r>
              <a:rPr lang="en-US" sz="2000" b="1" dirty="0"/>
              <a:t>to </a:t>
            </a:r>
            <a:r>
              <a:rPr lang="en-US" sz="2000" b="1" dirty="0" smtClean="0"/>
              <a:t>apply for </a:t>
            </a:r>
            <a:r>
              <a:rPr lang="en-US" sz="2000" b="1" dirty="0"/>
              <a:t>exploratory data analysis (EDA)</a:t>
            </a:r>
            <a:endParaRPr lang="en-IN" sz="2000" dirty="0"/>
          </a:p>
        </p:txBody>
      </p:sp>
      <p:pic>
        <p:nvPicPr>
          <p:cNvPr id="5" name="Picture 2" descr="Data Types and Scales of Measurements in Statistics | T/DG Blog - Digital Thoughts">
            <a:extLst>
              <a:ext uri="{FF2B5EF4-FFF2-40B4-BE49-F238E27FC236}">
                <a16:creationId xmlns:a16="http://schemas.microsoft.com/office/drawing/2014/main" xmlns="" id="{020DE0E6-0FE7-8478-81DE-28CC3A3F4C7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7317" y="2592288"/>
            <a:ext cx="7647091" cy="38610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525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a:t>Qualitative </a:t>
            </a:r>
            <a:r>
              <a:rPr lang="en-IN" sz="4900" dirty="0" smtClean="0"/>
              <a:t>Data</a:t>
            </a:r>
            <a:r>
              <a:rPr lang="en-IN" dirty="0"/>
              <a:t/>
            </a:r>
            <a:br>
              <a:rPr lang="en-IN" dirty="0"/>
            </a:br>
            <a:endParaRPr lang="en-IN" dirty="0"/>
          </a:p>
        </p:txBody>
      </p:sp>
      <p:sp>
        <p:nvSpPr>
          <p:cNvPr id="3" name="TextBox 2"/>
          <p:cNvSpPr txBox="1"/>
          <p:nvPr/>
        </p:nvSpPr>
        <p:spPr>
          <a:xfrm>
            <a:off x="467544" y="1196752"/>
            <a:ext cx="8208912" cy="517064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25425" indent="-225425" algn="just">
              <a:buFont typeface="Arial" pitchFamily="34" charset="0"/>
              <a:buChar char="•"/>
            </a:pPr>
            <a:r>
              <a:rPr lang="en-US" sz="2400" b="1" dirty="0"/>
              <a:t>Qualitative data </a:t>
            </a:r>
            <a:r>
              <a:rPr lang="en-US" sz="2400" dirty="0"/>
              <a:t>is a bunch of information that cannot be measured in the form of numbers. It is also known as categorical data. It normally comprises words, narratives, and we labeled them with names.</a:t>
            </a:r>
          </a:p>
          <a:p>
            <a:pPr marL="225425" indent="-225425" algn="just">
              <a:buFont typeface="Arial" pitchFamily="34" charset="0"/>
              <a:buChar char="•"/>
            </a:pPr>
            <a:endParaRPr lang="en-US" sz="2400" dirty="0"/>
          </a:p>
          <a:p>
            <a:pPr marL="225425" indent="-225425" algn="just">
              <a:buFont typeface="Arial" pitchFamily="34" charset="0"/>
              <a:buChar char="•"/>
            </a:pPr>
            <a:r>
              <a:rPr lang="en-US" sz="2400" dirty="0"/>
              <a:t>It delivers information about the qualities of things in data. The outcome of qualitative data analysis can come in the type of featuring key words, extracting data, and ideas elaboration.</a:t>
            </a:r>
          </a:p>
          <a:p>
            <a:pPr marL="225425" indent="-225425" algn="just"/>
            <a:r>
              <a:rPr lang="en-US" sz="2400" dirty="0"/>
              <a:t> </a:t>
            </a:r>
          </a:p>
          <a:p>
            <a:pPr algn="just"/>
            <a:r>
              <a:rPr lang="en-US" sz="2400" u="sng" dirty="0"/>
              <a:t>For examples</a:t>
            </a:r>
            <a:r>
              <a:rPr lang="en-US" sz="2400" dirty="0"/>
              <a:t>: </a:t>
            </a:r>
          </a:p>
          <a:p>
            <a:pPr algn="just"/>
            <a:r>
              <a:rPr lang="en-US" sz="2400" dirty="0"/>
              <a:t>Hair </a:t>
            </a:r>
            <a:r>
              <a:rPr lang="en-US" sz="2400" dirty="0" err="1"/>
              <a:t>colour</a:t>
            </a:r>
            <a:r>
              <a:rPr lang="en-US" sz="2400" dirty="0"/>
              <a:t>- black, brown, red</a:t>
            </a:r>
          </a:p>
          <a:p>
            <a:pPr algn="just"/>
            <a:r>
              <a:rPr lang="en-US" sz="2400" dirty="0"/>
              <a:t>Opinion- agree, disagree, neutral</a:t>
            </a:r>
          </a:p>
          <a:p>
            <a:pPr algn="just"/>
            <a:r>
              <a:rPr lang="en-US" sz="2400" dirty="0"/>
              <a:t> </a:t>
            </a:r>
          </a:p>
          <a:p>
            <a:endParaRPr lang="en-IN" dirty="0"/>
          </a:p>
        </p:txBody>
      </p:sp>
    </p:spTree>
    <p:extLst>
      <p:ext uri="{BB962C8B-B14F-4D97-AF65-F5344CB8AC3E}">
        <p14:creationId xmlns:p14="http://schemas.microsoft.com/office/powerpoint/2010/main" xmlns="" val="224251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a:t>Quantitative Data</a:t>
            </a:r>
            <a:r>
              <a:rPr lang="en-IN" dirty="0">
                <a:solidFill>
                  <a:srgbClr val="C00000"/>
                </a:solidFill>
              </a:rPr>
              <a:t/>
            </a:r>
            <a:br>
              <a:rPr lang="en-IN" dirty="0">
                <a:solidFill>
                  <a:srgbClr val="C00000"/>
                </a:solidFill>
              </a:rPr>
            </a:br>
            <a:endParaRPr lang="en-IN" dirty="0">
              <a:solidFill>
                <a:srgbClr val="C00000"/>
              </a:solidFill>
            </a:endParaRPr>
          </a:p>
        </p:txBody>
      </p:sp>
      <p:sp>
        <p:nvSpPr>
          <p:cNvPr id="3" name="TextBox 2"/>
          <p:cNvSpPr txBox="1"/>
          <p:nvPr/>
        </p:nvSpPr>
        <p:spPr>
          <a:xfrm>
            <a:off x="467544" y="1196752"/>
            <a:ext cx="8208912" cy="489364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gn="just">
              <a:buFont typeface="Arial" pitchFamily="34" charset="0"/>
              <a:buChar char="•"/>
            </a:pPr>
            <a:r>
              <a:rPr lang="en-US" sz="2400" b="1" dirty="0"/>
              <a:t>Quantitative data </a:t>
            </a:r>
            <a:r>
              <a:rPr lang="en-US" sz="2400" dirty="0"/>
              <a:t>is a bunch of information gathered from a group of individuals and includes statistical data analysis. Numerical data is another name for quantitative data. </a:t>
            </a:r>
          </a:p>
          <a:p>
            <a:pPr marL="342900" indent="-342900" algn="just">
              <a:buFont typeface="Arial" pitchFamily="34" charset="0"/>
              <a:buChar char="•"/>
            </a:pPr>
            <a:r>
              <a:rPr lang="en-US" sz="2400" dirty="0"/>
              <a:t>Simply, it gives information about quantities of items in the data and the items that can be estimated. And, we can formulate them in terms of numbers.</a:t>
            </a:r>
          </a:p>
          <a:p>
            <a:pPr marL="342900" indent="-342900" algn="just">
              <a:buFont typeface="Wingdings" pitchFamily="2" charset="2"/>
              <a:buChar char="Ø"/>
            </a:pPr>
            <a:endParaRPr lang="en-US" sz="2400" u="sng" dirty="0"/>
          </a:p>
          <a:p>
            <a:pPr algn="just"/>
            <a:r>
              <a:rPr lang="en-US" sz="2400" u="sng" dirty="0"/>
              <a:t>For examples:</a:t>
            </a:r>
            <a:endParaRPr lang="en-US" sz="2400" dirty="0"/>
          </a:p>
          <a:p>
            <a:pPr algn="just"/>
            <a:r>
              <a:rPr lang="en-US" sz="2400" dirty="0" smtClean="0"/>
              <a:t>We </a:t>
            </a:r>
            <a:r>
              <a:rPr lang="en-US" sz="2400" dirty="0"/>
              <a:t>can measure the height (1.70 meters), distance (1.35 miles)  with the help of a ruler or tape.</a:t>
            </a:r>
          </a:p>
          <a:p>
            <a:pPr algn="just"/>
            <a:endParaRPr lang="en-US" sz="2400" dirty="0"/>
          </a:p>
          <a:p>
            <a:pPr algn="just"/>
            <a:r>
              <a:rPr lang="en-US" sz="2400" dirty="0"/>
              <a:t>We can measure water (1.5 </a:t>
            </a:r>
            <a:r>
              <a:rPr lang="en-US" sz="2400" dirty="0" err="1"/>
              <a:t>litres</a:t>
            </a:r>
            <a:r>
              <a:rPr lang="en-US" sz="2400" dirty="0"/>
              <a:t>) with a jug.</a:t>
            </a:r>
          </a:p>
          <a:p>
            <a:pPr algn="just"/>
            <a:endParaRPr lang="en-IN" sz="2400" dirty="0"/>
          </a:p>
        </p:txBody>
      </p:sp>
    </p:spTree>
    <p:extLst>
      <p:ext uri="{BB962C8B-B14F-4D97-AF65-F5344CB8AC3E}">
        <p14:creationId xmlns:p14="http://schemas.microsoft.com/office/powerpoint/2010/main" xmlns="" val="176593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a:t>Quantitative Data</a:t>
            </a:r>
            <a:r>
              <a:rPr lang="en-IN" dirty="0">
                <a:solidFill>
                  <a:srgbClr val="C00000"/>
                </a:solidFill>
              </a:rPr>
              <a:t/>
            </a:r>
            <a:br>
              <a:rPr lang="en-IN" dirty="0">
                <a:solidFill>
                  <a:srgbClr val="C00000"/>
                </a:solidFill>
              </a:rPr>
            </a:br>
            <a:endParaRPr lang="en-IN" dirty="0">
              <a:solidFill>
                <a:srgbClr val="C00000"/>
              </a:solidFill>
            </a:endParaRPr>
          </a:p>
        </p:txBody>
      </p:sp>
      <p:sp>
        <p:nvSpPr>
          <p:cNvPr id="3" name="TextBox 2"/>
          <p:cNvSpPr txBox="1"/>
          <p:nvPr/>
        </p:nvSpPr>
        <p:spPr>
          <a:xfrm>
            <a:off x="467544" y="1196752"/>
            <a:ext cx="820891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400" dirty="0"/>
              <a:t>Under a subdivision, </a:t>
            </a:r>
            <a:r>
              <a:rPr lang="en-US" sz="2400" i="1" dirty="0"/>
              <a:t>nominal data and ordinal data come under qualitative data. Interval data and ratio data come under quantitative data.</a:t>
            </a:r>
            <a:r>
              <a:rPr lang="en-US" sz="2400" b="1" i="1" dirty="0"/>
              <a:t> </a:t>
            </a:r>
            <a:endParaRPr lang="en-IN" sz="2400" dirty="0"/>
          </a:p>
        </p:txBody>
      </p:sp>
      <p:pic>
        <p:nvPicPr>
          <p:cNvPr id="3076" name="Picture 4" descr="This image is showing the types of data- Qualitative and Quantitative and its subdivision like Nominal, Ordinal, Interval, and Rati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1707" y="3140968"/>
            <a:ext cx="7143750" cy="3429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5967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06" y="-234280"/>
            <a:ext cx="8229600" cy="1143000"/>
          </a:xfrm>
        </p:spPr>
        <p:txBody>
          <a:bodyPr>
            <a:normAutofit/>
          </a:bodyPr>
          <a:lstStyle/>
          <a:p>
            <a:r>
              <a:rPr lang="en-US" dirty="0"/>
              <a:t>Nominal Data</a:t>
            </a:r>
            <a:endParaRPr lang="en-IN" dirty="0"/>
          </a:p>
        </p:txBody>
      </p:sp>
      <p:sp>
        <p:nvSpPr>
          <p:cNvPr id="3" name="Rectangle 2"/>
          <p:cNvSpPr/>
          <p:nvPr/>
        </p:nvSpPr>
        <p:spPr>
          <a:xfrm>
            <a:off x="323528" y="764704"/>
            <a:ext cx="8404658" cy="54476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a:buFont typeface="Arial" pitchFamily="34" charset="0"/>
              <a:buChar char="•"/>
            </a:pPr>
            <a:r>
              <a:rPr lang="en-US" sz="2400" dirty="0" smtClean="0"/>
              <a:t>It is used </a:t>
            </a:r>
            <a:r>
              <a:rPr lang="en-US" sz="2400" dirty="0"/>
              <a:t>to label variables where there is no quantitative value and has no order. </a:t>
            </a:r>
            <a:endParaRPr lang="en-US" sz="2400" dirty="0" smtClean="0"/>
          </a:p>
          <a:p>
            <a:pPr marL="342900" indent="-342900" algn="just">
              <a:buFont typeface="Arial" pitchFamily="34" charset="0"/>
              <a:buChar char="•"/>
            </a:pPr>
            <a:endParaRPr lang="en-US" sz="2400" dirty="0"/>
          </a:p>
          <a:p>
            <a:pPr marL="342900" indent="-342900" algn="just">
              <a:buFont typeface="Arial" pitchFamily="34" charset="0"/>
              <a:buChar char="•"/>
            </a:pPr>
            <a:r>
              <a:rPr lang="en-US" sz="2400" i="1" dirty="0"/>
              <a:t>Thus, nominal data are observed but not measured, are unordered but non-equidistant, and have no meaningful zero.</a:t>
            </a:r>
            <a:endParaRPr lang="en-US" sz="2400" dirty="0"/>
          </a:p>
          <a:p>
            <a:pPr marL="285750" indent="-285750" algn="just">
              <a:buFont typeface="Arial" pitchFamily="34" charset="0"/>
              <a:buChar char="•"/>
            </a:pPr>
            <a:endParaRPr lang="en-US" dirty="0"/>
          </a:p>
          <a:p>
            <a:pPr marL="342900" indent="-342900" algn="just">
              <a:buFont typeface="Arial" pitchFamily="34" charset="0"/>
              <a:buChar char="•"/>
            </a:pPr>
            <a:r>
              <a:rPr lang="en-US" sz="2400" dirty="0"/>
              <a:t>The only numerical activities you can perform on nominal data is to state that perception is (or isn't) equivalent to another (equity or inequity), and you can use this data to amass them</a:t>
            </a:r>
            <a:r>
              <a:rPr lang="en-US" sz="2400" dirty="0" smtClean="0"/>
              <a:t>.</a:t>
            </a:r>
          </a:p>
          <a:p>
            <a:pPr marL="342900" indent="-342900" algn="just"/>
            <a:r>
              <a:rPr lang="en-US" sz="2400" dirty="0"/>
              <a:t> </a:t>
            </a:r>
          </a:p>
          <a:p>
            <a:pPr marL="342900" indent="-342900" algn="just">
              <a:buFont typeface="Arial" pitchFamily="34" charset="0"/>
              <a:buChar char="•"/>
            </a:pPr>
            <a:r>
              <a:rPr lang="en-US" sz="2400" i="1" dirty="0" smtClean="0"/>
              <a:t>You </a:t>
            </a:r>
            <a:r>
              <a:rPr lang="en-US" sz="2400" i="1" dirty="0"/>
              <a:t>can't organize nominal data, so you can't sort them.</a:t>
            </a:r>
            <a:endParaRPr lang="en-US" sz="2400" dirty="0"/>
          </a:p>
          <a:p>
            <a:pPr marL="342900" indent="-342900" algn="just"/>
            <a:endParaRPr lang="en-US" sz="2400" dirty="0" smtClean="0"/>
          </a:p>
          <a:p>
            <a:pPr marL="342900" indent="-342900" algn="just">
              <a:buFont typeface="Arial" pitchFamily="34" charset="0"/>
              <a:buChar char="•"/>
            </a:pPr>
            <a:r>
              <a:rPr lang="en-US" sz="2400" dirty="0" smtClean="0"/>
              <a:t>With </a:t>
            </a:r>
            <a:r>
              <a:rPr lang="en-US" sz="2400" dirty="0"/>
              <a:t>nominal data, you can calculate frequencies, proportions, percentages, and central points.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xmlns="" val="102122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dirty="0"/>
              <a:t>Examples of Nominal Data</a:t>
            </a:r>
            <a:endParaRPr lang="en-IN" dirty="0"/>
          </a:p>
        </p:txBody>
      </p:sp>
      <p:sp>
        <p:nvSpPr>
          <p:cNvPr id="3" name="Rectangle 2"/>
          <p:cNvSpPr/>
          <p:nvPr/>
        </p:nvSpPr>
        <p:spPr>
          <a:xfrm>
            <a:off x="251520" y="908720"/>
            <a:ext cx="8064896"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  </a:t>
            </a:r>
            <a:r>
              <a:rPr lang="en-US" sz="2400" dirty="0"/>
              <a:t>What languages do you speak?</a:t>
            </a:r>
          </a:p>
          <a:p>
            <a:pPr marL="342900" indent="-342900">
              <a:buFont typeface="Wingdings" pitchFamily="2" charset="2"/>
              <a:buChar char="§"/>
            </a:pPr>
            <a:r>
              <a:rPr lang="en-US" sz="2400" dirty="0"/>
              <a:t> English</a:t>
            </a:r>
          </a:p>
          <a:p>
            <a:pPr marL="342900" indent="-342900">
              <a:buFont typeface="Wingdings" pitchFamily="2" charset="2"/>
              <a:buChar char="§"/>
            </a:pPr>
            <a:r>
              <a:rPr lang="en-US" sz="2400" dirty="0"/>
              <a:t>German</a:t>
            </a:r>
          </a:p>
          <a:p>
            <a:pPr marL="342900" indent="-342900">
              <a:buFont typeface="Wingdings" pitchFamily="2" charset="2"/>
              <a:buChar char="§"/>
            </a:pPr>
            <a:r>
              <a:rPr lang="en-US" sz="2400" dirty="0"/>
              <a:t>French</a:t>
            </a:r>
          </a:p>
          <a:p>
            <a:pPr marL="342900" indent="-342900">
              <a:buFont typeface="Wingdings" pitchFamily="2" charset="2"/>
              <a:buChar char="§"/>
            </a:pPr>
            <a:r>
              <a:rPr lang="en-US" sz="2400" dirty="0"/>
              <a:t>Punjabi</a:t>
            </a:r>
          </a:p>
          <a:p>
            <a:pPr marL="342900" indent="-342900">
              <a:buFont typeface="Wingdings" pitchFamily="2" charset="2"/>
              <a:buChar char="§"/>
            </a:pPr>
            <a:endParaRPr lang="en-US" sz="2400" dirty="0"/>
          </a:p>
          <a:p>
            <a:r>
              <a:rPr lang="en-US" sz="2400" dirty="0"/>
              <a:t>What’s your nationality?</a:t>
            </a:r>
          </a:p>
          <a:p>
            <a:pPr marL="342900" indent="-342900">
              <a:buFont typeface="Wingdings" pitchFamily="2" charset="2"/>
              <a:buChar char="§"/>
            </a:pPr>
            <a:r>
              <a:rPr lang="en-US" sz="2400" dirty="0"/>
              <a:t> American</a:t>
            </a:r>
          </a:p>
          <a:p>
            <a:pPr marL="342900" indent="-342900">
              <a:buFont typeface="Wingdings" pitchFamily="2" charset="2"/>
              <a:buChar char="§"/>
            </a:pPr>
            <a:r>
              <a:rPr lang="en-IN" sz="2400" dirty="0"/>
              <a:t>Indian</a:t>
            </a:r>
          </a:p>
          <a:p>
            <a:pPr marL="342900" indent="-342900">
              <a:buFont typeface="Wingdings" pitchFamily="2" charset="2"/>
              <a:buChar char="§"/>
            </a:pPr>
            <a:r>
              <a:rPr lang="en-IN" sz="2400" dirty="0"/>
              <a:t>Japanese</a:t>
            </a:r>
          </a:p>
          <a:p>
            <a:pPr marL="342900" indent="-342900">
              <a:buFont typeface="Wingdings" pitchFamily="2" charset="2"/>
              <a:buChar char="§"/>
            </a:pPr>
            <a:r>
              <a:rPr lang="en-IN" sz="2400" dirty="0"/>
              <a:t>German</a:t>
            </a:r>
          </a:p>
          <a:p>
            <a:endParaRPr lang="en-US" sz="2400" dirty="0" smtClean="0"/>
          </a:p>
          <a:p>
            <a:r>
              <a:rPr lang="en-US" sz="2400" dirty="0" smtClean="0"/>
              <a:t>You </a:t>
            </a:r>
            <a:r>
              <a:rPr lang="en-US" sz="2400" dirty="0"/>
              <a:t>can clearly see that in these examples of nominal data the categories have no order.</a:t>
            </a:r>
          </a:p>
          <a:p>
            <a:r>
              <a:rPr lang="en-US" sz="2400" dirty="0"/>
              <a:t> </a:t>
            </a:r>
          </a:p>
        </p:txBody>
      </p:sp>
    </p:spTree>
    <p:extLst>
      <p:ext uri="{BB962C8B-B14F-4D97-AF65-F5344CB8AC3E}">
        <p14:creationId xmlns:p14="http://schemas.microsoft.com/office/powerpoint/2010/main" xmlns="" val="1229791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DATA and Types&amp;quot;&quot;/&gt;&lt;property id=&quot;20307&quot; value=&quot;256&quot;/&gt;&lt;/object&gt;&lt;object type=&quot;3&quot; unique_id=&quot;10004&quot;&gt;&lt;property id=&quot;20148&quot; value=&quot;5&quot;/&gt;&lt;property id=&quot;20300&quot; value=&quot;Slide 2&quot;/&gt;&lt;property id=&quot;20307&quot; value=&quot;257&quot;/&gt;&lt;/object&gt;&lt;object type=&quot;3&quot; unique_id=&quot;10005&quot;&gt;&lt;property id=&quot;20148&quot; value=&quot;5&quot;/&gt;&lt;property id=&quot;20300&quot; value=&quot;Slide 3 - &amp;quot;What is Data?&amp;quot;&quot;/&gt;&lt;property id=&quot;20307&quot; value=&quot;277&quot;/&gt;&lt;/object&gt;&lt;object type=&quot;3&quot; unique_id=&quot;10006&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 - &amp;quot;Qualitative Data &amp;quot;&quot;/&gt;&lt;property id=&quot;20307&quot; value=&quot;259&quot;/&gt;&lt;/object&gt;&lt;object type=&quot;3&quot; unique_id=&quot;10009&quot;&gt;&lt;property id=&quot;20148&quot; value=&quot;5&quot;/&gt;&lt;property id=&quot;20300&quot; value=&quot;Slide 6 - &amp;quot;Quantitative Data &amp;quot;&quot;/&gt;&lt;property id=&quot;20307&quot; value=&quot;260&quot;/&gt;&lt;/object&gt;&lt;object type=&quot;3&quot; unique_id=&quot;10010&quot;&gt;&lt;property id=&quot;20148&quot; value=&quot;5&quot;/&gt;&lt;property id=&quot;20300&quot; value=&quot;Slide 7 - &amp;quot;Quantitative Data &amp;quot;&quot;/&gt;&lt;property id=&quot;20307&quot; value=&quot;261&quot;/&gt;&lt;/object&gt;&lt;object type=&quot;3&quot; unique_id=&quot;10011&quot;&gt;&lt;property id=&quot;20148&quot; value=&quot;5&quot;/&gt;&lt;property id=&quot;20300&quot; value=&quot;Slide 8 - &amp;quot;Nominal Data&amp;quot;&quot;/&gt;&lt;property id=&quot;20307&quot; value=&quot;262&quot;/&gt;&lt;/object&gt;&lt;object type=&quot;3&quot; unique_id=&quot;10012&quot;&gt;&lt;property id=&quot;20148&quot; value=&quot;5&quot;/&gt;&lt;property id=&quot;20300&quot; value=&quot;Slide 9 - &amp;quot;Examples of Nominal Data&amp;quot;&quot;/&gt;&lt;property id=&quot;20307&quot; value=&quot;263&quot;/&gt;&lt;/object&gt;&lt;object type=&quot;3&quot; unique_id=&quot;10013&quot;&gt;&lt;property id=&quot;20148&quot; value=&quot;5&quot;/&gt;&lt;property id=&quot;20300&quot; value=&quot;Slide 10 - &amp;quot;Ordinal Data &amp;quot;&quot;/&gt;&lt;property id=&quot;20307&quot; value=&quot;264&quot;/&gt;&lt;/object&gt;&lt;object type=&quot;3&quot; unique_id=&quot;10015&quot;&gt;&lt;property id=&quot;20148&quot; value=&quot;5&quot;/&gt;&lt;property id=&quot;20300&quot; value=&quot;Slide 11 - &amp;quot; Examples of Ordinal data   &amp;quot;&quot;/&gt;&lt;property id=&quot;20307&quot; value=&quot;265&quot;/&gt;&lt;/object&gt;&lt;object type=&quot;3&quot; unique_id=&quot;10016&quot;&gt;&lt;property id=&quot;20148&quot; value=&quot;5&quot;/&gt;&lt;property id=&quot;20300&quot; value=&quot;Slide 12 - &amp;quot;Interval Data &amp;quot;&quot;/&gt;&lt;property id=&quot;20307&quot; value=&quot;266&quot;/&gt;&lt;/object&gt;&lt;object type=&quot;3&quot; unique_id=&quot;10018&quot;&gt;&lt;property id=&quot;20148&quot; value=&quot;5&quot;/&gt;&lt;property id=&quot;20300&quot; value=&quot;Slide 13 - &amp;quot;Examples of Interval data &amp;quot;&quot;/&gt;&lt;property id=&quot;20307&quot; value=&quot;267&quot;/&gt;&lt;/object&gt;&lt;object type=&quot;3&quot; unique_id=&quot;10019&quot;&gt;&lt;property id=&quot;20148&quot; value=&quot;5&quot;/&gt;&lt;property id=&quot;20300&quot; value=&quot;Slide 14 - &amp;quot;Ratio Data &amp;quot;&quot;/&gt;&lt;property id=&quot;20307&quot; value=&quot;268&quot;/&gt;&lt;/object&gt;&lt;object type=&quot;3&quot; unique_id=&quot;10021&quot;&gt;&lt;property id=&quot;20148&quot; value=&quot;5&quot;/&gt;&lt;property id=&quot;20300&quot; value=&quot;Slide 15 - &amp;quot;Example of Ratio Data &amp;quot;&quot;/&gt;&lt;property id=&quot;20307&quot; value=&quot;273&quot;/&gt;&lt;/object&gt;&lt;object type=&quot;3&quot; unique_id=&quot;10022&quot;&gt;&lt;property id=&quot;20148&quot; value=&quot;5&quot;/&gt;&lt;property id=&quot;20300&quot; value=&quot;Slide 16 - &amp;quot;Balanced and Imbalanced Dataset&amp;quot;&quot;/&gt;&lt;property id=&quot;20307&quot; value=&quot;274&quot;/&gt;&lt;/object&gt;&lt;object type=&quot;3&quot; unique_id=&quot;10023&quot;&gt;&lt;property id=&quot;20148&quot; value=&quot;5&quot;/&gt;&lt;property id=&quot;20300&quot; value=&quot;Slide 17 - &amp;quot;Balanced Dataset&amp;quot;&quot;/&gt;&lt;property id=&quot;20307&quot; value=&quot;275&quot;/&gt;&lt;/object&gt;&lt;object type=&quot;3&quot; unique_id=&quot;10024&quot;&gt;&lt;property id=&quot;20148&quot; value=&quot;5&quot;/&gt;&lt;property id=&quot;20300&quot; value=&quot;Slide 18 - &amp;quot;ImBalanced Dataset&amp;quot;&quot;/&gt;&lt;property id=&quot;20307&quot; value=&quot;276&quot;/&gt;&lt;/object&gt;&lt;object type=&quot;3&quot; unique_id=&quot;10025&quot;&gt;&lt;property id=&quot;20148&quot; value=&quot;5&quot;/&gt;&lt;property id=&quot;20300&quot; value=&quot;Slide 19 - &amp;quot;Structured and Unstructured Data&amp;quot;&quot;/&gt;&lt;property id=&quot;20307&quot; value=&quot;280&quot;/&gt;&lt;/object&gt;&lt;object type=&quot;3&quot; unique_id=&quot;10026&quot;&gt;&lt;property id=&quot;20148&quot; value=&quot;5&quot;/&gt;&lt;property id=&quot;20300&quot; value=&quot;Slide 20 - &amp;quot;Example of Structured Data&amp;quot;&quot;/&gt;&lt;property id=&quot;20307&quot; value=&quot;290&quot;/&gt;&lt;/object&gt;&lt;object type=&quot;3&quot; unique_id=&quot;10027&quot;&gt;&lt;property id=&quot;20148&quot; value=&quot;5&quot;/&gt;&lt;property id=&quot;20300&quot; value=&quot;Slide 21 - &amp;quot;Example of Unstructured Data&amp;quot;&quot;/&gt;&lt;property id=&quot;20307&quot; value=&quot;289&quot;/&gt;&lt;/object&gt;&lt;object type=&quot;3&quot; unique_id=&quot;10032&quot;&gt;&lt;property id=&quot;20148&quot; value=&quot;5&quot;/&gt;&lt;property id=&quot;20300&quot; value=&quot;Slide 22&quot;/&gt;&lt;property id=&quot;20307&quot; value=&quot;285&quot;/&gt;&lt;/object&gt;&lt;object type=&quot;3&quot; unique_id=&quot;10034&quot;&gt;&lt;property id=&quot;20148&quot; value=&quot;5&quot;/&gt;&lt;property id=&quot;20300&quot; value=&quot;Slide 23&quot;/&gt;&lt;property id=&quot;20307&quot; value=&quot;287&quot;/&gt;&lt;/object&gt;&lt;object type=&quot;3&quot; unique_id=&quot;10035&quot;&gt;&lt;property id=&quot;20148&quot; value=&quot;5&quot;/&gt;&lt;property id=&quot;20300&quot; value=&quot;Slide 24&quot;/&gt;&lt;property id=&quot;20307&quot; value=&quot;291&quot;/&gt;&lt;/object&gt;&lt;object type=&quot;3&quot; unique_id=&quot;10036&quot;&gt;&lt;property id=&quot;20148&quot; value=&quot;5&quot;/&gt;&lt;property id=&quot;20300&quot; value=&quot;Slide 25 - &amp;quot;Semi-Structured data&amp;quot;&quot;/&gt;&lt;property id=&quot;20307&quot; value=&quot;286&quot;/&gt;&lt;/object&gt;&lt;object type=&quot;3&quot; unique_id=&quot;10037&quot;&gt;&lt;property id=&quot;20148&quot; value=&quot;5&quot;/&gt;&lt;property id=&quot;20300&quot; value=&quot;Slide 26 - &amp;quot;Example&amp;quot;&quot;/&gt;&lt;property id=&quot;20307&quot; value=&quot;292&quot;/&gt;&lt;/object&gt;&lt;object type=&quot;3&quot; unique_id=&quot;10038&quot;&gt;&lt;property id=&quot;20148&quot; value=&quot;5&quot;/&gt;&lt;property id=&quot;20300&quot; value=&quot;Slide 27&quot;/&gt;&lt;property id=&quot;20307&quot; value=&quot;278&quot;/&gt;&lt;/object&gt;&lt;/object&gt;&lt;object type=&quot;8&quot; unique_id=&quot;1007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TotalTime>
  <Words>505</Words>
  <Application>Microsoft Office PowerPoint</Application>
  <PresentationFormat>On-screen Show (4:3)</PresentationFormat>
  <Paragraphs>126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 and Types</vt:lpstr>
      <vt:lpstr>Slide 2</vt:lpstr>
      <vt:lpstr>What is Data?</vt:lpstr>
      <vt:lpstr>Slide 4</vt:lpstr>
      <vt:lpstr>Qualitative Data </vt:lpstr>
      <vt:lpstr>Quantitative Data </vt:lpstr>
      <vt:lpstr>Quantitative Data </vt:lpstr>
      <vt:lpstr>Nominal Data</vt:lpstr>
      <vt:lpstr>Examples of Nominal Data</vt:lpstr>
      <vt:lpstr>Ordinal Data </vt:lpstr>
      <vt:lpstr> Examples of Ordinal data   </vt:lpstr>
      <vt:lpstr>Interval Data </vt:lpstr>
      <vt:lpstr>Examples of Interval data </vt:lpstr>
      <vt:lpstr>Ratio Data </vt:lpstr>
      <vt:lpstr>Example of Ratio Data </vt:lpstr>
      <vt:lpstr>Balanced and Imbalanced Dataset</vt:lpstr>
      <vt:lpstr>Balanced Dataset</vt:lpstr>
      <vt:lpstr>ImBalanced Dataset</vt:lpstr>
      <vt:lpstr>Structured and Unstructured Data</vt:lpstr>
      <vt:lpstr>Example of Structured Data</vt:lpstr>
      <vt:lpstr>Example of Unstructured Data</vt:lpstr>
      <vt:lpstr>Slide 22</vt:lpstr>
      <vt:lpstr>Slide 23</vt:lpstr>
      <vt:lpstr>Slide 24</vt:lpstr>
      <vt:lpstr>Semi-Structured data</vt:lpstr>
      <vt:lpstr>Example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sharad</cp:lastModifiedBy>
  <cp:revision>33</cp:revision>
  <dcterms:created xsi:type="dcterms:W3CDTF">2021-07-28T05:31:01Z</dcterms:created>
  <dcterms:modified xsi:type="dcterms:W3CDTF">2022-07-20T08:07:00Z</dcterms:modified>
</cp:coreProperties>
</file>