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eeksforgeeks.org/how-to-use-is-na-in-r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Cleaning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625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200" y="381000"/>
            <a:ext cx="15317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head(</a:t>
            </a:r>
            <a:r>
              <a:rPr lang="en-US" sz="2000" b="1" dirty="0" err="1"/>
              <a:t>New_df</a:t>
            </a:r>
            <a:r>
              <a:rPr lang="en-US" sz="2000" b="1" dirty="0"/>
              <a:t>)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6" y="1066800"/>
            <a:ext cx="40386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 descr="Lightbo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266" y="1066800"/>
            <a:ext cx="4297534" cy="5562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9262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09600" y="24581"/>
            <a:ext cx="7924800" cy="813619"/>
          </a:xfrm>
        </p:spPr>
        <p:txBody>
          <a:bodyPr/>
          <a:lstStyle/>
          <a:p>
            <a:r>
              <a:rPr lang="en-US" dirty="0" smtClean="0"/>
              <a:t>An Illustration with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752600"/>
            <a:ext cx="73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1) Creation of Example Data</a:t>
            </a:r>
          </a:p>
          <a:p>
            <a:r>
              <a:rPr lang="en-US" dirty="0" smtClean="0"/>
              <a:t>2) Example 1: Modify Column Names</a:t>
            </a:r>
          </a:p>
          <a:p>
            <a:r>
              <a:rPr lang="en-US" dirty="0" smtClean="0"/>
              <a:t>3) Example 2: Format Missing Values</a:t>
            </a:r>
          </a:p>
          <a:p>
            <a:r>
              <a:rPr lang="en-US" dirty="0" smtClean="0"/>
              <a:t>4) Example 3: Remove Empty Rows &amp; Columns</a:t>
            </a:r>
          </a:p>
          <a:p>
            <a:r>
              <a:rPr lang="en-US" dirty="0" smtClean="0"/>
              <a:t>5) Example 4: Remove Rows with Missing Values</a:t>
            </a:r>
          </a:p>
          <a:p>
            <a:r>
              <a:rPr lang="en-US" dirty="0" smtClean="0"/>
              <a:t>6) Example 5: Remove Duplicates</a:t>
            </a:r>
          </a:p>
          <a:p>
            <a:r>
              <a:rPr lang="en-US" dirty="0" smtClean="0"/>
              <a:t>7) Example 6: Modify Classes of Columns</a:t>
            </a:r>
          </a:p>
          <a:p>
            <a:r>
              <a:rPr lang="en-US" dirty="0" smtClean="0"/>
              <a:t>8) Example 7: Detect &amp; Remove Outliers</a:t>
            </a:r>
          </a:p>
          <a:p>
            <a:r>
              <a:rPr lang="en-US" dirty="0" smtClean="0"/>
              <a:t>9) Example 8: Remove Spaces in Character Strings</a:t>
            </a:r>
          </a:p>
          <a:p>
            <a:r>
              <a:rPr lang="en-US" dirty="0" smtClean="0"/>
              <a:t>10) Example 9: Combine Categories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262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09600" y="24581"/>
            <a:ext cx="7924800" cy="813619"/>
          </a:xfrm>
        </p:spPr>
        <p:txBody>
          <a:bodyPr/>
          <a:lstStyle/>
          <a:p>
            <a:r>
              <a:rPr lang="en-US" dirty="0" smtClean="0"/>
              <a:t>Creation of Example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1066800"/>
            <a:ext cx="7391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 &lt;- </a:t>
            </a:r>
            <a:r>
              <a:rPr lang="en-US" dirty="0" err="1" smtClean="0"/>
              <a:t>data.frame</a:t>
            </a:r>
            <a:r>
              <a:rPr lang="en-US" dirty="0" smtClean="0"/>
              <a:t>(x1 = c(1:4, 99999, 1, NA, 1, 1, NA),   # Create example data frame</a:t>
            </a:r>
          </a:p>
          <a:p>
            <a:r>
              <a:rPr lang="en-US" dirty="0" smtClean="0"/>
              <a:t>                   x1 = c(1:5, 1, "NA", 1, 1, "NA"),</a:t>
            </a:r>
          </a:p>
          <a:p>
            <a:r>
              <a:rPr lang="en-US" dirty="0" smtClean="0"/>
              <a:t>                   x1 = c(letters[c(1:3)], "x  </a:t>
            </a:r>
            <a:r>
              <a:rPr lang="en-US" dirty="0" err="1" smtClean="0"/>
              <a:t>x</a:t>
            </a:r>
            <a:r>
              <a:rPr lang="en-US" dirty="0" smtClean="0"/>
              <a:t>",  "x", "   y   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", "x", "a", "a", NA),</a:t>
            </a:r>
          </a:p>
          <a:p>
            <a:r>
              <a:rPr lang="en-US" dirty="0" smtClean="0"/>
              <a:t>                   x4 = "",</a:t>
            </a:r>
          </a:p>
          <a:p>
            <a:r>
              <a:rPr lang="en-US" dirty="0" smtClean="0"/>
              <a:t>                   x5 = NA)</a:t>
            </a:r>
          </a:p>
          <a:p>
            <a:r>
              <a:rPr lang="en-US" dirty="0" smtClean="0"/>
              <a:t>data </a:t>
            </a:r>
            <a:endParaRPr lang="en-US" dirty="0"/>
          </a:p>
        </p:txBody>
      </p:sp>
      <p:pic>
        <p:nvPicPr>
          <p:cNvPr id="4" name="Picture 3" descr="table 1 data frame data clean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048000"/>
            <a:ext cx="5304155" cy="34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262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09600" y="24581"/>
            <a:ext cx="7924800" cy="8136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Modify Column Names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990600"/>
            <a:ext cx="4114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Let’s first have a closer look at the names of our data frame columns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dirty="0" smtClean="0"/>
              <a:t>colnames(data)                                         </a:t>
            </a:r>
            <a:endParaRPr lang="en-US" b="1" dirty="0" smtClean="0"/>
          </a:p>
          <a:p>
            <a:r>
              <a:rPr lang="en-US" b="1" dirty="0" smtClean="0"/>
              <a:t># </a:t>
            </a:r>
            <a:r>
              <a:rPr lang="en-US" b="1" dirty="0" smtClean="0"/>
              <a:t>Print column names# [1] "x1"   "x1.1" "x1.2" "x4"   "</a:t>
            </a:r>
            <a:r>
              <a:rPr lang="en-US" b="1" dirty="0" smtClean="0"/>
              <a:t>x5“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Let’s assume that we want to change these column names to a consecutive range with the prefix “</a:t>
            </a:r>
            <a:r>
              <a:rPr lang="en-US" dirty="0" err="1" smtClean="0"/>
              <a:t>col</a:t>
            </a:r>
            <a:r>
              <a:rPr lang="en-US" dirty="0" smtClean="0"/>
              <a:t>”. Then, we can apply the </a:t>
            </a:r>
            <a:r>
              <a:rPr lang="en-US" b="1" dirty="0" smtClean="0"/>
              <a:t>colnames, paste0, and ncol </a:t>
            </a:r>
            <a:r>
              <a:rPr lang="en-US" dirty="0" smtClean="0"/>
              <a:t>functions as shown </a:t>
            </a:r>
            <a:r>
              <a:rPr lang="en-US" dirty="0" smtClean="0"/>
              <a:t>below.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#Modify all column </a:t>
            </a:r>
            <a:r>
              <a:rPr lang="en-US" b="1" dirty="0" err="1" smtClean="0"/>
              <a:t>namesdata</a:t>
            </a:r>
            <a:endParaRPr lang="en-US" dirty="0" smtClean="0"/>
          </a:p>
          <a:p>
            <a:pPr algn="just"/>
            <a:r>
              <a:rPr lang="en-US" b="1" dirty="0" smtClean="0"/>
              <a:t>colnames(data) &lt;- paste0("</a:t>
            </a:r>
            <a:r>
              <a:rPr lang="en-US" b="1" dirty="0" err="1" smtClean="0"/>
              <a:t>col</a:t>
            </a:r>
            <a:r>
              <a:rPr lang="en-US" b="1" dirty="0" smtClean="0"/>
              <a:t>", 1:ncol(data))            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# </a:t>
            </a:r>
            <a:r>
              <a:rPr lang="en-US" b="1" dirty="0" smtClean="0"/>
              <a:t>Print updated data frame</a:t>
            </a:r>
          </a:p>
        </p:txBody>
      </p:sp>
      <p:pic>
        <p:nvPicPr>
          <p:cNvPr id="4" name="Picture 3" descr="table 2 data frame data clean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9445" y="1371600"/>
            <a:ext cx="469455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262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09600" y="24581"/>
            <a:ext cx="7924800" cy="813619"/>
          </a:xfrm>
        </p:spPr>
        <p:txBody>
          <a:bodyPr/>
          <a:lstStyle/>
          <a:p>
            <a:r>
              <a:rPr lang="en-US" dirty="0" smtClean="0"/>
              <a:t>Example 2: Format Missing Values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10668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n-US" dirty="0" smtClean="0"/>
              <a:t>In the R programming language, missing values are usually </a:t>
            </a:r>
            <a:r>
              <a:rPr lang="en-US" u="sng" dirty="0" smtClean="0"/>
              <a:t>represented by NA</a:t>
            </a:r>
            <a:r>
              <a:rPr lang="en-US" dirty="0" smtClean="0"/>
              <a:t>. For that reason, it is useful to convert all missing values to this NA format</a:t>
            </a:r>
            <a:r>
              <a:rPr lang="en-US" dirty="0" smtClean="0"/>
              <a:t>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n-US" dirty="0" smtClean="0"/>
          </a:p>
          <a:p>
            <a:pPr marL="179388" indent="-179388" algn="just">
              <a:buFont typeface="Arial" pitchFamily="34" charset="0"/>
              <a:buChar char="•"/>
            </a:pPr>
            <a:r>
              <a:rPr lang="en-US" dirty="0" smtClean="0"/>
              <a:t>Some </a:t>
            </a:r>
            <a:r>
              <a:rPr lang="en-US" dirty="0" smtClean="0"/>
              <a:t>missing values are represented by blank character strings.</a:t>
            </a:r>
          </a:p>
          <a:p>
            <a:pPr algn="just"/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09600" y="2514600"/>
            <a:ext cx="7772400" cy="877163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==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          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Print blank data cells#  [1] NA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"" "" "" "" "" "" "" "" "" "" NA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09600" y="3656112"/>
            <a:ext cx="7696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Assign NA values to those blank cells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we can use the following syntax: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09600" y="4074095"/>
            <a:ext cx="7696200" cy="538609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==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&lt;-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NA                      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Replace blanks by 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09600" y="4865385"/>
            <a:ext cx="7620000" cy="784830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have a closer look at the column col2: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data$col2                                   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Print column#  [1] "1"  "2"  "3"  "4"  "5"  "1"  "NA" "1"  "1"  "NA"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89262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09600" y="24581"/>
            <a:ext cx="7924800" cy="813619"/>
          </a:xfrm>
        </p:spPr>
        <p:txBody>
          <a:bodyPr/>
          <a:lstStyle/>
          <a:p>
            <a:r>
              <a:rPr lang="en-US" dirty="0" smtClean="0"/>
              <a:t>Example 2: Format Missing Values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10668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NA values in this column are shown between quotes (i.e. “NA”). This indicates that those NA values are formatted as characters instead of real NA values.</a:t>
            </a:r>
            <a:endParaRPr lang="en-US" dirty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762000" y="1828800"/>
            <a:ext cx="7772400" cy="1277273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We can change that using the following R code: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data$col2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data$col2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==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"NA"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&lt;-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NA          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Replace character "NA"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                                        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Print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table 3 data frame data clean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819400"/>
            <a:ext cx="5943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2629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176981"/>
            <a:ext cx="9144000" cy="88981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3: Remove Empty Rows &amp; Columns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13716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the </a:t>
            </a:r>
            <a:r>
              <a:rPr lang="en-US" b="1" dirty="0" err="1" smtClean="0"/>
              <a:t>rowSums</a:t>
            </a:r>
            <a:r>
              <a:rPr lang="en-US" b="1" dirty="0" smtClean="0"/>
              <a:t>, is.na, and ncol</a:t>
            </a:r>
            <a:r>
              <a:rPr lang="en-US" dirty="0" smtClean="0"/>
              <a:t> </a:t>
            </a:r>
            <a:r>
              <a:rPr lang="en-US" sz="2000" dirty="0" smtClean="0"/>
              <a:t>functions</a:t>
            </a:r>
            <a:r>
              <a:rPr lang="en-US" dirty="0" smtClean="0"/>
              <a:t> to remove </a:t>
            </a:r>
            <a:r>
              <a:rPr lang="en-US" b="1" dirty="0" smtClean="0"/>
              <a:t>only-NA rows</a:t>
            </a:r>
            <a:r>
              <a:rPr lang="en-US" dirty="0" smtClean="0"/>
              <a:t>:</a:t>
            </a: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533400" y="1866037"/>
            <a:ext cx="8001000" cy="877163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rowSums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(is.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!=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ncol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Drop empty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rows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                      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Print updated data frame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7" name="Picture 6" descr="table 4 data frame data clean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819400"/>
            <a:ext cx="5456555" cy="382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2629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176981"/>
            <a:ext cx="9144000" cy="88981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3: Remove Empty Rows &amp; Columns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533400" y="1295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Also</a:t>
            </a:r>
            <a:r>
              <a:rPr lang="en-US" dirty="0" smtClean="0"/>
              <a:t> </a:t>
            </a:r>
            <a:r>
              <a:rPr lang="en-US" b="1" dirty="0" smtClean="0"/>
              <a:t>exclude columns </a:t>
            </a:r>
            <a:r>
              <a:rPr lang="en-US" dirty="0" smtClean="0"/>
              <a:t>that contain only NA values</a:t>
            </a: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609600" y="1752600"/>
            <a:ext cx="8077200" cy="969496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colSums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(is.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!=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nrow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Drop empty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columns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                       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Print updated data frame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Picture 7" descr="table 5 data frame data clean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819400"/>
            <a:ext cx="4495800" cy="361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2629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176981"/>
            <a:ext cx="9144000" cy="88981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4: Remove Rows with Missing Values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381000" y="11430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case you have decided to remove all rows with </a:t>
            </a:r>
            <a:r>
              <a:rPr lang="en-US" b="1" dirty="0" smtClean="0"/>
              <a:t>one or more NA values</a:t>
            </a:r>
            <a:r>
              <a:rPr lang="en-US" dirty="0" smtClean="0"/>
              <a:t>, you may use the</a:t>
            </a:r>
            <a:r>
              <a:rPr lang="en-US" b="1" dirty="0" smtClean="0"/>
              <a:t> </a:t>
            </a:r>
            <a:r>
              <a:rPr lang="en-US" b="1" dirty="0" err="1" smtClean="0"/>
              <a:t>na.omit</a:t>
            </a:r>
            <a:r>
              <a:rPr lang="en-US" b="1" dirty="0" smtClean="0"/>
              <a:t> </a:t>
            </a:r>
            <a:r>
              <a:rPr lang="en-US" dirty="0" smtClean="0"/>
              <a:t>function as shown below:</a:t>
            </a:r>
            <a:endParaRPr lang="en-US" dirty="0"/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457200" y="1905000"/>
            <a:ext cx="8153400" cy="600164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na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omit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Delete rows with missing values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                                  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Print updated data frame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0" name="Picture 9" descr="table 6 data frame data clean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590800"/>
            <a:ext cx="43815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2629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176981"/>
            <a:ext cx="9144000" cy="88981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5: Remove Duplicates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 the</a:t>
            </a:r>
            <a:r>
              <a:rPr lang="en-US" dirty="0" smtClean="0"/>
              <a:t> </a:t>
            </a:r>
            <a:r>
              <a:rPr lang="en-US" b="1" dirty="0" smtClean="0"/>
              <a:t>unique</a:t>
            </a:r>
            <a:r>
              <a:rPr lang="en-US" dirty="0" smtClean="0"/>
              <a:t> function to our data frame as demonstrated in the following R snippet:</a:t>
            </a:r>
            <a:endParaRPr 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609600" y="1928336"/>
            <a:ext cx="7848600" cy="600164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unique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Exclude duplicates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                                  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Print updated data frame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Picture 7" descr="table 7 data frame data clean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667000"/>
            <a:ext cx="4381500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262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581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Cleaning Definition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064" y="1752600"/>
            <a:ext cx="7905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process to transform raw data into consistent data that can be easily analyzed</a:t>
            </a:r>
            <a:r>
              <a:rPr lang="en-US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is aimed at filtering the content of statistical statements </a:t>
            </a:r>
            <a:r>
              <a:rPr lang="en-US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To improves </a:t>
            </a:r>
            <a:r>
              <a:rPr lang="en-US" sz="2400" dirty="0"/>
              <a:t>your data quality and overall productivity.</a:t>
            </a:r>
          </a:p>
        </p:txBody>
      </p:sp>
    </p:spTree>
    <p:extLst>
      <p:ext uri="{BB962C8B-B14F-4D97-AF65-F5344CB8AC3E}">
        <p14:creationId xmlns="" xmlns:p14="http://schemas.microsoft.com/office/powerpoint/2010/main" val="2323286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176981"/>
            <a:ext cx="9144000" cy="88981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6: Modify Classes of Columns</a:t>
            </a:r>
            <a:endParaRPr lang="en-US" sz="3600" b="1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381000" y="1156902"/>
            <a:ext cx="8229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9388" marR="0" lvl="0" indent="-17938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>
                <a:solidFill>
                  <a:srgbClr val="6666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The </a:t>
            </a:r>
            <a:r>
              <a:rPr lang="en-US" b="1" dirty="0" smtClean="0">
                <a:solidFill>
                  <a:srgbClr val="6666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class</a:t>
            </a:r>
            <a:r>
              <a:rPr lang="en-US" dirty="0" smtClean="0">
                <a:solidFill>
                  <a:srgbClr val="6666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 of the columns of a data frame is another critical topic when it comes to data cleaning.</a:t>
            </a:r>
          </a:p>
          <a:p>
            <a:pPr marL="179388" marR="0" lvl="0" indent="-1793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>
                <a:solidFill>
                  <a:srgbClr val="6666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This example explains how to format each column to the most appropriate data type </a:t>
            </a:r>
            <a:r>
              <a:rPr lang="en-US" dirty="0" smtClean="0">
                <a:solidFill>
                  <a:srgbClr val="6666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automatically. </a:t>
            </a:r>
          </a:p>
          <a:p>
            <a:pPr marL="179388" indent="-179388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Let’s first check the current classes of our data frame columns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533400" y="2743200"/>
            <a:ext cx="8153400" cy="877163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sapply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66CC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Print classes of all columns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       col1        col2        col3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  "numeric" "character" "character"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8100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 the </a:t>
            </a:r>
            <a:r>
              <a:rPr lang="en-US" b="1" dirty="0" err="1" smtClean="0"/>
              <a:t>type.convert</a:t>
            </a:r>
            <a:r>
              <a:rPr lang="en-US" b="1" dirty="0" smtClean="0"/>
              <a:t> function</a:t>
            </a:r>
            <a:r>
              <a:rPr lang="en-US" dirty="0" smtClean="0"/>
              <a:t> to change the column classes whenever it </a:t>
            </a:r>
            <a:r>
              <a:rPr lang="en-US" dirty="0" smtClean="0"/>
              <a:t>is appropriate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57200" y="4509701"/>
            <a:ext cx="8077200" cy="877163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convert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6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as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6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                                  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Print updated data frame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892629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 8 data frame data clean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81000"/>
            <a:ext cx="4381500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09600" y="43434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Print </a:t>
            </a:r>
            <a:r>
              <a:rPr lang="en-US" dirty="0" smtClean="0"/>
              <a:t>the data types of our columns once again, we can see that the first two columns have been changed to the integer class. </a:t>
            </a:r>
            <a:endParaRPr 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685800" y="5029200"/>
            <a:ext cx="7848600" cy="1154162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sapply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66CC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Print classes of updated columns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       col1        col2        col3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  "integer"   "integer" "character"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892629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176981"/>
            <a:ext cx="9144000" cy="88981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7: Detect &amp; Remove Outliers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2192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One </a:t>
            </a:r>
            <a:r>
              <a:rPr lang="en-US" dirty="0" smtClean="0"/>
              <a:t>method to detect outliers is provided by the </a:t>
            </a:r>
            <a:r>
              <a:rPr lang="en-US" b="1" dirty="0" err="1" smtClean="0"/>
              <a:t>boxplot.stats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457200" y="1604918"/>
            <a:ext cx="8229600" cy="600164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808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# Identify outliers in column# [1] 99999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data$col1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data$col1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%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%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boxplot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stats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data$col1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$out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57200" y="2562999"/>
            <a:ext cx="8153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69875" marR="0" lvl="0" indent="-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previous output has returned one outlier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(i.e. the value 99999).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This value is obviously much higher than the other values in this column.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269875" marR="0" lvl="0" indent="-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Apply the R code below to remove the outlier: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33400" y="4100899"/>
            <a:ext cx="8229600" cy="600164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808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# Remove rows with </a:t>
            </a:r>
            <a:r>
              <a:rPr lang="en-US" dirty="0" err="1" smtClean="0">
                <a:solidFill>
                  <a:srgbClr val="00808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outliers</a:t>
            </a:r>
            <a:r>
              <a:rPr lang="en-US" dirty="0" err="1" smtClean="0">
                <a:solidFill>
                  <a:srgbClr val="444444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[!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data$col1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%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%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boxplot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stats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data$col1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$out,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2629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 9 data frame data clean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4381500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2629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176981"/>
            <a:ext cx="9144000" cy="88981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8: Remove Spaces in Character Strings</a:t>
            </a:r>
            <a:endParaRPr lang="en-US" sz="3600" b="1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381000" y="1371600"/>
            <a:ext cx="822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9388" lvl="0" indent="-179388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6666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Use </a:t>
            </a:r>
            <a:r>
              <a:rPr lang="en-US" dirty="0" smtClean="0">
                <a:solidFill>
                  <a:srgbClr val="6666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the </a:t>
            </a:r>
            <a:r>
              <a:rPr lang="en-US" b="1" dirty="0" err="1" smtClean="0">
                <a:solidFill>
                  <a:srgbClr val="6666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gsub</a:t>
            </a:r>
            <a:r>
              <a:rPr lang="en-US" dirty="0" smtClean="0">
                <a:solidFill>
                  <a:srgbClr val="6666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function as demonstrated below</a:t>
            </a:r>
            <a:endParaRPr lang="en-US" dirty="0" smtClean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381000" y="1909718"/>
            <a:ext cx="8305800" cy="600164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808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# Delete white space in character </a:t>
            </a:r>
            <a:r>
              <a:rPr lang="en-US" dirty="0" err="1" smtClean="0">
                <a:solidFill>
                  <a:srgbClr val="00808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strings</a:t>
            </a:r>
            <a:r>
              <a:rPr lang="en-US" dirty="0" err="1" smtClean="0">
                <a:solidFill>
                  <a:srgbClr val="444444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data$col3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gsub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 data$col3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table 10 data frame data clean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971800"/>
            <a:ext cx="4381500" cy="324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2629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176981"/>
            <a:ext cx="9144000" cy="88981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9: Combine Categories</a:t>
            </a:r>
            <a:endParaRPr lang="en-US" sz="3600" b="1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381000" y="1371600"/>
            <a:ext cx="822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9388" lvl="0" indent="-179388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6666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Use </a:t>
            </a:r>
            <a:r>
              <a:rPr lang="en-US" dirty="0" smtClean="0">
                <a:solidFill>
                  <a:srgbClr val="6666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the </a:t>
            </a:r>
            <a:r>
              <a:rPr lang="en-US" b="1" dirty="0" err="1" smtClean="0">
                <a:solidFill>
                  <a:srgbClr val="6666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gsub</a:t>
            </a:r>
            <a:r>
              <a:rPr lang="en-US" dirty="0" smtClean="0">
                <a:solidFill>
                  <a:srgbClr val="66666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function as demonstrated below</a:t>
            </a:r>
            <a:endParaRPr lang="en-US" dirty="0" smtClean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609600" y="1810435"/>
            <a:ext cx="7772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following R code illustrates how to group the categories “a”, “b”, and “c” in a single category “a”.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2590800"/>
            <a:ext cx="8229600" cy="877163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data$col3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data$col3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%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%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"b"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"c"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"a"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Merge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categories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                        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 Print updated data frame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9" name="Picture 8" descr="table 11 data frame data clean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352800"/>
            <a:ext cx="4381500" cy="324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2629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88981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Thanks</a:t>
            </a:r>
            <a:endParaRPr lang="en-US" sz="3600" b="1" dirty="0"/>
          </a:p>
        </p:txBody>
      </p:sp>
    </p:spTree>
    <p:extLst>
      <p:ext uri="{BB962C8B-B14F-4D97-AF65-F5344CB8AC3E}">
        <p14:creationId xmlns="" xmlns:p14="http://schemas.microsoft.com/office/powerpoint/2010/main" val="389262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581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 of Data Cleaning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524000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/>
              <a:t>The following are the various purposes of data cleaning in R:</a:t>
            </a:r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Eliminate Errors</a:t>
            </a:r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Eliminate Redundancy</a:t>
            </a:r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Increase Data Reliability</a:t>
            </a:r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Delivery Accuracy</a:t>
            </a:r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Ensure Consistency</a:t>
            </a:r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Assure Completeness</a:t>
            </a:r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Standardize your approach</a:t>
            </a:r>
          </a:p>
        </p:txBody>
      </p:sp>
    </p:spTree>
    <p:extLst>
      <p:ext uri="{BB962C8B-B14F-4D97-AF65-F5344CB8AC3E}">
        <p14:creationId xmlns="" xmlns:p14="http://schemas.microsoft.com/office/powerpoint/2010/main" val="118390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581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Clean Data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Messy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1752599"/>
            <a:ext cx="40189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b="1" dirty="0" smtClean="0"/>
              <a:t>Clean Data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 smtClean="0"/>
              <a:t>Free </a:t>
            </a:r>
            <a:r>
              <a:rPr lang="en-US" sz="2000" b="1" dirty="0"/>
              <a:t>of duplicate rows/values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 smtClean="0"/>
              <a:t>Error-free </a:t>
            </a:r>
            <a:r>
              <a:rPr lang="en-US" sz="2000" b="1" dirty="0"/>
              <a:t>(misspellings free )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 smtClean="0"/>
              <a:t>Relevant </a:t>
            </a:r>
            <a:r>
              <a:rPr lang="en-US" sz="2000" b="1" dirty="0"/>
              <a:t>(special characters free )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/>
              <a:t>appropriate data type for analysis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 smtClean="0"/>
              <a:t>Free </a:t>
            </a:r>
            <a:r>
              <a:rPr lang="en-US" sz="2000" b="1" dirty="0"/>
              <a:t>of outliers (or only contain outliers that have been identified/understood)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 smtClean="0"/>
              <a:t>Neat and clean data structure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0189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b="1" dirty="0" smtClean="0"/>
              <a:t>Messy Data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/>
              <a:t>Special characters (e.g. commas in numeric values)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 smtClean="0"/>
              <a:t>Numeric </a:t>
            </a:r>
            <a:r>
              <a:rPr lang="en-US" sz="2000" b="1" dirty="0"/>
              <a:t>values stored as text/character data types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 smtClean="0"/>
              <a:t>Duplicate </a:t>
            </a:r>
            <a:r>
              <a:rPr lang="en-US" sz="2000" b="1" dirty="0"/>
              <a:t>rows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 smtClean="0"/>
              <a:t>Misspellings</a:t>
            </a:r>
            <a:endParaRPr lang="en-US" sz="2000" b="1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 smtClean="0"/>
              <a:t>Inaccuracies</a:t>
            </a:r>
            <a:endParaRPr lang="en-US" sz="2000" b="1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 smtClean="0"/>
              <a:t>White </a:t>
            </a:r>
            <a:r>
              <a:rPr lang="en-US" sz="2000" b="1" dirty="0"/>
              <a:t>space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 smtClean="0"/>
              <a:t>Missing </a:t>
            </a:r>
            <a:r>
              <a:rPr lang="en-US" sz="2000" b="1" dirty="0"/>
              <a:t>data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 smtClean="0"/>
              <a:t>Zeros </a:t>
            </a:r>
            <a:r>
              <a:rPr lang="en-US" sz="2000" b="1" dirty="0"/>
              <a:t>instead of null values vary.</a:t>
            </a:r>
          </a:p>
        </p:txBody>
      </p:sp>
    </p:spTree>
    <p:extLst>
      <p:ext uri="{BB962C8B-B14F-4D97-AF65-F5344CB8AC3E}">
        <p14:creationId xmlns="" xmlns:p14="http://schemas.microsoft.com/office/powerpoint/2010/main" val="423470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581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Cleaning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522303"/>
            <a:ext cx="5791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b="1" dirty="0" smtClean="0"/>
              <a:t>Using </a:t>
            </a:r>
            <a:r>
              <a:rPr lang="en-US" sz="2000" b="1" dirty="0"/>
              <a:t>inbuilt </a:t>
            </a:r>
            <a:r>
              <a:rPr lang="en-US" sz="2000" b="1" dirty="0" smtClean="0"/>
              <a:t>datasets(“</a:t>
            </a:r>
            <a:r>
              <a:rPr lang="en-US" sz="2000" b="1" dirty="0" err="1" smtClean="0"/>
              <a:t>airquality</a:t>
            </a:r>
            <a:r>
              <a:rPr lang="en-US" sz="2000" b="1" dirty="0" smtClean="0"/>
              <a:t>” </a:t>
            </a:r>
            <a:r>
              <a:rPr lang="en-US" sz="2000" b="1" dirty="0"/>
              <a:t>datasets</a:t>
            </a:r>
            <a:r>
              <a:rPr lang="en-US" sz="2000" b="1" dirty="0" smtClean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sz="2000" b="1" dirty="0" smtClean="0"/>
              <a:t>&gt; head(</a:t>
            </a:r>
            <a:r>
              <a:rPr lang="en-US" sz="2000" b="1" dirty="0" err="1" smtClean="0"/>
              <a:t>airquality</a:t>
            </a:r>
            <a:r>
              <a:rPr lang="en-US" sz="2000" b="1" dirty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sz="2000" b="1" dirty="0" smtClean="0"/>
              <a:t>	</a:t>
            </a:r>
            <a:r>
              <a:rPr lang="pl-PL" sz="2000" b="1" dirty="0" smtClean="0"/>
              <a:t>Ozone </a:t>
            </a:r>
            <a:r>
              <a:rPr lang="pl-PL" sz="2000" b="1" dirty="0"/>
              <a:t>Solar.R Wind Temp Month Day</a:t>
            </a:r>
          </a:p>
          <a:p>
            <a:pPr fontAlgn="base">
              <a:lnSpc>
                <a:spcPct val="150000"/>
              </a:lnSpc>
            </a:pPr>
            <a:r>
              <a:rPr lang="pl-PL" sz="2000" b="1" dirty="0"/>
              <a:t>1   </a:t>
            </a:r>
            <a:r>
              <a:rPr lang="en-US" sz="2000" b="1" dirty="0" smtClean="0"/>
              <a:t>	</a:t>
            </a:r>
            <a:r>
              <a:rPr lang="pl-PL" sz="2000" b="1" dirty="0" smtClean="0"/>
              <a:t> </a:t>
            </a:r>
            <a:r>
              <a:rPr lang="pl-PL" sz="2000" b="1" dirty="0"/>
              <a:t>41     190  </a:t>
            </a:r>
            <a:r>
              <a:rPr lang="en-US" sz="2000" b="1" dirty="0"/>
              <a:t> </a:t>
            </a:r>
            <a:r>
              <a:rPr lang="en-US" sz="2000" b="1" dirty="0" smtClean="0"/>
              <a:t>        </a:t>
            </a:r>
            <a:r>
              <a:rPr lang="pl-PL" sz="2000" b="1" dirty="0" smtClean="0"/>
              <a:t>7.4   </a:t>
            </a:r>
            <a:r>
              <a:rPr lang="pl-PL" sz="2000" b="1" dirty="0"/>
              <a:t>67     5   1</a:t>
            </a:r>
          </a:p>
          <a:p>
            <a:pPr fontAlgn="base">
              <a:lnSpc>
                <a:spcPct val="150000"/>
              </a:lnSpc>
            </a:pPr>
            <a:r>
              <a:rPr lang="pl-PL" sz="2000" b="1" dirty="0"/>
              <a:t>2   </a:t>
            </a:r>
            <a:r>
              <a:rPr lang="en-US" sz="2000" b="1" dirty="0" smtClean="0"/>
              <a:t>	</a:t>
            </a:r>
            <a:r>
              <a:rPr lang="pl-PL" sz="2000" b="1" dirty="0" smtClean="0"/>
              <a:t> </a:t>
            </a:r>
            <a:r>
              <a:rPr lang="pl-PL" sz="2000" b="1" dirty="0"/>
              <a:t>36     118  </a:t>
            </a:r>
            <a:r>
              <a:rPr lang="en-US" sz="2000" b="1" dirty="0"/>
              <a:t>         </a:t>
            </a:r>
            <a:r>
              <a:rPr lang="pl-PL" sz="2000" b="1" dirty="0" smtClean="0"/>
              <a:t>8.0   </a:t>
            </a:r>
            <a:r>
              <a:rPr lang="pl-PL" sz="2000" b="1" dirty="0"/>
              <a:t>72     5   2</a:t>
            </a:r>
          </a:p>
          <a:p>
            <a:pPr fontAlgn="base">
              <a:lnSpc>
                <a:spcPct val="150000"/>
              </a:lnSpc>
            </a:pPr>
            <a:r>
              <a:rPr lang="pl-PL" sz="2000" b="1" dirty="0"/>
              <a:t>3    </a:t>
            </a:r>
            <a:r>
              <a:rPr lang="en-US" sz="2000" b="1" dirty="0" smtClean="0"/>
              <a:t>	</a:t>
            </a:r>
            <a:r>
              <a:rPr lang="pl-PL" sz="2000" b="1" dirty="0" smtClean="0"/>
              <a:t>12     </a:t>
            </a:r>
            <a:r>
              <a:rPr lang="pl-PL" sz="2000" b="1" dirty="0"/>
              <a:t>149 </a:t>
            </a:r>
            <a:r>
              <a:rPr lang="en-US" sz="2000" b="1" dirty="0" smtClean="0"/>
              <a:t>           </a:t>
            </a:r>
            <a:r>
              <a:rPr lang="pl-PL" sz="2000" b="1" dirty="0" smtClean="0"/>
              <a:t>12.6   </a:t>
            </a:r>
            <a:r>
              <a:rPr lang="pl-PL" sz="2000" b="1" dirty="0"/>
              <a:t>74     5   3</a:t>
            </a:r>
          </a:p>
          <a:p>
            <a:pPr fontAlgn="base">
              <a:lnSpc>
                <a:spcPct val="150000"/>
              </a:lnSpc>
            </a:pPr>
            <a:r>
              <a:rPr lang="pl-PL" sz="2000" b="1" dirty="0"/>
              <a:t>4    </a:t>
            </a:r>
            <a:r>
              <a:rPr lang="en-US" sz="2000" b="1" dirty="0" smtClean="0"/>
              <a:t>	</a:t>
            </a:r>
            <a:r>
              <a:rPr lang="pl-PL" sz="2000" b="1" dirty="0" smtClean="0"/>
              <a:t>18     </a:t>
            </a:r>
            <a:r>
              <a:rPr lang="pl-PL" sz="2000" b="1" dirty="0"/>
              <a:t>313 </a:t>
            </a:r>
            <a:r>
              <a:rPr lang="en-US" sz="2000" b="1" dirty="0" smtClean="0"/>
              <a:t>           </a:t>
            </a:r>
            <a:r>
              <a:rPr lang="pl-PL" sz="2000" b="1" dirty="0" smtClean="0"/>
              <a:t>11.5   </a:t>
            </a:r>
            <a:r>
              <a:rPr lang="pl-PL" sz="2000" b="1" dirty="0"/>
              <a:t>62     5   4</a:t>
            </a:r>
          </a:p>
          <a:p>
            <a:pPr fontAlgn="base">
              <a:lnSpc>
                <a:spcPct val="150000"/>
              </a:lnSpc>
            </a:pPr>
            <a:r>
              <a:rPr lang="pl-PL" sz="2000" b="1" dirty="0"/>
              <a:t>5   </a:t>
            </a:r>
            <a:r>
              <a:rPr lang="en-US" sz="2000" b="1" dirty="0" smtClean="0"/>
              <a:t>	</a:t>
            </a:r>
            <a:r>
              <a:rPr lang="pl-PL" sz="2000" b="1" dirty="0" smtClean="0"/>
              <a:t> </a:t>
            </a:r>
            <a:r>
              <a:rPr lang="pl-PL" sz="2000" b="1" dirty="0"/>
              <a:t>NA      NA </a:t>
            </a:r>
            <a:r>
              <a:rPr lang="en-US" sz="2000" b="1" dirty="0" smtClean="0"/>
              <a:t>         </a:t>
            </a:r>
            <a:r>
              <a:rPr lang="pl-PL" sz="2000" b="1" dirty="0" smtClean="0"/>
              <a:t>14.3   </a:t>
            </a:r>
            <a:r>
              <a:rPr lang="pl-PL" sz="2000" b="1" dirty="0"/>
              <a:t>56     5   5</a:t>
            </a:r>
          </a:p>
          <a:p>
            <a:pPr fontAlgn="base">
              <a:lnSpc>
                <a:spcPct val="150000"/>
              </a:lnSpc>
            </a:pPr>
            <a:r>
              <a:rPr lang="pl-PL" sz="2000" b="1" dirty="0"/>
              <a:t>6   </a:t>
            </a:r>
            <a:r>
              <a:rPr lang="en-US" sz="2000" b="1" dirty="0" smtClean="0"/>
              <a:t>	</a:t>
            </a:r>
            <a:r>
              <a:rPr lang="pl-PL" sz="2000" b="1" dirty="0" smtClean="0"/>
              <a:t> </a:t>
            </a:r>
            <a:r>
              <a:rPr lang="pl-PL" sz="2000" b="1" dirty="0"/>
              <a:t>28      NA </a:t>
            </a:r>
            <a:r>
              <a:rPr lang="en-US" sz="2000" b="1" dirty="0" smtClean="0"/>
              <a:t>          </a:t>
            </a:r>
            <a:r>
              <a:rPr lang="pl-PL" sz="2000" b="1" dirty="0" smtClean="0"/>
              <a:t>14.9   </a:t>
            </a:r>
            <a:r>
              <a:rPr lang="pl-PL" sz="2000" b="1" dirty="0"/>
              <a:t>66     5   6</a:t>
            </a:r>
            <a:endParaRPr lang="en-US" sz="2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0" y="6019800"/>
            <a:ext cx="3346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NA value inside the columns </a:t>
            </a:r>
          </a:p>
        </p:txBody>
      </p:sp>
    </p:spTree>
    <p:extLst>
      <p:ext uri="{BB962C8B-B14F-4D97-AF65-F5344CB8AC3E}">
        <p14:creationId xmlns="" xmlns:p14="http://schemas.microsoft.com/office/powerpoint/2010/main" val="368685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581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Summary Function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301873"/>
            <a:ext cx="579120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b="1" dirty="0" smtClean="0"/>
              <a:t>&gt; summary(</a:t>
            </a:r>
            <a:r>
              <a:rPr lang="en-US" sz="2000" b="1" dirty="0" err="1" smtClean="0"/>
              <a:t>airquality</a:t>
            </a:r>
            <a:r>
              <a:rPr lang="en-US" sz="2000" b="1" dirty="0"/>
              <a:t>)</a:t>
            </a:r>
            <a:r>
              <a:rPr lang="en-US" sz="2000" b="1" dirty="0" smtClean="0"/>
              <a:t>	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1835204"/>
            <a:ext cx="7751195" cy="456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5378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581"/>
            <a:ext cx="7924800" cy="1470025"/>
          </a:xfrm>
        </p:spPr>
        <p:txBody>
          <a:bodyPr/>
          <a:lstStyle/>
          <a:p>
            <a:r>
              <a:rPr lang="en-US" dirty="0"/>
              <a:t>We can get a clear visual of the irregular data using a boxplot.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43000" y="1982688"/>
            <a:ext cx="27507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boxplot(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airquality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2052" name="Picture 4" descr="Lightb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398"/>
            <a:ext cx="8077200" cy="44196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2816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581"/>
            <a:ext cx="7924800" cy="1470025"/>
          </a:xfrm>
        </p:spPr>
        <p:txBody>
          <a:bodyPr/>
          <a:lstStyle/>
          <a:p>
            <a:r>
              <a:rPr lang="en-US" dirty="0"/>
              <a:t>Removing irregularities data with </a:t>
            </a:r>
            <a:r>
              <a:rPr lang="en-US" u="sng" dirty="0"/>
              <a:t>is.na()</a:t>
            </a:r>
            <a:r>
              <a:rPr lang="en-US" u="sng" dirty="0">
                <a:hlinkClick r:id="rId2"/>
              </a:rPr>
              <a:t> </a:t>
            </a:r>
            <a:r>
              <a:rPr lang="en-US" dirty="0"/>
              <a:t>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1752600"/>
            <a:ext cx="8305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000" b="1" dirty="0" err="1"/>
              <a:t>New_df</a:t>
            </a:r>
            <a:r>
              <a:rPr lang="en-US" sz="2000" b="1" dirty="0"/>
              <a:t> = </a:t>
            </a:r>
            <a:r>
              <a:rPr lang="en-US" sz="2000" b="1" dirty="0" err="1"/>
              <a:t>airquality</a:t>
            </a:r>
            <a:endParaRPr lang="en-US" sz="2000" b="1" dirty="0"/>
          </a:p>
          <a:p>
            <a:pPr fontAlgn="base"/>
            <a:r>
              <a:rPr lang="en-US" sz="2000" b="1" dirty="0"/>
              <a:t> </a:t>
            </a:r>
            <a:r>
              <a:rPr lang="en-US" sz="2000" b="1" dirty="0" err="1" smtClean="0"/>
              <a:t>New_df$Ozone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err="1"/>
              <a:t>ifelse</a:t>
            </a:r>
            <a:r>
              <a:rPr lang="en-US" sz="2000" b="1" dirty="0"/>
              <a:t>(is.na(</a:t>
            </a:r>
            <a:r>
              <a:rPr lang="en-US" sz="2000" b="1" dirty="0" err="1"/>
              <a:t>New_df$Ozone</a:t>
            </a:r>
            <a:r>
              <a:rPr lang="en-US" sz="2000" b="1" dirty="0" smtClean="0"/>
              <a:t>), median(</a:t>
            </a:r>
            <a:r>
              <a:rPr lang="en-US" sz="2000" b="1" dirty="0" err="1" smtClean="0"/>
              <a:t>New_df$Ozone</a:t>
            </a:r>
            <a:r>
              <a:rPr lang="en-US" sz="2000" b="1" dirty="0"/>
              <a:t>,</a:t>
            </a:r>
          </a:p>
          <a:p>
            <a:pPr fontAlgn="base"/>
            <a:r>
              <a:rPr lang="en-US" sz="2000" b="1" dirty="0"/>
              <a:t>                             na.rm = TRUE</a:t>
            </a:r>
            <a:r>
              <a:rPr lang="en-US" sz="2000" b="1" dirty="0" smtClean="0"/>
              <a:t>),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62097"/>
            <a:ext cx="777240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2752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581"/>
            <a:ext cx="7924800" cy="1470025"/>
          </a:xfrm>
        </p:spPr>
        <p:txBody>
          <a:bodyPr/>
          <a:lstStyle/>
          <a:p>
            <a:r>
              <a:rPr lang="en-US" dirty="0"/>
              <a:t>Performing the same operation in another column.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0" y="1674912"/>
            <a:ext cx="8077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000" b="1" dirty="0" err="1"/>
              <a:t>New_df$Solar.R</a:t>
            </a:r>
            <a:r>
              <a:rPr lang="en-US" sz="2000" b="1" dirty="0"/>
              <a:t> = </a:t>
            </a:r>
            <a:r>
              <a:rPr lang="en-US" sz="2000" b="1" dirty="0" err="1"/>
              <a:t>ifelse</a:t>
            </a:r>
            <a:r>
              <a:rPr lang="en-US" sz="2000" b="1" dirty="0"/>
              <a:t>(is.na(</a:t>
            </a:r>
            <a:r>
              <a:rPr lang="en-US" sz="2000" b="1" dirty="0" err="1"/>
              <a:t>New_df$Solar.R</a:t>
            </a:r>
            <a:r>
              <a:rPr lang="en-US" sz="2000" b="1" dirty="0" smtClean="0"/>
              <a:t>), median(</a:t>
            </a:r>
            <a:r>
              <a:rPr lang="en-US" sz="2000" b="1" dirty="0" err="1" smtClean="0"/>
              <a:t>New_df$Solar.R</a:t>
            </a:r>
            <a:r>
              <a:rPr lang="en-US" sz="2000" b="1" dirty="0"/>
              <a:t>,</a:t>
            </a:r>
          </a:p>
          <a:p>
            <a:pPr fontAlgn="base"/>
            <a:r>
              <a:rPr lang="en-US" sz="2000" b="1" dirty="0"/>
              <a:t>                               na.rm = TRUE</a:t>
            </a:r>
            <a:r>
              <a:rPr lang="en-US" sz="2000" b="1" dirty="0" smtClean="0"/>
              <a:t>), </a:t>
            </a:r>
            <a:r>
              <a:rPr lang="en-US" sz="2000" b="1" dirty="0"/>
              <a:t> </a:t>
            </a:r>
            <a:r>
              <a:rPr lang="en-US" sz="2000" b="1" dirty="0" err="1"/>
              <a:t>New_df$Solar.R</a:t>
            </a:r>
            <a:r>
              <a:rPr lang="en-US" sz="2000" b="1" dirty="0" smtClean="0"/>
              <a:t>)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fontAlgn="base"/>
            <a:r>
              <a:rPr lang="en-US" sz="2000" b="1" dirty="0">
                <a:latin typeface="Arial" pitchFamily="34" charset="0"/>
                <a:cs typeface="Arial" pitchFamily="34" charset="0"/>
              </a:rPr>
              <a:t>summary(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New_df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)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42" y="2632655"/>
            <a:ext cx="8232058" cy="395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7920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1039</Words>
  <Application>Microsoft Office PowerPoint</Application>
  <PresentationFormat>On-screen Show (4:3)</PresentationFormat>
  <Paragraphs>143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Data Cleaning Using  R</vt:lpstr>
      <vt:lpstr>Data Cleaning Definition</vt:lpstr>
      <vt:lpstr>Objective of Data Cleaning</vt:lpstr>
      <vt:lpstr>Clean Data Vs Messy Data</vt:lpstr>
      <vt:lpstr>Data Cleaning Example</vt:lpstr>
      <vt:lpstr>Summary Function</vt:lpstr>
      <vt:lpstr>We can get a clear visual of the irregular data using a boxplot.</vt:lpstr>
      <vt:lpstr>Removing irregularities data with is.na() methods</vt:lpstr>
      <vt:lpstr>Performing the same operation in another column.</vt:lpstr>
      <vt:lpstr>Slide 10</vt:lpstr>
      <vt:lpstr>An Illustration with Example</vt:lpstr>
      <vt:lpstr>Creation of Example Data</vt:lpstr>
      <vt:lpstr>Example 1: Modify Column Names</vt:lpstr>
      <vt:lpstr>Example 2: Format Missing Values</vt:lpstr>
      <vt:lpstr>Example 2: Format Missing Values</vt:lpstr>
      <vt:lpstr>Example 3: Remove Empty Rows &amp; Columns</vt:lpstr>
      <vt:lpstr>Example 3: Remove Empty Rows &amp; Columns</vt:lpstr>
      <vt:lpstr>Example 4: Remove Rows with Missing Values</vt:lpstr>
      <vt:lpstr>Example 5: Remove Duplicates</vt:lpstr>
      <vt:lpstr>Example 6: Modify Classes of Columns</vt:lpstr>
      <vt:lpstr>Slide 21</vt:lpstr>
      <vt:lpstr>Example 7: Detect &amp; Remove Outliers</vt:lpstr>
      <vt:lpstr>Slide 23</vt:lpstr>
      <vt:lpstr>Example 8: Remove Spaces in Character Strings</vt:lpstr>
      <vt:lpstr>Example 9: Combine Categories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In R</dc:title>
  <dc:creator>hp</dc:creator>
  <cp:lastModifiedBy>ti</cp:lastModifiedBy>
  <cp:revision>54</cp:revision>
  <dcterms:created xsi:type="dcterms:W3CDTF">2006-08-16T00:00:00Z</dcterms:created>
  <dcterms:modified xsi:type="dcterms:W3CDTF">2023-09-03T16:06:17Z</dcterms:modified>
</cp:coreProperties>
</file>