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5" r:id="rId2"/>
    <p:sldId id="276" r:id="rId3"/>
    <p:sldId id="277" r:id="rId4"/>
    <p:sldId id="278" r:id="rId5"/>
    <p:sldId id="279" r:id="rId6"/>
    <p:sldId id="280" r:id="rId7"/>
    <p:sldId id="283" r:id="rId8"/>
    <p:sldId id="282" r:id="rId9"/>
    <p:sldId id="281" r:id="rId10"/>
    <p:sldId id="284" r:id="rId11"/>
    <p:sldId id="285" r:id="rId12"/>
    <p:sldId id="287" r:id="rId13"/>
    <p:sldId id="286"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p:scale>
          <a:sx n="72" d="100"/>
          <a:sy n="72" d="100"/>
        </p:scale>
        <p:origin x="-1206" y="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5A8F838-C65A-46F2-A7A6-82539F3F7C73}" type="datetimeFigureOut">
              <a:rPr lang="en-US" smtClean="0"/>
              <a:pPr/>
              <a:t>3/20/2020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3289916-C9AA-4513-B32C-F70D64550093}" type="slidenum">
              <a:rPr lang="en-IN" smtClean="0"/>
              <a:pPr/>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5A8F838-C65A-46F2-A7A6-82539F3F7C73}" type="datetimeFigureOut">
              <a:rPr lang="en-US" smtClean="0"/>
              <a:pPr/>
              <a:t>3/20/2020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3289916-C9AA-4513-B32C-F70D64550093}"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5A8F838-C65A-46F2-A7A6-82539F3F7C73}" type="datetimeFigureOut">
              <a:rPr lang="en-US" smtClean="0"/>
              <a:pPr/>
              <a:t>3/20/2020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3289916-C9AA-4513-B32C-F70D64550093}"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5A8F838-C65A-46F2-A7A6-82539F3F7C73}" type="datetimeFigureOut">
              <a:rPr lang="en-US" smtClean="0"/>
              <a:pPr/>
              <a:t>3/20/2020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3289916-C9AA-4513-B32C-F70D64550093}" type="slidenum">
              <a:rPr lang="en-IN" smtClean="0"/>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A8F838-C65A-46F2-A7A6-82539F3F7C73}" type="datetimeFigureOut">
              <a:rPr lang="en-US" smtClean="0"/>
              <a:pPr/>
              <a:t>3/20/2020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3289916-C9AA-4513-B32C-F70D64550093}" type="slidenum">
              <a:rPr lang="en-IN" smtClean="0"/>
              <a:pPr/>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5A8F838-C65A-46F2-A7A6-82539F3F7C73}" type="datetimeFigureOut">
              <a:rPr lang="en-US" smtClean="0"/>
              <a:pPr/>
              <a:t>3/20/2020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3289916-C9AA-4513-B32C-F70D64550093}" type="slidenum">
              <a:rPr lang="en-IN" smtClean="0"/>
              <a:pPr/>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5A8F838-C65A-46F2-A7A6-82539F3F7C73}" type="datetimeFigureOut">
              <a:rPr lang="en-US" smtClean="0"/>
              <a:pPr/>
              <a:t>3/20/2020</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E3289916-C9AA-4513-B32C-F70D64550093}" type="slidenum">
              <a:rPr lang="en-IN" smtClean="0"/>
              <a:pPr/>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5A8F838-C65A-46F2-A7A6-82539F3F7C73}" type="datetimeFigureOut">
              <a:rPr lang="en-US" smtClean="0"/>
              <a:pPr/>
              <a:t>3/20/2020</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E3289916-C9AA-4513-B32C-F70D64550093}"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A8F838-C65A-46F2-A7A6-82539F3F7C73}" type="datetimeFigureOut">
              <a:rPr lang="en-US" smtClean="0"/>
              <a:pPr/>
              <a:t>3/20/2020</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E3289916-C9AA-4513-B32C-F70D64550093}"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A8F838-C65A-46F2-A7A6-82539F3F7C73}" type="datetimeFigureOut">
              <a:rPr lang="en-US" smtClean="0"/>
              <a:pPr/>
              <a:t>3/20/2020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3289916-C9AA-4513-B32C-F70D64550093}" type="slidenum">
              <a:rPr lang="en-IN" smtClean="0"/>
              <a:pPr/>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A8F838-C65A-46F2-A7A6-82539F3F7C73}" type="datetimeFigureOut">
              <a:rPr lang="en-US" smtClean="0"/>
              <a:pPr/>
              <a:t>3/20/2020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3289916-C9AA-4513-B32C-F70D64550093}" type="slidenum">
              <a:rPr lang="en-IN" smtClean="0"/>
              <a:pPr/>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A8F838-C65A-46F2-A7A6-82539F3F7C73}" type="datetimeFigureOut">
              <a:rPr lang="en-US" smtClean="0"/>
              <a:pPr/>
              <a:t>3/20/2020</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289916-C9AA-4513-B32C-F70D64550093}" type="slidenum">
              <a:rPr lang="en-IN" smtClean="0"/>
              <a:pPr/>
              <a:t>‹#›</a:t>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xmlns="" id="{AB45A142-4255-493C-8284-5D566C121B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252663" y="321177"/>
            <a:ext cx="3249230"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E7E3DCA9-94D0-453C-A533-9C9382083267}"/>
              </a:ext>
            </a:extLst>
          </p:cNvPr>
          <p:cNvSpPr>
            <a:spLocks noGrp="1"/>
          </p:cNvSpPr>
          <p:nvPr>
            <p:ph type="ctrTitle"/>
          </p:nvPr>
        </p:nvSpPr>
        <p:spPr>
          <a:xfrm>
            <a:off x="505677" y="914400"/>
            <a:ext cx="2743200" cy="2887579"/>
          </a:xfrm>
        </p:spPr>
        <p:txBody>
          <a:bodyPr>
            <a:normAutofit/>
          </a:bodyPr>
          <a:lstStyle/>
          <a:p>
            <a:r>
              <a:rPr lang="en-IN" sz="4200">
                <a:solidFill>
                  <a:srgbClr val="FFFFFF"/>
                </a:solidFill>
              </a:rPr>
              <a:t>We will Start Shortly</a:t>
            </a:r>
          </a:p>
        </p:txBody>
      </p:sp>
      <p:sp>
        <p:nvSpPr>
          <p:cNvPr id="3" name="Subtitle 2">
            <a:extLst>
              <a:ext uri="{FF2B5EF4-FFF2-40B4-BE49-F238E27FC236}">
                <a16:creationId xmlns:a16="http://schemas.microsoft.com/office/drawing/2014/main" xmlns="" id="{B5D8A1D7-753C-4B9B-A096-D19D6DA47729}"/>
              </a:ext>
            </a:extLst>
          </p:cNvPr>
          <p:cNvSpPr>
            <a:spLocks noGrp="1"/>
          </p:cNvSpPr>
          <p:nvPr>
            <p:ph type="subTitle" idx="1"/>
          </p:nvPr>
        </p:nvSpPr>
        <p:spPr>
          <a:xfrm>
            <a:off x="505677" y="4170501"/>
            <a:ext cx="2743200" cy="1525597"/>
          </a:xfrm>
        </p:spPr>
        <p:txBody>
          <a:bodyPr>
            <a:normAutofit/>
          </a:bodyPr>
          <a:lstStyle/>
          <a:p>
            <a:r>
              <a:rPr lang="en-IN" sz="1700" dirty="0">
                <a:solidFill>
                  <a:srgbClr val="FFFFFF"/>
                </a:solidFill>
              </a:rPr>
              <a:t> Please be patient</a:t>
            </a:r>
          </a:p>
          <a:p>
            <a:endParaRPr lang="en-IN" sz="1700" dirty="0">
              <a:solidFill>
                <a:srgbClr val="FFFFFF"/>
              </a:solidFill>
            </a:endParaRPr>
          </a:p>
          <a:p>
            <a:r>
              <a:rPr lang="en-IN" sz="1700" dirty="0">
                <a:solidFill>
                  <a:srgbClr val="FFFFFF"/>
                </a:solidFill>
              </a:rPr>
              <a:t>Please say “present” in chat once you login</a:t>
            </a:r>
          </a:p>
        </p:txBody>
      </p:sp>
      <p:cxnSp>
        <p:nvCxnSpPr>
          <p:cNvPr id="22" name="Straight Connector 21">
            <a:extLst>
              <a:ext uri="{FF2B5EF4-FFF2-40B4-BE49-F238E27FC236}">
                <a16:creationId xmlns:a16="http://schemas.microsoft.com/office/drawing/2014/main" xmlns="" id="{38FB9660-F42F-4313-BBC4-47C007FE484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893344" y="3910267"/>
            <a:ext cx="1940093"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xmlns="" id="{D1DAFB3A-FAE2-4308-966B-3858618363FA}"/>
              </a:ext>
            </a:extLst>
          </p:cNvPr>
          <p:cNvSpPr txBox="1">
            <a:spLocks/>
          </p:cNvSpPr>
          <p:nvPr/>
        </p:nvSpPr>
        <p:spPr>
          <a:xfrm>
            <a:off x="3563889" y="476672"/>
            <a:ext cx="5400600" cy="2044824"/>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285750" indent="-285750" algn="l">
              <a:buFont typeface="Arial" panose="020B0604020202020204" pitchFamily="34" charset="0"/>
              <a:buChar char="•"/>
            </a:pPr>
            <a:r>
              <a:rPr lang="en-IN" sz="1800" dirty="0">
                <a:solidFill>
                  <a:schemeClr val="tx1"/>
                </a:solidFill>
              </a:rPr>
              <a:t>Keep your </a:t>
            </a:r>
            <a:r>
              <a:rPr lang="en-IN" sz="1800" dirty="0">
                <a:solidFill>
                  <a:schemeClr val="accent5">
                    <a:lumMod val="75000"/>
                  </a:schemeClr>
                </a:solidFill>
              </a:rPr>
              <a:t>mic muted</a:t>
            </a:r>
            <a:r>
              <a:rPr lang="en-IN" sz="1800" dirty="0">
                <a:solidFill>
                  <a:schemeClr val="tx1"/>
                </a:solidFill>
              </a:rPr>
              <a:t> and </a:t>
            </a:r>
            <a:r>
              <a:rPr lang="en-IN" sz="1800" dirty="0">
                <a:solidFill>
                  <a:schemeClr val="accent5">
                    <a:lumMod val="75000"/>
                  </a:schemeClr>
                </a:solidFill>
              </a:rPr>
              <a:t>video off</a:t>
            </a:r>
            <a:r>
              <a:rPr lang="en-IN" sz="1800" dirty="0">
                <a:solidFill>
                  <a:schemeClr val="tx1"/>
                </a:solidFill>
              </a:rPr>
              <a:t> at all times</a:t>
            </a:r>
          </a:p>
          <a:p>
            <a:pPr marL="285750" indent="-285750" algn="l">
              <a:buFont typeface="Arial" panose="020B0604020202020204" pitchFamily="34" charset="0"/>
              <a:buChar char="•"/>
            </a:pPr>
            <a:r>
              <a:rPr lang="en-IN" sz="1800" dirty="0">
                <a:solidFill>
                  <a:schemeClr val="tx1"/>
                </a:solidFill>
              </a:rPr>
              <a:t>If in doubt, </a:t>
            </a:r>
            <a:r>
              <a:rPr lang="en-IN" sz="1800" dirty="0">
                <a:solidFill>
                  <a:schemeClr val="accent5">
                    <a:lumMod val="75000"/>
                  </a:schemeClr>
                </a:solidFill>
              </a:rPr>
              <a:t>Raise Hand</a:t>
            </a:r>
            <a:r>
              <a:rPr lang="en-IN" sz="1800" dirty="0">
                <a:solidFill>
                  <a:schemeClr val="tx1"/>
                </a:solidFill>
              </a:rPr>
              <a:t> in the session you are a part of. There is a button in bottom right in laptops and if you are viewing via phone there will be three dots which will further give you that option</a:t>
            </a:r>
          </a:p>
          <a:p>
            <a:pPr marL="285750" indent="-285750" algn="l">
              <a:buFont typeface="Arial" panose="020B0604020202020204" pitchFamily="34" charset="0"/>
              <a:buChar char="•"/>
            </a:pPr>
            <a:r>
              <a:rPr lang="en-IN" sz="1800" dirty="0">
                <a:solidFill>
                  <a:schemeClr val="accent5">
                    <a:lumMod val="75000"/>
                  </a:schemeClr>
                </a:solidFill>
              </a:rPr>
              <a:t>Have patience</a:t>
            </a:r>
            <a:r>
              <a:rPr lang="en-IN" sz="1800" dirty="0">
                <a:solidFill>
                  <a:schemeClr val="tx1"/>
                </a:solidFill>
              </a:rPr>
              <a:t> for the learning outcomes may vary for different candidates</a:t>
            </a:r>
          </a:p>
          <a:p>
            <a:pPr marL="285750" indent="-285750" algn="l">
              <a:buFont typeface="Arial" panose="020B0604020202020204" pitchFamily="34" charset="0"/>
              <a:buChar char="•"/>
            </a:pPr>
            <a:r>
              <a:rPr lang="en-IN" sz="1800" dirty="0">
                <a:solidFill>
                  <a:schemeClr val="tx1"/>
                </a:solidFill>
              </a:rPr>
              <a:t>Also have patience for the platform isn’t familiar to both parties and we may need time to address all the kinks in the system.</a:t>
            </a:r>
          </a:p>
        </p:txBody>
      </p:sp>
      <p:sp>
        <p:nvSpPr>
          <p:cNvPr id="16" name="Title 1">
            <a:extLst>
              <a:ext uri="{FF2B5EF4-FFF2-40B4-BE49-F238E27FC236}">
                <a16:creationId xmlns:a16="http://schemas.microsoft.com/office/drawing/2014/main" xmlns="" id="{E314ABAC-6646-4C70-949C-1E9E50726CF8}"/>
              </a:ext>
            </a:extLst>
          </p:cNvPr>
          <p:cNvSpPr txBox="1">
            <a:spLocks/>
          </p:cNvSpPr>
          <p:nvPr/>
        </p:nvSpPr>
        <p:spPr>
          <a:xfrm>
            <a:off x="4289040" y="3356992"/>
            <a:ext cx="3958208" cy="109276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IN" dirty="0"/>
          </a:p>
        </p:txBody>
      </p:sp>
      <p:sp>
        <p:nvSpPr>
          <p:cNvPr id="17" name="Subtitle 2">
            <a:extLst>
              <a:ext uri="{FF2B5EF4-FFF2-40B4-BE49-F238E27FC236}">
                <a16:creationId xmlns:a16="http://schemas.microsoft.com/office/drawing/2014/main" xmlns="" id="{119B5FEE-537A-4975-B3C1-72EF8865052D}"/>
              </a:ext>
            </a:extLst>
          </p:cNvPr>
          <p:cNvSpPr txBox="1">
            <a:spLocks/>
          </p:cNvSpPr>
          <p:nvPr/>
        </p:nvSpPr>
        <p:spPr>
          <a:xfrm>
            <a:off x="3067744" y="4370074"/>
            <a:ext cx="6400800" cy="56530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IN" dirty="0" smtClean="0">
                <a:solidFill>
                  <a:srgbClr val="FF0000"/>
                </a:solidFill>
              </a:rPr>
              <a:t>Session : Para Jumbles</a:t>
            </a:r>
            <a:endParaRPr lang="en-IN" dirty="0">
              <a:solidFill>
                <a:srgbClr val="FF0000"/>
              </a:solidFill>
            </a:endParaRPr>
          </a:p>
        </p:txBody>
      </p:sp>
      <p:sp>
        <p:nvSpPr>
          <p:cNvPr id="18" name="TextBox 17">
            <a:extLst>
              <a:ext uri="{FF2B5EF4-FFF2-40B4-BE49-F238E27FC236}">
                <a16:creationId xmlns:a16="http://schemas.microsoft.com/office/drawing/2014/main" xmlns="" id="{E97FEC86-080F-48B2-80FF-041C64079546}"/>
              </a:ext>
            </a:extLst>
          </p:cNvPr>
          <p:cNvSpPr txBox="1"/>
          <p:nvPr/>
        </p:nvSpPr>
        <p:spPr>
          <a:xfrm>
            <a:off x="7218558" y="6143644"/>
            <a:ext cx="1814984" cy="369332"/>
          </a:xfrm>
          <a:prstGeom prst="rect">
            <a:avLst/>
          </a:prstGeom>
          <a:noFill/>
        </p:spPr>
        <p:txBody>
          <a:bodyPr wrap="none" rtlCol="0">
            <a:spAutoFit/>
          </a:bodyPr>
          <a:lstStyle/>
          <a:p>
            <a:r>
              <a:rPr lang="en-IN" dirty="0" err="1" smtClean="0"/>
              <a:t>Ms.</a:t>
            </a:r>
            <a:r>
              <a:rPr lang="en-IN" dirty="0" smtClean="0"/>
              <a:t> Tina </a:t>
            </a:r>
            <a:r>
              <a:rPr lang="en-IN" dirty="0" err="1" smtClean="0"/>
              <a:t>Khurana</a:t>
            </a:r>
            <a:endParaRPr lang="en-IN" dirty="0"/>
          </a:p>
        </p:txBody>
      </p:sp>
      <p:pic>
        <p:nvPicPr>
          <p:cNvPr id="1026" name="Picture 2" descr="Image result for MBA Guru Logo">
            <a:extLst>
              <a:ext uri="{FF2B5EF4-FFF2-40B4-BE49-F238E27FC236}">
                <a16:creationId xmlns:a16="http://schemas.microsoft.com/office/drawing/2014/main" xmlns="" id="{8B1890D1-0C28-4117-9F75-217026839F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5169" y="5179907"/>
            <a:ext cx="1885950" cy="84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1484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764704"/>
            <a:ext cx="8291264" cy="5361459"/>
          </a:xfrm>
        </p:spPr>
        <p:txBody>
          <a:bodyPr>
            <a:normAutofit fontScale="77500" lnSpcReduction="20000"/>
          </a:bodyPr>
          <a:lstStyle/>
          <a:p>
            <a:pPr marL="0" indent="0">
              <a:buNone/>
            </a:pPr>
            <a:r>
              <a:rPr lang="en-IN" sz="3600" b="1" u="sng" dirty="0" smtClean="0"/>
              <a:t>2.6. Articles Approach</a:t>
            </a:r>
            <a:endParaRPr lang="en-IN" sz="3600" b="1" dirty="0"/>
          </a:p>
          <a:p>
            <a:pPr marL="0" indent="0">
              <a:buNone/>
            </a:pPr>
            <a:r>
              <a:rPr lang="en-IN" dirty="0"/>
              <a:t>Articles can be divided into two categories -</a:t>
            </a:r>
          </a:p>
          <a:p>
            <a:pPr marL="0" indent="0">
              <a:buNone/>
            </a:pPr>
            <a:r>
              <a:rPr lang="en-IN" dirty="0"/>
              <a:t> </a:t>
            </a:r>
          </a:p>
          <a:p>
            <a:r>
              <a:rPr lang="en-IN" dirty="0"/>
              <a:t>1. Definite (the) and</a:t>
            </a:r>
          </a:p>
          <a:p>
            <a:pPr marL="0" indent="0">
              <a:buNone/>
            </a:pPr>
            <a:r>
              <a:rPr lang="en-IN" dirty="0"/>
              <a:t> </a:t>
            </a:r>
          </a:p>
          <a:p>
            <a:r>
              <a:rPr lang="en-IN" dirty="0"/>
              <a:t>2. Indefinite (a/an).</a:t>
            </a:r>
          </a:p>
          <a:p>
            <a:pPr marL="0" indent="0">
              <a:buNone/>
            </a:pPr>
            <a:r>
              <a:rPr lang="en-IN" dirty="0"/>
              <a:t> </a:t>
            </a:r>
          </a:p>
          <a:p>
            <a:pPr marL="0" indent="0">
              <a:buNone/>
            </a:pPr>
            <a:r>
              <a:rPr lang="en-IN" dirty="0"/>
              <a:t>When the author uses 'a / an' - he wants to make a general statement - wants to introduce the noun followed by a/an for the first time but when he uses 'the' he wants to refer back to some previously discussed noun. It means having 'the' is very unlikely in the opening sentence. If 'a/an' and 'the' both are used for the same noun then the sentence containing 'the' will come after the sentence containing a/an. </a:t>
            </a:r>
          </a:p>
          <a:p>
            <a:endParaRPr lang="en-IN" dirty="0"/>
          </a:p>
        </p:txBody>
      </p:sp>
    </p:spTree>
    <p:extLst>
      <p:ext uri="{BB962C8B-B14F-4D97-AF65-F5344CB8AC3E}">
        <p14:creationId xmlns:p14="http://schemas.microsoft.com/office/powerpoint/2010/main" val="4150479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764704"/>
            <a:ext cx="8363272" cy="5361459"/>
          </a:xfrm>
        </p:spPr>
        <p:txBody>
          <a:bodyPr>
            <a:normAutofit lnSpcReduction="10000"/>
          </a:bodyPr>
          <a:lstStyle/>
          <a:p>
            <a:pPr marL="0" indent="0">
              <a:buNone/>
            </a:pPr>
            <a:r>
              <a:rPr lang="en-IN" sz="2600" b="1" u="sng" cap="small" dirty="0" smtClean="0"/>
              <a:t>2.7.Opening </a:t>
            </a:r>
            <a:r>
              <a:rPr lang="en-IN" sz="2600" b="1" u="sng" cap="small" dirty="0"/>
              <a:t>Sentence Approach</a:t>
            </a:r>
            <a:endParaRPr lang="en-IN" sz="2600" b="1" dirty="0"/>
          </a:p>
          <a:p>
            <a:pPr marL="0" indent="0">
              <a:buNone/>
            </a:pPr>
            <a:r>
              <a:rPr lang="en-IN" sz="2600" dirty="0"/>
              <a:t>Let's see the characteristics of an opening </a:t>
            </a:r>
            <a:r>
              <a:rPr lang="en-IN" sz="2600" dirty="0" smtClean="0"/>
              <a:t>sentence.</a:t>
            </a:r>
          </a:p>
          <a:p>
            <a:r>
              <a:rPr lang="en-IN" sz="2600" dirty="0" smtClean="0"/>
              <a:t>It </a:t>
            </a:r>
            <a:r>
              <a:rPr lang="en-IN" sz="2600" dirty="0"/>
              <a:t>will</a:t>
            </a:r>
            <a:r>
              <a:rPr lang="en-IN" sz="2600" b="1" dirty="0">
                <a:solidFill>
                  <a:srgbClr val="FF0000"/>
                </a:solidFill>
              </a:rPr>
              <a:t> introduce an idea</a:t>
            </a:r>
            <a:r>
              <a:rPr lang="en-IN" sz="2600" b="1" dirty="0"/>
              <a:t> </a:t>
            </a:r>
            <a:r>
              <a:rPr lang="en-IN" sz="2600" dirty="0"/>
              <a:t>in the</a:t>
            </a:r>
            <a:r>
              <a:rPr lang="en-IN" sz="2600" b="1" dirty="0"/>
              <a:t> </a:t>
            </a:r>
            <a:r>
              <a:rPr lang="en-IN" sz="2600" dirty="0"/>
              <a:t>first </a:t>
            </a:r>
            <a:r>
              <a:rPr lang="en-IN" sz="2600" dirty="0" smtClean="0"/>
              <a:t>hand.</a:t>
            </a:r>
          </a:p>
          <a:p>
            <a:r>
              <a:rPr lang="en-IN" sz="2600" dirty="0" smtClean="0"/>
              <a:t>In </a:t>
            </a:r>
            <a:r>
              <a:rPr lang="en-IN" sz="2600" dirty="0"/>
              <a:t>most of the cases it will use </a:t>
            </a:r>
            <a:r>
              <a:rPr lang="en-IN" sz="2600" b="1" dirty="0">
                <a:solidFill>
                  <a:srgbClr val="FF0000"/>
                </a:solidFill>
              </a:rPr>
              <a:t>indefinite article a/an</a:t>
            </a:r>
            <a:r>
              <a:rPr lang="en-IN" sz="2600" dirty="0"/>
              <a:t>. i.e. if both definite and indefinite articles are used for the same noun then the sentence containing noun with indefinite article a/an will come first (may be opening sentence</a:t>
            </a:r>
            <a:r>
              <a:rPr lang="en-IN" sz="2600" dirty="0" smtClean="0"/>
              <a:t>).</a:t>
            </a:r>
          </a:p>
          <a:p>
            <a:r>
              <a:rPr lang="en-IN" sz="2600" dirty="0" smtClean="0"/>
              <a:t>The </a:t>
            </a:r>
            <a:r>
              <a:rPr lang="en-IN" sz="2600" dirty="0">
                <a:solidFill>
                  <a:srgbClr val="FF0000"/>
                </a:solidFill>
              </a:rPr>
              <a:t>sentence can stand </a:t>
            </a:r>
            <a:r>
              <a:rPr lang="en-IN" sz="2600" dirty="0" smtClean="0">
                <a:solidFill>
                  <a:srgbClr val="FF0000"/>
                </a:solidFill>
              </a:rPr>
              <a:t>alone</a:t>
            </a:r>
            <a:r>
              <a:rPr lang="en-IN" sz="2600" dirty="0" smtClean="0"/>
              <a:t>.</a:t>
            </a:r>
          </a:p>
          <a:p>
            <a:r>
              <a:rPr lang="en-IN" sz="2600" dirty="0" smtClean="0"/>
              <a:t>It </a:t>
            </a:r>
            <a:r>
              <a:rPr lang="en-IN" sz="2600" dirty="0"/>
              <a:t>will</a:t>
            </a:r>
            <a:r>
              <a:rPr lang="en-IN" sz="2600" b="1" dirty="0">
                <a:solidFill>
                  <a:srgbClr val="FF0000"/>
                </a:solidFill>
              </a:rPr>
              <a:t> not have pronouns</a:t>
            </a:r>
            <a:r>
              <a:rPr lang="en-IN" sz="2600" b="1" dirty="0"/>
              <a:t> </a:t>
            </a:r>
            <a:r>
              <a:rPr lang="en-IN" sz="2600" dirty="0"/>
              <a:t>(</a:t>
            </a:r>
            <a:r>
              <a:rPr lang="en-IN" sz="2600" dirty="0">
                <a:solidFill>
                  <a:srgbClr val="FF0000"/>
                </a:solidFill>
              </a:rPr>
              <a:t>exception</a:t>
            </a:r>
            <a:r>
              <a:rPr lang="en-IN" sz="2600" dirty="0"/>
              <a:t>: if respective noun is not mentioned anywhere). It will not have contrast words/or words indicating continuation/or words like -</a:t>
            </a:r>
            <a:r>
              <a:rPr lang="en-IN" sz="2600" i="1" dirty="0"/>
              <a:t> hence , therefore, so</a:t>
            </a:r>
            <a:r>
              <a:rPr lang="en-IN" sz="2600" dirty="0"/>
              <a:t>- </a:t>
            </a:r>
            <a:r>
              <a:rPr lang="en-IN" sz="2600" dirty="0" err="1"/>
              <a:t>etc</a:t>
            </a:r>
            <a:endParaRPr lang="en-IN" sz="2600" dirty="0"/>
          </a:p>
          <a:p>
            <a:endParaRPr lang="en-IN" dirty="0"/>
          </a:p>
        </p:txBody>
      </p:sp>
    </p:spTree>
    <p:extLst>
      <p:ext uri="{BB962C8B-B14F-4D97-AF65-F5344CB8AC3E}">
        <p14:creationId xmlns:p14="http://schemas.microsoft.com/office/powerpoint/2010/main" val="932764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332656"/>
            <a:ext cx="8363272" cy="5793507"/>
          </a:xfrm>
        </p:spPr>
        <p:txBody>
          <a:bodyPr>
            <a:normAutofit/>
          </a:bodyPr>
          <a:lstStyle/>
          <a:p>
            <a:pPr marL="0" indent="0">
              <a:buNone/>
            </a:pPr>
            <a:r>
              <a:rPr lang="en-IN" sz="2800" b="1" u="sng" dirty="0" smtClean="0"/>
              <a:t>2.8. Special Signal Words</a:t>
            </a:r>
          </a:p>
          <a:p>
            <a:pPr marL="0" indent="0">
              <a:buNone/>
            </a:pPr>
            <a:endParaRPr lang="en-IN" sz="2800" b="1" u="sng" dirty="0"/>
          </a:p>
          <a:p>
            <a:pPr marL="0" indent="0">
              <a:buNone/>
            </a:pPr>
            <a:r>
              <a:rPr lang="en-IN" sz="2400" dirty="0" smtClean="0"/>
              <a:t>The following words indicate a special relation with ideas presented in a preceding or following sentence.</a:t>
            </a:r>
          </a:p>
          <a:p>
            <a:pPr marL="0" indent="0">
              <a:buNone/>
            </a:pPr>
            <a:endParaRPr lang="en-IN" sz="2400" dirty="0" smtClean="0"/>
          </a:p>
          <a:p>
            <a:pPr marL="0" indent="0">
              <a:buNone/>
            </a:pPr>
            <a:r>
              <a:rPr lang="en-IN" sz="2400" dirty="0" smtClean="0"/>
              <a:t>Both, Each, Elsewhere, some other , Ironically, Paradoxically,</a:t>
            </a:r>
          </a:p>
          <a:p>
            <a:pPr marL="0" indent="0">
              <a:buNone/>
            </a:pPr>
            <a:r>
              <a:rPr lang="en-IN" sz="2400" dirty="0" smtClean="0"/>
              <a:t>Understandably, Simultaneously, with this in mind, first of all, To begin with, lastly</a:t>
            </a:r>
          </a:p>
          <a:p>
            <a:pPr marL="0" indent="0">
              <a:buNone/>
            </a:pPr>
            <a:endParaRPr lang="en-IN" sz="2400" dirty="0"/>
          </a:p>
          <a:p>
            <a:pPr marL="0" indent="0">
              <a:buNone/>
            </a:pPr>
            <a:r>
              <a:rPr lang="en-IN" sz="2400" dirty="0" smtClean="0"/>
              <a:t>3. Look for suitable conclusion sentences.</a:t>
            </a:r>
          </a:p>
          <a:p>
            <a:pPr marL="0" indent="0">
              <a:buNone/>
            </a:pPr>
            <a:r>
              <a:rPr lang="en-IN" sz="2400" dirty="0"/>
              <a:t> </a:t>
            </a:r>
            <a:r>
              <a:rPr lang="en-IN" sz="2400" dirty="0" smtClean="0"/>
              <a:t>     - provide closure/summation of ideas</a:t>
            </a:r>
          </a:p>
          <a:p>
            <a:pPr marL="0" indent="0">
              <a:buNone/>
            </a:pPr>
            <a:r>
              <a:rPr lang="en-IN" sz="2400" dirty="0"/>
              <a:t> </a:t>
            </a:r>
            <a:r>
              <a:rPr lang="en-IN" sz="2400" dirty="0" smtClean="0"/>
              <a:t>     - climactic in nature</a:t>
            </a:r>
          </a:p>
          <a:p>
            <a:pPr marL="0" indent="0">
              <a:buNone/>
            </a:pPr>
            <a:endParaRPr lang="en-IN" sz="2800" dirty="0"/>
          </a:p>
        </p:txBody>
      </p:sp>
    </p:spTree>
    <p:extLst>
      <p:ext uri="{BB962C8B-B14F-4D97-AF65-F5344CB8AC3E}">
        <p14:creationId xmlns:p14="http://schemas.microsoft.com/office/powerpoint/2010/main" val="1536209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044180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706090"/>
          </a:xfrm>
        </p:spPr>
        <p:txBody>
          <a:bodyPr>
            <a:normAutofit fontScale="90000"/>
          </a:bodyPr>
          <a:lstStyle/>
          <a:p>
            <a:r>
              <a:rPr lang="en-IN" u="sng" cap="small" dirty="0" smtClean="0"/>
              <a:t/>
            </a:r>
            <a:br>
              <a:rPr lang="en-IN" u="sng" cap="small" dirty="0" smtClean="0"/>
            </a:br>
            <a:r>
              <a:rPr lang="en-IN" u="sng" cap="small" dirty="0" smtClean="0">
                <a:solidFill>
                  <a:srgbClr val="00B050"/>
                </a:solidFill>
              </a:rPr>
              <a:t>Para </a:t>
            </a:r>
            <a:r>
              <a:rPr lang="en-IN" u="sng" cap="small" dirty="0">
                <a:solidFill>
                  <a:srgbClr val="00B050"/>
                </a:solidFill>
              </a:rPr>
              <a:t>jumbles</a:t>
            </a:r>
            <a:r>
              <a:rPr lang="en-IN" dirty="0"/>
              <a:t/>
            </a:r>
            <a:br>
              <a:rPr lang="en-IN" dirty="0"/>
            </a:br>
            <a:endParaRPr lang="en-IN" dirty="0"/>
          </a:p>
        </p:txBody>
      </p:sp>
      <p:sp>
        <p:nvSpPr>
          <p:cNvPr id="3" name="Content Placeholder 2"/>
          <p:cNvSpPr>
            <a:spLocks noGrp="1"/>
          </p:cNvSpPr>
          <p:nvPr>
            <p:ph idx="1"/>
          </p:nvPr>
        </p:nvSpPr>
        <p:spPr>
          <a:xfrm>
            <a:off x="395536" y="1196752"/>
            <a:ext cx="8291264" cy="4929411"/>
          </a:xfrm>
        </p:spPr>
        <p:txBody>
          <a:bodyPr/>
          <a:lstStyle/>
          <a:p>
            <a:pPr marL="0" indent="0">
              <a:buNone/>
            </a:pPr>
            <a:r>
              <a:rPr lang="en-IN" cap="small" dirty="0"/>
              <a:t>Given: 4 to 6 sentences of a paragraph (</a:t>
            </a:r>
            <a:r>
              <a:rPr lang="en-IN" u="sng" cap="small" dirty="0"/>
              <a:t>The order has been jumbled</a:t>
            </a:r>
            <a:r>
              <a:rPr lang="en-IN" cap="small" dirty="0"/>
              <a:t>)</a:t>
            </a:r>
            <a:endParaRPr lang="en-IN" dirty="0"/>
          </a:p>
          <a:p>
            <a:pPr marL="0" indent="0">
              <a:buNone/>
            </a:pPr>
            <a:r>
              <a:rPr lang="en-IN" cap="small" dirty="0"/>
              <a:t>Task: Re-arrange In order to make a </a:t>
            </a:r>
            <a:r>
              <a:rPr lang="en-IN" u="sng" cap="small" dirty="0"/>
              <a:t>coherent</a:t>
            </a:r>
            <a:r>
              <a:rPr lang="en-IN" cap="small" dirty="0"/>
              <a:t> paragraph</a:t>
            </a:r>
            <a:endParaRPr lang="en-IN" dirty="0"/>
          </a:p>
          <a:p>
            <a:pPr marL="0" indent="0">
              <a:buNone/>
            </a:pPr>
            <a:r>
              <a:rPr lang="en-IN" cap="small" dirty="0"/>
              <a:t> </a:t>
            </a:r>
            <a:endParaRPr lang="en-IN" dirty="0"/>
          </a:p>
          <a:p>
            <a:pPr marL="0" indent="0">
              <a:buNone/>
            </a:pPr>
            <a:r>
              <a:rPr lang="en-IN" cap="small" dirty="0"/>
              <a:t>                                   </a:t>
            </a:r>
            <a:r>
              <a:rPr lang="en-IN" cap="small" dirty="0" smtClean="0"/>
              <a:t>      </a:t>
            </a:r>
            <a:r>
              <a:rPr lang="en-IN" cap="small" dirty="0">
                <a:solidFill>
                  <a:schemeClr val="accent6"/>
                </a:solidFill>
              </a:rPr>
              <a:t>means logically connected</a:t>
            </a:r>
            <a:endParaRPr lang="en-IN" dirty="0">
              <a:solidFill>
                <a:schemeClr val="accent6"/>
              </a:solidFill>
            </a:endParaRPr>
          </a:p>
          <a:p>
            <a:pPr marL="0" indent="0">
              <a:buNone/>
            </a:pPr>
            <a:r>
              <a:rPr lang="en-IN" cap="small" dirty="0" smtClean="0"/>
              <a:t>                                                                          </a:t>
            </a:r>
            <a:endParaRPr lang="en-IN" dirty="0"/>
          </a:p>
        </p:txBody>
      </p:sp>
      <p:cxnSp>
        <p:nvCxnSpPr>
          <p:cNvPr id="5" name="Elbow Connector 4"/>
          <p:cNvCxnSpPr/>
          <p:nvPr/>
        </p:nvCxnSpPr>
        <p:spPr>
          <a:xfrm rot="16200000" flipH="1">
            <a:off x="6357563" y="3128392"/>
            <a:ext cx="936103" cy="4572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0410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836712"/>
            <a:ext cx="8363272" cy="5289451"/>
          </a:xfrm>
        </p:spPr>
        <p:txBody>
          <a:bodyPr>
            <a:normAutofit fontScale="77500" lnSpcReduction="20000"/>
          </a:bodyPr>
          <a:lstStyle/>
          <a:p>
            <a:pPr marL="0" indent="0">
              <a:buNone/>
            </a:pPr>
            <a:r>
              <a:rPr lang="en-IN" u="sng" cap="small" dirty="0"/>
              <a:t>Approach to </a:t>
            </a:r>
            <a:r>
              <a:rPr lang="en-IN" u="sng" cap="small" dirty="0" smtClean="0"/>
              <a:t>solve</a:t>
            </a:r>
            <a:endParaRPr lang="en-IN" dirty="0"/>
          </a:p>
          <a:p>
            <a:pPr marL="0" indent="0">
              <a:buNone/>
            </a:pPr>
            <a:r>
              <a:rPr lang="en-IN" dirty="0"/>
              <a:t>Some approaches are given below to help identify the sequence of sentences. Generally, in a given question, more than one approach will be applicable.</a:t>
            </a:r>
          </a:p>
          <a:p>
            <a:pPr marL="0" indent="0">
              <a:buNone/>
            </a:pPr>
            <a:r>
              <a:rPr lang="en-IN" cap="small" dirty="0"/>
              <a:t> </a:t>
            </a:r>
            <a:endParaRPr lang="en-IN" dirty="0"/>
          </a:p>
          <a:p>
            <a:pPr marL="0" indent="0">
              <a:buNone/>
            </a:pPr>
            <a:r>
              <a:rPr lang="en-IN" dirty="0"/>
              <a:t>1. Take a Quick glance at the options to determine a potential opening </a:t>
            </a:r>
            <a:r>
              <a:rPr lang="en-IN" dirty="0" smtClean="0"/>
              <a:t>sentence.</a:t>
            </a:r>
          </a:p>
          <a:p>
            <a:pPr marL="0" indent="0">
              <a:buNone/>
            </a:pPr>
            <a:r>
              <a:rPr lang="en-IN" dirty="0" smtClean="0"/>
              <a:t>For </a:t>
            </a:r>
            <a:r>
              <a:rPr lang="en-IN" dirty="0"/>
              <a:t>e.g.  1. ACDB</a:t>
            </a:r>
          </a:p>
          <a:p>
            <a:pPr marL="0" indent="0">
              <a:buNone/>
            </a:pPr>
            <a:r>
              <a:rPr lang="en-IN" dirty="0"/>
              <a:t>                2. ADCB</a:t>
            </a:r>
          </a:p>
          <a:p>
            <a:pPr marL="0" indent="0">
              <a:buNone/>
            </a:pPr>
            <a:r>
              <a:rPr lang="en-IN" dirty="0"/>
              <a:t>                3. ABDC</a:t>
            </a:r>
          </a:p>
          <a:p>
            <a:pPr marL="0" indent="0">
              <a:buNone/>
            </a:pPr>
            <a:r>
              <a:rPr lang="en-IN" dirty="0"/>
              <a:t>                4. BADC</a:t>
            </a:r>
          </a:p>
          <a:p>
            <a:pPr marL="0" indent="0">
              <a:buNone/>
            </a:pPr>
            <a:r>
              <a:rPr lang="en-IN" dirty="0"/>
              <a:t> </a:t>
            </a:r>
          </a:p>
          <a:p>
            <a:pPr marL="0" indent="0">
              <a:buNone/>
            </a:pPr>
            <a:r>
              <a:rPr lang="en-IN" dirty="0"/>
              <a:t>2.  Establish link between two sentences using the following </a:t>
            </a:r>
            <a:r>
              <a:rPr lang="en-IN" u="sng" dirty="0"/>
              <a:t>approaches</a:t>
            </a:r>
            <a:r>
              <a:rPr lang="en-IN" dirty="0" smtClean="0"/>
              <a:t>.(discussed in detail)</a:t>
            </a:r>
            <a:endParaRPr lang="en-IN" dirty="0"/>
          </a:p>
          <a:p>
            <a:endParaRPr lang="en-IN" dirty="0"/>
          </a:p>
        </p:txBody>
      </p:sp>
    </p:spTree>
    <p:extLst>
      <p:ext uri="{BB962C8B-B14F-4D97-AF65-F5344CB8AC3E}">
        <p14:creationId xmlns:p14="http://schemas.microsoft.com/office/powerpoint/2010/main" val="3970057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836712"/>
            <a:ext cx="8291264" cy="5289451"/>
          </a:xfrm>
        </p:spPr>
        <p:txBody>
          <a:bodyPr>
            <a:normAutofit fontScale="62500" lnSpcReduction="20000"/>
          </a:bodyPr>
          <a:lstStyle/>
          <a:p>
            <a:pPr marL="0" indent="0">
              <a:buNone/>
            </a:pPr>
            <a:r>
              <a:rPr lang="en-IN" b="1" u="sng" dirty="0"/>
              <a:t>2.1. Noun-Pronoun relationship approach</a:t>
            </a:r>
            <a:r>
              <a:rPr lang="en-IN" dirty="0"/>
              <a:t>: In noun/pronoun relationships, we know that the noun will come first and will be referred to later using suitable pronouns.</a:t>
            </a:r>
          </a:p>
          <a:p>
            <a:pPr marL="0" indent="0">
              <a:buNone/>
            </a:pPr>
            <a:r>
              <a:rPr lang="en-IN" dirty="0"/>
              <a:t> </a:t>
            </a:r>
          </a:p>
          <a:p>
            <a:pPr marL="0" indent="0">
              <a:buNone/>
            </a:pPr>
            <a:r>
              <a:rPr lang="en-IN" dirty="0"/>
              <a:t> </a:t>
            </a:r>
            <a:r>
              <a:rPr lang="en-IN" dirty="0" smtClean="0"/>
              <a:t> </a:t>
            </a:r>
            <a:r>
              <a:rPr lang="en-IN" u="sng" dirty="0"/>
              <a:t>A. Personal Pronouns</a:t>
            </a:r>
            <a:endParaRPr lang="en-IN" dirty="0"/>
          </a:p>
          <a:p>
            <a:pPr marL="0" indent="0">
              <a:buNone/>
            </a:pPr>
            <a:r>
              <a:rPr lang="en-IN" dirty="0"/>
              <a:t>Personal pronouns are </a:t>
            </a:r>
            <a:r>
              <a:rPr lang="en-IN" u="sng" dirty="0"/>
              <a:t>he, she, it, him, her, they, you, your </a:t>
            </a:r>
            <a:r>
              <a:rPr lang="en-IN" dirty="0"/>
              <a:t>etc. Remember that personal pronouns always refer to a person, place or thing etc. Therefore, if a sentence contains </a:t>
            </a:r>
            <a:r>
              <a:rPr lang="en-IN" dirty="0">
                <a:solidFill>
                  <a:schemeClr val="accent6"/>
                </a:solidFill>
              </a:rPr>
              <a:t>a personal pronoun without mentioning the person, place or object it is referring to, the person, place or object must have come in the previous sentence. </a:t>
            </a:r>
            <a:r>
              <a:rPr lang="en-IN" dirty="0"/>
              <a:t>Often, this is a good lead to identify a link.</a:t>
            </a:r>
          </a:p>
          <a:p>
            <a:pPr marL="0" indent="0">
              <a:buNone/>
            </a:pPr>
            <a:r>
              <a:rPr lang="en-IN" dirty="0"/>
              <a:t> </a:t>
            </a:r>
          </a:p>
          <a:p>
            <a:pPr marL="0" indent="0">
              <a:buNone/>
            </a:pPr>
            <a:r>
              <a:rPr lang="en-IN" dirty="0"/>
              <a:t>  </a:t>
            </a:r>
            <a:r>
              <a:rPr lang="en-IN" dirty="0" smtClean="0"/>
              <a:t> </a:t>
            </a:r>
            <a:r>
              <a:rPr lang="en-IN" u="sng" dirty="0"/>
              <a:t>B. Demonstrative Pronouns</a:t>
            </a:r>
            <a:endParaRPr lang="en-IN" dirty="0"/>
          </a:p>
          <a:p>
            <a:pPr marL="0" indent="0">
              <a:buNone/>
            </a:pPr>
            <a:r>
              <a:rPr lang="en-IN" dirty="0"/>
              <a:t>The demonstrative pronouns are </a:t>
            </a:r>
            <a:r>
              <a:rPr lang="en-IN" u="sng" dirty="0"/>
              <a:t>"this," "that," "these," and "those." </a:t>
            </a:r>
            <a:r>
              <a:rPr lang="en-IN" dirty="0"/>
              <a:t>"This" and "that" are used to refer to singular nouns or noun phrases and "these" and "those" are used to refer to plural nouns and noun phrases. Whenever a sentence contains a demonstrative pronoun without mentioning the noun or the noun phrase, </a:t>
            </a:r>
            <a:r>
              <a:rPr lang="en-IN" dirty="0">
                <a:solidFill>
                  <a:schemeClr val="accent6"/>
                </a:solidFill>
              </a:rPr>
              <a:t>it means that the previous sentence must be mentioning that noun or noun phrase</a:t>
            </a:r>
            <a:r>
              <a:rPr lang="en-IN" dirty="0"/>
              <a:t>. Finding that noun or noun phrase helps us connect two sentences.</a:t>
            </a:r>
          </a:p>
          <a:p>
            <a:pPr marL="0" indent="0">
              <a:buNone/>
            </a:pPr>
            <a:endParaRPr lang="en-IN" dirty="0"/>
          </a:p>
        </p:txBody>
      </p:sp>
    </p:spTree>
    <p:extLst>
      <p:ext uri="{BB962C8B-B14F-4D97-AF65-F5344CB8AC3E}">
        <p14:creationId xmlns:p14="http://schemas.microsoft.com/office/powerpoint/2010/main" val="1587717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Example-Past Year Question</a:t>
            </a:r>
            <a:endParaRPr lang="en-IN" u="sng" dirty="0"/>
          </a:p>
        </p:txBody>
      </p:sp>
      <p:sp>
        <p:nvSpPr>
          <p:cNvPr id="3" name="Content Placeholder 2"/>
          <p:cNvSpPr>
            <a:spLocks noGrp="1"/>
          </p:cNvSpPr>
          <p:nvPr>
            <p:ph idx="1"/>
          </p:nvPr>
        </p:nvSpPr>
        <p:spPr/>
        <p:txBody>
          <a:bodyPr>
            <a:normAutofit fontScale="55000" lnSpcReduction="20000"/>
          </a:bodyPr>
          <a:lstStyle/>
          <a:p>
            <a:r>
              <a:rPr lang="en-IN" dirty="0" smtClean="0"/>
              <a:t>A</a:t>
            </a:r>
            <a:r>
              <a:rPr lang="en-IN" dirty="0"/>
              <a:t>. Michael </a:t>
            </a:r>
            <a:r>
              <a:rPr lang="en-IN" dirty="0" err="1"/>
              <a:t>Hofman</a:t>
            </a:r>
            <a:r>
              <a:rPr lang="en-IN" dirty="0"/>
              <a:t>, a poet and translator, accepts this sorry fact without approval or complaint.</a:t>
            </a:r>
          </a:p>
          <a:p>
            <a:r>
              <a:rPr lang="en-IN" dirty="0"/>
              <a:t> </a:t>
            </a:r>
          </a:p>
          <a:p>
            <a:r>
              <a:rPr lang="en-IN" dirty="0"/>
              <a:t>B. But thanklessness and impossibility do not daunt him.</a:t>
            </a:r>
          </a:p>
          <a:p>
            <a:r>
              <a:rPr lang="en-IN" dirty="0"/>
              <a:t> </a:t>
            </a:r>
          </a:p>
          <a:p>
            <a:r>
              <a:rPr lang="en-IN" dirty="0"/>
              <a:t>C. He acknowledges too "in fact he returns to the point often” that best translators of poetry always fail at some level.</a:t>
            </a:r>
          </a:p>
          <a:p>
            <a:r>
              <a:rPr lang="en-IN" dirty="0"/>
              <a:t> </a:t>
            </a:r>
          </a:p>
          <a:p>
            <a:r>
              <a:rPr lang="en-IN" dirty="0"/>
              <a:t>D. </a:t>
            </a:r>
            <a:r>
              <a:rPr lang="en-IN" dirty="0" err="1"/>
              <a:t>Hofman</a:t>
            </a:r>
            <a:r>
              <a:rPr lang="en-IN" dirty="0"/>
              <a:t> feels passionately about his work, and this is clear from his writings.</a:t>
            </a:r>
          </a:p>
          <a:p>
            <a:r>
              <a:rPr lang="en-IN" dirty="0"/>
              <a:t> </a:t>
            </a:r>
          </a:p>
          <a:p>
            <a:r>
              <a:rPr lang="en-IN" dirty="0"/>
              <a:t>E. In terms of the gap between worth and rewards, translators come somewhere near nurses and street-cleaners.</a:t>
            </a:r>
          </a:p>
          <a:p>
            <a:r>
              <a:rPr lang="en-IN" dirty="0"/>
              <a:t> </a:t>
            </a:r>
          </a:p>
          <a:p>
            <a:r>
              <a:rPr lang="en-IN" dirty="0"/>
              <a:t>1. EACDB      2. ADEBC      3. EACBD      4. DCEAB</a:t>
            </a:r>
          </a:p>
          <a:p>
            <a:r>
              <a:rPr lang="en-IN" dirty="0"/>
              <a:t> </a:t>
            </a:r>
          </a:p>
          <a:p>
            <a:endParaRPr lang="en-IN" dirty="0"/>
          </a:p>
        </p:txBody>
      </p:sp>
    </p:spTree>
    <p:extLst>
      <p:ext uri="{BB962C8B-B14F-4D97-AF65-F5344CB8AC3E}">
        <p14:creationId xmlns:p14="http://schemas.microsoft.com/office/powerpoint/2010/main" val="4055701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836712"/>
            <a:ext cx="8363272" cy="5289451"/>
          </a:xfrm>
        </p:spPr>
        <p:txBody>
          <a:bodyPr>
            <a:normAutofit/>
          </a:bodyPr>
          <a:lstStyle/>
          <a:p>
            <a:pPr marL="0" indent="0">
              <a:buNone/>
            </a:pPr>
            <a:r>
              <a:rPr lang="en-IN" sz="2800" b="1" u="sng" dirty="0" smtClean="0"/>
              <a:t>2.2 </a:t>
            </a:r>
            <a:r>
              <a:rPr lang="en-IN" sz="2800" b="1" u="sng" dirty="0"/>
              <a:t>Acronym Approach (Full form vs. short form)</a:t>
            </a:r>
            <a:endParaRPr lang="en-IN" sz="2800" dirty="0"/>
          </a:p>
          <a:p>
            <a:pPr marL="0" indent="0">
              <a:buNone/>
            </a:pPr>
            <a:endParaRPr lang="en-IN" sz="2600" dirty="0" smtClean="0"/>
          </a:p>
          <a:p>
            <a:pPr marL="0" indent="0">
              <a:buNone/>
            </a:pPr>
            <a:r>
              <a:rPr lang="en-IN" sz="2400" dirty="0" smtClean="0"/>
              <a:t>In </a:t>
            </a:r>
            <a:r>
              <a:rPr lang="en-IN" sz="2400" dirty="0"/>
              <a:t>PJ, </a:t>
            </a:r>
            <a:r>
              <a:rPr lang="en-IN" sz="2400" dirty="0" smtClean="0"/>
              <a:t>we sometimes </a:t>
            </a:r>
            <a:r>
              <a:rPr lang="en-IN" sz="2400" dirty="0"/>
              <a:t>encounter full and short </a:t>
            </a:r>
            <a:r>
              <a:rPr lang="en-IN" sz="2400" dirty="0" smtClean="0"/>
              <a:t>names: acronyms </a:t>
            </a:r>
            <a:r>
              <a:rPr lang="en-IN" sz="2400" dirty="0"/>
              <a:t>of some term or institution.</a:t>
            </a:r>
          </a:p>
          <a:p>
            <a:pPr marL="0" indent="0">
              <a:buNone/>
            </a:pPr>
            <a:r>
              <a:rPr lang="en-IN" sz="2400" dirty="0" smtClean="0"/>
              <a:t>World </a:t>
            </a:r>
            <a:r>
              <a:rPr lang="en-IN" sz="2400" dirty="0"/>
              <a:t>Trade Organization - WTO</a:t>
            </a:r>
          </a:p>
          <a:p>
            <a:pPr marL="0" indent="0">
              <a:buNone/>
            </a:pPr>
            <a:r>
              <a:rPr lang="en-IN" sz="2400" dirty="0"/>
              <a:t>Dr. Manmohan Singh - Dr. Singh</a:t>
            </a:r>
          </a:p>
          <a:p>
            <a:pPr marL="0" indent="0">
              <a:buNone/>
            </a:pPr>
            <a:r>
              <a:rPr lang="en-IN" sz="2400" dirty="0"/>
              <a:t>Karl Marx - </a:t>
            </a:r>
            <a:r>
              <a:rPr lang="en-IN" sz="2400" dirty="0" smtClean="0"/>
              <a:t>Marx</a:t>
            </a:r>
            <a:r>
              <a:rPr lang="en-IN" sz="2400" dirty="0"/>
              <a:t> </a:t>
            </a:r>
          </a:p>
          <a:p>
            <a:pPr marL="0" indent="0">
              <a:buNone/>
            </a:pPr>
            <a:r>
              <a:rPr lang="en-IN" sz="2400" dirty="0" smtClean="0">
                <a:solidFill>
                  <a:schemeClr val="accent6"/>
                </a:solidFill>
              </a:rPr>
              <a:t>The </a:t>
            </a:r>
            <a:r>
              <a:rPr lang="en-IN" sz="2400" dirty="0">
                <a:solidFill>
                  <a:schemeClr val="accent6"/>
                </a:solidFill>
              </a:rPr>
              <a:t>rule is that if both full form as well as short form is present in different sentences, then the sentence containing full form will come before the sentence containing short form.</a:t>
            </a:r>
          </a:p>
          <a:p>
            <a:pPr marL="0" indent="0">
              <a:buNone/>
            </a:pPr>
            <a:r>
              <a:rPr lang="en-IN" dirty="0"/>
              <a:t> </a:t>
            </a:r>
          </a:p>
          <a:p>
            <a:pPr marL="0" indent="0">
              <a:buNone/>
            </a:pPr>
            <a:endParaRPr lang="en-IN" dirty="0"/>
          </a:p>
        </p:txBody>
      </p:sp>
    </p:spTree>
    <p:extLst>
      <p:ext uri="{BB962C8B-B14F-4D97-AF65-F5344CB8AC3E}">
        <p14:creationId xmlns:p14="http://schemas.microsoft.com/office/powerpoint/2010/main" val="39756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2800" b="1" u="sng" dirty="0" smtClean="0"/>
              <a:t>2. 3</a:t>
            </a:r>
            <a:r>
              <a:rPr lang="en-IN" sz="2800" b="1" u="sng" dirty="0"/>
              <a:t>. Time Sequence </a:t>
            </a:r>
            <a:r>
              <a:rPr lang="en-IN" sz="2800" b="1" u="sng" dirty="0" smtClean="0"/>
              <a:t>Approach/Chronological Order</a:t>
            </a:r>
            <a:endParaRPr lang="en-IN" sz="2800" b="1" u="sng" dirty="0"/>
          </a:p>
          <a:p>
            <a:r>
              <a:rPr lang="en-IN" sz="2800" dirty="0"/>
              <a:t>Either dates or time sequence indicating words: Make note of the time indication either </a:t>
            </a:r>
            <a:r>
              <a:rPr lang="en-IN" sz="2800" dirty="0" smtClean="0"/>
              <a:t>by </a:t>
            </a:r>
            <a:r>
              <a:rPr lang="en-IN" sz="2800" dirty="0"/>
              <a:t>years - or by using time indicating words. Arrange the sentences using their proper time </a:t>
            </a:r>
            <a:r>
              <a:rPr lang="en-IN" sz="2800" dirty="0" smtClean="0"/>
              <a:t>sequence.</a:t>
            </a:r>
          </a:p>
          <a:p>
            <a:r>
              <a:rPr lang="en-IN" sz="2800" dirty="0" smtClean="0"/>
              <a:t>Here </a:t>
            </a:r>
            <a:r>
              <a:rPr lang="en-IN" sz="2800" dirty="0"/>
              <a:t>are a few time sequence indicating words –</a:t>
            </a:r>
            <a:r>
              <a:rPr lang="en-IN" sz="2800" dirty="0">
                <a:solidFill>
                  <a:schemeClr val="accent6"/>
                </a:solidFill>
              </a:rPr>
              <a:t>Before, after, later, when, then, recently, lastly, decade ago, earlier.</a:t>
            </a:r>
          </a:p>
          <a:p>
            <a:pPr marL="0" indent="0">
              <a:buNone/>
            </a:pPr>
            <a:endParaRPr lang="en-IN" dirty="0"/>
          </a:p>
          <a:p>
            <a:endParaRPr lang="en-IN" dirty="0"/>
          </a:p>
        </p:txBody>
      </p:sp>
    </p:spTree>
    <p:extLst>
      <p:ext uri="{BB962C8B-B14F-4D97-AF65-F5344CB8AC3E}">
        <p14:creationId xmlns:p14="http://schemas.microsoft.com/office/powerpoint/2010/main" val="1927305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620688"/>
            <a:ext cx="8291264" cy="5904656"/>
          </a:xfrm>
        </p:spPr>
        <p:txBody>
          <a:bodyPr>
            <a:normAutofit fontScale="92500" lnSpcReduction="10000"/>
          </a:bodyPr>
          <a:lstStyle/>
          <a:p>
            <a:pPr marL="0" indent="0">
              <a:buNone/>
            </a:pPr>
            <a:r>
              <a:rPr lang="en-IN" b="1" u="sng" cap="small" dirty="0" smtClean="0"/>
              <a:t>2.4. </a:t>
            </a:r>
            <a:r>
              <a:rPr lang="en-IN" b="1" u="sng" cap="small" dirty="0"/>
              <a:t>Transition </a:t>
            </a:r>
            <a:r>
              <a:rPr lang="en-IN" b="1" u="sng" cap="small" dirty="0" smtClean="0"/>
              <a:t>Words approach/Connectors</a:t>
            </a:r>
            <a:endParaRPr lang="en-IN" b="1" dirty="0"/>
          </a:p>
          <a:p>
            <a:pPr marL="0" indent="0">
              <a:buNone/>
            </a:pPr>
            <a:r>
              <a:rPr lang="en-IN" sz="2000" dirty="0" smtClean="0"/>
              <a:t>Transition </a:t>
            </a:r>
            <a:r>
              <a:rPr lang="en-IN" sz="2000" dirty="0"/>
              <a:t>words make the shift from one idea to another very smooth. They organize and connect the sentences logically.</a:t>
            </a:r>
            <a:r>
              <a:rPr lang="en-IN" sz="2000" b="1" dirty="0"/>
              <a:t> Observing the transition words found in a sentence can often give you a clue about the sentence that will come before/after that particular sentence.</a:t>
            </a:r>
            <a:r>
              <a:rPr lang="en-IN" sz="2000" dirty="0"/>
              <a:t> Given below are some commonly used transition words</a:t>
            </a:r>
            <a:r>
              <a:rPr lang="en-IN" sz="2000" dirty="0" smtClean="0"/>
              <a:t>:</a:t>
            </a:r>
          </a:p>
          <a:p>
            <a:pPr marL="457200" indent="-457200">
              <a:buFont typeface="Arial" pitchFamily="34" charset="0"/>
              <a:buAutoNum type="alphaLcParenR"/>
            </a:pPr>
            <a:r>
              <a:rPr lang="en-IN" sz="2000" dirty="0" smtClean="0"/>
              <a:t>Similar/Support Ideas: </a:t>
            </a:r>
            <a:r>
              <a:rPr lang="en-IN" sz="2000" dirty="0"/>
              <a:t>S</a:t>
            </a:r>
            <a:r>
              <a:rPr lang="en-IN" sz="2000" dirty="0" smtClean="0"/>
              <a:t>entences with these connectors will </a:t>
            </a:r>
            <a:r>
              <a:rPr lang="en-IN" sz="2000" dirty="0"/>
              <a:t>follow immediately the sentence supported.</a:t>
            </a:r>
          </a:p>
          <a:p>
            <a:pPr marL="0" indent="0">
              <a:buNone/>
            </a:pPr>
            <a:r>
              <a:rPr lang="en-IN" sz="2000" dirty="0" smtClean="0"/>
              <a:t>        </a:t>
            </a:r>
            <a:r>
              <a:rPr lang="en-IN" sz="2000" dirty="0" smtClean="0">
                <a:solidFill>
                  <a:srgbClr val="FF0000"/>
                </a:solidFill>
              </a:rPr>
              <a:t>Furthermore,Additionally,Also,And,Too,as well,  besides, indeed, likewise</a:t>
            </a:r>
            <a:endParaRPr lang="en-IN" sz="2000" dirty="0">
              <a:solidFill>
                <a:srgbClr val="FF0000"/>
              </a:solidFill>
            </a:endParaRPr>
          </a:p>
          <a:p>
            <a:pPr marL="0" indent="0">
              <a:buNone/>
            </a:pPr>
            <a:r>
              <a:rPr lang="en-IN" sz="2000" dirty="0" smtClean="0">
                <a:solidFill>
                  <a:srgbClr val="FF0000"/>
                </a:solidFill>
              </a:rPr>
              <a:t>        moreover</a:t>
            </a:r>
            <a:endParaRPr lang="en-IN" sz="2000" dirty="0">
              <a:solidFill>
                <a:srgbClr val="FF0000"/>
              </a:solidFill>
            </a:endParaRPr>
          </a:p>
          <a:p>
            <a:pPr marL="0" indent="0">
              <a:buNone/>
            </a:pPr>
            <a:r>
              <a:rPr lang="en-IN" sz="2000" dirty="0" smtClean="0"/>
              <a:t>b)    Contrasting Ideas: These </a:t>
            </a:r>
            <a:r>
              <a:rPr lang="en-IN" sz="2000" dirty="0"/>
              <a:t>explicitly indicate a contrast between one idea and another, setting up a reversal of a thought.</a:t>
            </a:r>
            <a:endParaRPr lang="en-IN" sz="2000" dirty="0" smtClean="0"/>
          </a:p>
          <a:p>
            <a:pPr marL="0" indent="0">
              <a:buNone/>
            </a:pPr>
            <a:r>
              <a:rPr lang="en-IN" sz="2000" dirty="0" smtClean="0"/>
              <a:t>        </a:t>
            </a:r>
            <a:r>
              <a:rPr lang="en-IN" sz="2000" dirty="0" smtClean="0">
                <a:solidFill>
                  <a:srgbClr val="FF0000"/>
                </a:solidFill>
              </a:rPr>
              <a:t>Albeit, Nevertheless, Although, Nonetheless, But, Notwithstanding,          Despite, on </a:t>
            </a:r>
            <a:r>
              <a:rPr lang="en-IN" sz="2000" dirty="0">
                <a:solidFill>
                  <a:srgbClr val="FF0000"/>
                </a:solidFill>
              </a:rPr>
              <a:t>the </a:t>
            </a:r>
            <a:r>
              <a:rPr lang="en-IN" sz="2000" dirty="0" smtClean="0">
                <a:solidFill>
                  <a:srgbClr val="FF0000"/>
                </a:solidFill>
              </a:rPr>
              <a:t>contrary, even though, on </a:t>
            </a:r>
            <a:r>
              <a:rPr lang="en-IN" sz="2000" dirty="0">
                <a:solidFill>
                  <a:srgbClr val="FF0000"/>
                </a:solidFill>
              </a:rPr>
              <a:t>the other </a:t>
            </a:r>
            <a:r>
              <a:rPr lang="en-IN" sz="2000" dirty="0" smtClean="0">
                <a:solidFill>
                  <a:srgbClr val="FF0000"/>
                </a:solidFill>
              </a:rPr>
              <a:t>hand,However,rather than. In contrast</a:t>
            </a:r>
            <a:endParaRPr lang="en-IN" sz="2000" dirty="0">
              <a:solidFill>
                <a:srgbClr val="FF0000"/>
              </a:solidFill>
            </a:endParaRPr>
          </a:p>
          <a:p>
            <a:pPr marL="0" indent="0">
              <a:buNone/>
            </a:pPr>
            <a:r>
              <a:rPr lang="en-IN" sz="2000" dirty="0" smtClean="0"/>
              <a:t>C)   Cause-effect :</a:t>
            </a:r>
            <a:r>
              <a:rPr lang="en-IN" sz="2000" dirty="0"/>
              <a:t>Look for words or phrases explicitly indicating that one thing </a:t>
            </a:r>
            <a:r>
              <a:rPr lang="en-IN" sz="2000" dirty="0" smtClean="0"/>
              <a:t>  causes </a:t>
            </a:r>
            <a:r>
              <a:rPr lang="en-IN" sz="2000" dirty="0"/>
              <a:t>another or logically determines another</a:t>
            </a:r>
            <a:r>
              <a:rPr lang="en-IN" sz="2000" dirty="0" smtClean="0"/>
              <a:t>.</a:t>
            </a:r>
          </a:p>
          <a:p>
            <a:pPr marL="0" indent="0">
              <a:buNone/>
            </a:pPr>
            <a:r>
              <a:rPr lang="en-IN" sz="2000" dirty="0" smtClean="0"/>
              <a:t>          </a:t>
            </a:r>
            <a:r>
              <a:rPr lang="en-IN" sz="2000" dirty="0" smtClean="0">
                <a:solidFill>
                  <a:srgbClr val="FF0000"/>
                </a:solidFill>
              </a:rPr>
              <a:t>Accordingly, in </a:t>
            </a:r>
            <a:r>
              <a:rPr lang="en-IN" sz="2000" dirty="0">
                <a:solidFill>
                  <a:srgbClr val="FF0000"/>
                </a:solidFill>
              </a:rPr>
              <a:t>order </a:t>
            </a:r>
            <a:r>
              <a:rPr lang="en-IN" sz="2000" dirty="0" smtClean="0">
                <a:solidFill>
                  <a:srgbClr val="FF0000"/>
                </a:solidFill>
              </a:rPr>
              <a:t>to, Because, so</a:t>
            </a:r>
            <a:r>
              <a:rPr lang="en-IN" sz="2000" dirty="0">
                <a:solidFill>
                  <a:srgbClr val="FF0000"/>
                </a:solidFill>
              </a:rPr>
              <a:t>...</a:t>
            </a:r>
            <a:r>
              <a:rPr lang="en-IN" sz="2000" dirty="0" smtClean="0">
                <a:solidFill>
                  <a:srgbClr val="FF0000"/>
                </a:solidFill>
              </a:rPr>
              <a:t>that, Consequently, Therefore, Given,    Thus, hence</a:t>
            </a:r>
            <a:endParaRPr lang="en-IN" sz="2000" dirty="0">
              <a:solidFill>
                <a:srgbClr val="FF0000"/>
              </a:solidFill>
            </a:endParaRPr>
          </a:p>
          <a:p>
            <a:pPr marL="457200" indent="-457200">
              <a:buFont typeface="Arial" pitchFamily="34" charset="0"/>
              <a:buAutoNum type="alphaLcParenR"/>
            </a:pPr>
            <a:endParaRPr lang="en-IN" sz="2000" dirty="0"/>
          </a:p>
          <a:p>
            <a:pPr marL="457200" indent="-457200">
              <a:buAutoNum type="alphaLcParenR"/>
            </a:pPr>
            <a:endParaRPr lang="en-IN" sz="2000" dirty="0" smtClean="0"/>
          </a:p>
          <a:p>
            <a:pPr marL="457200" indent="-457200">
              <a:buAutoNum type="alphaLcParenR"/>
            </a:pPr>
            <a:endParaRPr lang="en-IN" sz="2000" dirty="0"/>
          </a:p>
          <a:p>
            <a:pPr marL="457200" indent="-457200">
              <a:buAutoNum type="alphaLcParenR"/>
            </a:pPr>
            <a:endParaRPr lang="en-IN" sz="2000" dirty="0"/>
          </a:p>
          <a:p>
            <a:endParaRPr lang="en-IN" dirty="0"/>
          </a:p>
        </p:txBody>
      </p:sp>
    </p:spTree>
    <p:extLst>
      <p:ext uri="{BB962C8B-B14F-4D97-AF65-F5344CB8AC3E}">
        <p14:creationId xmlns:p14="http://schemas.microsoft.com/office/powerpoint/2010/main" val="2639640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620688"/>
            <a:ext cx="8291264" cy="5505475"/>
          </a:xfrm>
        </p:spPr>
        <p:txBody>
          <a:bodyPr/>
          <a:lstStyle/>
          <a:p>
            <a:pPr marL="0" indent="0">
              <a:buNone/>
            </a:pPr>
            <a:r>
              <a:rPr lang="en-IN" sz="2800" b="1" dirty="0" smtClean="0"/>
              <a:t>2.5 </a:t>
            </a:r>
            <a:r>
              <a:rPr lang="en-IN" sz="2800" u="sng" cap="small" dirty="0" smtClean="0"/>
              <a:t>Structure </a:t>
            </a:r>
            <a:r>
              <a:rPr lang="en-IN" sz="2800" u="sng" cap="small" dirty="0"/>
              <a:t>Approach/mandatory pair</a:t>
            </a:r>
            <a:endParaRPr lang="en-IN" sz="2800" b="1" dirty="0"/>
          </a:p>
          <a:p>
            <a:pPr marL="0" indent="0">
              <a:buNone/>
            </a:pPr>
            <a:r>
              <a:rPr lang="en-IN" sz="2800" dirty="0"/>
              <a:t>Look for certain fixed logical structures or patterns as mentioned below and combine such sentences and form mandatory pair(s).</a:t>
            </a:r>
          </a:p>
          <a:p>
            <a:pPr marL="0" indent="0">
              <a:buNone/>
            </a:pPr>
            <a:r>
              <a:rPr lang="en-IN" sz="2800" dirty="0"/>
              <a:t>a) Noun- Pronoun Link</a:t>
            </a:r>
          </a:p>
          <a:p>
            <a:pPr marL="0" indent="0">
              <a:buNone/>
            </a:pPr>
            <a:r>
              <a:rPr lang="en-IN" sz="2800" dirty="0"/>
              <a:t>b) Cause-effect Link</a:t>
            </a:r>
          </a:p>
          <a:p>
            <a:pPr marL="0" indent="0">
              <a:buNone/>
            </a:pPr>
            <a:r>
              <a:rPr lang="en-IN" sz="2800" dirty="0"/>
              <a:t>c) Question- Answer </a:t>
            </a:r>
          </a:p>
          <a:p>
            <a:pPr marL="0" indent="0">
              <a:buNone/>
            </a:pPr>
            <a:r>
              <a:rPr lang="en-IN" sz="2800" dirty="0"/>
              <a:t>d) Idea-elaboration/Example</a:t>
            </a:r>
          </a:p>
          <a:p>
            <a:pPr marL="0" indent="0">
              <a:buNone/>
            </a:pPr>
            <a:r>
              <a:rPr lang="en-IN" sz="2800" dirty="0"/>
              <a:t>e) General-Specific </a:t>
            </a:r>
          </a:p>
          <a:p>
            <a:endParaRPr lang="en-IN" dirty="0"/>
          </a:p>
        </p:txBody>
      </p:sp>
    </p:spTree>
    <p:extLst>
      <p:ext uri="{BB962C8B-B14F-4D97-AF65-F5344CB8AC3E}">
        <p14:creationId xmlns:p14="http://schemas.microsoft.com/office/powerpoint/2010/main" val="28555339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343</TotalTime>
  <Words>505</Words>
  <Application>Microsoft Office PowerPoint</Application>
  <PresentationFormat>On-screen Show (4:3)</PresentationFormat>
  <Paragraphs>100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We will Start Shortly</vt:lpstr>
      <vt:lpstr> Para jumbles </vt:lpstr>
      <vt:lpstr>PowerPoint Presentation</vt:lpstr>
      <vt:lpstr>PowerPoint Presentation</vt:lpstr>
      <vt:lpstr>Example-Past Year Question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 will Start Shortly</dc:title>
  <dc:creator>123</dc:creator>
  <cp:lastModifiedBy>Tina Khurana</cp:lastModifiedBy>
  <cp:revision>19</cp:revision>
  <dcterms:created xsi:type="dcterms:W3CDTF">2020-03-15T07:47:36Z</dcterms:created>
  <dcterms:modified xsi:type="dcterms:W3CDTF">2020-03-20T09:15:07Z</dcterms:modified>
</cp:coreProperties>
</file>