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22" r:id="rId3"/>
    <p:sldId id="330" r:id="rId4"/>
    <p:sldId id="257" r:id="rId5"/>
    <p:sldId id="323" r:id="rId6"/>
    <p:sldId id="324" r:id="rId7"/>
    <p:sldId id="329" r:id="rId8"/>
    <p:sldId id="326" r:id="rId9"/>
    <p:sldId id="327" r:id="rId10"/>
    <p:sldId id="328" r:id="rId11"/>
    <p:sldId id="318" r:id="rId12"/>
    <p:sldId id="317" r:id="rId13"/>
    <p:sldId id="319" r:id="rId14"/>
    <p:sldId id="320" r:id="rId15"/>
    <p:sldId id="260" r:id="rId16"/>
    <p:sldId id="261" r:id="rId17"/>
    <p:sldId id="314" r:id="rId18"/>
    <p:sldId id="315" r:id="rId19"/>
    <p:sldId id="312" r:id="rId20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2" autoAdjust="0"/>
    <p:restoredTop sz="94747" autoAdjust="0"/>
  </p:normalViewPr>
  <p:slideViewPr>
    <p:cSldViewPr>
      <p:cViewPr>
        <p:scale>
          <a:sx n="76" d="100"/>
          <a:sy n="76" d="100"/>
        </p:scale>
        <p:origin x="-1176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3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192CA-D3B7-49F4-A149-6880B0A8B273}" type="datetimeFigureOut">
              <a:rPr lang="en-IN" smtClean="0"/>
              <a:pPr/>
              <a:t>17-06-2020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7F7D5-A6F2-4F3B-8B6F-7463E4ACB7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33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F7D5-A6F2-4F3B-8B6F-7463E4ACB73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1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A9DD5-3B4F-4D7E-9C1A-3B5969B6EC78}" type="datetimeFigureOut">
              <a:rPr lang="fr-FR"/>
              <a:pPr>
                <a:defRPr/>
              </a:pPr>
              <a:t>17/06/2020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15DDA-3725-4C2E-A7E1-4E132C7B235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444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0EB50-7829-4AC0-A8C2-A5DEF09608D4}" type="datetimeFigureOut">
              <a:rPr lang="fr-FR"/>
              <a:pPr>
                <a:defRPr/>
              </a:pPr>
              <a:t>17/06/2020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2499-488F-47CC-8AC8-CF8B4B3788D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825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25D9A-5D11-4CC5-8B3F-938644F53B91}" type="datetimeFigureOut">
              <a:rPr lang="fr-FR"/>
              <a:pPr>
                <a:defRPr/>
              </a:pPr>
              <a:t>17/06/2020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B1BEC-DE6F-422B-8496-1510DBFB41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548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19D29-1888-4531-8DCC-12B3D810EEC5}" type="datetimeFigureOut">
              <a:rPr lang="fr-FR"/>
              <a:pPr>
                <a:defRPr/>
              </a:pPr>
              <a:t>17/06/2020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4C08C-E2EE-4620-81A1-DFA81E0C181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D8130-F4B3-4F5D-9AE9-2ADEE51B80A8}" type="datetimeFigureOut">
              <a:rPr lang="fr-FR"/>
              <a:pPr>
                <a:defRPr/>
              </a:pPr>
              <a:t>17/06/2020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2913F-DDA7-4512-B0DE-441A6CC4977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080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98E72-CC54-4214-9E51-ABC764764FA6}" type="datetimeFigureOut">
              <a:rPr lang="fr-FR"/>
              <a:pPr>
                <a:defRPr/>
              </a:pPr>
              <a:t>17/06/2020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D8E40-DB09-4228-B130-470244F2C08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130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B0897-D8F8-40C4-8138-137080343A3A}" type="datetimeFigureOut">
              <a:rPr lang="fr-FR"/>
              <a:pPr>
                <a:defRPr/>
              </a:pPr>
              <a:t>17/06/2020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C1D22-D229-42D1-91B3-9972FBB0124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77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2FA0-BAF5-46AF-9480-B437A21E03AB}" type="datetimeFigureOut">
              <a:rPr lang="fr-FR"/>
              <a:pPr>
                <a:defRPr/>
              </a:pPr>
              <a:t>17/06/2020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214B-A5AE-42B9-9EAD-E210EAB27A5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086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300BE-127D-4AA1-85B9-93B27300946E}" type="datetimeFigureOut">
              <a:rPr lang="fr-FR"/>
              <a:pPr>
                <a:defRPr/>
              </a:pPr>
              <a:t>17/06/2020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951F5-4B61-4D6E-BD4A-96DAD961DA3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221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4B4C1-46EC-42BD-BCFC-EDF99018A3AE}" type="datetimeFigureOut">
              <a:rPr lang="fr-FR"/>
              <a:pPr>
                <a:defRPr/>
              </a:pPr>
              <a:t>17/06/2020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217B7-C317-4DC4-86C3-6D45DB3D125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831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2DE0D-7EFC-4CE8-8FE6-FB326DB9B6F7}" type="datetimeFigureOut">
              <a:rPr lang="fr-FR"/>
              <a:pPr>
                <a:defRPr/>
              </a:pPr>
              <a:t>17/06/2020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93ED0-6999-4F96-8DEA-BB74F2CD886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669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  <a:endParaRPr lang="fr-CA" altLang="en-US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fr-CA" altLang="en-US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603580F-634B-42F2-AF11-261EAD165D98}" type="datetimeFigureOut">
              <a:rPr lang="fr-FR"/>
              <a:pPr>
                <a:defRPr/>
              </a:pPr>
              <a:t>17/06/2020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376A0D-02E8-4557-9CE4-7A90A0F312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785813"/>
          </a:xfrm>
        </p:spPr>
        <p:txBody>
          <a:bodyPr/>
          <a:lstStyle/>
          <a:p>
            <a:r>
              <a:rPr lang="fr-CA" altLang="en-US" sz="4000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VERBAL ABILITY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331640" y="1988840"/>
            <a:ext cx="6400800" cy="609600"/>
          </a:xfrm>
        </p:spPr>
        <p:txBody>
          <a:bodyPr/>
          <a:lstStyle/>
          <a:p>
            <a:r>
              <a:rPr lang="fr-CA" altLang="en-US" sz="2800" b="1" u="sng" dirty="0" smtClean="0">
                <a:solidFill>
                  <a:schemeClr val="tx1"/>
                </a:solidFill>
              </a:rPr>
              <a:t>Sentence completion</a:t>
            </a:r>
            <a:endParaRPr lang="fr-CA" altLang="en-US" sz="2800" b="1" u="sng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Cause and </a:t>
            </a:r>
            <a:r>
              <a:rPr lang="en-US" u="sng" dirty="0" smtClean="0"/>
              <a:t>effect 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truck stole her parking spot; consequently, Sally’s ______ look showed her displeasure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Angered</a:t>
            </a:r>
          </a:p>
          <a:p>
            <a:pPr marL="514350" indent="-514350">
              <a:buAutoNum type="arabicPeriod"/>
            </a:pPr>
            <a:r>
              <a:rPr lang="en-US" dirty="0" smtClean="0"/>
              <a:t>Worried</a:t>
            </a:r>
          </a:p>
          <a:p>
            <a:pPr marL="514350" indent="-514350">
              <a:buAutoNum type="arabicPeriod"/>
            </a:pPr>
            <a:r>
              <a:rPr lang="en-US" dirty="0" smtClean="0"/>
              <a:t>Discontented</a:t>
            </a:r>
          </a:p>
          <a:p>
            <a:pPr marL="514350" indent="-514350">
              <a:buAutoNum type="arabicPeriod"/>
            </a:pPr>
            <a:r>
              <a:rPr lang="en-US" dirty="0" smtClean="0"/>
              <a:t>nervous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45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dirty="0"/>
              <a:t>The __________ dispute among the brothers did not end; rather, they became more bitter towards each other.</a:t>
            </a:r>
          </a:p>
          <a:p>
            <a:endParaRPr lang="en-IN" sz="2400" dirty="0"/>
          </a:p>
          <a:p>
            <a:r>
              <a:rPr lang="en-IN" sz="2400" dirty="0"/>
              <a:t>A	acrimonious</a:t>
            </a:r>
          </a:p>
          <a:p>
            <a:r>
              <a:rPr lang="en-IN" sz="2400" dirty="0"/>
              <a:t>B	capricious</a:t>
            </a:r>
          </a:p>
          <a:p>
            <a:r>
              <a:rPr lang="en-IN" sz="2400" dirty="0"/>
              <a:t>C	cursory</a:t>
            </a:r>
          </a:p>
          <a:p>
            <a:r>
              <a:rPr lang="en-IN" sz="2400" dirty="0"/>
              <a:t>D	nostalgic</a:t>
            </a:r>
          </a:p>
          <a:p>
            <a:r>
              <a:rPr lang="en-IN" sz="2400" dirty="0"/>
              <a:t>E	ambivalent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071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/>
              <a:t> </a:t>
            </a:r>
          </a:p>
          <a:p>
            <a:pPr marL="0" indent="0">
              <a:buNone/>
            </a:pPr>
            <a:r>
              <a:rPr lang="en-IN" sz="1800" dirty="0" smtClean="0"/>
              <a:t>The </a:t>
            </a:r>
            <a:r>
              <a:rPr lang="en-IN" sz="1800" dirty="0"/>
              <a:t>_____(i)_____ mood in the dressing room of the soccer team quickly turned to one of _____(ii)_____ when their rivals scored two quick goals.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u="sng" dirty="0"/>
              <a:t>Blank (i</a:t>
            </a:r>
            <a:r>
              <a:rPr lang="en-IN" sz="1800" u="sng" dirty="0" smtClean="0"/>
              <a:t>)</a:t>
            </a:r>
            <a:r>
              <a:rPr lang="en-IN" sz="1800" u="sng" dirty="0"/>
              <a:t> </a:t>
            </a:r>
          </a:p>
          <a:p>
            <a:r>
              <a:rPr lang="en-IN" sz="1800" dirty="0"/>
              <a:t>A	vengeful</a:t>
            </a:r>
          </a:p>
          <a:p>
            <a:r>
              <a:rPr lang="en-IN" sz="1800" dirty="0"/>
              <a:t>B	aesthetic</a:t>
            </a:r>
          </a:p>
          <a:p>
            <a:r>
              <a:rPr lang="en-IN" sz="1800" dirty="0"/>
              <a:t>C	buoyant</a:t>
            </a:r>
          </a:p>
          <a:p>
            <a:pPr marL="0" indent="0">
              <a:buNone/>
            </a:pPr>
            <a:r>
              <a:rPr lang="en-IN" sz="1800" u="sng" dirty="0"/>
              <a:t>Blank (ii</a:t>
            </a:r>
            <a:r>
              <a:rPr lang="en-IN" sz="1800" u="sng" dirty="0" smtClean="0"/>
              <a:t>)</a:t>
            </a:r>
            <a:endParaRPr lang="en-IN" sz="1800" dirty="0"/>
          </a:p>
          <a:p>
            <a:r>
              <a:rPr lang="en-IN" sz="1800" dirty="0"/>
              <a:t>D	optimism</a:t>
            </a:r>
          </a:p>
          <a:p>
            <a:r>
              <a:rPr lang="en-IN" sz="1800" dirty="0"/>
              <a:t>E	despondency</a:t>
            </a:r>
          </a:p>
          <a:p>
            <a:r>
              <a:rPr lang="en-IN" sz="1800" dirty="0"/>
              <a:t>F	jingoism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6983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 smtClean="0"/>
              <a:t>This </a:t>
            </a:r>
            <a:r>
              <a:rPr lang="en-IN" sz="2000" dirty="0"/>
              <a:t>species of the mushroom looks _____(i)_____ but is, in fact, _____(ii)_____. Researchers have found evidence that many people who consumed it have died due to the poison contained in it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u="sng" dirty="0"/>
              <a:t>Blank (i</a:t>
            </a:r>
            <a:r>
              <a:rPr lang="en-IN" sz="2000" u="sng" dirty="0" smtClean="0"/>
              <a:t>)</a:t>
            </a:r>
            <a:r>
              <a:rPr lang="en-IN" sz="2000" u="sng" dirty="0"/>
              <a:t> </a:t>
            </a:r>
          </a:p>
          <a:p>
            <a:r>
              <a:rPr lang="en-IN" sz="2000" dirty="0"/>
              <a:t>A	insalubrious</a:t>
            </a:r>
          </a:p>
          <a:p>
            <a:r>
              <a:rPr lang="en-IN" sz="2000" dirty="0"/>
              <a:t>B	innocuous</a:t>
            </a:r>
          </a:p>
          <a:p>
            <a:r>
              <a:rPr lang="en-IN" sz="2000" dirty="0"/>
              <a:t>C	virulent</a:t>
            </a:r>
          </a:p>
          <a:p>
            <a:pPr marL="0" indent="0">
              <a:buNone/>
            </a:pPr>
            <a:r>
              <a:rPr lang="en-IN" sz="2000" u="sng" dirty="0"/>
              <a:t>Blank (ii</a:t>
            </a:r>
            <a:r>
              <a:rPr lang="en-IN" sz="2000" u="sng" dirty="0" smtClean="0"/>
              <a:t>)</a:t>
            </a:r>
            <a:r>
              <a:rPr lang="en-IN" sz="2000" dirty="0"/>
              <a:t> </a:t>
            </a:r>
          </a:p>
          <a:p>
            <a:r>
              <a:rPr lang="en-IN" sz="2000" dirty="0"/>
              <a:t>D	noxious</a:t>
            </a:r>
          </a:p>
          <a:p>
            <a:r>
              <a:rPr lang="en-IN" sz="2000" dirty="0"/>
              <a:t>E	mundane</a:t>
            </a:r>
          </a:p>
          <a:p>
            <a:r>
              <a:rPr lang="en-IN" sz="2000" dirty="0"/>
              <a:t>F	obnoxious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849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The policies of the organization were confusing, _____(i)_____, and _____(ii)_____ with legal jargon, making it difficult for the new employees to understand them without </a:t>
            </a:r>
            <a:r>
              <a:rPr lang="en-IN" sz="2000" dirty="0" smtClean="0"/>
              <a:t>orientation.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u="sng" dirty="0"/>
              <a:t>Blank (i</a:t>
            </a:r>
            <a:r>
              <a:rPr lang="en-IN" sz="2000" u="sng" dirty="0" smtClean="0"/>
              <a:t>)</a:t>
            </a:r>
            <a:r>
              <a:rPr lang="en-IN" sz="2000" u="sng" dirty="0"/>
              <a:t> </a:t>
            </a:r>
          </a:p>
          <a:p>
            <a:r>
              <a:rPr lang="en-IN" sz="2000" dirty="0"/>
              <a:t>A	germane</a:t>
            </a:r>
          </a:p>
          <a:p>
            <a:r>
              <a:rPr lang="en-IN" sz="2000" dirty="0"/>
              <a:t>B	lucid</a:t>
            </a:r>
          </a:p>
          <a:p>
            <a:r>
              <a:rPr lang="en-IN" sz="2000" dirty="0"/>
              <a:t>C	unintelligible</a:t>
            </a:r>
          </a:p>
          <a:p>
            <a:pPr marL="0" indent="0">
              <a:buNone/>
            </a:pPr>
            <a:r>
              <a:rPr lang="en-IN" sz="2000" u="sng" dirty="0"/>
              <a:t>Blank (ii)</a:t>
            </a:r>
          </a:p>
          <a:p>
            <a:r>
              <a:rPr lang="en-IN" sz="2000" dirty="0" smtClean="0"/>
              <a:t>D</a:t>
            </a:r>
            <a:r>
              <a:rPr lang="en-IN" sz="2000" dirty="0"/>
              <a:t>	susceptible</a:t>
            </a:r>
          </a:p>
          <a:p>
            <a:r>
              <a:rPr lang="en-IN" sz="2000" dirty="0"/>
              <a:t>E	replete</a:t>
            </a:r>
          </a:p>
          <a:p>
            <a:r>
              <a:rPr lang="en-IN" sz="2000" dirty="0"/>
              <a:t>F	scrutinized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64704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u="sng" dirty="0" err="1" smtClean="0"/>
              <a:t>Example</a:t>
            </a:r>
            <a:endParaRPr lang="fr-CA" altLang="en-US" dirty="0" smtClean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0" y="1428736"/>
            <a:ext cx="8643966" cy="5715039"/>
          </a:xfrm>
        </p:spPr>
        <p:txBody>
          <a:bodyPr/>
          <a:lstStyle/>
          <a:p>
            <a:pPr>
              <a:buNone/>
            </a:pPr>
            <a:r>
              <a:rPr lang="en-US" sz="1050" dirty="0" smtClean="0"/>
              <a:t>  </a:t>
            </a:r>
            <a:r>
              <a:rPr lang="en-US" sz="1600" dirty="0" smtClean="0"/>
              <a:t>        </a:t>
            </a:r>
            <a:endParaRPr lang="en-IN" sz="1800" dirty="0" smtClean="0"/>
          </a:p>
          <a:p>
            <a:pPr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i="1" dirty="0" smtClean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Neem</a:t>
            </a:r>
            <a:r>
              <a:rPr lang="en-US" sz="2000" dirty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 has _______qualities and in many clinical trials, doctor have saved countless lives by using raw Neem leaves on serious wounds.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remedial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flavouring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inferior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doubtful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rPr>
              <a:t>notorious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endParaRPr lang="en-I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u="sng" dirty="0" err="1" smtClean="0"/>
              <a:t>Example</a:t>
            </a:r>
            <a:endParaRPr lang="fr-CA" altLang="en-US" u="sng" dirty="0" smtClean="0"/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Not </a:t>
            </a:r>
            <a:r>
              <a:rPr lang="en-US" sz="2400" dirty="0"/>
              <a:t>wanting to present an unwarranted optimistic picture in the board meeting, the </a:t>
            </a:r>
            <a:r>
              <a:rPr lang="en-US" sz="2400" dirty="0" smtClean="0"/>
              <a:t>CEO estimated </a:t>
            </a:r>
            <a:r>
              <a:rPr lang="en-US" sz="2400" dirty="0"/>
              <a:t>the sales growth ----------------.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a. Liberally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b. Fancifully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c. Pessimistically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d. Conservatively</a:t>
            </a: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endParaRPr lang="fr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He felt a strange mixture of _______ and ______ while he sat watching the azure twilight.</a:t>
            </a:r>
          </a:p>
          <a:p>
            <a:pPr marL="0" indent="0">
              <a:buNone/>
            </a:pPr>
            <a:endParaRPr lang="en-IN" dirty="0" smtClean="0"/>
          </a:p>
          <a:p>
            <a:pPr marL="514350" indent="-514350">
              <a:buAutoNum type="alphaLcPeriod"/>
            </a:pPr>
            <a:r>
              <a:rPr lang="en-IN" dirty="0" smtClean="0"/>
              <a:t>worry, sorrow</a:t>
            </a:r>
          </a:p>
          <a:p>
            <a:pPr marL="514350" indent="-514350">
              <a:buAutoNum type="alphaLcPeriod"/>
            </a:pPr>
            <a:r>
              <a:rPr lang="en-IN" dirty="0" smtClean="0"/>
              <a:t>Delight, ecstasy</a:t>
            </a:r>
          </a:p>
          <a:p>
            <a:pPr marL="514350" indent="-514350">
              <a:buAutoNum type="alphaLcPeriod"/>
            </a:pPr>
            <a:r>
              <a:rPr lang="en-IN" dirty="0" smtClean="0"/>
              <a:t>Joy, elation</a:t>
            </a:r>
          </a:p>
          <a:p>
            <a:pPr marL="514350" indent="-514350">
              <a:buAutoNum type="alphaLcPeriod"/>
            </a:pPr>
            <a:r>
              <a:rPr lang="en-IN" dirty="0" smtClean="0"/>
              <a:t>Exhilaration, despondency</a:t>
            </a:r>
          </a:p>
          <a:p>
            <a:pPr marL="514350" indent="-514350">
              <a:buAutoNum type="alpha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52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As, he is a ________, he is very knowledgeable about stamps.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eriod"/>
            </a:pPr>
            <a:r>
              <a:rPr lang="en-IN" dirty="0" smtClean="0"/>
              <a:t>Philanthropist</a:t>
            </a:r>
          </a:p>
          <a:p>
            <a:pPr marL="514350" indent="-514350">
              <a:buAutoNum type="arabicPeriod"/>
            </a:pPr>
            <a:r>
              <a:rPr lang="en-IN" dirty="0" smtClean="0"/>
              <a:t>Philatelist</a:t>
            </a:r>
          </a:p>
          <a:p>
            <a:pPr marL="514350" indent="-514350">
              <a:buAutoNum type="arabicPeriod"/>
            </a:pPr>
            <a:r>
              <a:rPr lang="en-IN" dirty="0" smtClean="0"/>
              <a:t>Numismatist</a:t>
            </a:r>
          </a:p>
          <a:p>
            <a:pPr marL="514350" indent="-514350">
              <a:buAutoNum type="arabicPeriod"/>
            </a:pPr>
            <a:r>
              <a:rPr lang="en-IN" dirty="0" smtClean="0"/>
              <a:t>Aviatrix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632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dirty="0"/>
              <a:t>Many studies have confirmed that baking, especially when it's done for others, is __________: it eases depression and anxiety.</a:t>
            </a:r>
          </a:p>
          <a:p>
            <a:pPr marL="0" indent="0">
              <a:buNone/>
            </a:pPr>
            <a:r>
              <a:rPr lang="en-IN" sz="2400" dirty="0"/>
              <a:t> </a:t>
            </a:r>
          </a:p>
          <a:p>
            <a:r>
              <a:rPr lang="en-IN" sz="2400" dirty="0"/>
              <a:t>A	enthralling</a:t>
            </a:r>
          </a:p>
          <a:p>
            <a:r>
              <a:rPr lang="en-IN" sz="2400" dirty="0"/>
              <a:t>B	therapeutic</a:t>
            </a:r>
          </a:p>
          <a:p>
            <a:r>
              <a:rPr lang="en-IN" sz="2400" dirty="0"/>
              <a:t>C	exasperating</a:t>
            </a:r>
          </a:p>
          <a:p>
            <a:r>
              <a:rPr lang="en-IN" sz="2400" dirty="0"/>
              <a:t>D	vindictive</a:t>
            </a:r>
          </a:p>
          <a:p>
            <a:r>
              <a:rPr lang="en-IN" sz="2400" dirty="0"/>
              <a:t>E	melancholic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28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 smtClean="0"/>
              <a:t> In </a:t>
            </a:r>
            <a:r>
              <a:rPr lang="en-IN" sz="2800" dirty="0"/>
              <a:t>sharp contrast to his elder sister who was a responsible person, John turned out to be a __________ person.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A	prudent</a:t>
            </a:r>
          </a:p>
          <a:p>
            <a:r>
              <a:rPr lang="en-IN" sz="2800" dirty="0"/>
              <a:t>B	docile</a:t>
            </a:r>
          </a:p>
          <a:p>
            <a:r>
              <a:rPr lang="en-IN" sz="2800" dirty="0"/>
              <a:t>C	avaricious</a:t>
            </a:r>
          </a:p>
          <a:p>
            <a:r>
              <a:rPr lang="en-IN" sz="2800" dirty="0"/>
              <a:t>D	feckless</a:t>
            </a:r>
          </a:p>
          <a:p>
            <a:r>
              <a:rPr lang="en-IN" sz="2800" dirty="0"/>
              <a:t>E	recalcitrant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8073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8"/>
            <a:ext cx="8291264" cy="4065315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/>
              <a:t>Health </a:t>
            </a:r>
            <a:r>
              <a:rPr lang="en-IN" sz="2400" dirty="0"/>
              <a:t>officials were also working with local health boards in Wales to co-ordinate the </a:t>
            </a:r>
            <a:r>
              <a:rPr lang="en-IN" sz="2400" b="1" dirty="0"/>
              <a:t>________</a:t>
            </a:r>
            <a:r>
              <a:rPr lang="en-IN" sz="2400" dirty="0"/>
              <a:t> of seasonal flu vaccine stocks to cover areas where stocks are low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financing</a:t>
            </a:r>
            <a:r>
              <a:rPr lang="en-IN" sz="2400" dirty="0"/>
              <a:t>	</a:t>
            </a:r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re-distribution   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flow</a:t>
            </a:r>
            <a:r>
              <a:rPr lang="en-IN" sz="2400" dirty="0"/>
              <a:t>	</a:t>
            </a:r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dispersion</a:t>
            </a:r>
            <a:endParaRPr lang="en-IN" sz="2400" dirty="0"/>
          </a:p>
          <a:p>
            <a:pPr marL="0" indent="0">
              <a:buNone/>
            </a:pPr>
            <a:endParaRPr lang="en-IN" sz="11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81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571184" cy="1156990"/>
          </a:xfrm>
        </p:spPr>
        <p:txBody>
          <a:bodyPr/>
          <a:lstStyle/>
          <a:p>
            <a:pPr algn="l"/>
            <a:r>
              <a:rPr lang="fr-CA" altLang="en-US" dirty="0" smtClean="0"/>
              <a:t>        </a:t>
            </a:r>
            <a:r>
              <a:rPr lang="fr-CA" altLang="en-US" b="1" u="sng" dirty="0" smtClean="0"/>
              <a:t>SENTENCE COMPLETION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19256" cy="4569371"/>
          </a:xfrm>
        </p:spPr>
        <p:txBody>
          <a:bodyPr/>
          <a:lstStyle/>
          <a:p>
            <a:r>
              <a:rPr lang="en-US" dirty="0" smtClean="0"/>
              <a:t> Tests your </a:t>
            </a:r>
            <a:r>
              <a:rPr lang="en-US" dirty="0"/>
              <a:t>ability to use the information found in complex, but incomplete, sentences in order to correctly complete the sentences. </a:t>
            </a:r>
            <a:endParaRPr lang="en-US" dirty="0" smtClean="0"/>
          </a:p>
          <a:p>
            <a:r>
              <a:rPr lang="en-US" dirty="0" smtClean="0"/>
              <a:t>Sentence </a:t>
            </a:r>
            <a:r>
              <a:rPr lang="en-US" dirty="0"/>
              <a:t>completions test two separate aspects of your verbal skills: </a:t>
            </a:r>
            <a:r>
              <a:rPr lang="en-US" b="1" dirty="0"/>
              <a:t>your vocabulary </a:t>
            </a:r>
            <a:r>
              <a:rPr lang="en-US" dirty="0"/>
              <a:t>and </a:t>
            </a:r>
            <a:r>
              <a:rPr lang="en-US" b="1" dirty="0"/>
              <a:t>your ability to follow the internal logic of sentences. </a:t>
            </a:r>
            <a:endParaRPr lang="fr-CA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 smtClean="0"/>
              <a:t>TYPES 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CA" altLang="en-US" dirty="0" smtClean="0"/>
              <a:t>                1. SINGLE BLANK ( 1 WORD)</a:t>
            </a:r>
          </a:p>
          <a:p>
            <a:pPr>
              <a:buNone/>
            </a:pPr>
            <a:r>
              <a:rPr lang="fr-CA" altLang="en-US" dirty="0"/>
              <a:t> </a:t>
            </a:r>
            <a:r>
              <a:rPr lang="fr-CA" altLang="en-US" dirty="0" smtClean="0"/>
              <a:t>               2. PAIRED BLANK( 2 WORDS)</a:t>
            </a:r>
          </a:p>
          <a:p>
            <a:pPr>
              <a:buNone/>
            </a:pPr>
            <a:r>
              <a:rPr lang="fr-CA" altLang="en-US" dirty="0"/>
              <a:t> </a:t>
            </a:r>
            <a:r>
              <a:rPr lang="fr-CA" altLang="en-US" dirty="0" smtClean="0"/>
              <a:t>               3. </a:t>
            </a:r>
            <a:r>
              <a:rPr lang="fr-CA" altLang="en-US" dirty="0" smtClean="0"/>
              <a:t>CLOZE TEST (PARA BASED) </a:t>
            </a:r>
            <a:endParaRPr lang="fr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115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fr-CA" altLang="en-US" u="sng" dirty="0" smtClean="0"/>
              <a:t>STRATEGY TO SOLVE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■ Read the </a:t>
            </a:r>
            <a:r>
              <a:rPr lang="en-US" b="1" dirty="0"/>
              <a:t>entire sentence </a:t>
            </a:r>
            <a:r>
              <a:rPr lang="en-US" dirty="0"/>
              <a:t>saying “blank” for the blank(s).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■ </a:t>
            </a:r>
            <a:r>
              <a:rPr lang="en-US" dirty="0" smtClean="0"/>
              <a:t>Locate </a:t>
            </a:r>
            <a:r>
              <a:rPr lang="en-US" b="1" dirty="0" smtClean="0"/>
              <a:t>hints</a:t>
            </a:r>
            <a:r>
              <a:rPr lang="en-US" dirty="0" smtClean="0"/>
              <a:t> and get the </a:t>
            </a:r>
            <a:r>
              <a:rPr lang="en-US" b="1" dirty="0" smtClean="0"/>
              <a:t>context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■ </a:t>
            </a:r>
            <a:r>
              <a:rPr lang="en-US" dirty="0" smtClean="0"/>
              <a:t>Pay </a:t>
            </a:r>
            <a:r>
              <a:rPr lang="en-US" dirty="0"/>
              <a:t>special attention to introductory and transitional </a:t>
            </a:r>
            <a:r>
              <a:rPr lang="en-US" b="1" dirty="0"/>
              <a:t>words—but, although, however, yet, even though</a:t>
            </a:r>
            <a:r>
              <a:rPr lang="en-US" dirty="0"/>
              <a:t>—because they are key to forming the logical structure of the sentence. </a:t>
            </a:r>
            <a:endParaRPr lang="fr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2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 PRONGED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eriod"/>
            </a:pPr>
            <a:r>
              <a:rPr lang="en-IN" u="sng" dirty="0" smtClean="0"/>
              <a:t>EXTRACT</a:t>
            </a:r>
            <a:r>
              <a:rPr lang="en-IN" dirty="0" smtClean="0"/>
              <a:t>-</a:t>
            </a:r>
            <a:r>
              <a:rPr lang="en-IN" sz="2400" dirty="0" smtClean="0"/>
              <a:t>CLUE FROM THE CONTEXT/SENTENCE</a:t>
            </a:r>
          </a:p>
          <a:p>
            <a:pPr marL="514350" indent="-514350">
              <a:buAutoNum type="arabicPeriod"/>
            </a:pPr>
            <a:r>
              <a:rPr lang="en-IN" u="sng" dirty="0" smtClean="0"/>
              <a:t>THINK</a:t>
            </a:r>
            <a:r>
              <a:rPr lang="en-IN" dirty="0" smtClean="0"/>
              <a:t>-</a:t>
            </a:r>
            <a:r>
              <a:rPr lang="en-IN" sz="2400" dirty="0" smtClean="0"/>
              <a:t>A SUBSTITUTE WORD</a:t>
            </a:r>
          </a:p>
          <a:p>
            <a:pPr marL="514350" indent="-514350">
              <a:buAutoNum type="arabicPeriod"/>
            </a:pPr>
            <a:r>
              <a:rPr lang="en-IN" u="sng" dirty="0" smtClean="0"/>
              <a:t>MATCH</a:t>
            </a:r>
            <a:r>
              <a:rPr lang="en-IN" dirty="0" smtClean="0"/>
              <a:t>- </a:t>
            </a:r>
            <a:r>
              <a:rPr lang="en-IN" sz="2400" dirty="0" smtClean="0"/>
              <a:t>FROM THE OPTIONS</a:t>
            </a:r>
          </a:p>
          <a:p>
            <a:pPr marL="514350" indent="-514350">
              <a:buAutoNum type="arabicPeriod"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84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STRATEGY TO SOLVE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types of sentence completions: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■ </a:t>
            </a:r>
            <a:r>
              <a:rPr lang="en-US" dirty="0"/>
              <a:t>restatement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■ </a:t>
            </a:r>
            <a:r>
              <a:rPr lang="en-US" dirty="0"/>
              <a:t>comparison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■ </a:t>
            </a:r>
            <a:r>
              <a:rPr lang="en-US" dirty="0"/>
              <a:t>contrast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■ </a:t>
            </a:r>
            <a:r>
              <a:rPr lang="en-US" dirty="0"/>
              <a:t>cause and effect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47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507288" cy="54006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Restatement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pickpocket was a trickster, in other words, a ______. 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Comparison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Anna </a:t>
            </a:r>
            <a:r>
              <a:rPr lang="en-US" dirty="0"/>
              <a:t>was cleared of all charges; similarly, Sam was ______. 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Contrast</a:t>
            </a:r>
          </a:p>
          <a:p>
            <a:pPr marL="0" indent="0">
              <a:buNone/>
            </a:pPr>
            <a:r>
              <a:rPr lang="en-US" dirty="0" smtClean="0"/>
              <a:t>Although </a:t>
            </a:r>
            <a:r>
              <a:rPr lang="en-US" dirty="0"/>
              <a:t>the tiger is a solitary beast, its cousin the lion is a ______ animal.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748791"/>
      </p:ext>
    </p:extLst>
  </p:cSld>
  <p:clrMapOvr>
    <a:masterClrMapping/>
  </p:clrMapOvr>
</p:sld>
</file>

<file path=ppt/theme/theme1.xml><?xml version="1.0" encoding="utf-8"?>
<a:theme xmlns:a="http://schemas.openxmlformats.org/drawingml/2006/main" name="13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2084</TotalTime>
  <Words>500</Words>
  <Application>Microsoft Office PowerPoint</Application>
  <PresentationFormat>On-screen Show (4:3)</PresentationFormat>
  <Paragraphs>138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139</vt:lpstr>
      <vt:lpstr>VERBAL ABILITY</vt:lpstr>
      <vt:lpstr>Example</vt:lpstr>
      <vt:lpstr>Example</vt:lpstr>
      <vt:lpstr>        SENTENCE COMPLETION</vt:lpstr>
      <vt:lpstr>TYPES </vt:lpstr>
      <vt:lpstr>STRATEGY TO SOLVE</vt:lpstr>
      <vt:lpstr>3 PRONGED APPROACH</vt:lpstr>
      <vt:lpstr>STRATEGY TO SOLVE</vt:lpstr>
      <vt:lpstr>TYPES OF STRUCTURE</vt:lpstr>
      <vt:lpstr>TYPES OF STRUCTURE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VERBAL ABILITY</dc:title>
  <dc:creator>Jetly</dc:creator>
  <cp:lastModifiedBy>Tina Khurana</cp:lastModifiedBy>
  <cp:revision>98</cp:revision>
  <dcterms:created xsi:type="dcterms:W3CDTF">2017-05-29T07:51:45Z</dcterms:created>
  <dcterms:modified xsi:type="dcterms:W3CDTF">2020-06-18T14:31:41Z</dcterms:modified>
</cp:coreProperties>
</file>