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1" r:id="rId4"/>
    <p:sldId id="258" r:id="rId5"/>
    <p:sldId id="262" r:id="rId6"/>
    <p:sldId id="263" r:id="rId7"/>
    <p:sldId id="259" r:id="rId8"/>
    <p:sldId id="261" r:id="rId9"/>
    <p:sldId id="267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6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3DCA9-94D0-453C-A533-9C9382083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77" y="914400"/>
            <a:ext cx="2743200" cy="2887579"/>
          </a:xfrm>
        </p:spPr>
        <p:txBody>
          <a:bodyPr>
            <a:normAutofit/>
          </a:bodyPr>
          <a:lstStyle/>
          <a:p>
            <a:r>
              <a:rPr lang="en-IN" sz="4200">
                <a:solidFill>
                  <a:srgbClr val="FFFFFF"/>
                </a:solidFill>
              </a:rPr>
              <a:t>We will Start Shortly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D8A1D7-753C-4B9B-A096-D19D6DA4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77" y="4170501"/>
            <a:ext cx="2743200" cy="1525597"/>
          </a:xfrm>
        </p:spPr>
        <p:txBody>
          <a:bodyPr>
            <a:normAutofit/>
          </a:bodyPr>
          <a:lstStyle/>
          <a:p>
            <a:r>
              <a:rPr lang="en-IN" sz="1700" dirty="0">
                <a:solidFill>
                  <a:srgbClr val="FFFFFF"/>
                </a:solidFill>
              </a:rPr>
              <a:t> Please be patient</a:t>
            </a:r>
          </a:p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Please say “present” in chat once you login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1DAFB3A-FAE2-4308-966B-3858618363FA}"/>
              </a:ext>
            </a:extLst>
          </p:cNvPr>
          <p:cNvSpPr txBox="1">
            <a:spLocks/>
          </p:cNvSpPr>
          <p:nvPr/>
        </p:nvSpPr>
        <p:spPr>
          <a:xfrm>
            <a:off x="3563889" y="476672"/>
            <a:ext cx="5400600" cy="204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IN" sz="1800" dirty="0">
                <a:solidFill>
                  <a:prstClr val="black"/>
                </a:solidFill>
              </a:rPr>
              <a:t>Keep your </a:t>
            </a:r>
            <a:r>
              <a:rPr lang="en-IN" sz="1800" dirty="0">
                <a:solidFill>
                  <a:srgbClr val="4BACC6">
                    <a:lumMod val="75000"/>
                  </a:srgbClr>
                </a:solidFill>
              </a:rPr>
              <a:t>mic muted</a:t>
            </a:r>
            <a:r>
              <a:rPr lang="en-IN" sz="1800" dirty="0">
                <a:solidFill>
                  <a:prstClr val="black"/>
                </a:solidFill>
              </a:rPr>
              <a:t> and </a:t>
            </a:r>
            <a:r>
              <a:rPr lang="en-IN" sz="1800" dirty="0">
                <a:solidFill>
                  <a:srgbClr val="4BACC6">
                    <a:lumMod val="75000"/>
                  </a:srgbClr>
                </a:solidFill>
              </a:rPr>
              <a:t>video off</a:t>
            </a:r>
            <a:r>
              <a:rPr lang="en-IN" sz="1800" dirty="0">
                <a:solidFill>
                  <a:prstClr val="black"/>
                </a:solidFill>
              </a:rPr>
              <a:t> at all times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>
                <a:solidFill>
                  <a:prstClr val="black"/>
                </a:solidFill>
              </a:rPr>
              <a:t>If in doubt, </a:t>
            </a:r>
            <a:r>
              <a:rPr lang="en-IN" sz="1800" dirty="0">
                <a:solidFill>
                  <a:srgbClr val="4BACC6">
                    <a:lumMod val="75000"/>
                  </a:srgbClr>
                </a:solidFill>
              </a:rPr>
              <a:t>Raise Hand</a:t>
            </a:r>
            <a:r>
              <a:rPr lang="en-IN" sz="1800" dirty="0">
                <a:solidFill>
                  <a:prstClr val="black"/>
                </a:solidFill>
              </a:rPr>
              <a:t> in the session you are a part of. There is a button in bottom right in laptops and if you are viewing via phone there will be three dots which will further give you that option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>
                <a:solidFill>
                  <a:srgbClr val="4BACC6">
                    <a:lumMod val="75000"/>
                  </a:srgbClr>
                </a:solidFill>
              </a:rPr>
              <a:t>Have patience</a:t>
            </a:r>
            <a:r>
              <a:rPr lang="en-IN" sz="1800" dirty="0">
                <a:solidFill>
                  <a:prstClr val="black"/>
                </a:solidFill>
              </a:rPr>
              <a:t> for the learning outcomes may vary for different candidates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>
                <a:solidFill>
                  <a:prstClr val="black"/>
                </a:solidFill>
              </a:rPr>
              <a:t>Also have patience for the platform isn’t familiar to both parties and we may need time to address all the kinks in the system.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314ABAC-6646-4C70-949C-1E9E50726CF8}"/>
              </a:ext>
            </a:extLst>
          </p:cNvPr>
          <p:cNvSpPr txBox="1">
            <a:spLocks/>
          </p:cNvSpPr>
          <p:nvPr/>
        </p:nvSpPr>
        <p:spPr>
          <a:xfrm>
            <a:off x="4289040" y="3356992"/>
            <a:ext cx="3958208" cy="1092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119B5FEE-537A-4975-B3C1-72EF8865052D}"/>
              </a:ext>
            </a:extLst>
          </p:cNvPr>
          <p:cNvSpPr txBox="1">
            <a:spLocks/>
          </p:cNvSpPr>
          <p:nvPr/>
        </p:nvSpPr>
        <p:spPr>
          <a:xfrm>
            <a:off x="3067744" y="4370074"/>
            <a:ext cx="6400800" cy="565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Inferences and 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97FEC86-080F-48B2-80FF-041C64079546}"/>
              </a:ext>
            </a:extLst>
          </p:cNvPr>
          <p:cNvSpPr txBox="1"/>
          <p:nvPr/>
        </p:nvSpPr>
        <p:spPr>
          <a:xfrm>
            <a:off x="6553200" y="6044159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Ms.</a:t>
            </a:r>
            <a:r>
              <a:rPr lang="en-IN" dirty="0" smtClean="0">
                <a:solidFill>
                  <a:prstClr val="black"/>
                </a:solidFill>
              </a:rPr>
              <a:t> Tina </a:t>
            </a:r>
            <a:r>
              <a:rPr lang="en-IN" dirty="0" err="1" smtClean="0">
                <a:solidFill>
                  <a:prstClr val="black"/>
                </a:solidFill>
              </a:rPr>
              <a:t>Khurana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IN" dirty="0" smtClean="0"/>
              <a:t>Premise1-All </a:t>
            </a:r>
            <a:r>
              <a:rPr lang="en-IN" u="sng" dirty="0" smtClean="0"/>
              <a:t>Masons</a:t>
            </a:r>
            <a:r>
              <a:rPr lang="en-IN" dirty="0" smtClean="0"/>
              <a:t> build.                          2 Premises</a:t>
            </a:r>
          </a:p>
          <a:p>
            <a:pPr marL="109728" indent="0">
              <a:buNone/>
            </a:pPr>
            <a:r>
              <a:rPr lang="en-IN" dirty="0" smtClean="0"/>
              <a:t>Premise 2- All workers are </a:t>
            </a:r>
            <a:r>
              <a:rPr lang="en-IN" u="sng" dirty="0" smtClean="0"/>
              <a:t>masons</a:t>
            </a:r>
            <a:r>
              <a:rPr lang="en-IN" dirty="0" smtClean="0"/>
              <a:t>.</a:t>
            </a:r>
          </a:p>
          <a:p>
            <a:pPr marL="109728" indent="0">
              <a:buNone/>
            </a:pPr>
            <a:r>
              <a:rPr lang="en-IN" dirty="0" smtClean="0"/>
              <a:t>Conclusion- All workers build.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                                                         (Middle Term)                                         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Quantifier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2971800" y="2819400"/>
            <a:ext cx="45719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5686732" y="2247899"/>
            <a:ext cx="685801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ket 6"/>
          <p:cNvSpPr/>
          <p:nvPr/>
        </p:nvSpPr>
        <p:spPr>
          <a:xfrm>
            <a:off x="6258232" y="1219200"/>
            <a:ext cx="447368" cy="9143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eriod"/>
            </a:pPr>
            <a:endParaRPr lang="en-IN" dirty="0"/>
          </a:p>
          <a:p>
            <a:pPr marL="109728" indent="0">
              <a:buNone/>
            </a:pPr>
            <a:r>
              <a:rPr lang="en-IN" u="sng" dirty="0" smtClean="0"/>
              <a:t>CATEGORICAL PROPOSITIONS</a:t>
            </a:r>
          </a:p>
          <a:p>
            <a:pPr marL="624078" indent="-514350">
              <a:buAutoNum type="arabicPeriod"/>
            </a:pPr>
            <a:r>
              <a:rPr lang="en-IN" dirty="0" smtClean="0"/>
              <a:t>All X is Y (Universal Affirmative)</a:t>
            </a:r>
          </a:p>
          <a:p>
            <a:pPr marL="624078" indent="-514350">
              <a:buAutoNum type="arabicPeriod"/>
            </a:pPr>
            <a:r>
              <a:rPr lang="en-IN" dirty="0" smtClean="0"/>
              <a:t>No X is Y</a:t>
            </a:r>
            <a:r>
              <a:rPr lang="en-IN" dirty="0"/>
              <a:t> </a:t>
            </a:r>
            <a:r>
              <a:rPr lang="en-IN" dirty="0" smtClean="0"/>
              <a:t>(Universal Negative)</a:t>
            </a:r>
          </a:p>
          <a:p>
            <a:pPr marL="624078" indent="-514350">
              <a:buAutoNum type="arabicPeriod"/>
            </a:pPr>
            <a:r>
              <a:rPr lang="en-IN" dirty="0" smtClean="0"/>
              <a:t>Some X is Y (Particular Affirmative)</a:t>
            </a:r>
          </a:p>
          <a:p>
            <a:pPr marL="624078" indent="-514350">
              <a:buFont typeface="Wingdings 3"/>
              <a:buAutoNum type="arabicPeriod"/>
            </a:pPr>
            <a:r>
              <a:rPr lang="en-IN" dirty="0" smtClean="0"/>
              <a:t>Some X is not Y </a:t>
            </a:r>
            <a:r>
              <a:rPr lang="en-IN" dirty="0"/>
              <a:t>(</a:t>
            </a:r>
            <a:r>
              <a:rPr lang="en-IN" dirty="0" smtClean="0"/>
              <a:t>Particular </a:t>
            </a:r>
            <a:r>
              <a:rPr lang="en-IN" dirty="0"/>
              <a:t>Negative</a:t>
            </a:r>
            <a:r>
              <a:rPr lang="en-IN" dirty="0" smtClean="0"/>
              <a:t>) 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Syllogisms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5499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N" b="1" dirty="0" smtClean="0"/>
              <a:t>Check the validity of the third part of each statement on the basis of the first two parts.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a.All Kings are poor. All queens are kings. All queens are poor.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b. Some cars are trucks. Some Trucks are buses. Some cars are Buses.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c. No peas are round. All round are rotten. No peas are rotten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1. Only A   2. Both A &amp; C   3. Both A &amp; B  4. All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7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5943600" cy="594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(A) All elastic bars are flexible things. No rigid levers are flexible things. Rigid levers are not elastic bars</a:t>
            </a:r>
            <a:r>
              <a:rPr lang="en-IN" sz="2000" dirty="0" smtClean="0"/>
              <a:t>.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dirty="0" smtClean="0"/>
              <a:t>(</a:t>
            </a:r>
            <a:r>
              <a:rPr lang="en-IN" sz="2000" dirty="0"/>
              <a:t>B) No aliens are men. Some men are comets. Some comets are not </a:t>
            </a:r>
            <a:r>
              <a:rPr lang="en-IN" sz="2000" dirty="0" smtClean="0"/>
              <a:t>aliens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dirty="0" smtClean="0"/>
              <a:t>  </a:t>
            </a:r>
            <a:r>
              <a:rPr lang="en-IN" sz="2000" dirty="0"/>
              <a:t>(C) Smart workers are mostly clever. I am a smart worker. I am clever</a:t>
            </a:r>
            <a:r>
              <a:rPr lang="en-IN" sz="2000" dirty="0" smtClean="0"/>
              <a:t>.</a:t>
            </a:r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(D) Some nightmares are not tigers. No tigers are nuns. All nuns are nightmares.</a:t>
            </a:r>
          </a:p>
          <a:p>
            <a:endParaRPr lang="en-IN" sz="2000" dirty="0"/>
          </a:p>
          <a:p>
            <a:pPr marL="109728" indent="0">
              <a:buNone/>
            </a:pPr>
            <a:r>
              <a:rPr lang="en-IN" sz="2000" dirty="0" smtClean="0"/>
              <a:t>    </a:t>
            </a:r>
            <a:r>
              <a:rPr lang="en-IN" sz="2000" dirty="0"/>
              <a:t>[A] Only </a:t>
            </a:r>
            <a:r>
              <a:rPr lang="en-IN" sz="2000"/>
              <a:t>C        </a:t>
            </a:r>
            <a:r>
              <a:rPr lang="en-IN" sz="2000" smtClean="0"/>
              <a:t> </a:t>
            </a:r>
            <a:r>
              <a:rPr lang="en-IN" sz="2000" dirty="0"/>
              <a:t>[B] Only </a:t>
            </a:r>
            <a:r>
              <a:rPr lang="en-IN" sz="2000"/>
              <a:t>A     </a:t>
            </a:r>
            <a:r>
              <a:rPr lang="en-IN" sz="2000" smtClean="0"/>
              <a:t> </a:t>
            </a:r>
            <a:r>
              <a:rPr lang="en-IN" sz="2000" dirty="0"/>
              <a:t>[C] A &amp; B                [D] Only B</a:t>
            </a:r>
          </a:p>
          <a:p>
            <a:r>
              <a:rPr lang="en-IN" sz="2000" dirty="0"/>
              <a:t> 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1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IN" sz="2800" dirty="0" smtClean="0"/>
              <a:t>(A)No </a:t>
            </a:r>
            <a:r>
              <a:rPr lang="en-IN" sz="2800" dirty="0"/>
              <a:t>fairies are ministers. No ministers are kids. Some kids are not fairies</a:t>
            </a:r>
            <a:r>
              <a:rPr lang="en-IN" sz="2800" dirty="0" smtClean="0"/>
              <a:t>.</a:t>
            </a:r>
          </a:p>
          <a:p>
            <a:pPr marL="624078" indent="-514350">
              <a:buAutoNum type="alphaUcParenBoth"/>
            </a:pPr>
            <a:endParaRPr lang="en-IN" sz="2800" dirty="0"/>
          </a:p>
          <a:p>
            <a:pPr marL="109728" indent="0">
              <a:buNone/>
            </a:pPr>
            <a:r>
              <a:rPr lang="en-IN" sz="2800" dirty="0" smtClean="0"/>
              <a:t> </a:t>
            </a:r>
            <a:r>
              <a:rPr lang="en-IN" sz="2800" dirty="0"/>
              <a:t>(B) Most of my friends don't watch movies. </a:t>
            </a:r>
            <a:r>
              <a:rPr lang="en-IN" sz="2800" dirty="0" err="1"/>
              <a:t>Suman</a:t>
            </a:r>
            <a:r>
              <a:rPr lang="en-IN" sz="2800" dirty="0"/>
              <a:t> is my friend. So </a:t>
            </a:r>
            <a:r>
              <a:rPr lang="en-IN" sz="2800" dirty="0" err="1"/>
              <a:t>Suman</a:t>
            </a:r>
            <a:r>
              <a:rPr lang="en-IN" sz="2800" dirty="0"/>
              <a:t> doesn't watch movies</a:t>
            </a:r>
            <a:r>
              <a:rPr lang="en-IN" sz="2800" dirty="0" smtClean="0"/>
              <a:t>.</a:t>
            </a:r>
          </a:p>
          <a:p>
            <a:pPr marL="109728" indent="0">
              <a:buNone/>
            </a:pPr>
            <a:endParaRPr lang="en-IN" sz="2800" dirty="0" smtClean="0"/>
          </a:p>
          <a:p>
            <a:pPr marL="109728" indent="0">
              <a:buNone/>
            </a:pPr>
            <a:r>
              <a:rPr lang="en-IN" sz="2800" dirty="0" smtClean="0"/>
              <a:t> </a:t>
            </a:r>
            <a:r>
              <a:rPr lang="en-IN" sz="2800" dirty="0"/>
              <a:t>(C)Women are better managers than men. Jerry is not as good a manager as Jimmy.        Jerry is not a woman</a:t>
            </a:r>
            <a:r>
              <a:rPr lang="en-IN" sz="2800" dirty="0" smtClean="0"/>
              <a:t>.</a:t>
            </a:r>
          </a:p>
          <a:p>
            <a:pPr marL="109728" indent="0">
              <a:buNone/>
            </a:pPr>
            <a:endParaRPr lang="en-IN" sz="2800" dirty="0"/>
          </a:p>
          <a:p>
            <a:pPr marL="109728" indent="0">
              <a:buNone/>
            </a:pPr>
            <a:r>
              <a:rPr lang="en-IN" sz="2800" dirty="0" smtClean="0"/>
              <a:t>   </a:t>
            </a:r>
            <a:r>
              <a:rPr lang="en-IN" sz="2800" dirty="0"/>
              <a:t>(D) All great novels are great art. All great art is moving and meaningful. Moby-Dick, a great novel is moving and meaningful.</a:t>
            </a:r>
          </a:p>
          <a:p>
            <a:r>
              <a:rPr lang="en-IN" sz="2800" dirty="0"/>
              <a:t> </a:t>
            </a:r>
          </a:p>
          <a:p>
            <a:r>
              <a:rPr lang="en-IN" sz="2800" dirty="0"/>
              <a:t>    [A] Only A                [B] Only D               [C] C &amp; D               [D] Only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6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A Conclusion is a directly stated outcome.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An Inference is an indirect outcome.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An Inference needs to be drawn.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An inference is implied.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 and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Given: Some people like chocolate ice-cream.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Can we infer</a:t>
            </a:r>
          </a:p>
          <a:p>
            <a:pPr marL="624078" indent="-514350">
              <a:buAutoNum type="alphaLcParenR"/>
            </a:pPr>
            <a:r>
              <a:rPr lang="en-IN" dirty="0" smtClean="0"/>
              <a:t>Some people do not like chocolate ice-cream.</a:t>
            </a:r>
          </a:p>
          <a:p>
            <a:pPr marL="624078" indent="-514350">
              <a:buAutoNum type="alphaLcParenR"/>
            </a:pPr>
            <a:r>
              <a:rPr lang="en-IN" dirty="0"/>
              <a:t> </a:t>
            </a:r>
            <a:r>
              <a:rPr lang="en-IN" dirty="0" smtClean="0"/>
              <a:t>All People like </a:t>
            </a:r>
            <a:r>
              <a:rPr lang="en-IN" smtClean="0"/>
              <a:t>chocolate ice-cream.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Think ….Evaluate…Answer…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argument is an idea, a proposition, a thought conveyed by the speaker/writer.</a:t>
            </a:r>
          </a:p>
          <a:p>
            <a:r>
              <a:rPr lang="en-IN" dirty="0" smtClean="0"/>
              <a:t>An argument must contain an outcome and a reason or proof of that outcome.</a:t>
            </a:r>
          </a:p>
          <a:p>
            <a:r>
              <a:rPr lang="en-IN" dirty="0" smtClean="0"/>
              <a:t>Each outcome is called a conclusion.</a:t>
            </a:r>
          </a:p>
          <a:p>
            <a:r>
              <a:rPr lang="en-IN" dirty="0" smtClean="0"/>
              <a:t>Each reason is called a premise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Argument= Premise(s) + Conclusion</a:t>
            </a:r>
          </a:p>
          <a:p>
            <a:pPr marL="109728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A=P+C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an argument?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2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Robert </a:t>
            </a:r>
            <a:r>
              <a:rPr lang="en-US" sz="2800" dirty="0"/>
              <a:t>will win the competition because he is tall and quick.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Dhoni </a:t>
            </a:r>
            <a:r>
              <a:rPr lang="en-US" sz="2800" dirty="0"/>
              <a:t>has scored highest number of runs and he is thus the best batsman.</a:t>
            </a:r>
          </a:p>
          <a:p>
            <a:pPr>
              <a:buNone/>
            </a:pPr>
            <a:r>
              <a:rPr lang="en-US" sz="2800" dirty="0"/>
              <a:t>3. </a:t>
            </a:r>
            <a:r>
              <a:rPr lang="en-US" sz="2800" dirty="0" smtClean="0"/>
              <a:t>Bihar </a:t>
            </a:r>
            <a:r>
              <a:rPr lang="en-US" sz="2800" dirty="0"/>
              <a:t>has a water crisis. One should avoid travelling to </a:t>
            </a:r>
            <a:r>
              <a:rPr lang="en-US" sz="2800" dirty="0" smtClean="0"/>
              <a:t>Bihar.</a:t>
            </a:r>
            <a:endParaRPr lang="en-US" sz="28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Argument- Examples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0"/>
            <a:ext cx="670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Formula: </a:t>
            </a:r>
            <a:r>
              <a:rPr lang="en-IN" dirty="0" smtClean="0"/>
              <a:t>  Why </a:t>
            </a:r>
            <a:r>
              <a:rPr lang="en-IN" dirty="0"/>
              <a:t>+ Conclusion= Premise</a:t>
            </a:r>
          </a:p>
        </p:txBody>
      </p:sp>
    </p:spTree>
    <p:extLst>
      <p:ext uri="{BB962C8B-B14F-4D97-AF65-F5344CB8AC3E}">
        <p14:creationId xmlns:p14="http://schemas.microsoft.com/office/powerpoint/2010/main" val="13531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General to Specific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P1- </a:t>
            </a:r>
            <a:r>
              <a:rPr lang="en-US" dirty="0" smtClean="0"/>
              <a:t>All elements of Water are blue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P2- </a:t>
            </a:r>
            <a:r>
              <a:rPr lang="en-US" dirty="0" smtClean="0"/>
              <a:t>W </a:t>
            </a:r>
            <a:r>
              <a:rPr lang="en-US" dirty="0"/>
              <a:t>is an element of </a:t>
            </a:r>
            <a:r>
              <a:rPr lang="en-US" dirty="0" smtClean="0"/>
              <a:t>water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Can we conclude that W </a:t>
            </a:r>
            <a:r>
              <a:rPr lang="en-US" dirty="0"/>
              <a:t>is </a:t>
            </a:r>
            <a:r>
              <a:rPr lang="en-US" dirty="0" smtClean="0"/>
              <a:t>blue?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Deductive Arguments=P1+P2=C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4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P1- All oranges are vegetables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P2- </a:t>
            </a:r>
            <a:r>
              <a:rPr lang="en-US" dirty="0" smtClean="0"/>
              <a:t>All Lemons are vegetables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Can we conclude All oranges are lemons?</a:t>
            </a:r>
          </a:p>
          <a:p>
            <a:pPr marL="109728" indent="0">
              <a:buNone/>
            </a:pPr>
            <a:r>
              <a:rPr lang="en-US" dirty="0" smtClean="0"/>
              <a:t>Can we conclude All lemons are oranges?</a:t>
            </a:r>
          </a:p>
          <a:p>
            <a:pPr marL="109728" indent="0">
              <a:buNone/>
            </a:pPr>
            <a:r>
              <a:rPr lang="en-US" dirty="0" smtClean="0"/>
              <a:t>Can we Conclude Some lemons are oranges?</a:t>
            </a:r>
          </a:p>
          <a:p>
            <a:pPr marL="109728" indent="0">
              <a:buNone/>
            </a:pPr>
            <a:r>
              <a:rPr lang="en-US" dirty="0" smtClean="0"/>
              <a:t>Can we conclude Some Oranges are lemons?</a:t>
            </a: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IN" b="1" u="sng" dirty="0" smtClean="0"/>
              <a:t>Deductive arguments </a:t>
            </a:r>
            <a:r>
              <a:rPr lang="en-IN" dirty="0" smtClean="0"/>
              <a:t>lead to conclusions that are </a:t>
            </a:r>
          </a:p>
          <a:p>
            <a:r>
              <a:rPr lang="en-US" dirty="0"/>
              <a:t>100% True = Necessarily True (NT)</a:t>
            </a:r>
          </a:p>
          <a:p>
            <a:r>
              <a:rPr lang="en-US" dirty="0"/>
              <a:t>100% False= Necessarily False (</a:t>
            </a:r>
            <a:r>
              <a:rPr lang="en-US" dirty="0" smtClean="0"/>
              <a:t>NF)</a:t>
            </a:r>
          </a:p>
          <a:p>
            <a:r>
              <a:rPr lang="en-US" dirty="0" smtClean="0"/>
              <a:t>May </a:t>
            </a:r>
            <a:r>
              <a:rPr lang="en-US" dirty="0"/>
              <a:t>or May Not be True= Possibly/Probably True (PT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u="sng" dirty="0" smtClean="0"/>
              <a:t>Inductive arguments </a:t>
            </a:r>
            <a:r>
              <a:rPr lang="en-US" dirty="0" smtClean="0"/>
              <a:t>lead to </a:t>
            </a:r>
          </a:p>
          <a:p>
            <a:pPr marL="109728" indent="0">
              <a:buNone/>
            </a:pPr>
            <a:r>
              <a:rPr lang="en-US" dirty="0"/>
              <a:t>May or May Not be True= Possibly/Probably True (PT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Importance in RC/CR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Deductive v/s Inductive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01669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Are logical reasoning arguments</a:t>
            </a:r>
          </a:p>
          <a:p>
            <a:r>
              <a:rPr lang="en-IN" dirty="0" smtClean="0"/>
              <a:t>Possess at least 2 premises and one conclusion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The validity of a syllogism is dependent on the information in the premises.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A valid syllogism must:</a:t>
            </a:r>
          </a:p>
          <a:p>
            <a:pPr marL="624078" indent="-514350">
              <a:buAutoNum type="arabicPeriod"/>
            </a:pPr>
            <a:r>
              <a:rPr lang="en-IN" dirty="0" smtClean="0"/>
              <a:t>Have at least 2 premises</a:t>
            </a:r>
          </a:p>
          <a:p>
            <a:pPr marL="624078" indent="-514350">
              <a:buAutoNum type="arabicPeriod"/>
            </a:pPr>
            <a:r>
              <a:rPr lang="en-IN" dirty="0" smtClean="0"/>
              <a:t>Have a common middle term</a:t>
            </a:r>
          </a:p>
          <a:p>
            <a:pPr marL="624078" indent="-514350">
              <a:buAutoNum type="arabicPeriod"/>
            </a:pPr>
            <a:r>
              <a:rPr lang="en-IN" dirty="0" smtClean="0"/>
              <a:t>Have Quantifiers like ‘All’, ‘Some’, ‘No’, ‘Only’</a:t>
            </a:r>
          </a:p>
          <a:p>
            <a:pPr marL="624078" indent="-514350">
              <a:buAutoNum type="arabicPeriod"/>
            </a:pPr>
            <a:r>
              <a:rPr lang="en-IN" dirty="0" smtClean="0"/>
              <a:t>Be considered irrevocable and irrefutable</a:t>
            </a:r>
          </a:p>
          <a:p>
            <a:pPr marL="624078" indent="-514350">
              <a:buAutoNum type="arabicPeriod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</a:t>
            </a:r>
            <a:r>
              <a:rPr lang="en-IN" u="sng" dirty="0" smtClean="0"/>
              <a:t>Syllogisms</a:t>
            </a:r>
            <a:br>
              <a:rPr lang="en-IN" u="sng" dirty="0" smtClean="0"/>
            </a:b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0708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2278</TotalTime>
  <Words>822</Words>
  <Application>Microsoft Office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We will Start Shortly</vt:lpstr>
      <vt:lpstr>Inferences and Conclusion</vt:lpstr>
      <vt:lpstr> Think ….Evaluate…Answer…</vt:lpstr>
      <vt:lpstr>What is an argument?</vt:lpstr>
      <vt:lpstr>Argument- Examples</vt:lpstr>
      <vt:lpstr>Deductive Arguments=P1+P2=C</vt:lpstr>
      <vt:lpstr>Example</vt:lpstr>
      <vt:lpstr>Deductive v/s Inductive</vt:lpstr>
      <vt:lpstr>                Syllogisms </vt:lpstr>
      <vt:lpstr>Example</vt:lpstr>
      <vt:lpstr>Syllogisms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will Start Shortly</dc:title>
  <dc:creator>Tina Khurana</dc:creator>
  <cp:lastModifiedBy>Tina Khurana</cp:lastModifiedBy>
  <cp:revision>15</cp:revision>
  <dcterms:created xsi:type="dcterms:W3CDTF">2006-08-16T00:00:00Z</dcterms:created>
  <dcterms:modified xsi:type="dcterms:W3CDTF">2021-05-30T15:51:12Z</dcterms:modified>
</cp:coreProperties>
</file>