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59" r:id="rId7"/>
    <p:sldId id="264" r:id="rId8"/>
    <p:sldId id="265" r:id="rId9"/>
    <p:sldId id="263" r:id="rId10"/>
    <p:sldId id="262" r:id="rId11"/>
    <p:sldId id="266" r:id="rId12"/>
    <p:sldId id="267" r:id="rId13"/>
    <p:sldId id="268" r:id="rId14"/>
  </p:sldIdLst>
  <p:sldSz cx="12192000" cy="6858000"/>
  <p:notesSz cx="6858000" cy="914400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114" d="100"/>
          <a:sy n="114" d="100"/>
        </p:scale>
        <p:origin x="36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73464-A18B-4441-8B50-C6D58E3E44A2}"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DAEA2-4832-4C96-919E-74240C9CF70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173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73464-A18B-4441-8B50-C6D58E3E44A2}"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DAEA2-4832-4C96-919E-74240C9CF70B}" type="slidenum">
              <a:rPr lang="en-US" smtClean="0"/>
              <a:t>‹#›</a:t>
            </a:fld>
            <a:endParaRPr lang="en-US"/>
          </a:p>
        </p:txBody>
      </p:sp>
    </p:spTree>
    <p:extLst>
      <p:ext uri="{BB962C8B-B14F-4D97-AF65-F5344CB8AC3E}">
        <p14:creationId xmlns:p14="http://schemas.microsoft.com/office/powerpoint/2010/main" val="3279670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73464-A18B-4441-8B50-C6D58E3E44A2}"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DAEA2-4832-4C96-919E-74240C9CF70B}" type="slidenum">
              <a:rPr lang="en-US" smtClean="0"/>
              <a:t>‹#›</a:t>
            </a:fld>
            <a:endParaRPr lang="en-US"/>
          </a:p>
        </p:txBody>
      </p:sp>
    </p:spTree>
    <p:extLst>
      <p:ext uri="{BB962C8B-B14F-4D97-AF65-F5344CB8AC3E}">
        <p14:creationId xmlns:p14="http://schemas.microsoft.com/office/powerpoint/2010/main" val="830929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73464-A18B-4441-8B50-C6D58E3E44A2}"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DAEA2-4832-4C96-919E-74240C9CF70B}" type="slidenum">
              <a:rPr lang="en-US" smtClean="0"/>
              <a:t>‹#›</a:t>
            </a:fld>
            <a:endParaRPr lang="en-US"/>
          </a:p>
        </p:txBody>
      </p:sp>
    </p:spTree>
    <p:extLst>
      <p:ext uri="{BB962C8B-B14F-4D97-AF65-F5344CB8AC3E}">
        <p14:creationId xmlns:p14="http://schemas.microsoft.com/office/powerpoint/2010/main" val="4190111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A73464-A18B-4441-8B50-C6D58E3E44A2}"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DAEA2-4832-4C96-919E-74240C9CF70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63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A73464-A18B-4441-8B50-C6D58E3E44A2}"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DAEA2-4832-4C96-919E-74240C9CF70B}" type="slidenum">
              <a:rPr lang="en-US" smtClean="0"/>
              <a:t>‹#›</a:t>
            </a:fld>
            <a:endParaRPr lang="en-US"/>
          </a:p>
        </p:txBody>
      </p:sp>
    </p:spTree>
    <p:extLst>
      <p:ext uri="{BB962C8B-B14F-4D97-AF65-F5344CB8AC3E}">
        <p14:creationId xmlns:p14="http://schemas.microsoft.com/office/powerpoint/2010/main" val="1812221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A73464-A18B-4441-8B50-C6D58E3E44A2}" type="datetimeFigureOut">
              <a:rPr lang="en-US" smtClean="0"/>
              <a:t>9/5/2023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2DAEA2-4832-4C96-919E-74240C9CF70B}" type="slidenum">
              <a:rPr lang="en-US" smtClean="0"/>
              <a:t>‹#›</a:t>
            </a:fld>
            <a:endParaRPr lang="en-US"/>
          </a:p>
        </p:txBody>
      </p:sp>
    </p:spTree>
    <p:extLst>
      <p:ext uri="{BB962C8B-B14F-4D97-AF65-F5344CB8AC3E}">
        <p14:creationId xmlns:p14="http://schemas.microsoft.com/office/powerpoint/2010/main" val="4197649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A73464-A18B-4441-8B50-C6D58E3E44A2}" type="datetimeFigureOut">
              <a:rPr lang="en-US" smtClean="0"/>
              <a:t>9/5/2023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2DAEA2-4832-4C96-919E-74240C9CF70B}" type="slidenum">
              <a:rPr lang="en-US" smtClean="0"/>
              <a:t>‹#›</a:t>
            </a:fld>
            <a:endParaRPr lang="en-US"/>
          </a:p>
        </p:txBody>
      </p:sp>
    </p:spTree>
    <p:extLst>
      <p:ext uri="{BB962C8B-B14F-4D97-AF65-F5344CB8AC3E}">
        <p14:creationId xmlns:p14="http://schemas.microsoft.com/office/powerpoint/2010/main" val="118610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8A73464-A18B-4441-8B50-C6D58E3E44A2}" type="datetimeFigureOut">
              <a:rPr lang="en-US" smtClean="0"/>
              <a:t>9/5/2023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F2DAEA2-4832-4C96-919E-74240C9CF70B}" type="slidenum">
              <a:rPr lang="en-US" smtClean="0"/>
              <a:t>‹#›</a:t>
            </a:fld>
            <a:endParaRPr lang="en-US"/>
          </a:p>
        </p:txBody>
      </p:sp>
    </p:spTree>
    <p:extLst>
      <p:ext uri="{BB962C8B-B14F-4D97-AF65-F5344CB8AC3E}">
        <p14:creationId xmlns:p14="http://schemas.microsoft.com/office/powerpoint/2010/main" val="1636429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8A73464-A18B-4441-8B50-C6D58E3E44A2}" type="datetimeFigureOut">
              <a:rPr lang="en-US" smtClean="0"/>
              <a:t>9/5/2023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F2DAEA2-4832-4C96-919E-74240C9CF70B}" type="slidenum">
              <a:rPr lang="en-US" smtClean="0"/>
              <a:t>‹#›</a:t>
            </a:fld>
            <a:endParaRPr lang="en-US"/>
          </a:p>
        </p:txBody>
      </p:sp>
    </p:spTree>
    <p:extLst>
      <p:ext uri="{BB962C8B-B14F-4D97-AF65-F5344CB8AC3E}">
        <p14:creationId xmlns:p14="http://schemas.microsoft.com/office/powerpoint/2010/main" val="2759343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A73464-A18B-4441-8B50-C6D58E3E44A2}"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DAEA2-4832-4C96-919E-74240C9CF70B}" type="slidenum">
              <a:rPr lang="en-US" smtClean="0"/>
              <a:t>‹#›</a:t>
            </a:fld>
            <a:endParaRPr lang="en-US"/>
          </a:p>
        </p:txBody>
      </p:sp>
    </p:spTree>
    <p:extLst>
      <p:ext uri="{BB962C8B-B14F-4D97-AF65-F5344CB8AC3E}">
        <p14:creationId xmlns:p14="http://schemas.microsoft.com/office/powerpoint/2010/main" val="1724472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b="0" i="0" u="none"/>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8A73464-A18B-4441-8B50-C6D58E3E44A2}" type="datetimeFigureOut">
              <a:rPr lang="en-US" smtClean="0"/>
              <a:t>9/5/2023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F2DAEA2-4832-4C96-919E-74240C9CF70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0133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b="0" i="0" u="none"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CAD68-0296-4FEF-BEC1-BCAE97D3B77E}"/>
              </a:ext>
            </a:extLst>
          </p:cNvPr>
          <p:cNvSpPr>
            <a:spLocks noGrp="1"/>
          </p:cNvSpPr>
          <p:nvPr>
            <p:ph type="ctrTitle"/>
          </p:nvPr>
        </p:nvSpPr>
        <p:spPr/>
        <p:txBody>
          <a:bodyPr/>
          <a:lstStyle/>
          <a:p>
            <a:pPr algn="ctr"/>
            <a:r>
              <a:rPr lang="en-US" dirty="0"/>
              <a:t>Evaluation Metrics for Regression</a:t>
            </a:r>
            <a:br>
              <a:rPr lang="en-US" dirty="0"/>
            </a:br>
            <a:endParaRPr lang="en-US" dirty="0"/>
          </a:p>
        </p:txBody>
      </p:sp>
      <p:sp>
        <p:nvSpPr>
          <p:cNvPr id="3" name="Subtitle 2">
            <a:extLst>
              <a:ext uri="{FF2B5EF4-FFF2-40B4-BE49-F238E27FC236}">
                <a16:creationId xmlns:a16="http://schemas.microsoft.com/office/drawing/2014/main" id="{9E1BBC85-5E19-4E8C-B503-24812097D89A}"/>
              </a:ext>
            </a:extLst>
          </p:cNvPr>
          <p:cNvSpPr>
            <a:spLocks noGrp="1"/>
          </p:cNvSpPr>
          <p:nvPr>
            <p:ph type="subTitle" idx="1"/>
          </p:nvPr>
        </p:nvSpPr>
        <p:spPr/>
        <p:txBody>
          <a:bodyPr>
            <a:normAutofit/>
          </a:bodyPr>
          <a:lstStyle/>
          <a:p>
            <a:pPr algn="r"/>
            <a:r>
              <a:rPr lang="en-US" b="1" dirty="0">
                <a:solidFill>
                  <a:schemeClr val="tx1"/>
                </a:solidFill>
              </a:rPr>
              <a:t>TIET, Patiala</a:t>
            </a:r>
          </a:p>
          <a:p>
            <a:endParaRPr lang="en-US" dirty="0"/>
          </a:p>
        </p:txBody>
      </p:sp>
    </p:spTree>
    <p:extLst>
      <p:ext uri="{BB962C8B-B14F-4D97-AF65-F5344CB8AC3E}">
        <p14:creationId xmlns:p14="http://schemas.microsoft.com/office/powerpoint/2010/main" val="2193729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2AE85-2643-4FB2-9979-C392EC621B58}"/>
              </a:ext>
            </a:extLst>
          </p:cNvPr>
          <p:cNvSpPr>
            <a:spLocks noGrp="1"/>
          </p:cNvSpPr>
          <p:nvPr>
            <p:ph type="title"/>
          </p:nvPr>
        </p:nvSpPr>
        <p:spPr/>
        <p:txBody>
          <a:bodyPr/>
          <a:lstStyle/>
          <a:p>
            <a:r>
              <a:rPr lang="en-US" dirty="0"/>
              <a:t>Evaluation Metrics- Numerical Example</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023B730F-D08A-48CA-A634-3F4332565665}"/>
                  </a:ext>
                </a:extLst>
              </p:cNvPr>
              <p:cNvGraphicFramePr>
                <a:graphicFrameLocks noGrp="1"/>
              </p:cNvGraphicFramePr>
              <p:nvPr>
                <p:ph idx="1"/>
                <p:extLst>
                  <p:ext uri="{D42A27DB-BD31-4B8C-83A1-F6EECF244321}">
                    <p14:modId xmlns:p14="http://schemas.microsoft.com/office/powerpoint/2010/main" val="3285898939"/>
                  </p:ext>
                </p:extLst>
              </p:nvPr>
            </p:nvGraphicFramePr>
            <p:xfrm>
              <a:off x="626724" y="1952089"/>
              <a:ext cx="10528957" cy="3419216"/>
            </p:xfrm>
            <a:graphic>
              <a:graphicData uri="http://schemas.openxmlformats.org/drawingml/2006/table">
                <a:tbl>
                  <a:tblPr firstRow="1" firstCol="1" bandRow="1">
                    <a:tableStyleId>{5C22544A-7EE6-4342-B048-85BDC9FD1C3A}</a:tableStyleId>
                  </a:tblPr>
                  <a:tblGrid>
                    <a:gridCol w="754314">
                      <a:extLst>
                        <a:ext uri="{9D8B030D-6E8A-4147-A177-3AD203B41FA5}">
                          <a16:colId xmlns:a16="http://schemas.microsoft.com/office/drawing/2014/main" val="3710541739"/>
                        </a:ext>
                      </a:extLst>
                    </a:gridCol>
                    <a:gridCol w="754314">
                      <a:extLst>
                        <a:ext uri="{9D8B030D-6E8A-4147-A177-3AD203B41FA5}">
                          <a16:colId xmlns:a16="http://schemas.microsoft.com/office/drawing/2014/main" val="3302030575"/>
                        </a:ext>
                      </a:extLst>
                    </a:gridCol>
                    <a:gridCol w="754314">
                      <a:extLst>
                        <a:ext uri="{9D8B030D-6E8A-4147-A177-3AD203B41FA5}">
                          <a16:colId xmlns:a16="http://schemas.microsoft.com/office/drawing/2014/main" val="1421016509"/>
                        </a:ext>
                      </a:extLst>
                    </a:gridCol>
                    <a:gridCol w="1854353">
                      <a:extLst>
                        <a:ext uri="{9D8B030D-6E8A-4147-A177-3AD203B41FA5}">
                          <a16:colId xmlns:a16="http://schemas.microsoft.com/office/drawing/2014/main" val="2189766888"/>
                        </a:ext>
                      </a:extLst>
                    </a:gridCol>
                    <a:gridCol w="1554039">
                      <a:extLst>
                        <a:ext uri="{9D8B030D-6E8A-4147-A177-3AD203B41FA5}">
                          <a16:colId xmlns:a16="http://schemas.microsoft.com/office/drawing/2014/main" val="584897661"/>
                        </a:ext>
                      </a:extLst>
                    </a:gridCol>
                    <a:gridCol w="1750567">
                      <a:extLst>
                        <a:ext uri="{9D8B030D-6E8A-4147-A177-3AD203B41FA5}">
                          <a16:colId xmlns:a16="http://schemas.microsoft.com/office/drawing/2014/main" val="4042892702"/>
                        </a:ext>
                      </a:extLst>
                    </a:gridCol>
                    <a:gridCol w="1057275">
                      <a:extLst>
                        <a:ext uri="{9D8B030D-6E8A-4147-A177-3AD203B41FA5}">
                          <a16:colId xmlns:a16="http://schemas.microsoft.com/office/drawing/2014/main" val="736595172"/>
                        </a:ext>
                      </a:extLst>
                    </a:gridCol>
                    <a:gridCol w="1295467">
                      <a:extLst>
                        <a:ext uri="{9D8B030D-6E8A-4147-A177-3AD203B41FA5}">
                          <a16:colId xmlns:a16="http://schemas.microsoft.com/office/drawing/2014/main" val="821713914"/>
                        </a:ext>
                      </a:extLst>
                    </a:gridCol>
                    <a:gridCol w="754314">
                      <a:extLst>
                        <a:ext uri="{9D8B030D-6E8A-4147-A177-3AD203B41FA5}">
                          <a16:colId xmlns:a16="http://schemas.microsoft.com/office/drawing/2014/main" val="3486260764"/>
                        </a:ext>
                      </a:extLst>
                    </a:gridCol>
                  </a:tblGrid>
                  <a:tr h="561654">
                    <a:tc>
                      <a:txBody>
                        <a:bodyPr/>
                        <a:lstStyle/>
                        <a:p>
                          <a:pPr marL="0" marR="0" algn="ctr">
                            <a:lnSpc>
                              <a:spcPct val="107000"/>
                            </a:lnSpc>
                            <a:spcBef>
                              <a:spcPts val="0"/>
                            </a:spcBef>
                            <a:spcAft>
                              <a:spcPts val="0"/>
                            </a:spcAft>
                          </a:pPr>
                          <a:r>
                            <a:rPr lang="en-US" sz="1800">
                              <a:effectLst/>
                            </a:rPr>
                            <a:t>S.No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14:m>
                            <m:oMath xmlns:m="http://schemas.openxmlformats.org/officeDocument/2006/math">
                              <m:r>
                                <m:rPr>
                                  <m:sty m:val="p"/>
                                </m:rPr>
                                <a:rPr lang="en-US" sz="1800" b="0" i="0" smtClean="0">
                                  <a:latin typeface="Cambria Math" panose="02040503050406030204" pitchFamily="18" charset="0"/>
                                  <a:ea typeface="Calibri" panose="020F0502020204030204" pitchFamily="34" charset="0"/>
                                  <a:cs typeface="Times New Roman" panose="02020603050405020304" pitchFamily="18" charset="0"/>
                                </a:rPr>
                                <m:t>y</m:t>
                              </m:r>
                              <m:r>
                                <a:rPr lang="en-US" sz="1800" i="1" baseline="30000" smtClean="0">
                                  <a:latin typeface="Cambria Math" panose="02040503050406030204" pitchFamily="18" charset="0"/>
                                  <a:ea typeface="Calibri" panose="020F0502020204030204" pitchFamily="34" charset="0"/>
                                  <a:cs typeface="Times New Roman" panose="02020603050405020304" pitchFamily="18" charset="0"/>
                                </a:rPr>
                                <m:t>∧</m:t>
                              </m:r>
                              <m:r>
                                <a:rPr lang="en-US" sz="1800" i="1" smtClean="0">
                                  <a:latin typeface="Cambria Math" panose="02040503050406030204" pitchFamily="18" charset="0"/>
                                  <a:ea typeface="Calibri" panose="020F0502020204030204" pitchFamily="34" charset="0"/>
                                  <a:cs typeface="Times New Roman" panose="02020603050405020304" pitchFamily="18" charset="0"/>
                                </a:rPr>
                                <m:t> </m:t>
                              </m:r>
                            </m:oMath>
                          </a14:m>
                          <a:r>
                            <a:rPr lang="en-US" sz="1800" dirty="0">
                              <a:effectLst/>
                            </a:rPr>
                            <a:t>=0.143+1.229x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Error=y-</a:t>
                          </a:r>
                          <a14:m>
                            <m:oMath xmlns:m="http://schemas.openxmlformats.org/officeDocument/2006/math">
                              <m:r>
                                <m:rPr>
                                  <m:sty m:val="p"/>
                                </m:rPr>
                                <a:rPr lang="en-US" sz="1800" b="0" i="0" smtClean="0">
                                  <a:latin typeface="Cambria Math" panose="02040503050406030204" pitchFamily="18" charset="0"/>
                                  <a:ea typeface="Calibri" panose="020F0502020204030204" pitchFamily="34" charset="0"/>
                                  <a:cs typeface="Times New Roman" panose="02020603050405020304" pitchFamily="18" charset="0"/>
                                </a:rPr>
                                <m:t>y</m:t>
                              </m:r>
                              <m:r>
                                <a:rPr lang="en-US" sz="1800" i="1" baseline="30000" smtClean="0">
                                  <a:latin typeface="Cambria Math" panose="02040503050406030204" pitchFamily="18" charset="0"/>
                                  <a:ea typeface="Calibri" panose="020F0502020204030204" pitchFamily="34" charset="0"/>
                                  <a:cs typeface="Times New Roman" panose="02020603050405020304" pitchFamily="18" charset="0"/>
                                </a:rPr>
                                <m:t>∧</m:t>
                              </m:r>
                              <m:r>
                                <a:rPr lang="en-US" sz="1800" i="1" smtClean="0">
                                  <a:latin typeface="Cambria Math" panose="02040503050406030204" pitchFamily="18" charset="0"/>
                                  <a:ea typeface="Calibri" panose="020F0502020204030204" pitchFamily="34" charset="0"/>
                                  <a:cs typeface="Times New Roman" panose="02020603050405020304" pitchFamily="18" charset="0"/>
                                </a:rPr>
                                <m:t> </m:t>
                              </m:r>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Ab. Error=|y-</a:t>
                          </a:r>
                          <a14:m>
                            <m:oMath xmlns:m="http://schemas.openxmlformats.org/officeDocument/2006/math">
                              <m:r>
                                <m:rPr>
                                  <m:sty m:val="p"/>
                                </m:rPr>
                                <a:rPr lang="en-US" sz="1800" b="0" i="0" smtClean="0">
                                  <a:latin typeface="Cambria Math" panose="02040503050406030204" pitchFamily="18" charset="0"/>
                                  <a:ea typeface="Calibri" panose="020F0502020204030204" pitchFamily="34" charset="0"/>
                                  <a:cs typeface="Times New Roman" panose="02020603050405020304" pitchFamily="18" charset="0"/>
                                </a:rPr>
                                <m:t>y</m:t>
                              </m:r>
                              <m:r>
                                <a:rPr lang="en-US" sz="1800" i="1" baseline="30000" smtClean="0">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Sq. Error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y-mean(y)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SST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5645712"/>
                      </a:ext>
                    </a:extLst>
                  </a:tr>
                  <a:tr h="561654">
                    <a:tc>
                      <a:txBody>
                        <a:bodyPr/>
                        <a:lstStyle/>
                        <a:p>
                          <a:pPr marL="0" marR="0" algn="ctr">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2.601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-0.601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0.601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0.361201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-2.75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7.5625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5375108"/>
                      </a:ext>
                    </a:extLst>
                  </a:tr>
                  <a:tr h="561654">
                    <a:tc>
                      <a:txBody>
                        <a:bodyPr/>
                        <a:lstStyle/>
                        <a:p>
                          <a:pPr marL="0" marR="0" algn="ctr">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3.83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0.17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0.17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0.0289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-0.75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0.5625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133885"/>
                      </a:ext>
                    </a:extLst>
                  </a:tr>
                  <a:tr h="561654">
                    <a:tc>
                      <a:txBody>
                        <a:bodyPr/>
                        <a:lstStyle/>
                        <a:p>
                          <a:pPr marL="0" marR="0" algn="ctr">
                            <a:lnSpc>
                              <a:spcPct val="107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5.059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0.941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0.941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0.885481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1.25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1.5625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1435081"/>
                      </a:ext>
                    </a:extLst>
                  </a:tr>
                  <a:tr h="561654">
                    <a:tc>
                      <a:txBody>
                        <a:bodyPr/>
                        <a:lstStyle/>
                        <a:p>
                          <a:pPr marL="0" marR="0" algn="ctr">
                            <a:lnSpc>
                              <a:spcPct val="107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7.517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-0.517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0.517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0.267289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2.25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5.0625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4581626"/>
                      </a:ext>
                    </a:extLst>
                  </a:tr>
                  <a:tr h="561654">
                    <a:tc>
                      <a:txBody>
                        <a:bodyPr/>
                        <a:lstStyle/>
                        <a:p>
                          <a:pPr marL="0" marR="0" algn="ctr">
                            <a:lnSpc>
                              <a:spcPct val="107000"/>
                            </a:lnSpc>
                            <a:spcBef>
                              <a:spcPts val="0"/>
                            </a:spcBef>
                            <a:spcAft>
                              <a:spcPts val="0"/>
                            </a:spcAft>
                          </a:pPr>
                          <a:r>
                            <a:rPr lang="en-US" sz="1800">
                              <a:effectLst/>
                            </a:rPr>
                            <a:t>Total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2.229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1.542871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14.75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0678526"/>
                      </a:ext>
                    </a:extLst>
                  </a:tr>
                </a:tbl>
              </a:graphicData>
            </a:graphic>
          </p:graphicFrame>
        </mc:Choice>
        <mc:Fallback xmlns="">
          <p:graphicFrame>
            <p:nvGraphicFramePr>
              <p:cNvPr id="4" name="Content Placeholder 3">
                <a:extLst>
                  <a:ext uri="{FF2B5EF4-FFF2-40B4-BE49-F238E27FC236}">
                    <a16:creationId xmlns:a16="http://schemas.microsoft.com/office/drawing/2014/main" id="{023B730F-D08A-48CA-A634-3F4332565665}"/>
                  </a:ext>
                </a:extLst>
              </p:cNvPr>
              <p:cNvGraphicFramePr>
                <a:graphicFrameLocks noGrp="1"/>
              </p:cNvGraphicFramePr>
              <p:nvPr>
                <p:ph idx="1"/>
                <p:extLst>
                  <p:ext uri="{D42A27DB-BD31-4B8C-83A1-F6EECF244321}">
                    <p14:modId xmlns:p14="http://schemas.microsoft.com/office/powerpoint/2010/main" val="3285898939"/>
                  </p:ext>
                </p:extLst>
              </p:nvPr>
            </p:nvGraphicFramePr>
            <p:xfrm>
              <a:off x="626724" y="1952089"/>
              <a:ext cx="10528957" cy="3419216"/>
            </p:xfrm>
            <a:graphic>
              <a:graphicData uri="http://schemas.openxmlformats.org/drawingml/2006/table">
                <a:tbl>
                  <a:tblPr firstRow="1" firstCol="1" bandRow="1">
                    <a:tableStyleId>{5C22544A-7EE6-4342-B048-85BDC9FD1C3A}</a:tableStyleId>
                  </a:tblPr>
                  <a:tblGrid>
                    <a:gridCol w="754314">
                      <a:extLst>
                        <a:ext uri="{9D8B030D-6E8A-4147-A177-3AD203B41FA5}">
                          <a16:colId xmlns:a16="http://schemas.microsoft.com/office/drawing/2014/main" val="3710541739"/>
                        </a:ext>
                      </a:extLst>
                    </a:gridCol>
                    <a:gridCol w="754314">
                      <a:extLst>
                        <a:ext uri="{9D8B030D-6E8A-4147-A177-3AD203B41FA5}">
                          <a16:colId xmlns:a16="http://schemas.microsoft.com/office/drawing/2014/main" val="3302030575"/>
                        </a:ext>
                      </a:extLst>
                    </a:gridCol>
                    <a:gridCol w="754314">
                      <a:extLst>
                        <a:ext uri="{9D8B030D-6E8A-4147-A177-3AD203B41FA5}">
                          <a16:colId xmlns:a16="http://schemas.microsoft.com/office/drawing/2014/main" val="1421016509"/>
                        </a:ext>
                      </a:extLst>
                    </a:gridCol>
                    <a:gridCol w="1854353">
                      <a:extLst>
                        <a:ext uri="{9D8B030D-6E8A-4147-A177-3AD203B41FA5}">
                          <a16:colId xmlns:a16="http://schemas.microsoft.com/office/drawing/2014/main" val="2189766888"/>
                        </a:ext>
                      </a:extLst>
                    </a:gridCol>
                    <a:gridCol w="1554039">
                      <a:extLst>
                        <a:ext uri="{9D8B030D-6E8A-4147-A177-3AD203B41FA5}">
                          <a16:colId xmlns:a16="http://schemas.microsoft.com/office/drawing/2014/main" val="584897661"/>
                        </a:ext>
                      </a:extLst>
                    </a:gridCol>
                    <a:gridCol w="1750567">
                      <a:extLst>
                        <a:ext uri="{9D8B030D-6E8A-4147-A177-3AD203B41FA5}">
                          <a16:colId xmlns:a16="http://schemas.microsoft.com/office/drawing/2014/main" val="4042892702"/>
                        </a:ext>
                      </a:extLst>
                    </a:gridCol>
                    <a:gridCol w="1057275">
                      <a:extLst>
                        <a:ext uri="{9D8B030D-6E8A-4147-A177-3AD203B41FA5}">
                          <a16:colId xmlns:a16="http://schemas.microsoft.com/office/drawing/2014/main" val="736595172"/>
                        </a:ext>
                      </a:extLst>
                    </a:gridCol>
                    <a:gridCol w="1295467">
                      <a:extLst>
                        <a:ext uri="{9D8B030D-6E8A-4147-A177-3AD203B41FA5}">
                          <a16:colId xmlns:a16="http://schemas.microsoft.com/office/drawing/2014/main" val="821713914"/>
                        </a:ext>
                      </a:extLst>
                    </a:gridCol>
                    <a:gridCol w="754314">
                      <a:extLst>
                        <a:ext uri="{9D8B030D-6E8A-4147-A177-3AD203B41FA5}">
                          <a16:colId xmlns:a16="http://schemas.microsoft.com/office/drawing/2014/main" val="3486260764"/>
                        </a:ext>
                      </a:extLst>
                    </a:gridCol>
                  </a:tblGrid>
                  <a:tr h="561654">
                    <a:tc>
                      <a:txBody>
                        <a:bodyPr/>
                        <a:lstStyle/>
                        <a:p>
                          <a:pPr marL="0" marR="0" algn="ctr">
                            <a:lnSpc>
                              <a:spcPct val="107000"/>
                            </a:lnSpc>
                            <a:spcBef>
                              <a:spcPts val="0"/>
                            </a:spcBef>
                            <a:spcAft>
                              <a:spcPts val="0"/>
                            </a:spcAft>
                          </a:pPr>
                          <a:r>
                            <a:rPr lang="en-US" sz="1800">
                              <a:effectLst/>
                            </a:rPr>
                            <a:t>S.No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122697" t="-13043" r="-347697" b="-513043"/>
                          </a:stretch>
                        </a:blipFill>
                      </a:tcPr>
                    </a:tc>
                    <a:tc>
                      <a:txBody>
                        <a:bodyPr/>
                        <a:lstStyle/>
                        <a:p>
                          <a:endParaRPr lang="en-US"/>
                        </a:p>
                      </a:txBody>
                      <a:tcPr marL="68580" marR="68580" marT="0" marB="0">
                        <a:blipFill>
                          <a:blip r:embed="rId2"/>
                          <a:stretch>
                            <a:fillRect l="-265490" t="-13043" r="-314510" b="-513043"/>
                          </a:stretch>
                        </a:blipFill>
                      </a:tcPr>
                    </a:tc>
                    <a:tc>
                      <a:txBody>
                        <a:bodyPr/>
                        <a:lstStyle/>
                        <a:p>
                          <a:endParaRPr lang="en-US"/>
                        </a:p>
                      </a:txBody>
                      <a:tcPr marL="68580" marR="68580" marT="0" marB="0">
                        <a:blipFill>
                          <a:blip r:embed="rId2"/>
                          <a:stretch>
                            <a:fillRect l="-323611" t="-13043" r="-178472" b="-513043"/>
                          </a:stretch>
                        </a:blipFill>
                      </a:tcPr>
                    </a:tc>
                    <a:tc>
                      <a:txBody>
                        <a:bodyPr/>
                        <a:lstStyle/>
                        <a:p>
                          <a:pPr marL="0" marR="0" algn="ctr">
                            <a:lnSpc>
                              <a:spcPct val="107000"/>
                            </a:lnSpc>
                            <a:spcBef>
                              <a:spcPts val="0"/>
                            </a:spcBef>
                            <a:spcAft>
                              <a:spcPts val="0"/>
                            </a:spcAft>
                          </a:pPr>
                          <a:r>
                            <a:rPr lang="en-US" sz="1800">
                              <a:effectLst/>
                            </a:rPr>
                            <a:t>Sq. Error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y-mean(y)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SST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5645712"/>
                      </a:ext>
                    </a:extLst>
                  </a:tr>
                  <a:tr h="573977">
                    <a:tc>
                      <a:txBody>
                        <a:bodyPr/>
                        <a:lstStyle/>
                        <a:p>
                          <a:pPr marL="0" marR="0" algn="ctr">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2.601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-0.601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0.601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0.361201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-2.75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7.5625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5375108"/>
                      </a:ext>
                    </a:extLst>
                  </a:tr>
                  <a:tr h="573977">
                    <a:tc>
                      <a:txBody>
                        <a:bodyPr/>
                        <a:lstStyle/>
                        <a:p>
                          <a:pPr marL="0" marR="0" algn="ctr">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3.83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0.17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0.17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0.0289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-0.75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0.5625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133885"/>
                      </a:ext>
                    </a:extLst>
                  </a:tr>
                  <a:tr h="573977">
                    <a:tc>
                      <a:txBody>
                        <a:bodyPr/>
                        <a:lstStyle/>
                        <a:p>
                          <a:pPr marL="0" marR="0" algn="ctr">
                            <a:lnSpc>
                              <a:spcPct val="107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5.059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0.941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0.941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0.885481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1.25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1.5625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1435081"/>
                      </a:ext>
                    </a:extLst>
                  </a:tr>
                  <a:tr h="573977">
                    <a:tc>
                      <a:txBody>
                        <a:bodyPr/>
                        <a:lstStyle/>
                        <a:p>
                          <a:pPr marL="0" marR="0" algn="ctr">
                            <a:lnSpc>
                              <a:spcPct val="107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7.517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-0.517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0.517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0.267289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2.25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5.0625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4581626"/>
                      </a:ext>
                    </a:extLst>
                  </a:tr>
                  <a:tr h="561654">
                    <a:tc>
                      <a:txBody>
                        <a:bodyPr/>
                        <a:lstStyle/>
                        <a:p>
                          <a:pPr marL="0" marR="0" algn="ctr">
                            <a:lnSpc>
                              <a:spcPct val="107000"/>
                            </a:lnSpc>
                            <a:spcBef>
                              <a:spcPts val="0"/>
                            </a:spcBef>
                            <a:spcAft>
                              <a:spcPts val="0"/>
                            </a:spcAft>
                          </a:pPr>
                          <a:r>
                            <a:rPr lang="en-US" sz="1800">
                              <a:effectLst/>
                            </a:rPr>
                            <a:t>Total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2.229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1.542871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14.75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0678526"/>
                      </a:ext>
                    </a:extLst>
                  </a:tr>
                </a:tbl>
              </a:graphicData>
            </a:graphic>
          </p:graphicFrame>
        </mc:Fallback>
      </mc:AlternateContent>
    </p:spTree>
    <p:extLst>
      <p:ext uri="{BB962C8B-B14F-4D97-AF65-F5344CB8AC3E}">
        <p14:creationId xmlns:p14="http://schemas.microsoft.com/office/powerpoint/2010/main" val="3027713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0E50-2E08-4E93-994D-EF2F02D087BB}"/>
              </a:ext>
            </a:extLst>
          </p:cNvPr>
          <p:cNvSpPr>
            <a:spLocks noGrp="1"/>
          </p:cNvSpPr>
          <p:nvPr>
            <p:ph type="title"/>
          </p:nvPr>
        </p:nvSpPr>
        <p:spPr/>
        <p:txBody>
          <a:bodyPr/>
          <a:lstStyle/>
          <a:p>
            <a:r>
              <a:rPr lang="en-US" dirty="0"/>
              <a:t>Evaluation Metrics- Numerical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20B761-10E8-4039-BB56-72D76C6E7C76}"/>
                  </a:ext>
                </a:extLst>
              </p:cNvPr>
              <p:cNvSpPr>
                <a:spLocks noGrp="1"/>
              </p:cNvSpPr>
              <p:nvPr>
                <p:ph idx="1"/>
              </p:nvPr>
            </p:nvSpPr>
            <p:spPr/>
            <p:txBody>
              <a:bodyPr>
                <a:normAutofit/>
              </a:bodyPr>
              <a:lstStyle/>
              <a:p>
                <a:pPr marL="0" marR="0" algn="ctr">
                  <a:lnSpc>
                    <a:spcPct val="107000"/>
                  </a:lnSpc>
                  <a:spcBef>
                    <a:spcPts val="0"/>
                  </a:spcBef>
                  <a:spcAft>
                    <a:spcPts val="800"/>
                  </a:spcAft>
                </a:pPr>
                <a14:m>
                  <m:oMath xmlns:m="http://schemas.openxmlformats.org/officeDocument/2006/math">
                    <m:r>
                      <a:rPr lang="en-US" sz="2400" i="1" smtClean="0">
                        <a:effectLst/>
                        <a:latin typeface="Cambria Math" panose="02040503050406030204" pitchFamily="18" charset="0"/>
                        <a:ea typeface="Calibri" panose="020F0502020204030204" pitchFamily="34" charset="0"/>
                        <a:cs typeface="Times New Roman" panose="02020603050405020304" pitchFamily="18" charset="0"/>
                      </a:rPr>
                      <m:t>𝑀𝑒𝑎𝑛</m:t>
                    </m:r>
                    <m:r>
                      <a:rPr lang="en-US" sz="240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2400" i="1" smtClean="0">
                        <a:effectLst/>
                        <a:latin typeface="Cambria Math" panose="02040503050406030204" pitchFamily="18" charset="0"/>
                        <a:ea typeface="Calibri" panose="020F0502020204030204" pitchFamily="34" charset="0"/>
                        <a:cs typeface="Times New Roman" panose="02020603050405020304" pitchFamily="18" charset="0"/>
                      </a:rPr>
                      <m:t>𝐴𝑏𝑠𝑜𝑙𝑢𝑡𝑒</m:t>
                    </m:r>
                    <m:r>
                      <a:rPr lang="en-US" sz="240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2400" i="1" smtClean="0">
                        <a:effectLst/>
                        <a:latin typeface="Cambria Math" panose="02040503050406030204" pitchFamily="18" charset="0"/>
                        <a:ea typeface="Calibri" panose="020F0502020204030204" pitchFamily="34" charset="0"/>
                        <a:cs typeface="Times New Roman" panose="02020603050405020304" pitchFamily="18" charset="0"/>
                      </a:rPr>
                      <m:t>𝐸𝑟𝑟𝑜𝑟</m:t>
                    </m:r>
                    <m:r>
                      <a:rPr lang="en-US" sz="240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den>
                    </m:f>
                    <m:nary>
                      <m:naryPr>
                        <m:chr m:val="∑"/>
                        <m:limLoc m:val="undOv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p>
                      <m:e>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sz="2400" i="1">
                                <a:latin typeface="Cambria Math" panose="02040503050406030204" pitchFamily="18" charset="0"/>
                                <a:ea typeface="Calibri" panose="020F0502020204030204" pitchFamily="34" charset="0"/>
                                <a:cs typeface="Times New Roman" panose="02020603050405020304" pitchFamily="18" charset="0"/>
                              </a:rPr>
                              <m:t>∧</m:t>
                            </m:r>
                          </m:sup>
                        </m:sSub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e>
                    </m:nary>
                    <m:r>
                      <a:rPr lang="en-US" sz="24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2.29</m:t>
                        </m:r>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4</m:t>
                        </m:r>
                      </m:den>
                    </m:f>
                    <m:r>
                      <a:rPr lang="en-US" sz="2400" i="1">
                        <a:effectLst/>
                        <a:latin typeface="Cambria Math" panose="02040503050406030204" pitchFamily="18" charset="0"/>
                        <a:ea typeface="Calibri" panose="020F0502020204030204" pitchFamily="34" charset="0"/>
                        <a:cs typeface="Times New Roman" panose="02020603050405020304" pitchFamily="18" charset="0"/>
                      </a:rPr>
                      <m:t>=0.5725</m:t>
                    </m:r>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14:m>
                  <m:oMath xmlns:m="http://schemas.openxmlformats.org/officeDocument/2006/math">
                    <m:r>
                      <a:rPr lang="en-US" sz="2400" i="1">
                        <a:effectLst/>
                        <a:latin typeface="Cambria Math" panose="02040503050406030204" pitchFamily="18" charset="0"/>
                        <a:ea typeface="Calibri" panose="020F0502020204030204" pitchFamily="34" charset="0"/>
                        <a:cs typeface="Times New Roman" panose="02020603050405020304" pitchFamily="18" charset="0"/>
                      </a:rPr>
                      <m:t>𝑀𝑒𝑎𝑛</m:t>
                    </m:r>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𝑆𝑞𝑢𝑎𝑟𝑒</m:t>
                    </m:r>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r>
                      <a:rPr lang="en-US" sz="2400" i="1">
                        <a:effectLst/>
                        <a:latin typeface="Cambria Math" panose="02040503050406030204" pitchFamily="18" charset="0"/>
                        <a:ea typeface="Calibri" panose="020F0502020204030204" pitchFamily="34" charset="0"/>
                        <a:cs typeface="Times New Roman" panose="02020603050405020304" pitchFamily="18" charset="0"/>
                      </a:rPr>
                      <m:t>𝐸𝑟𝑟𝑜𝑟</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den>
                    </m:f>
                    <m:nary>
                      <m:naryPr>
                        <m:chr m:val="∑"/>
                        <m:limLoc m:val="undOv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p>
                      <m:e>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sz="2400" i="1">
                                    <a:latin typeface="Cambria Math" panose="02040503050406030204" pitchFamily="18" charset="0"/>
                                    <a:ea typeface="Calibri" panose="020F0502020204030204" pitchFamily="34" charset="0"/>
                                    <a:cs typeface="Times New Roman" panose="02020603050405020304" pitchFamily="18" charset="0"/>
                                  </a:rPr>
                                  <m:t>∧</m:t>
                                </m:r>
                              </m:sup>
                            </m:sSub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1.542871</m:t>
                            </m:r>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4</m:t>
                            </m:r>
                          </m:den>
                        </m:f>
                      </m:e>
                    </m:nary>
                    <m:r>
                      <a:rPr lang="en-US" sz="2400" i="1">
                        <a:effectLst/>
                        <a:latin typeface="Cambria Math" panose="02040503050406030204" pitchFamily="18" charset="0"/>
                        <a:ea typeface="Calibri" panose="020F0502020204030204" pitchFamily="34" charset="0"/>
                        <a:cs typeface="Times New Roman" panose="02020603050405020304" pitchFamily="18" charset="0"/>
                      </a:rPr>
                      <m:t>=0.3857</m:t>
                    </m:r>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14:m>
                  <m:oMath xmlns:m="http://schemas.openxmlformats.org/officeDocument/2006/math">
                    <m:r>
                      <a:rPr lang="en-US" sz="2400" i="1">
                        <a:effectLst/>
                        <a:latin typeface="Cambria Math" panose="02040503050406030204" pitchFamily="18" charset="0"/>
                        <a:ea typeface="Calibri" panose="020F0502020204030204" pitchFamily="34" charset="0"/>
                        <a:cs typeface="Times New Roman" panose="02020603050405020304" pitchFamily="18" charset="0"/>
                      </a:rPr>
                      <m:t>𝑅𝑜𝑜𝑡</m:t>
                    </m:r>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𝑀𝑒𝑎𝑛</m:t>
                    </m:r>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𝑆𝑞𝑢𝑎𝑟𝑒</m:t>
                    </m:r>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r>
                      <a:rPr lang="en-US" sz="2400" i="1">
                        <a:effectLst/>
                        <a:latin typeface="Cambria Math" panose="02040503050406030204" pitchFamily="18" charset="0"/>
                        <a:ea typeface="Calibri" panose="020F0502020204030204" pitchFamily="34" charset="0"/>
                        <a:cs typeface="Times New Roman" panose="02020603050405020304" pitchFamily="18" charset="0"/>
                      </a:rPr>
                      <m:t>𝐸𝑟𝑟𝑜𝑟</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den>
                        </m:f>
                        <m:nary>
                          <m:naryPr>
                            <m:chr m:val="∑"/>
                            <m:limLoc m:val="undOv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p>
                          <m:e>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sz="2400" i="1">
                                        <a:latin typeface="Cambria Math" panose="02040503050406030204" pitchFamily="18" charset="0"/>
                                        <a:ea typeface="Calibri" panose="020F0502020204030204" pitchFamily="34" charset="0"/>
                                        <a:cs typeface="Times New Roman" panose="02020603050405020304" pitchFamily="18" charset="0"/>
                                      </a:rPr>
                                      <m:t>∧</m:t>
                                    </m:r>
                                  </m:sup>
                                </m:sSub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sup>
                            </m:sSup>
                          </m:e>
                        </m:nary>
                      </m:e>
                    </m:rad>
                    <m:r>
                      <a:rPr lang="en-US" sz="2400" i="1">
                        <a:effectLst/>
                        <a:latin typeface="Cambria Math" panose="02040503050406030204" pitchFamily="18" charset="0"/>
                        <a:ea typeface="Calibri" panose="020F0502020204030204" pitchFamily="34" charset="0"/>
                        <a:cs typeface="Times New Roman" panose="02020603050405020304" pitchFamily="18" charset="0"/>
                      </a:rPr>
                      <m:t>=0.6210</m:t>
                    </m:r>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14:m>
                  <m:oMath xmlns:m="http://schemas.openxmlformats.org/officeDocument/2006/math">
                    <m:sSup>
                      <m:sSup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𝑅</m:t>
                        </m:r>
                      </m:e>
                      <m: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𝑠𝑐𝑜𝑟𝑒</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𝑆𝑆𝐸</m:t>
                        </m:r>
                      </m:num>
                      <m:den>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𝑆𝑆𝑇</m:t>
                        </m:r>
                      </m:den>
                    </m:f>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1.542871</m:t>
                        </m:r>
                      </m:num>
                      <m:den>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14.75</m:t>
                        </m:r>
                      </m:den>
                    </m:f>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=0.895</m:t>
                    </m:r>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2400" dirty="0"/>
              </a:p>
            </p:txBody>
          </p:sp>
        </mc:Choice>
        <mc:Fallback xmlns="">
          <p:sp>
            <p:nvSpPr>
              <p:cNvPr id="3" name="Content Placeholder 2">
                <a:extLst>
                  <a:ext uri="{FF2B5EF4-FFF2-40B4-BE49-F238E27FC236}">
                    <a16:creationId xmlns:a16="http://schemas.microsoft.com/office/drawing/2014/main" id="{F620B761-10E8-4039-BB56-72D76C6E7C76}"/>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97242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40EAF-D059-4031-9360-0EF336C322E5}"/>
              </a:ext>
            </a:extLst>
          </p:cNvPr>
          <p:cNvSpPr>
            <a:spLocks noGrp="1"/>
          </p:cNvSpPr>
          <p:nvPr>
            <p:ph type="title"/>
          </p:nvPr>
        </p:nvSpPr>
        <p:spPr/>
        <p:txBody>
          <a:bodyPr/>
          <a:lstStyle/>
          <a:p>
            <a:r>
              <a:rPr lang="en-US" dirty="0"/>
              <a:t>Adjusted R</a:t>
            </a:r>
            <a:r>
              <a:rPr lang="en-US" baseline="30000" dirty="0"/>
              <a:t>2</a:t>
            </a:r>
            <a:r>
              <a:rPr lang="en-US" dirty="0"/>
              <a:t> Score</a:t>
            </a:r>
          </a:p>
        </p:txBody>
      </p:sp>
      <p:sp>
        <p:nvSpPr>
          <p:cNvPr id="3" name="Content Placeholder 2">
            <a:extLst>
              <a:ext uri="{FF2B5EF4-FFF2-40B4-BE49-F238E27FC236}">
                <a16:creationId xmlns:a16="http://schemas.microsoft.com/office/drawing/2014/main" id="{0D13C8EA-1F85-46A7-BCD6-546E7E910F9E}"/>
              </a:ext>
            </a:extLst>
          </p:cNvPr>
          <p:cNvSpPr>
            <a:spLocks noGrp="1"/>
          </p:cNvSpPr>
          <p:nvPr>
            <p:ph idx="1"/>
          </p:nvPr>
        </p:nvSpPr>
        <p:spPr/>
        <p:txBody>
          <a:bodyPr>
            <a:normAutofit fontScale="92500" lnSpcReduction="20000"/>
          </a:bodyPr>
          <a:lstStyle/>
          <a:p>
            <a:pPr algn="just">
              <a:lnSpc>
                <a:spcPct val="14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a:t>
            </a:r>
            <a:r>
              <a:rPr lang="en-US" sz="2400" b="0" dirty="0">
                <a:effectLst/>
                <a:latin typeface="Times New Roman" panose="02020603050405020304" pitchFamily="18" charset="0"/>
                <a:cs typeface="Times New Roman" panose="02020603050405020304" pitchFamily="18" charset="0"/>
              </a:rPr>
              <a:t>It measures the proportion of variation explained by only those independent variables that really affect the dependent variable. </a:t>
            </a:r>
          </a:p>
          <a:p>
            <a:pPr algn="just">
              <a:lnSpc>
                <a:spcPct val="140000"/>
              </a:lnSpc>
              <a:buFont typeface="Wingdings" panose="05000000000000000000" pitchFamily="2" charset="2"/>
              <a:buChar char="§"/>
            </a:pPr>
            <a:r>
              <a:rPr lang="en-US" sz="2400" b="0" dirty="0">
                <a:effectLst/>
                <a:latin typeface="Times New Roman" panose="02020603050405020304" pitchFamily="18" charset="0"/>
                <a:cs typeface="Times New Roman" panose="02020603050405020304" pitchFamily="18" charset="0"/>
              </a:rPr>
              <a:t>It penalizes you for adding independent variable that do not affect the dependent variable.</a:t>
            </a:r>
          </a:p>
          <a:p>
            <a:pPr algn="just">
              <a:lnSpc>
                <a:spcPct val="14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a:t>
            </a:r>
            <a:r>
              <a:rPr lang="en-US" sz="2400" b="0" dirty="0">
                <a:effectLst/>
                <a:latin typeface="Times New Roman" panose="02020603050405020304" pitchFamily="18" charset="0"/>
                <a:cs typeface="Times New Roman" panose="02020603050405020304" pitchFamily="18" charset="0"/>
              </a:rPr>
              <a:t>Every time you add a independent variable to a model, the R-squared increases, even if the independent variable is insignificant. It never declines. </a:t>
            </a:r>
          </a:p>
          <a:p>
            <a:pPr algn="just">
              <a:lnSpc>
                <a:spcPct val="140000"/>
              </a:lnSpc>
              <a:buFont typeface="Wingdings" panose="05000000000000000000" pitchFamily="2" charset="2"/>
              <a:buChar char="§"/>
            </a:pPr>
            <a:r>
              <a:rPr lang="en-US" sz="2400" b="0" dirty="0">
                <a:effectLst/>
                <a:latin typeface="Times New Roman" panose="02020603050405020304" pitchFamily="18" charset="0"/>
                <a:cs typeface="Times New Roman" panose="02020603050405020304" pitchFamily="18" charset="0"/>
              </a:rPr>
              <a:t>Adjusted R-squared increases only when independent variable is significant and affects dependent variable.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670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40EAF-D059-4031-9360-0EF336C322E5}"/>
              </a:ext>
            </a:extLst>
          </p:cNvPr>
          <p:cNvSpPr>
            <a:spLocks noGrp="1"/>
          </p:cNvSpPr>
          <p:nvPr>
            <p:ph type="title"/>
          </p:nvPr>
        </p:nvSpPr>
        <p:spPr/>
        <p:txBody>
          <a:bodyPr/>
          <a:lstStyle/>
          <a:p>
            <a:r>
              <a:rPr lang="en-US" dirty="0"/>
              <a:t>Adjusted R</a:t>
            </a:r>
            <a:r>
              <a:rPr lang="en-US" baseline="30000" dirty="0"/>
              <a:t>2</a:t>
            </a:r>
            <a:r>
              <a:rPr lang="en-US" dirty="0"/>
              <a:t> Score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13C8EA-1F85-46A7-BCD6-546E7E910F9E}"/>
                  </a:ext>
                </a:extLst>
              </p:cNvPr>
              <p:cNvSpPr>
                <a:spLocks noGrp="1"/>
              </p:cNvSpPr>
              <p:nvPr>
                <p:ph idx="1"/>
              </p:nvPr>
            </p:nvSpPr>
            <p:spPr/>
            <p:txBody>
              <a:bodyPr>
                <a:normAutofit fontScale="92500" lnSpcReduction="10000"/>
              </a:bodyPr>
              <a:lstStyle/>
              <a:p>
                <a:pPr algn="just">
                  <a:lnSpc>
                    <a:spcPct val="14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Adjusted R</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is computed as follows:</a:t>
                </a:r>
              </a:p>
              <a:p>
                <a:pPr marL="0" indent="0" algn="just">
                  <a:lnSpc>
                    <a:spcPct val="140000"/>
                  </a:lnSpc>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𝐴𝑑𝑗𝑢𝑠𝑡𝑒𝑑</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𝑅</m:t>
                      </m:r>
                      <m:r>
                        <a:rPr lang="en-US" sz="2400" b="0" i="1" baseline="30000"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=1−</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𝑅</m:t>
                          </m:r>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𝑁</m:t>
                          </m:r>
                          <m:r>
                            <a:rPr lang="en-US" sz="2400" b="0" i="1" smtClean="0">
                              <a:latin typeface="Cambria Math" panose="02040503050406030204" pitchFamily="18" charset="0"/>
                              <a:cs typeface="Times New Roman" panose="02020603050405020304" pitchFamily="18" charset="0"/>
                            </a:rPr>
                            <m:t>−1)</m:t>
                          </m:r>
                        </m:num>
                        <m:den>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𝑁</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𝑘</m:t>
                          </m:r>
                          <m:r>
                            <a:rPr lang="en-US" sz="2400" b="0" i="1" smtClean="0">
                              <a:latin typeface="Cambria Math" panose="02040503050406030204" pitchFamily="18" charset="0"/>
                              <a:cs typeface="Times New Roman" panose="02020603050405020304" pitchFamily="18" charset="0"/>
                            </a:rPr>
                            <m:t>−1)</m:t>
                          </m:r>
                        </m:den>
                      </m:f>
                    </m:oMath>
                  </m:oMathPara>
                </a14:m>
                <a:endParaRPr lang="en-US" sz="2400" baseline="30000" dirty="0">
                  <a:latin typeface="Times New Roman" panose="02020603050405020304" pitchFamily="18" charset="0"/>
                  <a:cs typeface="Times New Roman" panose="02020603050405020304" pitchFamily="18" charset="0"/>
                </a:endParaRPr>
              </a:p>
              <a:p>
                <a:pPr algn="just">
                  <a:lnSpc>
                    <a:spcPct val="14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where R</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is the sample R-square</a:t>
                </a:r>
                <a:r>
                  <a:rPr lang="en-US" sz="2400">
                    <a:latin typeface="Times New Roman" panose="02020603050405020304" pitchFamily="18" charset="0"/>
                    <a:cs typeface="Times New Roman" panose="02020603050405020304" pitchFamily="18" charset="0"/>
                  </a:rPr>
                  <a:t>; k </a:t>
                </a:r>
                <a:r>
                  <a:rPr lang="en-US" sz="2400" dirty="0">
                    <a:latin typeface="Times New Roman" panose="02020603050405020304" pitchFamily="18" charset="0"/>
                    <a:cs typeface="Times New Roman" panose="02020603050405020304" pitchFamily="18" charset="0"/>
                  </a:rPr>
                  <a:t>is the number of predictors (independent variables) and N is the total sample size.</a:t>
                </a:r>
              </a:p>
              <a:p>
                <a:pPr algn="just">
                  <a:lnSpc>
                    <a:spcPct val="14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Adjusted R</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score must be used to compare different regression models with different number of predictors and in case we want to decide the important predictors in our training set.</a:t>
                </a:r>
              </a:p>
            </p:txBody>
          </p:sp>
        </mc:Choice>
        <mc:Fallback xmlns="">
          <p:sp>
            <p:nvSpPr>
              <p:cNvPr id="3" name="Content Placeholder 2">
                <a:extLst>
                  <a:ext uri="{FF2B5EF4-FFF2-40B4-BE49-F238E27FC236}">
                    <a16:creationId xmlns:a16="http://schemas.microsoft.com/office/drawing/2014/main" id="{0D13C8EA-1F85-46A7-BCD6-546E7E910F9E}"/>
                  </a:ext>
                </a:extLst>
              </p:cNvPr>
              <p:cNvSpPr>
                <a:spLocks noGrp="1" noRot="1" noChangeAspect="1" noMove="1" noResize="1" noEditPoints="1" noAdjustHandles="1" noChangeArrowheads="1" noChangeShapeType="1" noTextEdit="1"/>
              </p:cNvSpPr>
              <p:nvPr>
                <p:ph idx="1"/>
              </p:nvPr>
            </p:nvSpPr>
            <p:spPr>
              <a:blipFill>
                <a:blip r:embed="rId2"/>
                <a:stretch>
                  <a:fillRect l="-1576" r="-1697" b="-3030"/>
                </a:stretch>
              </a:blipFill>
            </p:spPr>
            <p:txBody>
              <a:bodyPr/>
              <a:lstStyle/>
              <a:p>
                <a:r>
                  <a:rPr lang="en-US">
                    <a:noFill/>
                  </a:rPr>
                  <a:t> </a:t>
                </a:r>
              </a:p>
            </p:txBody>
          </p:sp>
        </mc:Fallback>
      </mc:AlternateContent>
    </p:spTree>
    <p:extLst>
      <p:ext uri="{BB962C8B-B14F-4D97-AF65-F5344CB8AC3E}">
        <p14:creationId xmlns:p14="http://schemas.microsoft.com/office/powerpoint/2010/main" val="1872372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EEF02-861E-495F-8928-10FB7610AC93}"/>
              </a:ext>
            </a:extLst>
          </p:cNvPr>
          <p:cNvSpPr>
            <a:spLocks noGrp="1"/>
          </p:cNvSpPr>
          <p:nvPr>
            <p:ph type="title"/>
          </p:nvPr>
        </p:nvSpPr>
        <p:spPr/>
        <p:txBody>
          <a:bodyPr/>
          <a:lstStyle/>
          <a:p>
            <a:r>
              <a:rPr lang="en-US" dirty="0"/>
              <a:t>Regression Evaluation Metrics</a:t>
            </a:r>
          </a:p>
        </p:txBody>
      </p:sp>
      <p:sp>
        <p:nvSpPr>
          <p:cNvPr id="3" name="Content Placeholder 2">
            <a:extLst>
              <a:ext uri="{FF2B5EF4-FFF2-40B4-BE49-F238E27FC236}">
                <a16:creationId xmlns:a16="http://schemas.microsoft.com/office/drawing/2014/main" id="{441635EE-8891-48D4-A670-A3E84CF49D30}"/>
              </a:ext>
            </a:extLst>
          </p:cNvPr>
          <p:cNvSpPr>
            <a:spLocks noGrp="1"/>
          </p:cNvSpPr>
          <p:nvPr>
            <p:ph idx="1"/>
          </p:nvPr>
        </p:nvSpPr>
        <p:spPr/>
        <p:txBody>
          <a:bodyPr>
            <a:normAutofit fontScale="92500"/>
          </a:bodyPr>
          <a:lstStyle/>
          <a:p>
            <a:pPr algn="just">
              <a:lnSpc>
                <a:spcPct val="125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The performance of the regression model is generally measured in terms of error in prediction i.e., the difference between the actual values and the predicted values for all the instances in the test set.</a:t>
            </a:r>
          </a:p>
          <a:p>
            <a:pPr algn="just">
              <a:lnSpc>
                <a:spcPct val="125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The various error metrics used in regression analysis are:</a:t>
            </a:r>
          </a:p>
          <a:p>
            <a:pPr marL="457200" indent="-457200" algn="just">
              <a:lnSpc>
                <a:spcPct val="125000"/>
              </a:lnSpc>
              <a:buFont typeface="+mj-lt"/>
              <a:buAutoNum type="arabicPeriod"/>
            </a:pPr>
            <a:r>
              <a:rPr lang="en-US" dirty="0">
                <a:latin typeface="Times New Roman" panose="02020603050405020304" pitchFamily="18" charset="0"/>
                <a:cs typeface="Times New Roman" panose="02020603050405020304" pitchFamily="18" charset="0"/>
              </a:rPr>
              <a:t>Mean Absolute Error</a:t>
            </a:r>
          </a:p>
          <a:p>
            <a:pPr marL="457200" indent="-457200" algn="just">
              <a:lnSpc>
                <a:spcPct val="125000"/>
              </a:lnSpc>
              <a:buFont typeface="+mj-lt"/>
              <a:buAutoNum type="arabicPeriod"/>
            </a:pPr>
            <a:r>
              <a:rPr lang="en-US" dirty="0">
                <a:latin typeface="Times New Roman" panose="02020603050405020304" pitchFamily="18" charset="0"/>
                <a:cs typeface="Times New Roman" panose="02020603050405020304" pitchFamily="18" charset="0"/>
              </a:rPr>
              <a:t>Mean Squared Error</a:t>
            </a:r>
          </a:p>
          <a:p>
            <a:pPr marL="457200" indent="-457200" algn="just">
              <a:lnSpc>
                <a:spcPct val="125000"/>
              </a:lnSpc>
              <a:buFont typeface="+mj-lt"/>
              <a:buAutoNum type="arabicPeriod"/>
            </a:pPr>
            <a:r>
              <a:rPr lang="en-US" dirty="0">
                <a:latin typeface="Times New Roman" panose="02020603050405020304" pitchFamily="18" charset="0"/>
                <a:cs typeface="Times New Roman" panose="02020603050405020304" pitchFamily="18" charset="0"/>
              </a:rPr>
              <a:t>Root Mean Squared Error</a:t>
            </a:r>
          </a:p>
          <a:p>
            <a:pPr marL="457200" indent="-457200" algn="just">
              <a:lnSpc>
                <a:spcPct val="125000"/>
              </a:lnSpc>
              <a:buFont typeface="+mj-lt"/>
              <a:buAutoNum type="arabicPeriod"/>
            </a:pPr>
            <a:r>
              <a:rPr lang="en-US" dirty="0">
                <a:latin typeface="Times New Roman" panose="02020603050405020304" pitchFamily="18" charset="0"/>
                <a:cs typeface="Times New Roman" panose="02020603050405020304" pitchFamily="18" charset="0"/>
              </a:rPr>
              <a:t>R</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Score (Coefficient of Determination)</a:t>
            </a:r>
          </a:p>
          <a:p>
            <a:pPr marL="457200" indent="-457200" algn="just">
              <a:lnSpc>
                <a:spcPct val="125000"/>
              </a:lnSpc>
              <a:buFont typeface="+mj-lt"/>
              <a:buAutoNum type="arabicPeriod"/>
            </a:pPr>
            <a:r>
              <a:rPr lang="en-US" dirty="0">
                <a:latin typeface="Times New Roman" panose="02020603050405020304" pitchFamily="18" charset="0"/>
                <a:cs typeface="Times New Roman" panose="02020603050405020304" pitchFamily="18" charset="0"/>
              </a:rPr>
              <a:t>Adjusted R</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Score</a:t>
            </a:r>
          </a:p>
        </p:txBody>
      </p:sp>
    </p:spTree>
    <p:extLst>
      <p:ext uri="{BB962C8B-B14F-4D97-AF65-F5344CB8AC3E}">
        <p14:creationId xmlns:p14="http://schemas.microsoft.com/office/powerpoint/2010/main" val="3457016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1252-FB07-4637-A782-C1AA1947521F}"/>
              </a:ext>
            </a:extLst>
          </p:cNvPr>
          <p:cNvSpPr>
            <a:spLocks noGrp="1"/>
          </p:cNvSpPr>
          <p:nvPr>
            <p:ph type="title"/>
          </p:nvPr>
        </p:nvSpPr>
        <p:spPr/>
        <p:txBody>
          <a:bodyPr/>
          <a:lstStyle/>
          <a:p>
            <a:r>
              <a:rPr lang="en-US" dirty="0"/>
              <a:t>Mean Absolute Error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9FB4C3-D511-4AFF-AF26-AE0079CC98F1}"/>
                  </a:ext>
                </a:extLst>
              </p:cNvPr>
              <p:cNvSpPr>
                <a:spLocks noGrp="1"/>
              </p:cNvSpPr>
              <p:nvPr>
                <p:ph idx="1"/>
              </p:nvPr>
            </p:nvSpPr>
            <p:spPr>
              <a:xfrm>
                <a:off x="1106805" y="1845734"/>
                <a:ext cx="10058400" cy="4023360"/>
              </a:xfrm>
            </p:spPr>
            <p:txBody>
              <a:bodyPr>
                <a:normAutofit/>
              </a:bodyPr>
              <a:lstStyle/>
              <a:p>
                <a:pPr algn="just">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 The Mean Absolute Error(MAE) is the average of all absolute errors where absolute error is the absolute value of the difference between the measured value (predicted) and “true” value (actual).</a:t>
                </a:r>
              </a:p>
              <a:p>
                <a:pPr algn="just">
                  <a:buFont typeface="Wingdings" panose="05000000000000000000" pitchFamily="2" charset="2"/>
                  <a:buChar char="§"/>
                </a:pPr>
                <a:endParaRPr lang="en-US" sz="2400" dirty="0">
                  <a:solidFill>
                    <a:schemeClr val="tx1"/>
                  </a:solidFill>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𝑀𝑒𝑎𝑛</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𝐴𝑏𝑠𝑜𝑙𝑢𝑡𝑒</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𝐸𝑟𝑟𝑜𝑟</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𝑀𝐴𝐸</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effectLst/>
                              <a:latin typeface="Cambria Math" panose="02040503050406030204" pitchFamily="18"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den>
                      </m:f>
                      <m:nary>
                        <m:naryPr>
                          <m:chr m:val="∑"/>
                          <m:limLoc m:val="undOvr"/>
                          <m:ctrlPr>
                            <a:rPr lang="en-US" sz="1800" i="1">
                              <a:effectLst/>
                              <a:latin typeface="Cambria Math" panose="02040503050406030204" pitchFamily="18"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p>
                        <m:e>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800" i="1">
                                  <a:effectLst/>
                                  <a:latin typeface="Cambria Math" panose="02040503050406030204" pitchFamily="18"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sz="1800" i="1">
                                  <a:latin typeface="Cambria Math" panose="02040503050406030204" pitchFamily="18" charset="0"/>
                                  <a:ea typeface="Calibri" panose="020F0502020204030204" pitchFamily="34" charset="0"/>
                                  <a:cs typeface="Times New Roman" panose="02020603050405020304" pitchFamily="18" charset="0"/>
                                </a:rPr>
                                <m:t>∧</m:t>
                              </m:r>
                            </m:sup>
                          </m:sSubSup>
                        </m:e>
                      </m:nary>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 where </a:t>
                </a:r>
                <a:r>
                  <a:rPr lang="en-US" sz="2400" dirty="0" err="1">
                    <a:solidFill>
                      <a:schemeClr val="tx1"/>
                    </a:solidFill>
                    <a:latin typeface="Times New Roman" panose="02020603050405020304" pitchFamily="18" charset="0"/>
                    <a:cs typeface="Times New Roman" panose="02020603050405020304" pitchFamily="18" charset="0"/>
                  </a:rPr>
                  <a:t>y</a:t>
                </a:r>
                <a:r>
                  <a:rPr lang="en-US" sz="2400" baseline="-25000" dirty="0" err="1">
                    <a:solidFill>
                      <a:schemeClr val="tx1"/>
                    </a:solidFill>
                    <a:latin typeface="Times New Roman" panose="02020603050405020304" pitchFamily="18" charset="0"/>
                    <a:cs typeface="Times New Roman" panose="02020603050405020304" pitchFamily="18" charset="0"/>
                  </a:rPr>
                  <a:t>i</a:t>
                </a:r>
                <a:r>
                  <a:rPr lang="en-US" sz="2400" dirty="0">
                    <a:solidFill>
                      <a:schemeClr val="tx1"/>
                    </a:solidFill>
                    <a:latin typeface="Times New Roman" panose="02020603050405020304" pitchFamily="18" charset="0"/>
                    <a:cs typeface="Times New Roman" panose="02020603050405020304" pitchFamily="18" charset="0"/>
                  </a:rPr>
                  <a:t> is the actual value, </a:t>
                </a:r>
                <a14:m>
                  <m:oMath xmlns:m="http://schemas.openxmlformats.org/officeDocument/2006/math">
                    <m:sSubSup>
                      <m:sSubSupPr>
                        <m:ctrlPr>
                          <a:rPr lang="en-US" sz="2400" i="1" smtClean="0">
                            <a:effectLst/>
                            <a:latin typeface="Cambria Math" panose="02040503050406030204" pitchFamily="18" charset="0"/>
                            <a:cs typeface="Times New Roman" panose="02020603050405020304" pitchFamily="18" charset="0"/>
                          </a:rPr>
                        </m:ctrlPr>
                      </m:sSub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sz="2400" i="1">
                            <a:latin typeface="Cambria Math" panose="02040503050406030204" pitchFamily="18" charset="0"/>
                            <a:ea typeface="Calibri" panose="020F0502020204030204" pitchFamily="34" charset="0"/>
                            <a:cs typeface="Times New Roman" panose="02020603050405020304" pitchFamily="18" charset="0"/>
                          </a:rPr>
                          <m:t>∧</m:t>
                        </m:r>
                      </m:sup>
                    </m:sSubSup>
                  </m:oMath>
                </a14:m>
                <a:r>
                  <a:rPr lang="en-US" sz="2400" dirty="0">
                    <a:solidFill>
                      <a:schemeClr val="tx1"/>
                    </a:solidFill>
                    <a:latin typeface="Times New Roman" panose="02020603050405020304" pitchFamily="18" charset="0"/>
                    <a:cs typeface="Times New Roman" panose="02020603050405020304" pitchFamily="18" charset="0"/>
                  </a:rPr>
                  <a:t> is the predicted value of </a:t>
                </a:r>
                <a:r>
                  <a:rPr lang="en-US" sz="2400" dirty="0" err="1">
                    <a:solidFill>
                      <a:schemeClr val="tx1"/>
                    </a:solidFill>
                    <a:latin typeface="Times New Roman" panose="02020603050405020304" pitchFamily="18" charset="0"/>
                    <a:cs typeface="Times New Roman" panose="02020603050405020304" pitchFamily="18" charset="0"/>
                  </a:rPr>
                  <a:t>i</a:t>
                </a:r>
                <a:r>
                  <a:rPr lang="en-US" sz="2400" baseline="30000" dirty="0" err="1">
                    <a:solidFill>
                      <a:schemeClr val="tx1"/>
                    </a:solidFill>
                    <a:latin typeface="Times New Roman" panose="02020603050405020304" pitchFamily="18" charset="0"/>
                    <a:cs typeface="Times New Roman" panose="02020603050405020304" pitchFamily="18" charset="0"/>
                  </a:rPr>
                  <a:t>th</a:t>
                </a:r>
                <a:r>
                  <a:rPr lang="en-US" sz="2400" dirty="0">
                    <a:solidFill>
                      <a:schemeClr val="tx1"/>
                    </a:solidFill>
                    <a:latin typeface="Times New Roman" panose="02020603050405020304" pitchFamily="18" charset="0"/>
                    <a:cs typeface="Times New Roman" panose="02020603050405020304" pitchFamily="18" charset="0"/>
                  </a:rPr>
                  <a:t> input of test set and n are the total number of test samples.</a:t>
                </a:r>
              </a:p>
            </p:txBody>
          </p:sp>
        </mc:Choice>
        <mc:Fallback xmlns="">
          <p:sp>
            <p:nvSpPr>
              <p:cNvPr id="3" name="Content Placeholder 2">
                <a:extLst>
                  <a:ext uri="{FF2B5EF4-FFF2-40B4-BE49-F238E27FC236}">
                    <a16:creationId xmlns:a16="http://schemas.microsoft.com/office/drawing/2014/main" id="{AD9FB4C3-D511-4AFF-AF26-AE0079CC98F1}"/>
                  </a:ext>
                </a:extLst>
              </p:cNvPr>
              <p:cNvSpPr>
                <a:spLocks noGrp="1" noRot="1" noChangeAspect="1" noMove="1" noResize="1" noEditPoints="1" noAdjustHandles="1" noChangeArrowheads="1" noChangeShapeType="1" noTextEdit="1"/>
              </p:cNvSpPr>
              <p:nvPr>
                <p:ph idx="1"/>
              </p:nvPr>
            </p:nvSpPr>
            <p:spPr>
              <a:xfrm>
                <a:off x="1106805" y="1845734"/>
                <a:ext cx="10058400" cy="4023360"/>
              </a:xfrm>
              <a:blipFill>
                <a:blip r:embed="rId2"/>
                <a:stretch>
                  <a:fillRect l="-1758" t="-2121" r="-1818"/>
                </a:stretch>
              </a:blipFill>
            </p:spPr>
            <p:txBody>
              <a:bodyPr/>
              <a:lstStyle/>
              <a:p>
                <a:r>
                  <a:rPr lang="en-US">
                    <a:noFill/>
                  </a:rPr>
                  <a:t> </a:t>
                </a:r>
              </a:p>
            </p:txBody>
          </p:sp>
        </mc:Fallback>
      </mc:AlternateContent>
    </p:spTree>
    <p:extLst>
      <p:ext uri="{BB962C8B-B14F-4D97-AF65-F5344CB8AC3E}">
        <p14:creationId xmlns:p14="http://schemas.microsoft.com/office/powerpoint/2010/main" val="3872034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1252-FB07-4637-A782-C1AA1947521F}"/>
              </a:ext>
            </a:extLst>
          </p:cNvPr>
          <p:cNvSpPr>
            <a:spLocks noGrp="1"/>
          </p:cNvSpPr>
          <p:nvPr>
            <p:ph type="title"/>
          </p:nvPr>
        </p:nvSpPr>
        <p:spPr/>
        <p:txBody>
          <a:bodyPr/>
          <a:lstStyle/>
          <a:p>
            <a:r>
              <a:rPr lang="en-US" dirty="0"/>
              <a:t>Mean Squared Error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9FB4C3-D511-4AFF-AF26-AE0079CC98F1}"/>
                  </a:ext>
                </a:extLst>
              </p:cNvPr>
              <p:cNvSpPr>
                <a:spLocks noGrp="1"/>
              </p:cNvSpPr>
              <p:nvPr>
                <p:ph idx="1"/>
              </p:nvPr>
            </p:nvSpPr>
            <p:spPr>
              <a:xfrm>
                <a:off x="1106805" y="1845734"/>
                <a:ext cx="10058400" cy="4023360"/>
              </a:xfrm>
            </p:spPr>
            <p:txBody>
              <a:bodyPr>
                <a:normAutofit/>
              </a:bodyPr>
              <a:lstStyle/>
              <a:p>
                <a:pPr algn="just">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 </a:t>
                </a:r>
                <a:r>
                  <a:rPr lang="en-US" sz="2400" b="0" i="0" dirty="0">
                    <a:solidFill>
                      <a:schemeClr val="tx1"/>
                    </a:solidFill>
                    <a:effectLst/>
                    <a:latin typeface="Times New Roman" panose="02020603050405020304" pitchFamily="18" charset="0"/>
                    <a:cs typeface="Times New Roman" panose="02020603050405020304" pitchFamily="18" charset="0"/>
                  </a:rPr>
                  <a:t>The </a:t>
                </a:r>
                <a:r>
                  <a:rPr lang="en-US" sz="2400" b="1" i="0" dirty="0">
                    <a:solidFill>
                      <a:schemeClr val="tx1"/>
                    </a:solidFill>
                    <a:effectLst/>
                    <a:latin typeface="Times New Roman" panose="02020603050405020304" pitchFamily="18" charset="0"/>
                    <a:cs typeface="Times New Roman" panose="02020603050405020304" pitchFamily="18" charset="0"/>
                  </a:rPr>
                  <a:t>mean squared error</a:t>
                </a: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MSE</a:t>
                </a:r>
                <a:r>
                  <a:rPr lang="en-US" sz="2400" b="0" i="0" dirty="0">
                    <a:solidFill>
                      <a:schemeClr val="tx1"/>
                    </a:solidFill>
                    <a:effectLst/>
                    <a:latin typeface="Times New Roman" panose="02020603050405020304" pitchFamily="18" charset="0"/>
                    <a:cs typeface="Times New Roman" panose="02020603050405020304" pitchFamily="18" charset="0"/>
                  </a:rPr>
                  <a:t>) or </a:t>
                </a:r>
                <a:r>
                  <a:rPr lang="en-US" sz="2400" b="1" i="0" dirty="0">
                    <a:solidFill>
                      <a:schemeClr val="tx1"/>
                    </a:solidFill>
                    <a:effectLst/>
                    <a:latin typeface="Times New Roman" panose="02020603050405020304" pitchFamily="18" charset="0"/>
                    <a:cs typeface="Times New Roman" panose="02020603050405020304" pitchFamily="18" charset="0"/>
                  </a:rPr>
                  <a:t>mean squared deviation</a:t>
                </a: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MSD</a:t>
                </a:r>
                <a:r>
                  <a:rPr lang="en-US" sz="2400" b="0" i="0" dirty="0">
                    <a:solidFill>
                      <a:schemeClr val="tx1"/>
                    </a:solidFill>
                    <a:effectLst/>
                    <a:latin typeface="Times New Roman" panose="02020603050405020304" pitchFamily="18" charset="0"/>
                    <a:cs typeface="Times New Roman" panose="02020603050405020304" pitchFamily="18" charset="0"/>
                  </a:rPr>
                  <a:t>) of an </a:t>
                </a:r>
                <a:r>
                  <a:rPr lang="en-US" sz="2400" b="0" i="0" u="none" strike="noStrike" dirty="0">
                    <a:solidFill>
                      <a:schemeClr val="tx1"/>
                    </a:solidFill>
                    <a:effectLst/>
                    <a:latin typeface="Times New Roman" panose="02020603050405020304" pitchFamily="18" charset="0"/>
                    <a:cs typeface="Times New Roman" panose="02020603050405020304" pitchFamily="18" charset="0"/>
                  </a:rPr>
                  <a:t>estimator</a:t>
                </a:r>
                <a:r>
                  <a:rPr lang="en-US" sz="2400" b="0" i="0" dirty="0">
                    <a:solidFill>
                      <a:schemeClr val="tx1"/>
                    </a:solidFill>
                    <a:effectLst/>
                    <a:latin typeface="Times New Roman" panose="02020603050405020304" pitchFamily="18" charset="0"/>
                    <a:cs typeface="Times New Roman" panose="02020603050405020304" pitchFamily="18" charset="0"/>
                  </a:rPr>
                  <a:t> (of a procedure for estimating an unobserved quantity) measures the </a:t>
                </a:r>
                <a:r>
                  <a:rPr lang="en-US" sz="2400" b="0" i="0" u="none" strike="noStrike" dirty="0">
                    <a:solidFill>
                      <a:schemeClr val="tx1"/>
                    </a:solidFill>
                    <a:effectLst/>
                    <a:latin typeface="Times New Roman" panose="02020603050405020304" pitchFamily="18" charset="0"/>
                    <a:cs typeface="Times New Roman" panose="02020603050405020304" pitchFamily="18" charset="0"/>
                  </a:rPr>
                  <a:t>average</a:t>
                </a:r>
                <a:r>
                  <a:rPr lang="en-US" sz="2400" b="0" i="0" dirty="0">
                    <a:solidFill>
                      <a:schemeClr val="tx1"/>
                    </a:solidFill>
                    <a:effectLst/>
                    <a:latin typeface="Times New Roman" panose="02020603050405020304" pitchFamily="18" charset="0"/>
                    <a:cs typeface="Times New Roman" panose="02020603050405020304" pitchFamily="18" charset="0"/>
                  </a:rPr>
                  <a:t> of the squares of the </a:t>
                </a:r>
                <a:r>
                  <a:rPr lang="en-US" sz="2400" b="0" i="0" u="none" strike="noStrike" dirty="0">
                    <a:solidFill>
                      <a:schemeClr val="tx1"/>
                    </a:solidFill>
                    <a:effectLst/>
                    <a:latin typeface="Times New Roman" panose="02020603050405020304" pitchFamily="18" charset="0"/>
                    <a:cs typeface="Times New Roman" panose="02020603050405020304" pitchFamily="18" charset="0"/>
                  </a:rPr>
                  <a:t>errors</a:t>
                </a:r>
                <a:r>
                  <a:rPr lang="en-US" sz="2400" b="0" i="0" dirty="0">
                    <a:solidFill>
                      <a:schemeClr val="tx1"/>
                    </a:solidFill>
                    <a:effectLst/>
                    <a:latin typeface="Times New Roman" panose="02020603050405020304" pitchFamily="18" charset="0"/>
                    <a:cs typeface="Times New Roman" panose="02020603050405020304" pitchFamily="18" charset="0"/>
                  </a:rPr>
                  <a:t>—that is, the average squared difference between the estimated values and the actual value</a:t>
                </a:r>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2400" dirty="0">
                  <a:solidFill>
                    <a:schemeClr val="tx1"/>
                  </a:solidFill>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4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𝑀𝑒𝑎𝑛</m:t>
                      </m:r>
                      <m:r>
                        <a:rPr lang="en-US" sz="24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4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𝑆𝑞𝑢𝑎𝑟𝑒𝑑</m:t>
                      </m:r>
                      <m:r>
                        <a:rPr lang="en-US" sz="24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4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𝐸𝑟𝑟𝑜𝑟</m:t>
                      </m:r>
                      <m:r>
                        <a:rPr lang="en-US" sz="24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4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𝑀𝑆𝐸</m:t>
                      </m:r>
                      <m:r>
                        <a:rPr lang="en-US" sz="24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solidFill>
                                <a:schemeClr val="tx1"/>
                              </a:solidFill>
                              <a:effectLst/>
                              <a:latin typeface="Cambria Math" panose="02040503050406030204" pitchFamily="18" charset="0"/>
                              <a:cs typeface="Times New Roman" panose="02020603050405020304" pitchFamily="18" charset="0"/>
                            </a:rPr>
                          </m:ctrlPr>
                        </m:fPr>
                        <m:num>
                          <m:r>
                            <a:rPr lang="en-US"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den>
                      </m:f>
                      <m:nary>
                        <m:naryPr>
                          <m:chr m:val="∑"/>
                          <m:limLoc m:val="undOvr"/>
                          <m:ctrlPr>
                            <a:rPr lang="en-US" sz="2400" i="1">
                              <a:solidFill>
                                <a:schemeClr val="tx1"/>
                              </a:solidFill>
                              <a:effectLst/>
                              <a:latin typeface="Cambria Math" panose="02040503050406030204" pitchFamily="18" charset="0"/>
                              <a:cs typeface="Times New Roman" panose="02020603050405020304" pitchFamily="18" charset="0"/>
                            </a:rPr>
                          </m:ctrlPr>
                        </m:naryPr>
                        <m:sub>
                          <m:r>
                            <a:rPr lang="en-US"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US"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sup>
                        <m:e>
                          <m:r>
                            <a:rPr lang="en-US" sz="24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a:solidFill>
                                    <a:schemeClr val="tx1"/>
                                  </a:solidFill>
                                  <a:effectLst/>
                                  <a:latin typeface="Cambria Math" panose="02040503050406030204" pitchFamily="18" charset="0"/>
                                  <a:cs typeface="Times New Roman" panose="02020603050405020304" pitchFamily="18" charset="0"/>
                                </a:rPr>
                              </m:ctrlPr>
                            </m:sSubPr>
                            <m:e>
                              <m:r>
                                <a:rPr lang="en-US"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400" i="1">
                                  <a:solidFill>
                                    <a:schemeClr val="tx1"/>
                                  </a:solidFill>
                                  <a:effectLst/>
                                  <a:latin typeface="Cambria Math" panose="02040503050406030204" pitchFamily="18" charset="0"/>
                                  <a:cs typeface="Times New Roman" panose="02020603050405020304" pitchFamily="18" charset="0"/>
                                </a:rPr>
                              </m:ctrlPr>
                            </m:sSubSupPr>
                            <m:e>
                              <m:r>
                                <a:rPr lang="en-US"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up>
                          </m:sSubSup>
                        </m:e>
                      </m:nary>
                      <m:r>
                        <a:rPr lang="en-US" sz="24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en-US" sz="2400" b="0" i="1" baseline="3000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oMath>
                  </m:oMathPara>
                </a14:m>
                <a:endParaRPr lang="en-US" sz="2400" baseline="30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 where </a:t>
                </a:r>
                <a:r>
                  <a:rPr lang="en-US" sz="2400" dirty="0" err="1">
                    <a:solidFill>
                      <a:schemeClr val="tx1"/>
                    </a:solidFill>
                    <a:latin typeface="Times New Roman" panose="02020603050405020304" pitchFamily="18" charset="0"/>
                    <a:cs typeface="Times New Roman" panose="02020603050405020304" pitchFamily="18" charset="0"/>
                  </a:rPr>
                  <a:t>y</a:t>
                </a:r>
                <a:r>
                  <a:rPr lang="en-US" sz="2400" baseline="-25000" dirty="0" err="1">
                    <a:solidFill>
                      <a:schemeClr val="tx1"/>
                    </a:solidFill>
                    <a:latin typeface="Times New Roman" panose="02020603050405020304" pitchFamily="18" charset="0"/>
                    <a:cs typeface="Times New Roman" panose="02020603050405020304" pitchFamily="18" charset="0"/>
                  </a:rPr>
                  <a:t>i</a:t>
                </a:r>
                <a:r>
                  <a:rPr lang="en-US" sz="2400" dirty="0">
                    <a:solidFill>
                      <a:schemeClr val="tx1"/>
                    </a:solidFill>
                    <a:latin typeface="Times New Roman" panose="02020603050405020304" pitchFamily="18" charset="0"/>
                    <a:cs typeface="Times New Roman" panose="02020603050405020304" pitchFamily="18" charset="0"/>
                  </a:rPr>
                  <a:t> is the actual value, </a:t>
                </a:r>
                <a14:m>
                  <m:oMath xmlns:m="http://schemas.openxmlformats.org/officeDocument/2006/math">
                    <m:sSubSup>
                      <m:sSubSupPr>
                        <m:ctrlPr>
                          <a:rPr lang="en-US" sz="2400" i="1" smtClean="0">
                            <a:solidFill>
                              <a:schemeClr val="tx1"/>
                            </a:solidFill>
                            <a:effectLst/>
                            <a:latin typeface="Cambria Math" panose="02040503050406030204" pitchFamily="18" charset="0"/>
                            <a:cs typeface="Times New Roman" panose="02020603050405020304" pitchFamily="18" charset="0"/>
                          </a:rPr>
                        </m:ctrlPr>
                      </m:sSubSupPr>
                      <m:e>
                        <m:r>
                          <a:rPr lang="en-US"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up>
                    </m:sSubSup>
                  </m:oMath>
                </a14:m>
                <a:r>
                  <a:rPr lang="en-US" sz="2400" dirty="0">
                    <a:solidFill>
                      <a:schemeClr val="tx1"/>
                    </a:solidFill>
                    <a:latin typeface="Times New Roman" panose="02020603050405020304" pitchFamily="18" charset="0"/>
                    <a:cs typeface="Times New Roman" panose="02020603050405020304" pitchFamily="18" charset="0"/>
                  </a:rPr>
                  <a:t> is the predicted value of </a:t>
                </a:r>
                <a:r>
                  <a:rPr lang="en-US" sz="2400" dirty="0" err="1">
                    <a:solidFill>
                      <a:schemeClr val="tx1"/>
                    </a:solidFill>
                    <a:latin typeface="Times New Roman" panose="02020603050405020304" pitchFamily="18" charset="0"/>
                    <a:cs typeface="Times New Roman" panose="02020603050405020304" pitchFamily="18" charset="0"/>
                  </a:rPr>
                  <a:t>i</a:t>
                </a:r>
                <a:r>
                  <a:rPr lang="en-US" sz="2400" baseline="30000" dirty="0" err="1">
                    <a:solidFill>
                      <a:schemeClr val="tx1"/>
                    </a:solidFill>
                    <a:latin typeface="Times New Roman" panose="02020603050405020304" pitchFamily="18" charset="0"/>
                    <a:cs typeface="Times New Roman" panose="02020603050405020304" pitchFamily="18" charset="0"/>
                  </a:rPr>
                  <a:t>th</a:t>
                </a:r>
                <a:r>
                  <a:rPr lang="en-US" sz="2400" dirty="0">
                    <a:solidFill>
                      <a:schemeClr val="tx1"/>
                    </a:solidFill>
                    <a:latin typeface="Times New Roman" panose="02020603050405020304" pitchFamily="18" charset="0"/>
                    <a:cs typeface="Times New Roman" panose="02020603050405020304" pitchFamily="18" charset="0"/>
                  </a:rPr>
                  <a:t> input of test set and n are the total number of test samples.</a:t>
                </a:r>
              </a:p>
            </p:txBody>
          </p:sp>
        </mc:Choice>
        <mc:Fallback xmlns="">
          <p:sp>
            <p:nvSpPr>
              <p:cNvPr id="3" name="Content Placeholder 2">
                <a:extLst>
                  <a:ext uri="{FF2B5EF4-FFF2-40B4-BE49-F238E27FC236}">
                    <a16:creationId xmlns:a16="http://schemas.microsoft.com/office/drawing/2014/main" id="{AD9FB4C3-D511-4AFF-AF26-AE0079CC98F1}"/>
                  </a:ext>
                </a:extLst>
              </p:cNvPr>
              <p:cNvSpPr>
                <a:spLocks noGrp="1" noRot="1" noChangeAspect="1" noMove="1" noResize="1" noEditPoints="1" noAdjustHandles="1" noChangeArrowheads="1" noChangeShapeType="1" noTextEdit="1"/>
              </p:cNvSpPr>
              <p:nvPr>
                <p:ph idx="1"/>
              </p:nvPr>
            </p:nvSpPr>
            <p:spPr>
              <a:xfrm>
                <a:off x="1106805" y="1845734"/>
                <a:ext cx="10058400" cy="4023360"/>
              </a:xfrm>
              <a:blipFill>
                <a:blip r:embed="rId2"/>
                <a:stretch>
                  <a:fillRect l="-1758" t="-2121" r="-1818"/>
                </a:stretch>
              </a:blipFill>
            </p:spPr>
            <p:txBody>
              <a:bodyPr/>
              <a:lstStyle/>
              <a:p>
                <a:r>
                  <a:rPr lang="en-US">
                    <a:noFill/>
                  </a:rPr>
                  <a:t> </a:t>
                </a:r>
              </a:p>
            </p:txBody>
          </p:sp>
        </mc:Fallback>
      </mc:AlternateContent>
    </p:spTree>
    <p:extLst>
      <p:ext uri="{BB962C8B-B14F-4D97-AF65-F5344CB8AC3E}">
        <p14:creationId xmlns:p14="http://schemas.microsoft.com/office/powerpoint/2010/main" val="196159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1252-FB07-4637-A782-C1AA1947521F}"/>
              </a:ext>
            </a:extLst>
          </p:cNvPr>
          <p:cNvSpPr>
            <a:spLocks noGrp="1"/>
          </p:cNvSpPr>
          <p:nvPr>
            <p:ph type="title"/>
          </p:nvPr>
        </p:nvSpPr>
        <p:spPr/>
        <p:txBody>
          <a:bodyPr/>
          <a:lstStyle/>
          <a:p>
            <a:r>
              <a:rPr lang="en-US" dirty="0"/>
              <a:t>Root Mean Squared Error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9FB4C3-D511-4AFF-AF26-AE0079CC98F1}"/>
                  </a:ext>
                </a:extLst>
              </p:cNvPr>
              <p:cNvSpPr>
                <a:spLocks noGrp="1"/>
              </p:cNvSpPr>
              <p:nvPr>
                <p:ph idx="1"/>
              </p:nvPr>
            </p:nvSpPr>
            <p:spPr>
              <a:xfrm>
                <a:off x="1106805" y="1845734"/>
                <a:ext cx="10058400" cy="4023360"/>
              </a:xfrm>
            </p:spPr>
            <p:txBody>
              <a:bodyPr>
                <a:noAutofit/>
              </a:bodyPr>
              <a:lstStyle/>
              <a:p>
                <a:pPr algn="just">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 </a:t>
                </a:r>
                <a:r>
                  <a:rPr lang="en-US" sz="2400" b="0" i="0" dirty="0">
                    <a:solidFill>
                      <a:srgbClr val="202122"/>
                    </a:solidFill>
                    <a:effectLst/>
                    <a:latin typeface="Times New Roman" panose="02020603050405020304" pitchFamily="18" charset="0"/>
                    <a:cs typeface="Times New Roman" panose="02020603050405020304" pitchFamily="18" charset="0"/>
                  </a:rPr>
                  <a:t>The </a:t>
                </a:r>
                <a:r>
                  <a:rPr lang="en-US" sz="2400" b="1" i="0" dirty="0">
                    <a:solidFill>
                      <a:srgbClr val="202122"/>
                    </a:solidFill>
                    <a:effectLst/>
                    <a:latin typeface="Times New Roman" panose="02020603050405020304" pitchFamily="18" charset="0"/>
                    <a:cs typeface="Times New Roman" panose="02020603050405020304" pitchFamily="18" charset="0"/>
                  </a:rPr>
                  <a:t>root-mean-square deviation</a:t>
                </a:r>
                <a:r>
                  <a:rPr lang="en-US" sz="2400" b="0" i="0" dirty="0">
                    <a:solidFill>
                      <a:srgbClr val="202122"/>
                    </a:solidFill>
                    <a:effectLst/>
                    <a:latin typeface="Times New Roman" panose="02020603050405020304" pitchFamily="18" charset="0"/>
                    <a:cs typeface="Times New Roman" panose="02020603050405020304" pitchFamily="18" charset="0"/>
                  </a:rPr>
                  <a:t> (</a:t>
                </a:r>
                <a:r>
                  <a:rPr lang="en-US" sz="2400" b="1" i="0" dirty="0">
                    <a:solidFill>
                      <a:srgbClr val="202122"/>
                    </a:solidFill>
                    <a:effectLst/>
                    <a:latin typeface="Times New Roman" panose="02020603050405020304" pitchFamily="18" charset="0"/>
                    <a:cs typeface="Times New Roman" panose="02020603050405020304" pitchFamily="18" charset="0"/>
                  </a:rPr>
                  <a:t>RMSD</a:t>
                </a:r>
                <a:r>
                  <a:rPr lang="en-US" sz="2400" b="0" i="0" dirty="0">
                    <a:solidFill>
                      <a:srgbClr val="202122"/>
                    </a:solidFill>
                    <a:effectLst/>
                    <a:latin typeface="Times New Roman" panose="02020603050405020304" pitchFamily="18" charset="0"/>
                    <a:cs typeface="Times New Roman" panose="02020603050405020304" pitchFamily="18" charset="0"/>
                  </a:rPr>
                  <a:t>) or </a:t>
                </a:r>
                <a:r>
                  <a:rPr lang="en-US" sz="2400" b="1" i="0" dirty="0">
                    <a:solidFill>
                      <a:srgbClr val="202122"/>
                    </a:solidFill>
                    <a:effectLst/>
                    <a:latin typeface="Times New Roman" panose="02020603050405020304" pitchFamily="18" charset="0"/>
                    <a:cs typeface="Times New Roman" panose="02020603050405020304" pitchFamily="18" charset="0"/>
                  </a:rPr>
                  <a:t>root-mean-square error</a:t>
                </a:r>
                <a:r>
                  <a:rPr lang="en-US" sz="2400" b="0" i="0" dirty="0">
                    <a:solidFill>
                      <a:srgbClr val="202122"/>
                    </a:solidFill>
                    <a:effectLst/>
                    <a:latin typeface="Times New Roman" panose="02020603050405020304" pitchFamily="18" charset="0"/>
                    <a:cs typeface="Times New Roman" panose="02020603050405020304" pitchFamily="18" charset="0"/>
                  </a:rPr>
                  <a:t> (</a:t>
                </a:r>
                <a:r>
                  <a:rPr lang="en-US" sz="2400" b="1" i="0" dirty="0">
                    <a:solidFill>
                      <a:srgbClr val="202122"/>
                    </a:solidFill>
                    <a:effectLst/>
                    <a:latin typeface="Times New Roman" panose="02020603050405020304" pitchFamily="18" charset="0"/>
                    <a:cs typeface="Times New Roman" panose="02020603050405020304" pitchFamily="18" charset="0"/>
                  </a:rPr>
                  <a:t>RMSE</a:t>
                </a:r>
                <a:r>
                  <a:rPr lang="en-US" sz="2400" b="0" i="0" dirty="0">
                    <a:solidFill>
                      <a:srgbClr val="202122"/>
                    </a:solidFill>
                    <a:effectLst/>
                    <a:latin typeface="Times New Roman" panose="02020603050405020304" pitchFamily="18" charset="0"/>
                    <a:cs typeface="Times New Roman" panose="02020603050405020304" pitchFamily="18" charset="0"/>
                  </a:rPr>
                  <a:t>) is a frequently used measure of the differences between values (sample or population values) predicted by a model.</a:t>
                </a:r>
              </a:p>
              <a:p>
                <a:pPr algn="just">
                  <a:buFont typeface="Wingdings" panose="05000000000000000000" pitchFamily="2" charset="2"/>
                  <a:buChar char="§"/>
                </a:pPr>
                <a:r>
                  <a:rPr lang="en-US" sz="2400" dirty="0">
                    <a:solidFill>
                      <a:srgbClr val="202122"/>
                    </a:solidFill>
                    <a:latin typeface="Times New Roman" panose="02020603050405020304" pitchFamily="18" charset="0"/>
                    <a:cs typeface="Times New Roman" panose="02020603050405020304" pitchFamily="18" charset="0"/>
                  </a:rPr>
                  <a:t> It is the square root of the mean squared error.</a:t>
                </a:r>
                <a:r>
                  <a:rPr lang="en-US" sz="2400" b="0" i="0" dirty="0">
                    <a:solidFill>
                      <a:srgbClr val="202122"/>
                    </a:solidFill>
                    <a:effectLst/>
                    <a:latin typeface="Times New Roman" panose="02020603050405020304" pitchFamily="18" charset="0"/>
                    <a:cs typeface="Times New Roman" panose="02020603050405020304" pitchFamily="18" charset="0"/>
                  </a:rPr>
                  <a:t> </a:t>
                </a:r>
              </a:p>
              <a:p>
                <a:pPr marL="0" indent="0" algn="just">
                  <a:buNone/>
                </a:pPr>
                <a:endParaRPr lang="en-US" sz="2400"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𝑅𝑜𝑜𝑡</m:t>
                      </m:r>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2400" i="1" smtClean="0">
                          <a:effectLst/>
                          <a:latin typeface="Cambria Math" panose="02040503050406030204" pitchFamily="18" charset="0"/>
                          <a:ea typeface="Calibri" panose="020F0502020204030204" pitchFamily="34" charset="0"/>
                          <a:cs typeface="Times New Roman" panose="02020603050405020304" pitchFamily="18" charset="0"/>
                        </a:rPr>
                        <m:t>𝑀𝑒𝑎𝑛</m:t>
                      </m:r>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𝑆𝑞𝑢𝑎𝑟𝑒𝑑</m:t>
                      </m:r>
                      <m:r>
                        <a:rPr lang="en-US" sz="240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2400" i="1" smtClean="0">
                          <a:effectLst/>
                          <a:latin typeface="Cambria Math" panose="02040503050406030204" pitchFamily="18" charset="0"/>
                          <a:ea typeface="Calibri" panose="020F0502020204030204" pitchFamily="34" charset="0"/>
                          <a:cs typeface="Times New Roman" panose="02020603050405020304" pitchFamily="18" charset="0"/>
                        </a:rPr>
                        <m:t>𝐸𝑟𝑟𝑜𝑟</m:t>
                      </m:r>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𝑅𝑀𝑆𝐸</m:t>
                      </m:r>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sz="2400" b="0" i="1" smtClean="0">
                              <a:effectLst/>
                              <a:latin typeface="Cambria Math" panose="02040503050406030204" pitchFamily="18" charset="0"/>
                              <a:cs typeface="Times New Roman" panose="02020603050405020304" pitchFamily="18" charset="0"/>
                            </a:rPr>
                          </m:ctrlPr>
                        </m:radPr>
                        <m:deg/>
                        <m:e>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ea typeface="Calibri" panose="020F0502020204030204" pitchFamily="34" charset="0"/>
                                  <a:cs typeface="Times New Roman" panose="02020603050405020304" pitchFamily="18" charset="0"/>
                                </a:rPr>
                                <m:t>1</m:t>
                              </m:r>
                            </m:num>
                            <m:den>
                              <m:r>
                                <a:rPr lang="en-US" sz="2400" i="1">
                                  <a:latin typeface="Cambria Math" panose="02040503050406030204" pitchFamily="18" charset="0"/>
                                  <a:ea typeface="Calibri" panose="020F0502020204030204" pitchFamily="34" charset="0"/>
                                  <a:cs typeface="Times New Roman" panose="02020603050405020304" pitchFamily="18" charset="0"/>
                                </a:rPr>
                                <m:t>𝑛</m:t>
                              </m:r>
                            </m:den>
                          </m:f>
                          <m:nary>
                            <m:naryPr>
                              <m:chr m:val="∑"/>
                              <m:limLoc m:val="undOvr"/>
                              <m:ctrlPr>
                                <a:rPr lang="en-US" sz="2400" i="1">
                                  <a:latin typeface="Cambria Math" panose="02040503050406030204" pitchFamily="18" charset="0"/>
                                  <a:cs typeface="Times New Roman" panose="02020603050405020304" pitchFamily="18" charset="0"/>
                                </a:rPr>
                              </m:ctrlPr>
                            </m:naryPr>
                            <m:sub>
                              <m:r>
                                <a:rPr lang="en-US" sz="2400" i="1">
                                  <a:latin typeface="Cambria Math" panose="02040503050406030204" pitchFamily="18" charset="0"/>
                                  <a:ea typeface="Calibri" panose="020F0502020204030204" pitchFamily="34" charset="0"/>
                                  <a:cs typeface="Times New Roman" panose="02020603050405020304" pitchFamily="18" charset="0"/>
                                </a:rPr>
                                <m:t>𝑖</m:t>
                              </m:r>
                              <m:r>
                                <a:rPr lang="en-US" sz="2400" i="1">
                                  <a:latin typeface="Cambria Math" panose="02040503050406030204" pitchFamily="18" charset="0"/>
                                  <a:ea typeface="Calibri" panose="020F0502020204030204" pitchFamily="34" charset="0"/>
                                  <a:cs typeface="Times New Roman" panose="02020603050405020304" pitchFamily="18" charset="0"/>
                                </a:rPr>
                                <m:t>=1</m:t>
                              </m:r>
                            </m:sub>
                            <m:sup>
                              <m:r>
                                <a:rPr lang="en-US" sz="2400" i="1">
                                  <a:latin typeface="Cambria Math" panose="02040503050406030204" pitchFamily="18" charset="0"/>
                                  <a:ea typeface="Calibri" panose="020F0502020204030204" pitchFamily="34" charset="0"/>
                                  <a:cs typeface="Times New Roman" panose="02020603050405020304" pitchFamily="18" charset="0"/>
                                </a:rPr>
                                <m:t>𝑛</m:t>
                              </m:r>
                            </m:sup>
                            <m:e>
                              <m:r>
                                <a:rPr lang="en-US" sz="24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𝑦</m:t>
                                  </m:r>
                                </m:e>
                                <m:sub>
                                  <m:r>
                                    <a:rPr lang="en-US" sz="2400" i="1">
                                      <a:latin typeface="Cambria Math" panose="02040503050406030204" pitchFamily="18" charset="0"/>
                                      <a:ea typeface="Calibri" panose="020F0502020204030204" pitchFamily="34" charset="0"/>
                                      <a:cs typeface="Times New Roman" panose="02020603050405020304" pitchFamily="18" charset="0"/>
                                    </a:rPr>
                                    <m:t>𝑖</m:t>
                                  </m:r>
                                </m:sub>
                              </m:sSub>
                              <m:r>
                                <a:rPr lang="en-US" sz="24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ea typeface="Calibri" panose="020F0502020204030204" pitchFamily="34" charset="0"/>
                                      <a:cs typeface="Times New Roman" panose="02020603050405020304" pitchFamily="18" charset="0"/>
                                    </a:rPr>
                                    <m:t>𝑦</m:t>
                                  </m:r>
                                </m:e>
                                <m:sub>
                                  <m:r>
                                    <a:rPr lang="en-US" sz="2400" i="1">
                                      <a:latin typeface="Cambria Math" panose="02040503050406030204" pitchFamily="18" charset="0"/>
                                      <a:ea typeface="Calibri" panose="020F0502020204030204" pitchFamily="34" charset="0"/>
                                      <a:cs typeface="Times New Roman" panose="02020603050405020304" pitchFamily="18" charset="0"/>
                                    </a:rPr>
                                    <m:t>𝑖</m:t>
                                  </m:r>
                                </m:sub>
                                <m:sup>
                                  <m:r>
                                    <a:rPr lang="en-US" sz="2400" i="1">
                                      <a:latin typeface="Cambria Math" panose="02040503050406030204" pitchFamily="18" charset="0"/>
                                      <a:ea typeface="Calibri" panose="020F0502020204030204" pitchFamily="34" charset="0"/>
                                      <a:cs typeface="Times New Roman" panose="02020603050405020304" pitchFamily="18" charset="0"/>
                                    </a:rPr>
                                    <m:t>∧</m:t>
                                  </m:r>
                                </m:sup>
                              </m:sSubSup>
                            </m:e>
                          </m:nary>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baseline="30000">
                              <a:latin typeface="Cambria Math" panose="02040503050406030204" pitchFamily="18" charset="0"/>
                              <a:ea typeface="Calibri" panose="020F0502020204030204" pitchFamily="34" charset="0"/>
                              <a:cs typeface="Times New Roman" panose="02020603050405020304" pitchFamily="18" charset="0"/>
                            </a:rPr>
                            <m:t>2</m:t>
                          </m:r>
                          <m:r>
                            <m:rPr>
                              <m:nor/>
                            </m:rPr>
                            <a:rPr lang="en-US" sz="2400" baseline="30000" dirty="0">
                              <a:solidFill>
                                <a:schemeClr val="tx1"/>
                              </a:solidFill>
                              <a:latin typeface="Times New Roman" panose="02020603050405020304" pitchFamily="18" charset="0"/>
                              <a:cs typeface="Times New Roman" panose="02020603050405020304" pitchFamily="18" charset="0"/>
                            </a:rPr>
                            <m:t> </m:t>
                          </m:r>
                        </m:e>
                      </m:rad>
                    </m:oMath>
                  </m:oMathPara>
                </a14:m>
                <a:endParaRPr lang="en-US" sz="24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where </a:t>
                </a:r>
                <a:r>
                  <a:rPr lang="en-US" sz="2400" dirty="0" err="1">
                    <a:solidFill>
                      <a:schemeClr val="tx1"/>
                    </a:solidFill>
                    <a:latin typeface="Times New Roman" panose="02020603050405020304" pitchFamily="18" charset="0"/>
                    <a:cs typeface="Times New Roman" panose="02020603050405020304" pitchFamily="18" charset="0"/>
                  </a:rPr>
                  <a:t>y</a:t>
                </a:r>
                <a:r>
                  <a:rPr lang="en-US" sz="2400" baseline="-25000" dirty="0" err="1">
                    <a:solidFill>
                      <a:schemeClr val="tx1"/>
                    </a:solidFill>
                    <a:latin typeface="Times New Roman" panose="02020603050405020304" pitchFamily="18" charset="0"/>
                    <a:cs typeface="Times New Roman" panose="02020603050405020304" pitchFamily="18" charset="0"/>
                  </a:rPr>
                  <a:t>i</a:t>
                </a:r>
                <a:r>
                  <a:rPr lang="en-US" sz="2400" dirty="0">
                    <a:solidFill>
                      <a:schemeClr val="tx1"/>
                    </a:solidFill>
                    <a:latin typeface="Times New Roman" panose="02020603050405020304" pitchFamily="18" charset="0"/>
                    <a:cs typeface="Times New Roman" panose="02020603050405020304" pitchFamily="18" charset="0"/>
                  </a:rPr>
                  <a:t> is the actual value, </a:t>
                </a:r>
                <a14:m>
                  <m:oMath xmlns:m="http://schemas.openxmlformats.org/officeDocument/2006/math">
                    <m:sSubSup>
                      <m:sSubSupPr>
                        <m:ctrlPr>
                          <a:rPr lang="en-US" sz="2400" i="1" smtClean="0">
                            <a:effectLst/>
                            <a:latin typeface="Cambria Math" panose="02040503050406030204" pitchFamily="18" charset="0"/>
                            <a:cs typeface="Times New Roman" panose="02020603050405020304" pitchFamily="18" charset="0"/>
                          </a:rPr>
                        </m:ctrlPr>
                      </m:sSub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sz="2400" i="1">
                            <a:latin typeface="Cambria Math" panose="02040503050406030204" pitchFamily="18" charset="0"/>
                            <a:ea typeface="Calibri" panose="020F0502020204030204" pitchFamily="34" charset="0"/>
                            <a:cs typeface="Times New Roman" panose="02020603050405020304" pitchFamily="18" charset="0"/>
                          </a:rPr>
                          <m:t>∧</m:t>
                        </m:r>
                      </m:sup>
                    </m:sSubSup>
                  </m:oMath>
                </a14:m>
                <a:r>
                  <a:rPr lang="en-US" sz="2400" dirty="0">
                    <a:solidFill>
                      <a:schemeClr val="tx1"/>
                    </a:solidFill>
                    <a:latin typeface="Times New Roman" panose="02020603050405020304" pitchFamily="18" charset="0"/>
                    <a:cs typeface="Times New Roman" panose="02020603050405020304" pitchFamily="18" charset="0"/>
                  </a:rPr>
                  <a:t> is the predicted value of </a:t>
                </a:r>
                <a:r>
                  <a:rPr lang="en-US" sz="2400" dirty="0" err="1">
                    <a:solidFill>
                      <a:schemeClr val="tx1"/>
                    </a:solidFill>
                    <a:latin typeface="Times New Roman" panose="02020603050405020304" pitchFamily="18" charset="0"/>
                    <a:cs typeface="Times New Roman" panose="02020603050405020304" pitchFamily="18" charset="0"/>
                  </a:rPr>
                  <a:t>i</a:t>
                </a:r>
                <a:r>
                  <a:rPr lang="en-US" sz="2400" baseline="30000" dirty="0" err="1">
                    <a:solidFill>
                      <a:schemeClr val="tx1"/>
                    </a:solidFill>
                    <a:latin typeface="Times New Roman" panose="02020603050405020304" pitchFamily="18" charset="0"/>
                    <a:cs typeface="Times New Roman" panose="02020603050405020304" pitchFamily="18" charset="0"/>
                  </a:rPr>
                  <a:t>th</a:t>
                </a:r>
                <a:r>
                  <a:rPr lang="en-US" sz="2400" dirty="0">
                    <a:solidFill>
                      <a:schemeClr val="tx1"/>
                    </a:solidFill>
                    <a:latin typeface="Times New Roman" panose="02020603050405020304" pitchFamily="18" charset="0"/>
                    <a:cs typeface="Times New Roman" panose="02020603050405020304" pitchFamily="18" charset="0"/>
                  </a:rPr>
                  <a:t> input of test set and n are the total number of test samples.</a:t>
                </a:r>
              </a:p>
            </p:txBody>
          </p:sp>
        </mc:Choice>
        <mc:Fallback xmlns="">
          <p:sp>
            <p:nvSpPr>
              <p:cNvPr id="3" name="Content Placeholder 2">
                <a:extLst>
                  <a:ext uri="{FF2B5EF4-FFF2-40B4-BE49-F238E27FC236}">
                    <a16:creationId xmlns:a16="http://schemas.microsoft.com/office/drawing/2014/main" id="{AD9FB4C3-D511-4AFF-AF26-AE0079CC98F1}"/>
                  </a:ext>
                </a:extLst>
              </p:cNvPr>
              <p:cNvSpPr>
                <a:spLocks noGrp="1" noRot="1" noChangeAspect="1" noMove="1" noResize="1" noEditPoints="1" noAdjustHandles="1" noChangeArrowheads="1" noChangeShapeType="1" noTextEdit="1"/>
              </p:cNvSpPr>
              <p:nvPr>
                <p:ph idx="1"/>
              </p:nvPr>
            </p:nvSpPr>
            <p:spPr>
              <a:xfrm>
                <a:off x="1106805" y="1845734"/>
                <a:ext cx="10058400" cy="4023360"/>
              </a:xfrm>
              <a:blipFill>
                <a:blip r:embed="rId2"/>
                <a:stretch>
                  <a:fillRect l="-1879" t="-2121" r="-1818" b="-8939"/>
                </a:stretch>
              </a:blipFill>
            </p:spPr>
            <p:txBody>
              <a:bodyPr/>
              <a:lstStyle/>
              <a:p>
                <a:r>
                  <a:rPr lang="en-US">
                    <a:noFill/>
                  </a:rPr>
                  <a:t> </a:t>
                </a:r>
              </a:p>
            </p:txBody>
          </p:sp>
        </mc:Fallback>
      </mc:AlternateContent>
    </p:spTree>
    <p:extLst>
      <p:ext uri="{BB962C8B-B14F-4D97-AF65-F5344CB8AC3E}">
        <p14:creationId xmlns:p14="http://schemas.microsoft.com/office/powerpoint/2010/main" val="619319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D47A1-AF1C-4F06-A898-5284032A4E6E}"/>
              </a:ext>
            </a:extLst>
          </p:cNvPr>
          <p:cNvSpPr>
            <a:spLocks noGrp="1"/>
          </p:cNvSpPr>
          <p:nvPr>
            <p:ph type="title"/>
          </p:nvPr>
        </p:nvSpPr>
        <p:spPr/>
        <p:txBody>
          <a:bodyPr/>
          <a:lstStyle/>
          <a:p>
            <a:r>
              <a:rPr lang="en-US" dirty="0"/>
              <a:t>R</a:t>
            </a:r>
            <a:r>
              <a:rPr lang="en-US" baseline="30000" dirty="0"/>
              <a:t>2</a:t>
            </a:r>
            <a:r>
              <a:rPr lang="en-US" dirty="0"/>
              <a:t> Score/ Coefficient of Determination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AA4D67-90DA-4BE4-AD42-1D3F0EE3AF80}"/>
                  </a:ext>
                </a:extLst>
              </p:cNvPr>
              <p:cNvSpPr>
                <a:spLocks noGrp="1"/>
              </p:cNvSpPr>
              <p:nvPr>
                <p:ph idx="1"/>
              </p:nvPr>
            </p:nvSpPr>
            <p:spPr/>
            <p:txBody>
              <a:bodyPr>
                <a:normAutofit lnSpcReduction="10000"/>
              </a:bodyPr>
              <a:lstStyle/>
              <a:p>
                <a:pPr algn="just">
                  <a:buFont typeface="Wingdings" panose="05000000000000000000" pitchFamily="2" charset="2"/>
                  <a:buChar char="§"/>
                </a:pPr>
                <a:r>
                  <a:rPr lang="en-US" sz="2400" b="0" dirty="0">
                    <a:effectLst/>
                    <a:latin typeface="Times New Roman" panose="02020603050405020304" pitchFamily="18" charset="0"/>
                    <a:cs typeface="Times New Roman" panose="02020603050405020304" pitchFamily="18" charset="0"/>
                  </a:rPr>
                  <a:t>It measures the proportion of the variation independent variable explained by all the independent variables in the model. </a:t>
                </a:r>
              </a:p>
              <a:p>
                <a:pPr algn="just">
                  <a:buFont typeface="Wingdings" panose="05000000000000000000" pitchFamily="2" charset="2"/>
                  <a:buChar char="§"/>
                </a:pPr>
                <a:r>
                  <a:rPr lang="en-US" sz="2400" b="0" dirty="0">
                    <a:effectLst/>
                    <a:latin typeface="Times New Roman" panose="02020603050405020304" pitchFamily="18" charset="0"/>
                    <a:cs typeface="Times New Roman" panose="02020603050405020304" pitchFamily="18" charset="0"/>
                  </a:rPr>
                  <a:t> It assumes that every independent variable in the model helps to explain variation in the dependent variable.</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It is measured as the ratio of the explained variance of the model is to the total variance of the data.</a:t>
                </a:r>
              </a:p>
              <a:p>
                <a:pPr marL="0" indent="0" algn="just">
                  <a:buNone/>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𝑅</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 </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𝐸𝑥𝑝𝑙𝑎𝑖𝑛𝑒𝑑</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𝑉𝑎𝑟𝑖𝑎𝑛𝑐𝑒</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𝑜𝑓</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𝑡h𝑒</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𝑚𝑜𝑑𝑒𝑙</m:t>
                          </m:r>
                        </m:num>
                        <m:den>
                          <m:r>
                            <a:rPr lang="en-US" sz="2400" b="0" i="1" smtClean="0">
                              <a:latin typeface="Cambria Math" panose="02040503050406030204" pitchFamily="18" charset="0"/>
                              <a:cs typeface="Times New Roman" panose="02020603050405020304" pitchFamily="18" charset="0"/>
                            </a:rPr>
                            <m:t>𝑇𝑜𝑡𝑎𝑙</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𝑉𝑎𝑟𝑖𝑎𝑛𝑐𝑒</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𝑜𝑓</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𝑡h𝑒</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𝑑𝑎𝑡𝑎</m:t>
                          </m:r>
                        </m:den>
                      </m:f>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nary>
                            <m:naryPr>
                              <m:chr m:val="∑"/>
                              <m:ctrlPr>
                                <a:rPr lang="en-US" sz="2400" b="0" i="1" smtClean="0">
                                  <a:latin typeface="Cambria Math" panose="02040503050406030204" pitchFamily="18" charset="0"/>
                                  <a:cs typeface="Times New Roman" panose="02020603050405020304" pitchFamily="18" charset="0"/>
                                </a:rPr>
                              </m:ctrlPr>
                            </m:naryPr>
                            <m:sub>
                              <m:r>
                                <m:rPr>
                                  <m:brk m:alnAt="23"/>
                                </m:rP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𝑛</m:t>
                              </m:r>
                            </m:sup>
                            <m:e>
                              <m:sSup>
                                <m:sSupPr>
                                  <m:ctrlPr>
                                    <a:rPr lang="en-US" sz="2400" b="0" i="1" smtClean="0">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400" i="1" smtClean="0">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ea typeface="Calibri" panose="020F0502020204030204" pitchFamily="34" charset="0"/>
                                          <a:cs typeface="Times New Roman" panose="02020603050405020304" pitchFamily="18" charset="0"/>
                                        </a:rPr>
                                        <m:t>𝑦</m:t>
                                      </m:r>
                                    </m:e>
                                    <m:sub>
                                      <m:r>
                                        <a:rPr lang="en-US" sz="2400" i="1">
                                          <a:latin typeface="Cambria Math" panose="02040503050406030204" pitchFamily="18" charset="0"/>
                                          <a:ea typeface="Calibri" panose="020F0502020204030204" pitchFamily="34" charset="0"/>
                                          <a:cs typeface="Times New Roman" panose="02020603050405020304" pitchFamily="18" charset="0"/>
                                        </a:rPr>
                                        <m:t>𝑖</m:t>
                                      </m:r>
                                    </m:sub>
                                    <m:sup>
                                      <m:r>
                                        <a:rPr lang="en-US" sz="2400" i="1">
                                          <a:latin typeface="Cambria Math" panose="02040503050406030204" pitchFamily="18" charset="0"/>
                                          <a:ea typeface="Calibri" panose="020F0502020204030204" pitchFamily="34" charset="0"/>
                                          <a:cs typeface="Times New Roman" panose="02020603050405020304" pitchFamily="18" charset="0"/>
                                        </a:rPr>
                                        <m:t>∧</m:t>
                                      </m:r>
                                    </m:sup>
                                  </m:sSubSup>
                                  <m:r>
                                    <a:rPr lang="en-US" sz="2400" b="0" i="1" smtClean="0">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𝑦</m:t>
                                      </m:r>
                                    </m:e>
                                  </m:acc>
                                  <m:r>
                                    <a:rPr lang="en-US" sz="2400" b="0" i="1" smtClean="0">
                                      <a:latin typeface="Cambria Math" panose="02040503050406030204" pitchFamily="18" charset="0"/>
                                      <a:cs typeface="Times New Roman" panose="02020603050405020304" pitchFamily="18" charset="0"/>
                                    </a:rPr>
                                    <m:t>)</m:t>
                                  </m:r>
                                </m:e>
                                <m:sup>
                                  <m:r>
                                    <a:rPr lang="en-US" sz="2400" b="0" i="1" smtClean="0">
                                      <a:latin typeface="Cambria Math" panose="02040503050406030204" pitchFamily="18" charset="0"/>
                                      <a:cs typeface="Times New Roman" panose="02020603050405020304" pitchFamily="18" charset="0"/>
                                    </a:rPr>
                                    <m:t>2</m:t>
                                  </m:r>
                                </m:sup>
                              </m:sSup>
                            </m:e>
                          </m:nary>
                        </m:num>
                        <m:den>
                          <m:nary>
                            <m:naryPr>
                              <m:chr m:val="∑"/>
                              <m:ctrlPr>
                                <a:rPr lang="en-US" sz="2400" b="0" i="1" smtClean="0">
                                  <a:latin typeface="Cambria Math" panose="02040503050406030204" pitchFamily="18" charset="0"/>
                                  <a:cs typeface="Times New Roman" panose="02020603050405020304" pitchFamily="18" charset="0"/>
                                </a:rPr>
                              </m:ctrlPr>
                            </m:naryPr>
                            <m:sub>
                              <m:r>
                                <m:rPr>
                                  <m:brk m:alnAt="23"/>
                                </m:rP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𝑛</m:t>
                              </m:r>
                            </m:sup>
                            <m:e>
                              <m:sSup>
                                <m:sSupPr>
                                  <m:ctrlPr>
                                    <a:rPr lang="en-US" sz="2400" b="0" i="1" smtClean="0">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𝑦</m:t>
                                      </m:r>
                                    </m:e>
                                    <m:sub>
                                      <m:r>
                                        <a:rPr lang="en-US" sz="2400" i="1">
                                          <a:latin typeface="Cambria Math" panose="02040503050406030204" pitchFamily="18" charset="0"/>
                                          <a:ea typeface="Calibri" panose="020F0502020204030204" pitchFamily="34" charset="0"/>
                                          <a:cs typeface="Times New Roman" panose="02020603050405020304" pitchFamily="18" charset="0"/>
                                        </a:rPr>
                                        <m:t>𝑖</m:t>
                                      </m:r>
                                    </m:sub>
                                  </m:sSub>
                                  <m:r>
                                    <a:rPr lang="en-US" sz="2400" i="1">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2400" i="1">
                                          <a:latin typeface="Cambria Math" panose="02040503050406030204" pitchFamily="18" charset="0"/>
                                          <a:cs typeface="Times New Roman" panose="02020603050405020304" pitchFamily="18" charset="0"/>
                                        </a:rPr>
                                      </m:ctrlPr>
                                    </m:accPr>
                                    <m:e>
                                      <m:r>
                                        <a:rPr lang="en-US" sz="2400" i="1">
                                          <a:latin typeface="Cambria Math" panose="02040503050406030204" pitchFamily="18" charset="0"/>
                                          <a:cs typeface="Times New Roman" panose="02020603050405020304" pitchFamily="18" charset="0"/>
                                        </a:rPr>
                                        <m:t>𝑦</m:t>
                                      </m:r>
                                    </m:e>
                                  </m:acc>
                                  <m:r>
                                    <a:rPr lang="en-US" sz="2400" i="1">
                                      <a:latin typeface="Cambria Math" panose="02040503050406030204" pitchFamily="18" charset="0"/>
                                      <a:cs typeface="Times New Roman" panose="02020603050405020304" pitchFamily="18" charset="0"/>
                                    </a:rPr>
                                    <m:t>)</m:t>
                                  </m:r>
                                </m:e>
                                <m:sup>
                                  <m:r>
                                    <a:rPr lang="en-US" sz="2400" b="0" i="1" smtClean="0">
                                      <a:latin typeface="Cambria Math" panose="02040503050406030204" pitchFamily="18" charset="0"/>
                                      <a:cs typeface="Times New Roman" panose="02020603050405020304" pitchFamily="18" charset="0"/>
                                    </a:rPr>
                                    <m:t>2</m:t>
                                  </m:r>
                                </m:sup>
                              </m:sSup>
                            </m:e>
                          </m:nary>
                        </m:den>
                      </m:f>
                    </m:oMath>
                  </m:oMathPara>
                </a14:m>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where </a:t>
                </a:r>
                <a:r>
                  <a:rPr lang="en-US" sz="2400" dirty="0" err="1">
                    <a:solidFill>
                      <a:schemeClr val="tx1"/>
                    </a:solidFill>
                    <a:latin typeface="Times New Roman" panose="02020603050405020304" pitchFamily="18" charset="0"/>
                    <a:cs typeface="Times New Roman" panose="02020603050405020304" pitchFamily="18" charset="0"/>
                  </a:rPr>
                  <a:t>y</a:t>
                </a:r>
                <a:r>
                  <a:rPr lang="en-US" sz="2400" baseline="-25000" dirty="0" err="1">
                    <a:solidFill>
                      <a:schemeClr val="tx1"/>
                    </a:solidFill>
                    <a:latin typeface="Times New Roman" panose="02020603050405020304" pitchFamily="18" charset="0"/>
                    <a:cs typeface="Times New Roman" panose="02020603050405020304" pitchFamily="18" charset="0"/>
                  </a:rPr>
                  <a:t>i</a:t>
                </a:r>
                <a:r>
                  <a:rPr lang="en-US" sz="2400" dirty="0">
                    <a:solidFill>
                      <a:schemeClr val="tx1"/>
                    </a:solidFill>
                    <a:latin typeface="Times New Roman" panose="02020603050405020304" pitchFamily="18" charset="0"/>
                    <a:cs typeface="Times New Roman" panose="02020603050405020304" pitchFamily="18" charset="0"/>
                  </a:rPr>
                  <a:t> is the actual value, </a:t>
                </a:r>
                <a14:m>
                  <m:oMath xmlns:m="http://schemas.openxmlformats.org/officeDocument/2006/math">
                    <m:sSubSup>
                      <m:sSubSupPr>
                        <m:ctrlPr>
                          <a:rPr lang="en-US" sz="2400" i="1" smtClean="0">
                            <a:effectLst/>
                            <a:latin typeface="Cambria Math" panose="02040503050406030204" pitchFamily="18" charset="0"/>
                            <a:cs typeface="Times New Roman" panose="02020603050405020304" pitchFamily="18" charset="0"/>
                          </a:rPr>
                        </m:ctrlPr>
                      </m:sSub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sz="2400" i="1">
                            <a:latin typeface="Cambria Math" panose="02040503050406030204" pitchFamily="18" charset="0"/>
                            <a:ea typeface="Calibri" panose="020F0502020204030204" pitchFamily="34" charset="0"/>
                            <a:cs typeface="Times New Roman" panose="02020603050405020304" pitchFamily="18" charset="0"/>
                          </a:rPr>
                          <m:t>∧</m:t>
                        </m:r>
                      </m:sup>
                    </m:sSubSup>
                  </m:oMath>
                </a14:m>
                <a:r>
                  <a:rPr lang="en-US" sz="2400" dirty="0">
                    <a:solidFill>
                      <a:schemeClr val="tx1"/>
                    </a:solidFill>
                    <a:latin typeface="Times New Roman" panose="02020603050405020304" pitchFamily="18" charset="0"/>
                    <a:cs typeface="Times New Roman" panose="02020603050405020304" pitchFamily="18" charset="0"/>
                  </a:rPr>
                  <a:t> is the predicted value of </a:t>
                </a:r>
                <a:r>
                  <a:rPr lang="en-US" sz="2400" dirty="0" err="1">
                    <a:solidFill>
                      <a:schemeClr val="tx1"/>
                    </a:solidFill>
                    <a:latin typeface="Times New Roman" panose="02020603050405020304" pitchFamily="18" charset="0"/>
                    <a:cs typeface="Times New Roman" panose="02020603050405020304" pitchFamily="18" charset="0"/>
                  </a:rPr>
                  <a:t>i</a:t>
                </a:r>
                <a:r>
                  <a:rPr lang="en-US" sz="2400" baseline="30000" dirty="0" err="1">
                    <a:solidFill>
                      <a:schemeClr val="tx1"/>
                    </a:solidFill>
                    <a:latin typeface="Times New Roman" panose="02020603050405020304" pitchFamily="18" charset="0"/>
                    <a:cs typeface="Times New Roman" panose="02020603050405020304" pitchFamily="18" charset="0"/>
                  </a:rPr>
                  <a:t>th</a:t>
                </a:r>
                <a:r>
                  <a:rPr lang="en-US" sz="2400" dirty="0">
                    <a:solidFill>
                      <a:schemeClr val="tx1"/>
                    </a:solidFill>
                    <a:latin typeface="Times New Roman" panose="02020603050405020304" pitchFamily="18" charset="0"/>
                    <a:cs typeface="Times New Roman" panose="02020603050405020304" pitchFamily="18" charset="0"/>
                  </a:rPr>
                  <a:t> input of test set, </a:t>
                </a:r>
                <a14:m>
                  <m:oMath xmlns:m="http://schemas.openxmlformats.org/officeDocument/2006/math">
                    <m:acc>
                      <m:accPr>
                        <m:chr m:val="̅"/>
                        <m:ctrlPr>
                          <a:rPr lang="en-US" sz="2400" i="1">
                            <a:latin typeface="Cambria Math" panose="02040503050406030204" pitchFamily="18" charset="0"/>
                            <a:cs typeface="Times New Roman" panose="02020603050405020304" pitchFamily="18" charset="0"/>
                          </a:rPr>
                        </m:ctrlPr>
                      </m:accPr>
                      <m:e>
                        <m:r>
                          <a:rPr lang="en-US" sz="2400" i="1">
                            <a:latin typeface="Cambria Math" panose="02040503050406030204" pitchFamily="18" charset="0"/>
                            <a:cs typeface="Times New Roman" panose="02020603050405020304" pitchFamily="18" charset="0"/>
                          </a:rPr>
                          <m:t>𝑦</m:t>
                        </m:r>
                      </m:e>
                    </m:acc>
                  </m:oMath>
                </a14:m>
                <a:r>
                  <a:rPr lang="en-US" sz="2400" dirty="0">
                    <a:solidFill>
                      <a:schemeClr val="tx1"/>
                    </a:solidFill>
                    <a:latin typeface="Times New Roman" panose="02020603050405020304" pitchFamily="18" charset="0"/>
                    <a:cs typeface="Times New Roman" panose="02020603050405020304" pitchFamily="18" charset="0"/>
                  </a:rPr>
                  <a:t> is the mean of actual values of y and n are the total number of test samples.</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9AA4D67-90DA-4BE4-AD42-1D3F0EE3AF80}"/>
                  </a:ext>
                </a:extLst>
              </p:cNvPr>
              <p:cNvSpPr>
                <a:spLocks noGrp="1" noRot="1" noChangeAspect="1" noMove="1" noResize="1" noEditPoints="1" noAdjustHandles="1" noChangeArrowheads="1" noChangeShapeType="1" noTextEdit="1"/>
              </p:cNvSpPr>
              <p:nvPr>
                <p:ph idx="1"/>
              </p:nvPr>
            </p:nvSpPr>
            <p:spPr>
              <a:blipFill>
                <a:blip r:embed="rId2"/>
                <a:stretch>
                  <a:fillRect l="-1697" t="-3030" r="-1818"/>
                </a:stretch>
              </a:blipFill>
            </p:spPr>
            <p:txBody>
              <a:bodyPr/>
              <a:lstStyle/>
              <a:p>
                <a:r>
                  <a:rPr lang="en-US">
                    <a:noFill/>
                  </a:rPr>
                  <a:t> </a:t>
                </a:r>
              </a:p>
            </p:txBody>
          </p:sp>
        </mc:Fallback>
      </mc:AlternateContent>
    </p:spTree>
    <p:extLst>
      <p:ext uri="{BB962C8B-B14F-4D97-AF65-F5344CB8AC3E}">
        <p14:creationId xmlns:p14="http://schemas.microsoft.com/office/powerpoint/2010/main" val="228553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D47A1-AF1C-4F06-A898-5284032A4E6E}"/>
              </a:ext>
            </a:extLst>
          </p:cNvPr>
          <p:cNvSpPr>
            <a:spLocks noGrp="1"/>
          </p:cNvSpPr>
          <p:nvPr>
            <p:ph type="title"/>
          </p:nvPr>
        </p:nvSpPr>
        <p:spPr/>
        <p:txBody>
          <a:bodyPr/>
          <a:lstStyle/>
          <a:p>
            <a:r>
              <a:rPr lang="en-US" dirty="0"/>
              <a:t>R</a:t>
            </a:r>
            <a:r>
              <a:rPr lang="en-US" baseline="30000" dirty="0"/>
              <a:t>2</a:t>
            </a:r>
            <a:r>
              <a:rPr lang="en-US" dirty="0"/>
              <a:t> Score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AA4D67-90DA-4BE4-AD42-1D3F0EE3AF80}"/>
                  </a:ext>
                </a:extLst>
              </p:cNvPr>
              <p:cNvSpPr>
                <a:spLocks noGrp="1"/>
              </p:cNvSpPr>
              <p:nvPr>
                <p:ph idx="1"/>
              </p:nvPr>
            </p:nvSpPr>
            <p:spPr/>
            <p:txBody>
              <a:bodyPr>
                <a:normAutofit fontScale="92500"/>
              </a:bodyPr>
              <a:lstStyle/>
              <a:p>
                <a:pPr algn="just">
                  <a:buFont typeface="Wingdings" panose="05000000000000000000" pitchFamily="2" charset="2"/>
                  <a:buChar char="§"/>
                </a:pPr>
                <a:r>
                  <a:rPr lang="en-US" sz="2400" b="0" dirty="0">
                    <a:effectLst/>
                    <a:latin typeface="Times New Roman" panose="02020603050405020304" pitchFamily="18" charset="0"/>
                    <a:cs typeface="Times New Roman" panose="02020603050405020304" pitchFamily="18" charset="0"/>
                  </a:rPr>
                  <a:t>Alternately, R</a:t>
                </a:r>
                <a:r>
                  <a:rPr lang="en-US" sz="2400" b="0" baseline="30000" dirty="0">
                    <a:effectLst/>
                    <a:latin typeface="Times New Roman" panose="02020603050405020304" pitchFamily="18" charset="0"/>
                    <a:cs typeface="Times New Roman" panose="02020603050405020304" pitchFamily="18" charset="0"/>
                  </a:rPr>
                  <a:t>2</a:t>
                </a:r>
                <a:r>
                  <a:rPr lang="en-US" sz="2400" b="0" dirty="0">
                    <a:effectLst/>
                    <a:latin typeface="Times New Roman" panose="02020603050405020304" pitchFamily="18" charset="0"/>
                    <a:cs typeface="Times New Roman" panose="02020603050405020304" pitchFamily="18" charset="0"/>
                  </a:rPr>
                  <a:t> Score is measured from the unexplained variance as follows:</a:t>
                </a:r>
              </a:p>
              <a:p>
                <a:pPr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𝑅</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=1−</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𝑈𝑛𝑒𝑥𝑝𝑙𝑎𝑖𝑛𝑒𝑑</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𝑉𝑎𝑟𝑖𝑎𝑛𝑐𝑒</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𝑜𝑓</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𝑡h𝑒</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𝑚𝑜𝑑𝑒𝑙</m:t>
                          </m:r>
                        </m:num>
                        <m:den>
                          <m:r>
                            <a:rPr lang="en-US" sz="2400" b="0" i="1" smtClean="0">
                              <a:latin typeface="Cambria Math" panose="02040503050406030204" pitchFamily="18" charset="0"/>
                              <a:cs typeface="Times New Roman" panose="02020603050405020304" pitchFamily="18" charset="0"/>
                            </a:rPr>
                            <m:t>𝑇𝑜𝑡𝑎𝑙</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𝑉𝑎𝑟𝑖𝑎𝑛𝑐𝑒</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𝑜𝑓</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𝑡h𝑒</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𝑑𝑎𝑡𝑎</m:t>
                          </m:r>
                        </m:den>
                      </m:f>
                      <m:r>
                        <a:rPr lang="en-US" sz="2400" b="0" i="1" smtClean="0">
                          <a:latin typeface="Cambria Math" panose="02040503050406030204" pitchFamily="18" charset="0"/>
                          <a:cs typeface="Times New Roman" panose="02020603050405020304" pitchFamily="18" charset="0"/>
                        </a:rPr>
                        <m:t>1−</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𝑆𝑆𝐸</m:t>
                          </m:r>
                        </m:num>
                        <m:den>
                          <m:r>
                            <a:rPr lang="en-US" sz="2400" b="0" i="1" smtClean="0">
                              <a:latin typeface="Cambria Math" panose="02040503050406030204" pitchFamily="18" charset="0"/>
                              <a:cs typeface="Times New Roman" panose="02020603050405020304" pitchFamily="18" charset="0"/>
                            </a:rPr>
                            <m:t>𝑆𝑆𝑇</m:t>
                          </m:r>
                        </m:den>
                      </m:f>
                      <m:r>
                        <a:rPr lang="en-US" sz="2400" b="0" i="1" smtClean="0">
                          <a:latin typeface="Cambria Math" panose="02040503050406030204" pitchFamily="18" charset="0"/>
                          <a:cs typeface="Times New Roman" panose="02020603050405020304" pitchFamily="18" charset="0"/>
                        </a:rPr>
                        <m:t>=1−</m:t>
                      </m:r>
                      <m:f>
                        <m:fPr>
                          <m:ctrlPr>
                            <a:rPr lang="en-US" sz="2400" b="0" i="1" smtClean="0">
                              <a:latin typeface="Cambria Math" panose="02040503050406030204" pitchFamily="18" charset="0"/>
                              <a:cs typeface="Times New Roman" panose="02020603050405020304" pitchFamily="18" charset="0"/>
                            </a:rPr>
                          </m:ctrlPr>
                        </m:fPr>
                        <m:num>
                          <m:nary>
                            <m:naryPr>
                              <m:chr m:val="∑"/>
                              <m:ctrlPr>
                                <a:rPr lang="en-US" sz="2400" b="0" i="1" smtClean="0">
                                  <a:latin typeface="Cambria Math" panose="02040503050406030204" pitchFamily="18" charset="0"/>
                                  <a:cs typeface="Times New Roman" panose="02020603050405020304" pitchFamily="18" charset="0"/>
                                </a:rPr>
                              </m:ctrlPr>
                            </m:naryPr>
                            <m:sub>
                              <m:r>
                                <m:rPr>
                                  <m:brk m:alnAt="23"/>
                                </m:rP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𝑛</m:t>
                              </m:r>
                            </m:sup>
                            <m:e>
                              <m:sSup>
                                <m:sSupPr>
                                  <m:ctrlPr>
                                    <a:rPr lang="en-US" sz="2400" b="0" i="1" smtClean="0">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𝑦</m:t>
                                      </m:r>
                                    </m:e>
                                    <m:sub>
                                      <m:r>
                                        <a:rPr lang="en-US" sz="2400" i="1">
                                          <a:latin typeface="Cambria Math" panose="02040503050406030204" pitchFamily="18" charset="0"/>
                                          <a:ea typeface="Calibri" panose="020F0502020204030204" pitchFamily="34" charset="0"/>
                                          <a:cs typeface="Times New Roman" panose="02020603050405020304" pitchFamily="18" charset="0"/>
                                        </a:rPr>
                                        <m:t>𝑖</m:t>
                                      </m:r>
                                    </m:sub>
                                  </m:sSub>
                                  <m:sSubSup>
                                    <m:sSubSupPr>
                                      <m:ctrlPr>
                                        <a:rPr lang="en-US" sz="240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𝑦</m:t>
                                      </m:r>
                                    </m:e>
                                    <m:sub>
                                      <m:r>
                                        <a:rPr lang="en-US" sz="2400" i="1">
                                          <a:latin typeface="Cambria Math" panose="02040503050406030204" pitchFamily="18" charset="0"/>
                                          <a:ea typeface="Calibri" panose="020F0502020204030204" pitchFamily="34" charset="0"/>
                                          <a:cs typeface="Times New Roman" panose="02020603050405020304" pitchFamily="18" charset="0"/>
                                        </a:rPr>
                                        <m:t>𝑖</m:t>
                                      </m:r>
                                    </m:sub>
                                    <m:sup>
                                      <m:r>
                                        <a:rPr lang="en-US" sz="2400" i="1" smtClean="0">
                                          <a:latin typeface="Cambria Math" panose="02040503050406030204" pitchFamily="18" charset="0"/>
                                          <a:ea typeface="Calibri" panose="020F0502020204030204" pitchFamily="34" charset="0"/>
                                          <a:cs typeface="Times New Roman" panose="02020603050405020304" pitchFamily="18" charset="0"/>
                                        </a:rPr>
                                        <m:t>∧</m:t>
                                      </m:r>
                                    </m:sup>
                                  </m:sSubSup>
                                  <m:r>
                                    <a:rPr lang="en-US" sz="2400" b="0" i="1" smtClean="0">
                                      <a:latin typeface="Cambria Math" panose="02040503050406030204" pitchFamily="18" charset="0"/>
                                      <a:cs typeface="Times New Roman" panose="02020603050405020304" pitchFamily="18" charset="0"/>
                                    </a:rPr>
                                    <m:t>)</m:t>
                                  </m:r>
                                </m:e>
                                <m:sup>
                                  <m:r>
                                    <a:rPr lang="en-US" sz="2400" b="0" i="1" smtClean="0">
                                      <a:latin typeface="Cambria Math" panose="02040503050406030204" pitchFamily="18" charset="0"/>
                                      <a:cs typeface="Times New Roman" panose="02020603050405020304" pitchFamily="18" charset="0"/>
                                    </a:rPr>
                                    <m:t>2</m:t>
                                  </m:r>
                                </m:sup>
                              </m:sSup>
                            </m:e>
                          </m:nary>
                        </m:num>
                        <m:den>
                          <m:nary>
                            <m:naryPr>
                              <m:chr m:val="∑"/>
                              <m:ctrlPr>
                                <a:rPr lang="en-US" sz="2400" b="0" i="1" smtClean="0">
                                  <a:latin typeface="Cambria Math" panose="02040503050406030204" pitchFamily="18" charset="0"/>
                                  <a:cs typeface="Times New Roman" panose="02020603050405020304" pitchFamily="18" charset="0"/>
                                </a:rPr>
                              </m:ctrlPr>
                            </m:naryPr>
                            <m:sub>
                              <m:r>
                                <m:rPr>
                                  <m:brk m:alnAt="23"/>
                                </m:rP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𝑛</m:t>
                              </m:r>
                            </m:sup>
                            <m:e>
                              <m:sSup>
                                <m:sSupPr>
                                  <m:ctrlPr>
                                    <a:rPr lang="en-US" sz="2400" b="0" i="1" smtClean="0">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𝑦</m:t>
                                      </m:r>
                                    </m:e>
                                    <m:sub>
                                      <m:r>
                                        <a:rPr lang="en-US" sz="2400" i="1">
                                          <a:latin typeface="Cambria Math" panose="02040503050406030204" pitchFamily="18" charset="0"/>
                                          <a:ea typeface="Calibri" panose="020F0502020204030204" pitchFamily="34" charset="0"/>
                                          <a:cs typeface="Times New Roman" panose="02020603050405020304" pitchFamily="18" charset="0"/>
                                        </a:rPr>
                                        <m:t>𝑖</m:t>
                                      </m:r>
                                    </m:sub>
                                  </m:sSub>
                                  <m:r>
                                    <a:rPr lang="en-US" sz="2400" i="1">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2400" i="1">
                                          <a:latin typeface="Cambria Math" panose="02040503050406030204" pitchFamily="18" charset="0"/>
                                          <a:cs typeface="Times New Roman" panose="02020603050405020304" pitchFamily="18" charset="0"/>
                                        </a:rPr>
                                      </m:ctrlPr>
                                    </m:accPr>
                                    <m:e>
                                      <m:r>
                                        <a:rPr lang="en-US" sz="2400" i="1">
                                          <a:latin typeface="Cambria Math" panose="02040503050406030204" pitchFamily="18" charset="0"/>
                                          <a:cs typeface="Times New Roman" panose="02020603050405020304" pitchFamily="18" charset="0"/>
                                        </a:rPr>
                                        <m:t>𝑦</m:t>
                                      </m:r>
                                    </m:e>
                                  </m:acc>
                                  <m:r>
                                    <a:rPr lang="en-US" sz="2400" i="1">
                                      <a:latin typeface="Cambria Math" panose="02040503050406030204" pitchFamily="18" charset="0"/>
                                      <a:cs typeface="Times New Roman" panose="02020603050405020304" pitchFamily="18" charset="0"/>
                                    </a:rPr>
                                    <m:t>)</m:t>
                                  </m:r>
                                </m:e>
                                <m:sup>
                                  <m:r>
                                    <a:rPr lang="en-US" sz="2400" b="0" i="1" smtClean="0">
                                      <a:latin typeface="Cambria Math" panose="02040503050406030204" pitchFamily="18" charset="0"/>
                                      <a:cs typeface="Times New Roman" panose="02020603050405020304" pitchFamily="18" charset="0"/>
                                    </a:rPr>
                                    <m:t>2</m:t>
                                  </m:r>
                                </m:sup>
                              </m:sSup>
                            </m:e>
                          </m:nary>
                        </m:den>
                      </m:f>
                    </m:oMath>
                  </m:oMathPara>
                </a14:m>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where SSE denote sum square error and SST denote sum square total.</a:t>
                </a:r>
              </a:p>
              <a:p>
                <a:pPr algn="just">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 The value of R2 lies in between -1 and 1. </a:t>
                </a:r>
                <a:r>
                  <a:rPr lang="en-US" sz="2400" b="1" i="0" dirty="0">
                    <a:solidFill>
                      <a:srgbClr val="202124"/>
                    </a:solidFill>
                    <a:effectLst/>
                    <a:latin typeface="Times New Roman" panose="02020603050405020304" pitchFamily="18" charset="0"/>
                    <a:cs typeface="Times New Roman" panose="02020603050405020304" pitchFamily="18" charset="0"/>
                  </a:rPr>
                  <a:t>R</a:t>
                </a:r>
                <a:r>
                  <a:rPr lang="en-US" sz="2400" b="1" i="0" baseline="30000" dirty="0">
                    <a:solidFill>
                      <a:srgbClr val="202124"/>
                    </a:solidFill>
                    <a:effectLst/>
                    <a:latin typeface="Times New Roman" panose="02020603050405020304" pitchFamily="18" charset="0"/>
                    <a:cs typeface="Times New Roman" panose="02020603050405020304" pitchFamily="18" charset="0"/>
                  </a:rPr>
                  <a:t>2</a:t>
                </a:r>
                <a:r>
                  <a:rPr lang="en-US" sz="2400" b="0" i="0" dirty="0">
                    <a:solidFill>
                      <a:srgbClr val="202124"/>
                    </a:solidFill>
                    <a:effectLst/>
                    <a:latin typeface="Times New Roman" panose="02020603050405020304" pitchFamily="18" charset="0"/>
                    <a:cs typeface="Times New Roman" panose="02020603050405020304" pitchFamily="18" charset="0"/>
                  </a:rPr>
                  <a:t> is </a:t>
                </a:r>
                <a:r>
                  <a:rPr lang="en-US" sz="2400" b="1" i="0" dirty="0">
                    <a:solidFill>
                      <a:srgbClr val="202124"/>
                    </a:solidFill>
                    <a:effectLst/>
                    <a:latin typeface="Times New Roman" panose="02020603050405020304" pitchFamily="18" charset="0"/>
                    <a:cs typeface="Times New Roman" panose="02020603050405020304" pitchFamily="18" charset="0"/>
                  </a:rPr>
                  <a:t>negative</a:t>
                </a:r>
                <a:r>
                  <a:rPr lang="en-US" sz="2400" b="0" i="0" dirty="0">
                    <a:solidFill>
                      <a:srgbClr val="202124"/>
                    </a:solidFill>
                    <a:effectLst/>
                    <a:latin typeface="Times New Roman" panose="02020603050405020304" pitchFamily="18" charset="0"/>
                    <a:cs typeface="Times New Roman" panose="02020603050405020304" pitchFamily="18" charset="0"/>
                  </a:rPr>
                  <a:t> only when the chosen model does not follow the trend of the data, so fits worse than the regression line.</a:t>
                </a:r>
              </a:p>
              <a:p>
                <a:pPr algn="just">
                  <a:buFont typeface="Wingdings" panose="05000000000000000000" pitchFamily="2" charset="2"/>
                  <a:buChar char="§"/>
                </a:pPr>
                <a:r>
                  <a:rPr lang="en-US" sz="2400" dirty="0">
                    <a:solidFill>
                      <a:srgbClr val="202124"/>
                    </a:solidFill>
                    <a:latin typeface="Times New Roman" panose="02020603050405020304" pitchFamily="18" charset="0"/>
                    <a:cs typeface="Times New Roman" panose="02020603050405020304" pitchFamily="18" charset="0"/>
                  </a:rPr>
                  <a:t> </a:t>
                </a:r>
                <a:r>
                  <a:rPr lang="en-US" sz="2400" b="1" i="0" dirty="0">
                    <a:effectLst/>
                    <a:latin typeface="Times New Roman" panose="02020603050405020304" pitchFamily="18" charset="0"/>
                    <a:cs typeface="Times New Roman" panose="02020603050405020304" pitchFamily="18" charset="0"/>
                  </a:rPr>
                  <a:t>Mathematically,</a:t>
                </a:r>
                <a:r>
                  <a:rPr lang="en-US" sz="2400" b="0" i="0" dirty="0">
                    <a:effectLst/>
                    <a:latin typeface="Times New Roman" panose="02020603050405020304" pitchFamily="18" charset="0"/>
                    <a:cs typeface="Times New Roman" panose="02020603050405020304" pitchFamily="18" charset="0"/>
                  </a:rPr>
                  <a:t> it is possible when error sum-of-squares from the model is larger than the total sum-of-squares from the horizontal line.</a:t>
                </a:r>
                <a:endParaRPr lang="en-US" sz="2400" b="0" i="0" dirty="0">
                  <a:solidFill>
                    <a:srgbClr val="202124"/>
                  </a:solidFill>
                  <a:effectLst/>
                  <a:latin typeface="Times New Roman" panose="02020603050405020304" pitchFamily="18" charset="0"/>
                  <a:cs typeface="Times New Roman" panose="02020603050405020304" pitchFamily="18" charset="0"/>
                </a:endParaRPr>
              </a:p>
              <a:p>
                <a:pPr marL="0" indent="0" algn="just">
                  <a:buNone/>
                </a:pPr>
                <a:endParaRPr lang="en-US" sz="2400" baseline="300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9AA4D67-90DA-4BE4-AD42-1D3F0EE3AF80}"/>
                  </a:ext>
                </a:extLst>
              </p:cNvPr>
              <p:cNvSpPr>
                <a:spLocks noGrp="1" noRot="1" noChangeAspect="1" noMove="1" noResize="1" noEditPoints="1" noAdjustHandles="1" noChangeArrowheads="1" noChangeShapeType="1" noTextEdit="1"/>
              </p:cNvSpPr>
              <p:nvPr>
                <p:ph idx="1"/>
              </p:nvPr>
            </p:nvSpPr>
            <p:spPr>
              <a:blipFill>
                <a:blip r:embed="rId2"/>
                <a:stretch>
                  <a:fillRect l="-1576" t="-1818" r="-1697"/>
                </a:stretch>
              </a:blipFill>
            </p:spPr>
            <p:txBody>
              <a:bodyPr/>
              <a:lstStyle/>
              <a:p>
                <a:r>
                  <a:rPr lang="en-US">
                    <a:noFill/>
                  </a:rPr>
                  <a:t> </a:t>
                </a:r>
              </a:p>
            </p:txBody>
          </p:sp>
        </mc:Fallback>
      </mc:AlternateContent>
    </p:spTree>
    <p:extLst>
      <p:ext uri="{BB962C8B-B14F-4D97-AF65-F5344CB8AC3E}">
        <p14:creationId xmlns:p14="http://schemas.microsoft.com/office/powerpoint/2010/main" val="1413720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76A43-04B4-4C46-B792-CA1AD7DFCE20}"/>
              </a:ext>
            </a:extLst>
          </p:cNvPr>
          <p:cNvSpPr>
            <a:spLocks noGrp="1"/>
          </p:cNvSpPr>
          <p:nvPr>
            <p:ph type="title"/>
          </p:nvPr>
        </p:nvSpPr>
        <p:spPr/>
        <p:txBody>
          <a:bodyPr/>
          <a:lstStyle/>
          <a:p>
            <a:r>
              <a:rPr lang="en-US" dirty="0"/>
              <a:t>Significance of R</a:t>
            </a:r>
            <a:r>
              <a:rPr lang="en-US" baseline="30000" dirty="0"/>
              <a:t>2</a:t>
            </a:r>
            <a:r>
              <a:rPr lang="en-US" dirty="0"/>
              <a:t> Score</a:t>
            </a:r>
          </a:p>
        </p:txBody>
      </p:sp>
      <p:sp>
        <p:nvSpPr>
          <p:cNvPr id="3" name="Content Placeholder 2">
            <a:extLst>
              <a:ext uri="{FF2B5EF4-FFF2-40B4-BE49-F238E27FC236}">
                <a16:creationId xmlns:a16="http://schemas.microsoft.com/office/drawing/2014/main" id="{462DAE5F-55B5-4A47-B866-88D09105C603}"/>
              </a:ext>
            </a:extLst>
          </p:cNvPr>
          <p:cNvSpPr>
            <a:spLocks noGrp="1"/>
          </p:cNvSpPr>
          <p:nvPr>
            <p:ph idx="1"/>
          </p:nvPr>
        </p:nvSpPr>
        <p:spPr/>
        <p:txBody>
          <a:bodyPr>
            <a:normAutofit fontScale="92500"/>
          </a:bodyPr>
          <a:lstStyle/>
          <a:p>
            <a:pPr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a:t>
            </a:r>
            <a:r>
              <a:rPr lang="en-US" sz="2400" b="0" i="0" dirty="0">
                <a:solidFill>
                  <a:srgbClr val="424446"/>
                </a:solidFill>
                <a:effectLst/>
                <a:latin typeface="Times New Roman" panose="02020603050405020304" pitchFamily="18" charset="0"/>
                <a:cs typeface="Times New Roman" panose="02020603050405020304" pitchFamily="18" charset="0"/>
              </a:rPr>
              <a:t>R-squared is a statistical measure of how close the data are to the fitted regression line. </a:t>
            </a:r>
          </a:p>
          <a:p>
            <a:pPr algn="just">
              <a:lnSpc>
                <a:spcPct val="150000"/>
              </a:lnSpc>
              <a:buFont typeface="Arial" panose="020B0604020202020204" pitchFamily="34" charset="0"/>
              <a:buChar char="•"/>
            </a:pPr>
            <a:r>
              <a:rPr lang="en-US" sz="2400" dirty="0">
                <a:solidFill>
                  <a:srgbClr val="424446"/>
                </a:solidFill>
                <a:latin typeface="Times New Roman" panose="02020603050405020304" pitchFamily="18" charset="0"/>
                <a:cs typeface="Times New Roman" panose="02020603050405020304" pitchFamily="18" charset="0"/>
              </a:rPr>
              <a:t> </a:t>
            </a:r>
            <a:r>
              <a:rPr lang="en-US" sz="2400" b="0" i="0" dirty="0">
                <a:solidFill>
                  <a:srgbClr val="4D4F51"/>
                </a:solidFill>
                <a:effectLst/>
                <a:latin typeface="Times New Roman" panose="02020603050405020304" pitchFamily="18" charset="0"/>
                <a:cs typeface="Times New Roman" panose="02020603050405020304" pitchFamily="18" charset="0"/>
              </a:rPr>
              <a:t>0% indicates that the model explains none of the variability of the response data around its mean.</a:t>
            </a:r>
          </a:p>
          <a:p>
            <a:pPr algn="just">
              <a:lnSpc>
                <a:spcPct val="150000"/>
              </a:lnSpc>
              <a:buFont typeface="Arial" panose="020B0604020202020204" pitchFamily="34" charset="0"/>
              <a:buChar char="•"/>
            </a:pPr>
            <a:r>
              <a:rPr lang="en-US" sz="2400" b="0" i="0" dirty="0">
                <a:solidFill>
                  <a:srgbClr val="4D4F51"/>
                </a:solidFill>
                <a:effectLst/>
                <a:latin typeface="Times New Roman" panose="02020603050405020304" pitchFamily="18" charset="0"/>
                <a:cs typeface="Times New Roman" panose="02020603050405020304" pitchFamily="18" charset="0"/>
              </a:rPr>
              <a:t>100% indicates that the model explains all the variability of the response data around its mean.</a:t>
            </a:r>
            <a:r>
              <a:rPr lang="en-US" sz="2400" dirty="0">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
            </a:pPr>
            <a:r>
              <a:rPr lang="en-US" sz="2400" b="0" i="1" dirty="0">
                <a:effectLst/>
                <a:latin typeface="Times New Roman" panose="02020603050405020304" pitchFamily="18" charset="0"/>
                <a:cs typeface="Times New Roman" panose="02020603050405020304" pitchFamily="18" charset="0"/>
              </a:rPr>
              <a:t>Higher the R-squared, the better the model fits your data.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9132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22D9B-E439-4CAA-B664-8626FAB57CF7}"/>
              </a:ext>
            </a:extLst>
          </p:cNvPr>
          <p:cNvSpPr>
            <a:spLocks noGrp="1"/>
          </p:cNvSpPr>
          <p:nvPr>
            <p:ph type="title"/>
          </p:nvPr>
        </p:nvSpPr>
        <p:spPr/>
        <p:txBody>
          <a:bodyPr/>
          <a:lstStyle/>
          <a:p>
            <a:r>
              <a:rPr lang="en-US" dirty="0"/>
              <a:t>Evaluation Metrics- Numerical Example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E2FC28F-7935-4ECC-A6BE-E964C36E6CD2}"/>
                  </a:ext>
                </a:extLst>
              </p:cNvPr>
              <p:cNvSpPr>
                <a:spLocks noGrp="1"/>
              </p:cNvSpPr>
              <p:nvPr>
                <p:ph sz="half" idx="1"/>
              </p:nvPr>
            </p:nvSpPr>
            <p:spPr/>
            <p:txBody>
              <a:bodyPr>
                <a:normAutofit lnSpcReduction="10000"/>
              </a:bodyPr>
              <a:lstStyle/>
              <a:p>
                <a:pPr algn="just"/>
                <a:r>
                  <a:rPr lang="en-US" dirty="0">
                    <a:solidFill>
                      <a:schemeClr val="tx1"/>
                    </a:solidFill>
                    <a:latin typeface="Times New Roman" panose="02020603050405020304" pitchFamily="18" charset="0"/>
                    <a:cs typeface="Times New Roman" panose="02020603050405020304" pitchFamily="18" charset="0"/>
                  </a:rPr>
                  <a:t>Consider that </a:t>
                </a:r>
                <a:r>
                  <a:rPr lang="en-US" sz="1800" dirty="0">
                    <a:solidFill>
                      <a:schemeClr val="tx1"/>
                    </a:solidFill>
                    <a:latin typeface="Times New Roman" panose="02020603050405020304" pitchFamily="18" charset="0"/>
                    <a:cs typeface="Times New Roman" panose="02020603050405020304" pitchFamily="18" charset="0"/>
                  </a:rPr>
                  <a:t>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he number lectures per day (x) affects the number of hours spent at university per day (y). </a:t>
                </a:r>
              </a:p>
              <a:p>
                <a:pPr algn="just"/>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equation of the regression line is </a:t>
                </a:r>
                <a:endParaRPr lang="en-US" sz="1800" b="0" i="0" dirty="0">
                  <a:latin typeface="Cambria Math" panose="02040503050406030204" pitchFamily="18" charset="0"/>
                  <a:ea typeface="Calibri" panose="020F0502020204030204" pitchFamily="34" charset="0"/>
                  <a:cs typeface="Times New Roman" panose="02020603050405020304" pitchFamily="18" charset="0"/>
                </a:endParaRPr>
              </a:p>
              <a:p>
                <a:pPr algn="just"/>
                <a14:m>
                  <m:oMath xmlns:m="http://schemas.openxmlformats.org/officeDocument/2006/math">
                    <m:r>
                      <m:rPr>
                        <m:sty m:val="p"/>
                      </m:rPr>
                      <a:rPr lang="en-US" sz="1800" b="0" i="0" smtClean="0">
                        <a:latin typeface="Cambria Math" panose="02040503050406030204" pitchFamily="18" charset="0"/>
                        <a:ea typeface="Calibri" panose="020F0502020204030204" pitchFamily="34" charset="0"/>
                        <a:cs typeface="Times New Roman" panose="02020603050405020304" pitchFamily="18" charset="0"/>
                      </a:rPr>
                      <m:t>y</m:t>
                    </m:r>
                    <m:r>
                      <a:rPr lang="en-US" sz="1800" i="1" baseline="30000" smtClean="0">
                        <a:latin typeface="Cambria Math" panose="02040503050406030204" pitchFamily="18" charset="0"/>
                        <a:ea typeface="Calibri" panose="020F0502020204030204" pitchFamily="34" charset="0"/>
                        <a:cs typeface="Times New Roman" panose="02020603050405020304" pitchFamily="18" charset="0"/>
                      </a:rPr>
                      <m:t>∧</m:t>
                    </m:r>
                    <m:r>
                      <a:rPr lang="en-US" sz="1800" i="1" smtClean="0">
                        <a:latin typeface="Cambria Math" panose="02040503050406030204" pitchFamily="18" charset="0"/>
                        <a:ea typeface="Calibri" panose="020F0502020204030204" pitchFamily="34" charset="0"/>
                        <a:cs typeface="Times New Roman" panose="02020603050405020304" pitchFamily="18" charset="0"/>
                      </a:rPr>
                      <m:t> </m:t>
                    </m:r>
                  </m:oMath>
                </a14:m>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=0.143+1.229x</a:t>
                </a:r>
              </a:p>
              <a:p>
                <a:pPr algn="just"/>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Find </a:t>
                </a:r>
              </a:p>
              <a:p>
                <a:pPr algn="just"/>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MAE</a:t>
                </a:r>
              </a:p>
              <a:p>
                <a:pPr algn="just"/>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(ii) MSE</a:t>
                </a:r>
              </a:p>
              <a:p>
                <a:pPr algn="just"/>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(iii) RMSE</a:t>
                </a:r>
              </a:p>
              <a:p>
                <a:pPr algn="just"/>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(iv) R</a:t>
                </a:r>
                <a:r>
                  <a:rPr lang="en-US" sz="1800" baseline="30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2</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Score</a:t>
                </a:r>
              </a:p>
              <a:p>
                <a:pPr algn="just"/>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the test set shown in Table </a:t>
                </a:r>
              </a:p>
              <a:p>
                <a:pPr algn="just"/>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 name="Content Placeholder 3">
                <a:extLst>
                  <a:ext uri="{FF2B5EF4-FFF2-40B4-BE49-F238E27FC236}">
                    <a16:creationId xmlns:a16="http://schemas.microsoft.com/office/drawing/2014/main" id="{3E2FC28F-7935-4ECC-A6BE-E964C36E6CD2}"/>
                  </a:ext>
                </a:extLst>
              </p:cNvPr>
              <p:cNvSpPr>
                <a:spLocks noGrp="1" noRot="1" noChangeAspect="1" noMove="1" noResize="1" noEditPoints="1" noAdjustHandles="1" noChangeArrowheads="1" noChangeShapeType="1" noTextEdit="1"/>
              </p:cNvSpPr>
              <p:nvPr>
                <p:ph sz="half" idx="1"/>
              </p:nvPr>
            </p:nvSpPr>
            <p:spPr>
              <a:blipFill>
                <a:blip r:embed="rId2"/>
                <a:stretch>
                  <a:fillRect l="-2840" t="-2424" r="-2840" b="-758"/>
                </a:stretch>
              </a:blipFill>
            </p:spPr>
            <p:txBody>
              <a:bodyPr/>
              <a:lstStyle/>
              <a:p>
                <a:r>
                  <a:rPr lang="en-US">
                    <a:noFill/>
                  </a:rPr>
                  <a:t> </a:t>
                </a:r>
              </a:p>
            </p:txBody>
          </p:sp>
        </mc:Fallback>
      </mc:AlternateContent>
      <p:graphicFrame>
        <p:nvGraphicFramePr>
          <p:cNvPr id="6" name="Content Placeholder 5">
            <a:extLst>
              <a:ext uri="{FF2B5EF4-FFF2-40B4-BE49-F238E27FC236}">
                <a16:creationId xmlns:a16="http://schemas.microsoft.com/office/drawing/2014/main" id="{B4FE1BB4-6B59-4239-8D1B-88134D40FC4A}"/>
              </a:ext>
            </a:extLst>
          </p:cNvPr>
          <p:cNvGraphicFramePr>
            <a:graphicFrameLocks noGrp="1"/>
          </p:cNvGraphicFramePr>
          <p:nvPr>
            <p:ph sz="half" idx="2"/>
            <p:extLst>
              <p:ext uri="{D42A27DB-BD31-4B8C-83A1-F6EECF244321}">
                <p14:modId xmlns:p14="http://schemas.microsoft.com/office/powerpoint/2010/main" val="2571889138"/>
              </p:ext>
            </p:extLst>
          </p:nvPr>
        </p:nvGraphicFramePr>
        <p:xfrm>
          <a:off x="6218238" y="1993187"/>
          <a:ext cx="4937124" cy="3127455"/>
        </p:xfrm>
        <a:graphic>
          <a:graphicData uri="http://schemas.openxmlformats.org/drawingml/2006/table">
            <a:tbl>
              <a:tblPr firstRow="1" firstCol="1" bandRow="1">
                <a:tableStyleId>{5940675A-B579-460E-94D1-54222C63F5DA}</a:tableStyleId>
              </a:tblPr>
              <a:tblGrid>
                <a:gridCol w="1645708">
                  <a:extLst>
                    <a:ext uri="{9D8B030D-6E8A-4147-A177-3AD203B41FA5}">
                      <a16:colId xmlns:a16="http://schemas.microsoft.com/office/drawing/2014/main" val="3301606399"/>
                    </a:ext>
                  </a:extLst>
                </a:gridCol>
                <a:gridCol w="1645708">
                  <a:extLst>
                    <a:ext uri="{9D8B030D-6E8A-4147-A177-3AD203B41FA5}">
                      <a16:colId xmlns:a16="http://schemas.microsoft.com/office/drawing/2014/main" val="3155939565"/>
                    </a:ext>
                  </a:extLst>
                </a:gridCol>
                <a:gridCol w="1645708">
                  <a:extLst>
                    <a:ext uri="{9D8B030D-6E8A-4147-A177-3AD203B41FA5}">
                      <a16:colId xmlns:a16="http://schemas.microsoft.com/office/drawing/2014/main" val="3681673435"/>
                    </a:ext>
                  </a:extLst>
                </a:gridCol>
              </a:tblGrid>
              <a:tr h="625491">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S.No</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9792" marR="39792" marT="0" marB="0" anchor="ct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x</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9792" marR="39792" marT="0" marB="0" anchor="ct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y</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9792" marR="39792" marT="0" marB="0" anchor="ctr"/>
                </a:tc>
                <a:extLst>
                  <a:ext uri="{0D108BD9-81ED-4DB2-BD59-A6C34878D82A}">
                    <a16:rowId xmlns:a16="http://schemas.microsoft.com/office/drawing/2014/main" val="1262230464"/>
                  </a:ext>
                </a:extLst>
              </a:tr>
              <a:tr h="625491">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92" marR="39792" marT="0" marB="0" anchor="ct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9792" marR="39792" marT="0" marB="0" anchor="ct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9792" marR="39792" marT="0" marB="0" anchor="ctr"/>
                </a:tc>
                <a:extLst>
                  <a:ext uri="{0D108BD9-81ED-4DB2-BD59-A6C34878D82A}">
                    <a16:rowId xmlns:a16="http://schemas.microsoft.com/office/drawing/2014/main" val="1689931928"/>
                  </a:ext>
                </a:extLst>
              </a:tr>
              <a:tr h="625491">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9792" marR="39792" marT="0" marB="0" anchor="ct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9792" marR="39792" marT="0" marB="0" anchor="ct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9792" marR="39792" marT="0" marB="0" anchor="ctr"/>
                </a:tc>
                <a:extLst>
                  <a:ext uri="{0D108BD9-81ED-4DB2-BD59-A6C34878D82A}">
                    <a16:rowId xmlns:a16="http://schemas.microsoft.com/office/drawing/2014/main" val="791543023"/>
                  </a:ext>
                </a:extLst>
              </a:tr>
              <a:tr h="625491">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3</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92" marR="39792" marT="0" marB="0" anchor="ct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9792" marR="39792" marT="0" marB="0" anchor="ct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6</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9792" marR="39792" marT="0" marB="0" anchor="ctr"/>
                </a:tc>
                <a:extLst>
                  <a:ext uri="{0D108BD9-81ED-4DB2-BD59-A6C34878D82A}">
                    <a16:rowId xmlns:a16="http://schemas.microsoft.com/office/drawing/2014/main" val="2115465432"/>
                  </a:ext>
                </a:extLst>
              </a:tr>
              <a:tr h="625491">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9792" marR="39792" marT="0" marB="0" anchor="ct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6</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9792" marR="39792" marT="0" marB="0" anchor="ct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7</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792" marR="39792" marT="0" marB="0" anchor="ctr"/>
                </a:tc>
                <a:extLst>
                  <a:ext uri="{0D108BD9-81ED-4DB2-BD59-A6C34878D82A}">
                    <a16:rowId xmlns:a16="http://schemas.microsoft.com/office/drawing/2014/main" val="3739824311"/>
                  </a:ext>
                </a:extLst>
              </a:tr>
            </a:tbl>
          </a:graphicData>
        </a:graphic>
      </p:graphicFrame>
    </p:spTree>
    <p:extLst>
      <p:ext uri="{BB962C8B-B14F-4D97-AF65-F5344CB8AC3E}">
        <p14:creationId xmlns:p14="http://schemas.microsoft.com/office/powerpoint/2010/main" val="37399534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8&quot; unique_id=&quot;25814&quot;&gt;&lt;/object&gt;&lt;object type=&quot;2&quot; unique_id=&quot;25815&quot;&gt;&lt;object type=&quot;3&quot; unique_id=&quot;25816&quot;&gt;&lt;property id=&quot;20148&quot; value=&quot;5&quot;/&gt;&lt;property id=&quot;20300&quot; value=&quot;Slide 1 - &amp;quot;Evaluation Metrics for Regression &amp;quot;&quot;/&gt;&lt;property id=&quot;20307&quot; value=&quot;256&quot;/&gt;&lt;/object&gt;&lt;object type=&quot;3&quot; unique_id=&quot;25817&quot;&gt;&lt;property id=&quot;20148&quot; value=&quot;5&quot;/&gt;&lt;property id=&quot;20300&quot; value=&quot;Slide 2 - &amp;quot;Regression Evaluation Metrics&amp;quot;&quot;/&gt;&lt;property id=&quot;20307&quot; value=&quot;257&quot;/&gt;&lt;/object&gt;&lt;object type=&quot;3&quot; unique_id=&quot;25862&quot;&gt;&lt;property id=&quot;20148&quot; value=&quot;5&quot;/&gt;&lt;property id=&quot;20300&quot; value=&quot;Slide 3 - &amp;quot;Mean Absolute Error&amp;quot;&quot;/&gt;&lt;property id=&quot;20307&quot; value=&quot;258&quot;/&gt;&lt;/object&gt;&lt;object type=&quot;3&quot; unique_id=&quot;25863&quot;&gt;&lt;property id=&quot;20148&quot; value=&quot;5&quot;/&gt;&lt;property id=&quot;20300&quot; value=&quot;Slide 4 - &amp;quot;Mean Squared Error&amp;quot;&quot;/&gt;&lt;property id=&quot;20307&quot; value=&quot;260&quot;/&gt;&lt;/object&gt;&lt;object type=&quot;3&quot; unique_id=&quot;25864&quot;&gt;&lt;property id=&quot;20148&quot; value=&quot;5&quot;/&gt;&lt;property id=&quot;20300&quot; value=&quot;Slide 6 - &amp;quot;R2 Score/ Coefficient of Determination&amp;quot;&quot;/&gt;&lt;property id=&quot;20307&quot; value=&quot;259&quot;/&gt;&lt;/object&gt;&lt;object type=&quot;3&quot; unique_id=&quot;25886&quot;&gt;&lt;property id=&quot;20148&quot; value=&quot;5&quot;/&gt;&lt;property id=&quot;20300&quot; value=&quot;Slide 5 - &amp;quot;Root Mean Squared Error&amp;quot;&quot;/&gt;&lt;property id=&quot;20307&quot; value=&quot;261&quot;/&gt;&lt;/object&gt;&lt;object type=&quot;3&quot; unique_id=&quot;25959&quot;&gt;&lt;property id=&quot;20148&quot; value=&quot;5&quot;/&gt;&lt;property id=&quot;20300&quot; value=&quot;Slide 7 - &amp;quot;R2 Score&amp;quot;&quot;/&gt;&lt;property id=&quot;20307&quot; value=&quot;264&quot;/&gt;&lt;/object&gt;&lt;object type=&quot;3&quot; unique_id=&quot;25960&quot;&gt;&lt;property id=&quot;20148&quot; value=&quot;5&quot;/&gt;&lt;property id=&quot;20300&quot; value=&quot;Slide 9 - &amp;quot;Evaluation Metrics- Numerical Example&amp;quot;&quot;/&gt;&lt;property id=&quot;20307&quot; value=&quot;263&quot;/&gt;&lt;/object&gt;&lt;object type=&quot;3&quot; unique_id=&quot;25961&quot;&gt;&lt;property id=&quot;20148&quot; value=&quot;5&quot;/&gt;&lt;property id=&quot;20300&quot; value=&quot;Slide 10 - &amp;quot;Evaluation Metrics- Numerical Example&amp;quot;&quot;/&gt;&lt;property id=&quot;20307&quot; value=&quot;262&quot;/&gt;&lt;/object&gt;&lt;object type=&quot;3&quot; unique_id=&quot;25995&quot;&gt;&lt;property id=&quot;20148&quot; value=&quot;5&quot;/&gt;&lt;property id=&quot;20300&quot; value=&quot;Slide 8 - &amp;quot;Significance of R2 Score&amp;quot;&quot;/&gt;&lt;property id=&quot;20307&quot; value=&quot;265&quot;/&gt;&lt;/object&gt;&lt;object type=&quot;3&quot; unique_id=&quot;26068&quot;&gt;&lt;property id=&quot;20148&quot; value=&quot;5&quot;/&gt;&lt;property id=&quot;20300&quot; value=&quot;Slide 11 - &amp;quot;Evaluation Metrics- Numerical Example&amp;quot;&quot;/&gt;&lt;property id=&quot;20307&quot; value=&quot;266&quot;/&gt;&lt;/object&gt;&lt;object type=&quot;3&quot; unique_id=&quot;26121&quot;&gt;&lt;property id=&quot;20148&quot; value=&quot;5&quot;/&gt;&lt;property id=&quot;20300&quot; value=&quot;Slide 12 - &amp;quot;Adjusted R2 Score&amp;quot;&quot;/&gt;&lt;property id=&quot;20307&quot; value=&quot;267&quot;/&gt;&lt;/object&gt;&lt;object type=&quot;3&quot; unique_id=&quot;26122&quot;&gt;&lt;property id=&quot;20148&quot; value=&quot;5&quot;/&gt;&lt;property id=&quot;20300&quot; value=&quot;Slide 13 - &amp;quot;Adjusted R2 Score&amp;quot;&quot;/&gt;&lt;property id=&quot;20307&quot; value=&quot;268&quot;/&gt;&lt;/object&gt;&lt;/object&gt;&lt;/object&gt;&lt;/database&gt;"/>
  <p:tag name="SECTOMILLISECCONVERTED" val="1"/>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111</TotalTime>
  <Words>983</Words>
  <Application>Microsoft Office PowerPoint</Application>
  <PresentationFormat>Widescreen</PresentationFormat>
  <Paragraphs>136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Cambria Math</vt:lpstr>
      <vt:lpstr>Times New Roman</vt:lpstr>
      <vt:lpstr>Wingdings</vt:lpstr>
      <vt:lpstr>Retrospect</vt:lpstr>
      <vt:lpstr>Evaluation Metrics for Regression </vt:lpstr>
      <vt:lpstr>Regression Evaluation Metrics</vt:lpstr>
      <vt:lpstr>Mean Absolute Error</vt:lpstr>
      <vt:lpstr>Mean Squared Error</vt:lpstr>
      <vt:lpstr>Root Mean Squared Error</vt:lpstr>
      <vt:lpstr>R2 Score/ Coefficient of Determination</vt:lpstr>
      <vt:lpstr>R2 Score</vt:lpstr>
      <vt:lpstr>Significance of R2 Score</vt:lpstr>
      <vt:lpstr>Evaluation Metrics- Numerical Example</vt:lpstr>
      <vt:lpstr>Evaluation Metrics- Numerical Example</vt:lpstr>
      <vt:lpstr>Evaluation Metrics- Numerical Example</vt:lpstr>
      <vt:lpstr>Adjusted R2 Score</vt:lpstr>
      <vt:lpstr>Adjusted R2 Score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Metrics for Regression</dc:title>
  <dc:creator>Jasmeet Singh</dc:creator>
  <cp:lastModifiedBy>Jatin Bedi</cp:lastModifiedBy>
  <cp:revision>21</cp:revision>
  <dcterms:created xsi:type="dcterms:W3CDTF">2021-03-30T06:58:48Z</dcterms:created>
  <dcterms:modified xsi:type="dcterms:W3CDTF">2023-09-05T12:34:32Z</dcterms:modified>
</cp:coreProperties>
</file>