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8" r:id="rId23"/>
  </p:sldIdLst>
  <p:sldSz cx="12192000" cy="6858000"/>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DE5A09-3473-4334-B623-028BF323AF9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993CA-2A3E-4159-BF92-773933C01C1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50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DE5A09-3473-4334-B623-028BF323AF9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993CA-2A3E-4159-BF92-773933C01C18}" type="slidenum">
              <a:rPr lang="en-US" smtClean="0"/>
              <a:t>‹#›</a:t>
            </a:fld>
            <a:endParaRPr lang="en-US"/>
          </a:p>
        </p:txBody>
      </p:sp>
    </p:spTree>
    <p:extLst>
      <p:ext uri="{BB962C8B-B14F-4D97-AF65-F5344CB8AC3E}">
        <p14:creationId xmlns:p14="http://schemas.microsoft.com/office/powerpoint/2010/main" val="2101166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DE5A09-3473-4334-B623-028BF323AF9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993CA-2A3E-4159-BF92-773933C01C18}" type="slidenum">
              <a:rPr lang="en-US" smtClean="0"/>
              <a:t>‹#›</a:t>
            </a:fld>
            <a:endParaRPr lang="en-US"/>
          </a:p>
        </p:txBody>
      </p:sp>
    </p:spTree>
    <p:extLst>
      <p:ext uri="{BB962C8B-B14F-4D97-AF65-F5344CB8AC3E}">
        <p14:creationId xmlns:p14="http://schemas.microsoft.com/office/powerpoint/2010/main" val="259977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DE5A09-3473-4334-B623-028BF323AF9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993CA-2A3E-4159-BF92-773933C01C18}" type="slidenum">
              <a:rPr lang="en-US" smtClean="0"/>
              <a:t>‹#›</a:t>
            </a:fld>
            <a:endParaRPr lang="en-US"/>
          </a:p>
        </p:txBody>
      </p:sp>
    </p:spTree>
    <p:extLst>
      <p:ext uri="{BB962C8B-B14F-4D97-AF65-F5344CB8AC3E}">
        <p14:creationId xmlns:p14="http://schemas.microsoft.com/office/powerpoint/2010/main" val="435794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DE5A09-3473-4334-B623-028BF323AF9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993CA-2A3E-4159-BF92-773933C01C1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406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DE5A09-3473-4334-B623-028BF323AF92}"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1993CA-2A3E-4159-BF92-773933C01C18}" type="slidenum">
              <a:rPr lang="en-US" smtClean="0"/>
              <a:t>‹#›</a:t>
            </a:fld>
            <a:endParaRPr lang="en-US"/>
          </a:p>
        </p:txBody>
      </p:sp>
    </p:spTree>
    <p:extLst>
      <p:ext uri="{BB962C8B-B14F-4D97-AF65-F5344CB8AC3E}">
        <p14:creationId xmlns:p14="http://schemas.microsoft.com/office/powerpoint/2010/main" val="2724762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DE5A09-3473-4334-B623-028BF323AF92}" type="datetimeFigureOut">
              <a:rPr lang="en-US" smtClean="0"/>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1993CA-2A3E-4159-BF92-773933C01C18}" type="slidenum">
              <a:rPr lang="en-US" smtClean="0"/>
              <a:t>‹#›</a:t>
            </a:fld>
            <a:endParaRPr lang="en-US"/>
          </a:p>
        </p:txBody>
      </p:sp>
    </p:spTree>
    <p:extLst>
      <p:ext uri="{BB962C8B-B14F-4D97-AF65-F5344CB8AC3E}">
        <p14:creationId xmlns:p14="http://schemas.microsoft.com/office/powerpoint/2010/main" val="418937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DE5A09-3473-4334-B623-028BF323AF92}" type="datetimeFigureOut">
              <a:rPr lang="en-US" smtClean="0"/>
              <a:t>9/5/2023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1993CA-2A3E-4159-BF92-773933C01C18}" type="slidenum">
              <a:rPr lang="en-US" smtClean="0"/>
              <a:t>‹#›</a:t>
            </a:fld>
            <a:endParaRPr lang="en-US"/>
          </a:p>
        </p:txBody>
      </p:sp>
    </p:spTree>
    <p:extLst>
      <p:ext uri="{BB962C8B-B14F-4D97-AF65-F5344CB8AC3E}">
        <p14:creationId xmlns:p14="http://schemas.microsoft.com/office/powerpoint/2010/main" val="297308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DE5A09-3473-4334-B623-028BF323AF92}" type="datetimeFigureOut">
              <a:rPr lang="en-US" smtClean="0"/>
              <a:t>9/5/2023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51993CA-2A3E-4159-BF92-773933C01C18}" type="slidenum">
              <a:rPr lang="en-US" smtClean="0"/>
              <a:t>‹#›</a:t>
            </a:fld>
            <a:endParaRPr lang="en-US"/>
          </a:p>
        </p:txBody>
      </p:sp>
    </p:spTree>
    <p:extLst>
      <p:ext uri="{BB962C8B-B14F-4D97-AF65-F5344CB8AC3E}">
        <p14:creationId xmlns:p14="http://schemas.microsoft.com/office/powerpoint/2010/main" val="3954904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8DE5A09-3473-4334-B623-028BF323AF92}" type="datetimeFigureOut">
              <a:rPr lang="en-US" smtClean="0"/>
              <a:t>9/5/2023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51993CA-2A3E-4159-BF92-773933C01C18}" type="slidenum">
              <a:rPr lang="en-US" smtClean="0"/>
              <a:t>‹#›</a:t>
            </a:fld>
            <a:endParaRPr lang="en-US"/>
          </a:p>
        </p:txBody>
      </p:sp>
    </p:spTree>
    <p:extLst>
      <p:ext uri="{BB962C8B-B14F-4D97-AF65-F5344CB8AC3E}">
        <p14:creationId xmlns:p14="http://schemas.microsoft.com/office/powerpoint/2010/main" val="223472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DE5A09-3473-4334-B623-028BF323AF92}"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1993CA-2A3E-4159-BF92-773933C01C18}" type="slidenum">
              <a:rPr lang="en-US" smtClean="0"/>
              <a:t>‹#›</a:t>
            </a:fld>
            <a:endParaRPr lang="en-US"/>
          </a:p>
        </p:txBody>
      </p:sp>
    </p:spTree>
    <p:extLst>
      <p:ext uri="{BB962C8B-B14F-4D97-AF65-F5344CB8AC3E}">
        <p14:creationId xmlns:p14="http://schemas.microsoft.com/office/powerpoint/2010/main" val="203851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b="0" i="0" u="non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8DE5A09-3473-4334-B623-028BF323AF92}" type="datetimeFigureOut">
              <a:rPr lang="en-US" smtClean="0"/>
              <a:t>9/5/2023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51993CA-2A3E-4159-BF92-773933C01C1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238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b="0" i="0" u="none"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D1CC-6C6D-438F-9BFA-EE1F3C11F869}"/>
              </a:ext>
            </a:extLst>
          </p:cNvPr>
          <p:cNvSpPr>
            <a:spLocks noGrp="1"/>
          </p:cNvSpPr>
          <p:nvPr>
            <p:ph type="ctrTitle"/>
          </p:nvPr>
        </p:nvSpPr>
        <p:spPr/>
        <p:txBody>
          <a:bodyPr/>
          <a:lstStyle/>
          <a:p>
            <a:pPr algn="ctr"/>
            <a:r>
              <a:rPr lang="en-US" dirty="0"/>
              <a:t>Classification Evaluation Metrics</a:t>
            </a:r>
            <a:br>
              <a:rPr lang="en-US" dirty="0"/>
            </a:br>
            <a:endParaRPr lang="en-US" dirty="0"/>
          </a:p>
        </p:txBody>
      </p:sp>
      <p:sp>
        <p:nvSpPr>
          <p:cNvPr id="3" name="Subtitle 2">
            <a:extLst>
              <a:ext uri="{FF2B5EF4-FFF2-40B4-BE49-F238E27FC236}">
                <a16:creationId xmlns:a16="http://schemas.microsoft.com/office/drawing/2014/main" id="{F05275FE-4C68-49EE-BD6C-E7AAFAF50B02}"/>
              </a:ext>
            </a:extLst>
          </p:cNvPr>
          <p:cNvSpPr>
            <a:spLocks noGrp="1"/>
          </p:cNvSpPr>
          <p:nvPr>
            <p:ph type="subTitle" idx="1"/>
          </p:nvPr>
        </p:nvSpPr>
        <p:spPr/>
        <p:txBody>
          <a:bodyPr>
            <a:normAutofit/>
          </a:bodyPr>
          <a:lstStyle/>
          <a:p>
            <a:pPr algn="r"/>
            <a:r>
              <a:rPr lang="en-US" b="1" dirty="0">
                <a:solidFill>
                  <a:schemeClr val="tx1"/>
                </a:solidFill>
              </a:rPr>
              <a:t>TIET, Patiala</a:t>
            </a:r>
          </a:p>
          <a:p>
            <a:endParaRPr lang="en-US" dirty="0"/>
          </a:p>
        </p:txBody>
      </p:sp>
    </p:spTree>
    <p:extLst>
      <p:ext uri="{BB962C8B-B14F-4D97-AF65-F5344CB8AC3E}">
        <p14:creationId xmlns:p14="http://schemas.microsoft.com/office/powerpoint/2010/main" val="4110287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36F76-458E-4233-ADAC-86C5AD607E8E}"/>
              </a:ext>
            </a:extLst>
          </p:cNvPr>
          <p:cNvSpPr>
            <a:spLocks noGrp="1"/>
          </p:cNvSpPr>
          <p:nvPr>
            <p:ph type="title"/>
          </p:nvPr>
        </p:nvSpPr>
        <p:spPr/>
        <p:txBody>
          <a:bodyPr/>
          <a:lstStyle/>
          <a:p>
            <a:r>
              <a:rPr lang="en-US" dirty="0"/>
              <a:t>F-</a:t>
            </a:r>
            <a:r>
              <a:rPr lang="el-GR" dirty="0"/>
              <a:t>β</a:t>
            </a:r>
            <a:r>
              <a:rPr lang="en-US" dirty="0"/>
              <a:t> Score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490D96-856D-469E-87A7-B5CB6FE3CC0A}"/>
                  </a:ext>
                </a:extLst>
              </p:cNvPr>
              <p:cNvSpPr>
                <a:spLocks noGrp="1"/>
              </p:cNvSpPr>
              <p:nvPr>
                <p:ph idx="1"/>
              </p:nvPr>
            </p:nvSpPr>
            <p:spPr/>
            <p:txBody>
              <a:bodyPr>
                <a:normAutofit fontScale="92500" lnSpcReduction="10000"/>
              </a:bodyPr>
              <a:lstStyle/>
              <a:p>
                <a:pPr>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It is a weighted metric that considers both Precision and  Recall.</a:t>
                </a:r>
              </a:p>
              <a:p>
                <a:pPr>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It is a weighted harmonic mean of Precision and Recall.</a:t>
                </a:r>
              </a:p>
              <a:p>
                <a:pPr marL="0" indent="0">
                  <a:lnSpc>
                    <a:spcPct val="120000"/>
                  </a:lnSpc>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𝑆𝑐𝑜𝑟𝑒</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p>
                          <m:r>
                            <a:rPr lang="en-US" sz="2400" i="1">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𝑃𝑟𝑒𝑐𝑖𝑠𝑖𝑜𝑛</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𝑅𝑒𝑐𝑎𝑙𝑙</m:t>
                          </m:r>
                        </m:num>
                        <m:den>
                          <m:sSup>
                            <m:sSup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p>
                              <m:r>
                                <a:rPr lang="en-US" sz="2400" i="1">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𝑃𝑟𝑒𝑐𝑖𝑠𝑖𝑜𝑛</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𝑅𝑒𝑐𝑎𝑙𝑙</m:t>
                          </m:r>
                        </m:den>
                      </m:f>
                    </m:oMath>
                  </m:oMathPara>
                </a14:m>
                <a:endParaRPr lang="en-US" sz="2400"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If we want to give recall higher weightage over precision, then we take </a:t>
                </a:r>
                <a:r>
                  <a:rPr lang="el-GR" sz="2400" dirty="0">
                    <a:latin typeface="Times New Roman" panose="02020603050405020304" pitchFamily="18" charset="0"/>
                    <a:cs typeface="Times New Roman" panose="02020603050405020304" pitchFamily="18" charset="0"/>
                  </a:rPr>
                  <a:t>β</a:t>
                </a:r>
                <a:r>
                  <a:rPr lang="en-US" sz="2400" dirty="0">
                    <a:latin typeface="Times New Roman" panose="02020603050405020304" pitchFamily="18" charset="0"/>
                    <a:cs typeface="Times New Roman" panose="02020603050405020304" pitchFamily="18" charset="0"/>
                  </a:rPr>
                  <a:t> &gt; 1 </a:t>
                </a:r>
              </a:p>
              <a:p>
                <a:pPr>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In case precision has  to be given more weightage over recall, then we take </a:t>
                </a:r>
                <a:r>
                  <a:rPr lang="el-GR" sz="2400" dirty="0">
                    <a:latin typeface="Times New Roman" panose="02020603050405020304" pitchFamily="18" charset="0"/>
                    <a:cs typeface="Times New Roman" panose="02020603050405020304" pitchFamily="18" charset="0"/>
                  </a:rPr>
                  <a:t>β</a:t>
                </a:r>
                <a:r>
                  <a:rPr lang="en-US" sz="2400" dirty="0">
                    <a:latin typeface="Times New Roman" panose="02020603050405020304" pitchFamily="18" charset="0"/>
                    <a:cs typeface="Times New Roman" panose="02020603050405020304" pitchFamily="18" charset="0"/>
                  </a:rPr>
                  <a:t> &lt;1.</a:t>
                </a:r>
              </a:p>
              <a:p>
                <a:pPr>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Generally, we take value </a:t>
                </a:r>
                <a:r>
                  <a:rPr lang="el-GR" sz="2400" dirty="0">
                    <a:latin typeface="Times New Roman" panose="02020603050405020304" pitchFamily="18" charset="0"/>
                    <a:cs typeface="Times New Roman" panose="02020603050405020304" pitchFamily="18" charset="0"/>
                  </a:rPr>
                  <a:t>β</a:t>
                </a:r>
                <a:r>
                  <a:rPr lang="en-US" sz="2400" dirty="0">
                    <a:latin typeface="Times New Roman" panose="02020603050405020304" pitchFamily="18" charset="0"/>
                    <a:cs typeface="Times New Roman" panose="02020603050405020304" pitchFamily="18" charset="0"/>
                  </a:rPr>
                  <a:t> =0.5 (for giving importance to precision over recall) and </a:t>
                </a:r>
                <a:r>
                  <a:rPr lang="el-GR" sz="2400" dirty="0">
                    <a:latin typeface="Times New Roman" panose="02020603050405020304" pitchFamily="18" charset="0"/>
                    <a:cs typeface="Times New Roman" panose="02020603050405020304" pitchFamily="18" charset="0"/>
                  </a:rPr>
                  <a:t>β</a:t>
                </a:r>
                <a:r>
                  <a:rPr lang="en-US" sz="2400" dirty="0">
                    <a:latin typeface="Times New Roman" panose="02020603050405020304" pitchFamily="18" charset="0"/>
                    <a:cs typeface="Times New Roman" panose="02020603050405020304" pitchFamily="18" charset="0"/>
                  </a:rPr>
                  <a:t> = 2 (for giving importance to recall over precision)</a:t>
                </a:r>
              </a:p>
              <a:p>
                <a:pPr>
                  <a:lnSpc>
                    <a:spcPct val="120000"/>
                  </a:lnSpc>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3490D96-856D-469E-87A7-B5CB6FE3CC0A}"/>
                  </a:ext>
                </a:extLst>
              </p:cNvPr>
              <p:cNvSpPr>
                <a:spLocks noGrp="1" noRot="1" noChangeAspect="1" noMove="1" noResize="1" noEditPoints="1" noAdjustHandles="1" noChangeArrowheads="1" noChangeShapeType="1" noTextEdit="1"/>
              </p:cNvSpPr>
              <p:nvPr>
                <p:ph idx="1"/>
              </p:nvPr>
            </p:nvSpPr>
            <p:spPr>
              <a:blipFill>
                <a:blip r:embed="rId2"/>
                <a:stretch>
                  <a:fillRect l="-1576" t="-909" r="-1758"/>
                </a:stretch>
              </a:blipFill>
            </p:spPr>
            <p:txBody>
              <a:bodyPr/>
              <a:lstStyle/>
              <a:p>
                <a:r>
                  <a:rPr lang="en-US">
                    <a:noFill/>
                  </a:rPr>
                  <a:t> </a:t>
                </a:r>
              </a:p>
            </p:txBody>
          </p:sp>
        </mc:Fallback>
      </mc:AlternateContent>
    </p:spTree>
    <p:extLst>
      <p:ext uri="{BB962C8B-B14F-4D97-AF65-F5344CB8AC3E}">
        <p14:creationId xmlns:p14="http://schemas.microsoft.com/office/powerpoint/2010/main" val="1502436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5F22F-083F-4459-8FE6-BDD09180096B}"/>
              </a:ext>
            </a:extLst>
          </p:cNvPr>
          <p:cNvSpPr>
            <a:spLocks noGrp="1"/>
          </p:cNvSpPr>
          <p:nvPr>
            <p:ph type="title"/>
          </p:nvPr>
        </p:nvSpPr>
        <p:spPr/>
        <p:txBody>
          <a:bodyPr/>
          <a:lstStyle/>
          <a:p>
            <a:r>
              <a:rPr lang="en-US" dirty="0"/>
              <a:t>F1-Score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C569D7-7F86-49FF-9E1E-A5987B63F644}"/>
                  </a:ext>
                </a:extLst>
              </p:cNvPr>
              <p:cNvSpPr>
                <a:spLocks noGrp="1"/>
              </p:cNvSpPr>
              <p:nvPr>
                <p:ph idx="1"/>
              </p:nvPr>
            </p:nvSpPr>
            <p:spPr/>
            <p:txBody>
              <a:bodyPr>
                <a:normAutofit/>
              </a:bodyPr>
              <a:lstStyle/>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If we give equal weightage to Precision and Recall in F-</a:t>
                </a:r>
                <a:r>
                  <a:rPr lang="el-GR" sz="2400" dirty="0">
                    <a:latin typeface="Times New Roman" panose="02020603050405020304" pitchFamily="18" charset="0"/>
                    <a:cs typeface="Times New Roman" panose="02020603050405020304" pitchFamily="18" charset="0"/>
                  </a:rPr>
                  <a:t>β</a:t>
                </a:r>
                <a:r>
                  <a:rPr lang="en-US" sz="2400" dirty="0">
                    <a:latin typeface="Times New Roman" panose="02020603050405020304" pitchFamily="18" charset="0"/>
                    <a:cs typeface="Times New Roman" panose="02020603050405020304" pitchFamily="18" charset="0"/>
                  </a:rPr>
                  <a:t> score, then we take </a:t>
                </a:r>
                <a:r>
                  <a:rPr lang="el-GR" sz="2400" dirty="0">
                    <a:latin typeface="Times New Roman" panose="02020603050405020304" pitchFamily="18" charset="0"/>
                    <a:cs typeface="Times New Roman" panose="02020603050405020304" pitchFamily="18" charset="0"/>
                  </a:rPr>
                  <a:t>β</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1 and it is called as F1-score.</a:t>
                </a:r>
              </a:p>
              <a:p>
                <a:pPr marL="0" indent="0" algn="just">
                  <a:lnSpc>
                    <a:spcPct val="120000"/>
                  </a:lnSpc>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𝑆𝑜𝑐𝑟𝑒</m:t>
                      </m:r>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𝑃𝑟𝑒𝑐𝑖𝑠𝑖𝑜𝑛</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𝑅𝑒𝑐𝑎𝑙𝑙</m:t>
                          </m:r>
                        </m:num>
                        <m:den>
                          <m:r>
                            <a:rPr lang="en-US" sz="2400" b="0" i="1" smtClean="0">
                              <a:latin typeface="Cambria Math" panose="02040503050406030204" pitchFamily="18" charset="0"/>
                              <a:cs typeface="Times New Roman" panose="02020603050405020304" pitchFamily="18" charset="0"/>
                            </a:rPr>
                            <m:t>𝑃𝑟𝑒𝑐𝑖𝑠𝑖𝑜𝑛</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𝑅𝑒𝑐𝑎𝑙𝑙</m:t>
                          </m:r>
                        </m:den>
                      </m:f>
                    </m:oMath>
                  </m:oMathPara>
                </a14:m>
                <a:endParaRPr lang="en-US" sz="24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It is thus, the unweighted harmonic mean of Precision and Recall.</a:t>
                </a:r>
              </a:p>
              <a:p>
                <a:pPr marL="0" indent="0" algn="just">
                  <a:lnSpc>
                    <a:spcPct val="120000"/>
                  </a:lnSpc>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9C569D7-7F86-49FF-9E1E-A5987B63F644}"/>
                  </a:ext>
                </a:extLst>
              </p:cNvPr>
              <p:cNvSpPr>
                <a:spLocks noGrp="1" noRot="1" noChangeAspect="1" noMove="1" noResize="1" noEditPoints="1" noAdjustHandles="1" noChangeArrowheads="1" noChangeShapeType="1" noTextEdit="1"/>
              </p:cNvSpPr>
              <p:nvPr>
                <p:ph idx="1"/>
              </p:nvPr>
            </p:nvSpPr>
            <p:spPr>
              <a:blipFill>
                <a:blip r:embed="rId2"/>
                <a:stretch>
                  <a:fillRect l="-1697" t="-303" r="-1818"/>
                </a:stretch>
              </a:blipFill>
            </p:spPr>
            <p:txBody>
              <a:bodyPr/>
              <a:lstStyle/>
              <a:p>
                <a:r>
                  <a:rPr lang="en-US">
                    <a:noFill/>
                  </a:rPr>
                  <a:t> </a:t>
                </a:r>
              </a:p>
            </p:txBody>
          </p:sp>
        </mc:Fallback>
      </mc:AlternateContent>
    </p:spTree>
    <p:extLst>
      <p:ext uri="{BB962C8B-B14F-4D97-AF65-F5344CB8AC3E}">
        <p14:creationId xmlns:p14="http://schemas.microsoft.com/office/powerpoint/2010/main" val="3194320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46DAB-2A4A-4748-AA5C-E89AA74DABA0}"/>
              </a:ext>
            </a:extLst>
          </p:cNvPr>
          <p:cNvSpPr>
            <a:spLocks noGrp="1"/>
          </p:cNvSpPr>
          <p:nvPr>
            <p:ph type="title"/>
          </p:nvPr>
        </p:nvSpPr>
        <p:spPr/>
        <p:txBody>
          <a:bodyPr/>
          <a:lstStyle/>
          <a:p>
            <a:r>
              <a:rPr lang="en-US" dirty="0"/>
              <a:t>Macro &amp; Weighted Precision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BF318E-7FCC-4C27-A46D-8400538C7014}"/>
                  </a:ext>
                </a:extLst>
              </p:cNvPr>
              <p:cNvSpPr>
                <a:spLocks noGrp="1"/>
              </p:cNvSpPr>
              <p:nvPr>
                <p:ph idx="1"/>
              </p:nvPr>
            </p:nvSpPr>
            <p:spPr/>
            <p:txBody>
              <a:bodyPr>
                <a:noAutofit/>
              </a:bodyPr>
              <a:lstStyle/>
              <a:p>
                <a:pPr algn="just">
                  <a:lnSpc>
                    <a:spcPct val="11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The precision computed w.r.t positives (as discussed in slide 8) is called micro precision.</a:t>
                </a:r>
              </a:p>
              <a:p>
                <a:pPr algn="just">
                  <a:lnSpc>
                    <a:spcPct val="11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But in many systems (especially for multi-class problems), precision is computed w.r.t each class and then macro (unweighted mean) , weighted (weighted mean) precision is computed.</a:t>
                </a:r>
              </a:p>
              <a:p>
                <a:pPr marL="0" indent="0" algn="just">
                  <a:lnSpc>
                    <a:spcPct val="110000"/>
                  </a:lnSpc>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𝑃𝑟𝑒𝑐𝑖𝑠𝑖𝑜</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𝑛</m:t>
                          </m:r>
                        </m:e>
                        <m:sub>
                          <m:r>
                            <a:rPr lang="en-US" sz="1800" b="0" i="1" smtClean="0">
                              <a:latin typeface="Cambria Math" panose="02040503050406030204" pitchFamily="18" charset="0"/>
                              <a:cs typeface="Times New Roman" panose="02020603050405020304" pitchFamily="18" charset="0"/>
                            </a:rPr>
                            <m:t>𝑝𝑜𝑠𝑖𝑡𝑖𝑣𝑒</m:t>
                          </m:r>
                        </m:sub>
                      </m:sSub>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𝐶𝑜𝑟𝑟𝑒𝑐𝑡</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𝑝𝑜𝑠𝑖𝑡𝑖𝑣𝑒</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𝑝𝑟𝑒𝑑𝑖𝑐𝑖𝑡𝑜𝑛</m:t>
                          </m:r>
                        </m:num>
                        <m:den>
                          <m:r>
                            <a:rPr lang="en-US" sz="1800" b="0" i="1" smtClean="0">
                              <a:latin typeface="Cambria Math" panose="02040503050406030204" pitchFamily="18" charset="0"/>
                              <a:cs typeface="Times New Roman" panose="02020603050405020304" pitchFamily="18" charset="0"/>
                            </a:rPr>
                            <m:t>𝑇𝑜𝑡𝑎𝑙</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𝑝𝑜𝑠𝑖𝑡𝑖𝑣𝑒</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𝑝𝑟𝑒𝑑𝑖𝑐𝑡𝑖𝑜𝑛</m:t>
                          </m:r>
                        </m:den>
                      </m:f>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𝑇𝑃</m:t>
                          </m:r>
                        </m:num>
                        <m:den>
                          <m:r>
                            <a:rPr lang="en-US" sz="1800" b="0" i="1" smtClean="0">
                              <a:latin typeface="Cambria Math" panose="02040503050406030204" pitchFamily="18" charset="0"/>
                              <a:cs typeface="Times New Roman" panose="02020603050405020304" pitchFamily="18" charset="0"/>
                            </a:rPr>
                            <m:t>𝑇𝑃</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𝐹𝑃</m:t>
                          </m:r>
                        </m:den>
                      </m:f>
                    </m:oMath>
                  </m:oMathPara>
                </a14:m>
                <a:endParaRPr lang="en-US" sz="1800" dirty="0">
                  <a:latin typeface="Times New Roman" panose="02020603050405020304" pitchFamily="18" charset="0"/>
                  <a:cs typeface="Times New Roman" panose="02020603050405020304" pitchFamily="18" charset="0"/>
                </a:endParaRPr>
              </a:p>
              <a:p>
                <a:pPr marL="0" indent="0" algn="just">
                  <a:lnSpc>
                    <a:spcPct val="110000"/>
                  </a:lnSpc>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𝑃𝑟𝑒𝑐𝑖𝑠𝑖𝑜</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𝑛</m:t>
                          </m:r>
                        </m:e>
                        <m:sub>
                          <m:r>
                            <a:rPr lang="en-US" sz="1800" b="0" i="1" smtClean="0">
                              <a:latin typeface="Cambria Math" panose="02040503050406030204" pitchFamily="18" charset="0"/>
                              <a:cs typeface="Times New Roman" panose="02020603050405020304" pitchFamily="18" charset="0"/>
                            </a:rPr>
                            <m:t>𝑛𝑒𝑔𝑎𝑡𝑖𝑣𝑒</m:t>
                          </m:r>
                        </m:sub>
                      </m:sSub>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𝐶𝑜𝑟𝑟𝑒𝑐𝑡</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𝑛𝑒𝑔𝑎𝑡𝑖𝑣𝑒</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𝑝𝑟𝑒𝑑𝑖𝑐𝑖𝑡𝑜𝑛</m:t>
                          </m:r>
                        </m:num>
                        <m:den>
                          <m:r>
                            <a:rPr lang="en-US" sz="1800" b="0" i="1" smtClean="0">
                              <a:latin typeface="Cambria Math" panose="02040503050406030204" pitchFamily="18" charset="0"/>
                              <a:cs typeface="Times New Roman" panose="02020603050405020304" pitchFamily="18" charset="0"/>
                            </a:rPr>
                            <m:t>𝑇𝑜𝑡𝑎𝑙</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𝑛𝑒𝑔𝑎𝑡𝑖𝑣𝑒</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𝑝𝑟𝑒𝑑𝑖𝑐𝑡𝑖𝑜𝑛</m:t>
                          </m:r>
                        </m:den>
                      </m:f>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𝑇𝑁</m:t>
                          </m:r>
                        </m:num>
                        <m:den>
                          <m:r>
                            <a:rPr lang="en-US" sz="1800" b="0" i="1" smtClean="0">
                              <a:latin typeface="Cambria Math" panose="02040503050406030204" pitchFamily="18" charset="0"/>
                              <a:cs typeface="Times New Roman" panose="02020603050405020304" pitchFamily="18" charset="0"/>
                            </a:rPr>
                            <m:t>𝑇𝑁</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𝐹𝑁</m:t>
                          </m:r>
                        </m:den>
                      </m:f>
                    </m:oMath>
                  </m:oMathPara>
                </a14:m>
                <a:endParaRPr lang="en-US" sz="1800" dirty="0">
                  <a:latin typeface="Times New Roman" panose="02020603050405020304" pitchFamily="18" charset="0"/>
                  <a:cs typeface="Times New Roman" panose="02020603050405020304" pitchFamily="18" charset="0"/>
                </a:endParaRPr>
              </a:p>
              <a:p>
                <a:pPr marL="0" indent="0" algn="just">
                  <a:lnSpc>
                    <a:spcPct val="110000"/>
                  </a:lnSpc>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𝑀𝑎𝑐𝑟𝑜</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𝑃𝑟𝑒𝑐𝑖𝑠𝑖𝑜𝑛</m:t>
                      </m:r>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𝑃𝑟𝑒𝑐𝑖𝑠𝑖𝑜</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𝑛</m:t>
                              </m:r>
                            </m:e>
                            <m:sub>
                              <m:r>
                                <a:rPr lang="en-US" sz="1800" b="0" i="1" smtClean="0">
                                  <a:latin typeface="Cambria Math" panose="02040503050406030204" pitchFamily="18" charset="0"/>
                                  <a:cs typeface="Times New Roman" panose="02020603050405020304" pitchFamily="18" charset="0"/>
                                </a:rPr>
                                <m:t>𝑝𝑜𝑠𝑖𝑡𝑖𝑣𝑒</m:t>
                              </m:r>
                            </m:sub>
                          </m:sSub>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𝑃𝑟𝑒𝑐𝑖𝑠𝑖𝑜</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𝑛</m:t>
                              </m:r>
                            </m:e>
                            <m:sub>
                              <m:r>
                                <a:rPr lang="en-US" sz="1800" b="0" i="1" smtClean="0">
                                  <a:latin typeface="Cambria Math" panose="02040503050406030204" pitchFamily="18" charset="0"/>
                                  <a:cs typeface="Times New Roman" panose="02020603050405020304" pitchFamily="18" charset="0"/>
                                </a:rPr>
                                <m:t>𝑛𝑒𝑔𝑎𝑡𝑖𝑣𝑒</m:t>
                              </m:r>
                            </m:sub>
                          </m:sSub>
                        </m:num>
                        <m:den>
                          <m:r>
                            <a:rPr lang="en-US" sz="1800" b="0" i="1" smtClean="0">
                              <a:latin typeface="Cambria Math" panose="02040503050406030204" pitchFamily="18" charset="0"/>
                              <a:cs typeface="Times New Roman" panose="02020603050405020304" pitchFamily="18" charset="0"/>
                            </a:rPr>
                            <m:t>2</m:t>
                          </m:r>
                        </m:den>
                      </m:f>
                    </m:oMath>
                  </m:oMathPara>
                </a14:m>
                <a:endParaRPr lang="en-US" sz="1800" dirty="0">
                  <a:latin typeface="Times New Roman" panose="02020603050405020304" pitchFamily="18" charset="0"/>
                  <a:cs typeface="Times New Roman" panose="02020603050405020304" pitchFamily="18" charset="0"/>
                </a:endParaRPr>
              </a:p>
              <a:p>
                <a:pPr marL="0" indent="0" algn="just">
                  <a:lnSpc>
                    <a:spcPct val="110000"/>
                  </a:lnSpc>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𝑊𝑒𝑖𝑔h𝑡𝑒𝑑</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𝑃𝑟𝑒𝑐𝑖𝑠𝑖𝑜𝑛</m:t>
                      </m:r>
                      <m:r>
                        <a:rPr lang="en-US" sz="1800" b="0" i="1" smtClean="0">
                          <a:latin typeface="Cambria Math" panose="02040503050406030204" pitchFamily="18" charset="0"/>
                          <a:cs typeface="Times New Roman" panose="02020603050405020304" pitchFamily="18" charset="0"/>
                        </a:rPr>
                        <m:t>=</m:t>
                      </m:r>
                      <m:f>
                        <m:fPr>
                          <m:ctrlPr>
                            <a:rPr lang="en-US" sz="1800" i="1">
                              <a:latin typeface="Cambria Math" panose="02040503050406030204" pitchFamily="18" charset="0"/>
                              <a:cs typeface="Times New Roman" panose="02020603050405020304" pitchFamily="18" charset="0"/>
                            </a:rPr>
                          </m:ctrlPr>
                        </m:fPr>
                        <m:num>
                          <m:sSub>
                            <m:sSubPr>
                              <m:ctrlPr>
                                <a:rPr lang="en-US" sz="180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𝑛</m:t>
                              </m:r>
                            </m:e>
                            <m:sub>
                              <m:r>
                                <a:rPr lang="en-US" sz="1800" b="0" i="1" smtClean="0">
                                  <a:latin typeface="Cambria Math" panose="02040503050406030204" pitchFamily="18" charset="0"/>
                                  <a:cs typeface="Times New Roman" panose="02020603050405020304" pitchFamily="18" charset="0"/>
                                </a:rPr>
                                <m:t>1</m:t>
                              </m:r>
                            </m:sub>
                          </m:sSub>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𝑃𝑟𝑒𝑐𝑖𝑠𝑖𝑜</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𝑛</m:t>
                              </m:r>
                            </m:e>
                            <m:sub>
                              <m:r>
                                <a:rPr lang="en-US" sz="1800" i="1">
                                  <a:latin typeface="Cambria Math" panose="02040503050406030204" pitchFamily="18" charset="0"/>
                                  <a:cs typeface="Times New Roman" panose="02020603050405020304" pitchFamily="18" charset="0"/>
                                </a:rPr>
                                <m:t>𝑝𝑜𝑠𝑖𝑡𝑖𝑣𝑒</m:t>
                              </m:r>
                            </m:sub>
                          </m:sSub>
                          <m:r>
                            <a:rPr lang="en-US" sz="1800" i="1">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𝑛</m:t>
                              </m:r>
                            </m:e>
                            <m:sub>
                              <m:r>
                                <a:rPr lang="en-US" sz="1800" b="0" i="1" smtClean="0">
                                  <a:latin typeface="Cambria Math" panose="02040503050406030204" pitchFamily="18" charset="0"/>
                                  <a:cs typeface="Times New Roman" panose="02020603050405020304" pitchFamily="18" charset="0"/>
                                </a:rPr>
                                <m:t>2</m:t>
                              </m:r>
                            </m:sub>
                          </m:sSub>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𝑃𝑟𝑒𝑐𝑖𝑠𝑖𝑜</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𝑛</m:t>
                              </m:r>
                            </m:e>
                            <m:sub>
                              <m:r>
                                <a:rPr lang="en-US" sz="1800" i="1">
                                  <a:latin typeface="Cambria Math" panose="02040503050406030204" pitchFamily="18" charset="0"/>
                                  <a:cs typeface="Times New Roman" panose="02020603050405020304" pitchFamily="18" charset="0"/>
                                </a:rPr>
                                <m:t>𝑛𝑒𝑔𝑎𝑡𝑖𝑣𝑒</m:t>
                              </m:r>
                            </m:sub>
                          </m:sSub>
                        </m:num>
                        <m:den>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𝑛</m:t>
                              </m:r>
                            </m:e>
                            <m:sub>
                              <m:r>
                                <a:rPr lang="en-US" sz="1800" i="1">
                                  <a:latin typeface="Cambria Math" panose="02040503050406030204" pitchFamily="18" charset="0"/>
                                  <a:cs typeface="Times New Roman" panose="02020603050405020304" pitchFamily="18" charset="0"/>
                                </a:rPr>
                                <m:t>1</m:t>
                              </m:r>
                            </m:sub>
                          </m:sSub>
                          <m:r>
                            <a:rPr lang="en-US" sz="1800" b="0" i="1"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𝑛</m:t>
                              </m:r>
                            </m:e>
                            <m:sub>
                              <m:r>
                                <a:rPr lang="en-US" sz="1800" b="0" i="1" smtClean="0">
                                  <a:latin typeface="Cambria Math" panose="02040503050406030204" pitchFamily="18" charset="0"/>
                                  <a:cs typeface="Times New Roman" panose="02020603050405020304" pitchFamily="18" charset="0"/>
                                </a:rPr>
                                <m:t>2</m:t>
                              </m:r>
                            </m:sub>
                          </m:sSub>
                        </m:den>
                      </m:f>
                    </m:oMath>
                  </m:oMathPara>
                </a14:m>
                <a:endParaRPr lang="en-US" sz="1800" dirty="0">
                  <a:latin typeface="Times New Roman" panose="02020603050405020304" pitchFamily="18" charset="0"/>
                  <a:cs typeface="Times New Roman" panose="02020603050405020304" pitchFamily="18" charset="0"/>
                </a:endParaRPr>
              </a:p>
              <a:p>
                <a:pPr marL="0" indent="0" algn="just">
                  <a:lnSpc>
                    <a:spcPct val="110000"/>
                  </a:lnSpc>
                  <a:buNone/>
                </a:pPr>
                <a:r>
                  <a:rPr lang="en-US" sz="18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𝑛</m:t>
                        </m:r>
                      </m:e>
                      <m:sub>
                        <m:r>
                          <a:rPr lang="en-US" sz="1800" b="0" i="1" smtClean="0">
                            <a:latin typeface="Cambria Math" panose="02040503050406030204" pitchFamily="18" charset="0"/>
                            <a:cs typeface="Times New Roman" panose="02020603050405020304" pitchFamily="18" charset="0"/>
                          </a:rPr>
                          <m:t>1</m:t>
                        </m:r>
                      </m:sub>
                    </m:sSub>
                    <m:r>
                      <a:rPr lang="en-US" sz="1800" b="0" i="1" smtClean="0">
                        <a:latin typeface="Cambria Math" panose="02040503050406030204" pitchFamily="18" charset="0"/>
                        <a:cs typeface="Times New Roman" panose="02020603050405020304" pitchFamily="18" charset="0"/>
                      </a:rPr>
                      <m:t> </m:t>
                    </m:r>
                  </m:oMath>
                </a14:m>
                <a:r>
                  <a:rPr lang="en-US" sz="1800" dirty="0">
                    <a:latin typeface="Times New Roman" panose="02020603050405020304" pitchFamily="18" charset="0"/>
                    <a:cs typeface="Times New Roman" panose="02020603050405020304" pitchFamily="18" charset="0"/>
                  </a:rPr>
                  <a:t>is the number of support examples for positive class and </a:t>
                </a: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𝑛</m:t>
                        </m:r>
                      </m:e>
                      <m:sub>
                        <m:r>
                          <a:rPr lang="en-US" sz="1800" b="0" i="1" smtClean="0">
                            <a:latin typeface="Cambria Math" panose="02040503050406030204" pitchFamily="18" charset="0"/>
                            <a:cs typeface="Times New Roman" panose="02020603050405020304" pitchFamily="18" charset="0"/>
                          </a:rPr>
                          <m:t>2</m:t>
                        </m:r>
                      </m:sub>
                    </m:sSub>
                  </m:oMath>
                </a14:m>
                <a:r>
                  <a:rPr lang="en-US" sz="1800" dirty="0">
                    <a:latin typeface="Times New Roman" panose="02020603050405020304" pitchFamily="18" charset="0"/>
                    <a:cs typeface="Times New Roman" panose="02020603050405020304" pitchFamily="18" charset="0"/>
                  </a:rPr>
                  <a:t> is the number of support examples for negative class.</a:t>
                </a:r>
              </a:p>
            </p:txBody>
          </p:sp>
        </mc:Choice>
        <mc:Fallback xmlns="">
          <p:sp>
            <p:nvSpPr>
              <p:cNvPr id="3" name="Content Placeholder 2">
                <a:extLst>
                  <a:ext uri="{FF2B5EF4-FFF2-40B4-BE49-F238E27FC236}">
                    <a16:creationId xmlns:a16="http://schemas.microsoft.com/office/drawing/2014/main" id="{65BF318E-7FCC-4C27-A46D-8400538C7014}"/>
                  </a:ext>
                </a:extLst>
              </p:cNvPr>
              <p:cNvSpPr>
                <a:spLocks noGrp="1" noRot="1" noChangeAspect="1" noMove="1" noResize="1" noEditPoints="1" noAdjustHandles="1" noChangeArrowheads="1" noChangeShapeType="1" noTextEdit="1"/>
              </p:cNvSpPr>
              <p:nvPr>
                <p:ph idx="1"/>
              </p:nvPr>
            </p:nvSpPr>
            <p:spPr>
              <a:blipFill>
                <a:blip r:embed="rId2"/>
                <a:stretch>
                  <a:fillRect l="-1394" t="-758" r="-1394" b="-13788"/>
                </a:stretch>
              </a:blipFill>
            </p:spPr>
            <p:txBody>
              <a:bodyPr/>
              <a:lstStyle/>
              <a:p>
                <a:r>
                  <a:rPr lang="en-US">
                    <a:noFill/>
                  </a:rPr>
                  <a:t> </a:t>
                </a:r>
              </a:p>
            </p:txBody>
          </p:sp>
        </mc:Fallback>
      </mc:AlternateContent>
    </p:spTree>
    <p:extLst>
      <p:ext uri="{BB962C8B-B14F-4D97-AF65-F5344CB8AC3E}">
        <p14:creationId xmlns:p14="http://schemas.microsoft.com/office/powerpoint/2010/main" val="1457672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46DAB-2A4A-4748-AA5C-E89AA74DABA0}"/>
              </a:ext>
            </a:extLst>
          </p:cNvPr>
          <p:cNvSpPr>
            <a:spLocks noGrp="1"/>
          </p:cNvSpPr>
          <p:nvPr>
            <p:ph type="title"/>
          </p:nvPr>
        </p:nvSpPr>
        <p:spPr/>
        <p:txBody>
          <a:bodyPr/>
          <a:lstStyle/>
          <a:p>
            <a:r>
              <a:rPr lang="en-US" dirty="0"/>
              <a:t>Macro &amp; Weighted Recall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BF318E-7FCC-4C27-A46D-8400538C7014}"/>
                  </a:ext>
                </a:extLst>
              </p:cNvPr>
              <p:cNvSpPr>
                <a:spLocks noGrp="1"/>
              </p:cNvSpPr>
              <p:nvPr>
                <p:ph idx="1"/>
              </p:nvPr>
            </p:nvSpPr>
            <p:spPr/>
            <p:txBody>
              <a:bodyPr>
                <a:noAutofit/>
              </a:bodyPr>
              <a:lstStyle/>
              <a:p>
                <a:pPr algn="just">
                  <a:lnSpc>
                    <a:spcPct val="11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The recall computed w.r.t positives (as discussed in slide 9) is called micro recall.</a:t>
                </a:r>
              </a:p>
              <a:p>
                <a:pPr algn="just">
                  <a:lnSpc>
                    <a:spcPct val="11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But in many systems (especially for multi-class problems), recall is computed w.r.t each class and then macro (unweighted mean) , weighted (weighted mean) recall is computed.</a:t>
                </a:r>
              </a:p>
              <a:p>
                <a:pPr marL="0" indent="0" algn="just">
                  <a:lnSpc>
                    <a:spcPct val="110000"/>
                  </a:lnSpc>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𝑅𝑒𝑐𝑎𝑙</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𝑙</m:t>
                          </m:r>
                        </m:e>
                        <m:sub>
                          <m:r>
                            <a:rPr lang="en-US" sz="1800" b="0" i="1" smtClean="0">
                              <a:latin typeface="Cambria Math" panose="02040503050406030204" pitchFamily="18" charset="0"/>
                              <a:cs typeface="Times New Roman" panose="02020603050405020304" pitchFamily="18" charset="0"/>
                            </a:rPr>
                            <m:t>𝑝𝑜𝑠𝑖𝑡𝑖𝑣𝑒</m:t>
                          </m:r>
                        </m:sub>
                      </m:sSub>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𝐶𝑜𝑟𝑟𝑒𝑐𝑡</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𝑝𝑜𝑠𝑖𝑡𝑖𝑣𝑒</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𝑝𝑟𝑒𝑑𝑖𝑐𝑖𝑡𝑜𝑛</m:t>
                          </m:r>
                        </m:num>
                        <m:den>
                          <m:r>
                            <a:rPr lang="en-US" sz="1800" b="0" i="1" smtClean="0">
                              <a:latin typeface="Cambria Math" panose="02040503050406030204" pitchFamily="18" charset="0"/>
                              <a:cs typeface="Times New Roman" panose="02020603050405020304" pitchFamily="18" charset="0"/>
                            </a:rPr>
                            <m:t>𝑇𝑜𝑡𝑎𝑙</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𝑐𝑜𝑟𝑟𝑒𝑐𝑡</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𝑝𝑜𝑠𝑖𝑡𝑖𝑣𝑒</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𝑝𝑟𝑒𝑑𝑖𝑐𝑡𝑖𝑜𝑛</m:t>
                          </m:r>
                        </m:den>
                      </m:f>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𝑇𝑃</m:t>
                          </m:r>
                        </m:num>
                        <m:den>
                          <m:r>
                            <a:rPr lang="en-US" sz="1800" b="0" i="1" smtClean="0">
                              <a:latin typeface="Cambria Math" panose="02040503050406030204" pitchFamily="18" charset="0"/>
                              <a:cs typeface="Times New Roman" panose="02020603050405020304" pitchFamily="18" charset="0"/>
                            </a:rPr>
                            <m:t>𝑇𝑃</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𝐹𝑁</m:t>
                          </m:r>
                        </m:den>
                      </m:f>
                    </m:oMath>
                  </m:oMathPara>
                </a14:m>
                <a:endParaRPr lang="en-US" sz="1800" b="0" i="1" dirty="0">
                  <a:latin typeface="Cambria Math" panose="02040503050406030204" pitchFamily="18" charset="0"/>
                  <a:cs typeface="Times New Roman" panose="02020603050405020304" pitchFamily="18" charset="0"/>
                </a:endParaRPr>
              </a:p>
              <a:p>
                <a:pPr marL="0" indent="0" algn="just">
                  <a:lnSpc>
                    <a:spcPct val="110000"/>
                  </a:lnSpc>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𝑅𝑒𝑐𝑎𝑙</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𝑙</m:t>
                          </m:r>
                        </m:e>
                        <m:sub>
                          <m:r>
                            <a:rPr lang="en-US" sz="1800" b="0" i="1" smtClean="0">
                              <a:latin typeface="Cambria Math" panose="02040503050406030204" pitchFamily="18" charset="0"/>
                              <a:cs typeface="Times New Roman" panose="02020603050405020304" pitchFamily="18" charset="0"/>
                            </a:rPr>
                            <m:t>𝑛𝑒𝑔𝑎𝑡𝑖𝑣𝑒</m:t>
                          </m:r>
                        </m:sub>
                      </m:sSub>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𝐶𝑜𝑟𝑟𝑒𝑐𝑡</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𝑛𝑒𝑔𝑎𝑡𝑖𝑣𝑒</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𝑝𝑟𝑒𝑑𝑖𝑐𝑖𝑡𝑜𝑛</m:t>
                          </m:r>
                        </m:num>
                        <m:den>
                          <m:r>
                            <a:rPr lang="en-US" sz="1800" b="0" i="1" smtClean="0">
                              <a:latin typeface="Cambria Math" panose="02040503050406030204" pitchFamily="18" charset="0"/>
                              <a:cs typeface="Times New Roman" panose="02020603050405020304" pitchFamily="18" charset="0"/>
                            </a:rPr>
                            <m:t>𝑇𝑜𝑡𝑎𝑙</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𝑐𝑜𝑟𝑟𝑒𝑐𝑡</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𝑛𝑒𝑔𝑎𝑡𝑖𝑣𝑒</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𝑝𝑟𝑒𝑑𝑖𝑐𝑡𝑖𝑜𝑛</m:t>
                          </m:r>
                        </m:den>
                      </m:f>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𝑇𝑁</m:t>
                          </m:r>
                        </m:num>
                        <m:den>
                          <m:r>
                            <a:rPr lang="en-US" sz="1800" b="0" i="1" smtClean="0">
                              <a:latin typeface="Cambria Math" panose="02040503050406030204" pitchFamily="18" charset="0"/>
                              <a:cs typeface="Times New Roman" panose="02020603050405020304" pitchFamily="18" charset="0"/>
                            </a:rPr>
                            <m:t>𝑇𝑁</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𝐹𝑃</m:t>
                          </m:r>
                        </m:den>
                      </m:f>
                    </m:oMath>
                  </m:oMathPara>
                </a14:m>
                <a:endParaRPr lang="en-US" sz="1800" dirty="0">
                  <a:latin typeface="Times New Roman" panose="02020603050405020304" pitchFamily="18" charset="0"/>
                  <a:cs typeface="Times New Roman" panose="02020603050405020304" pitchFamily="18" charset="0"/>
                </a:endParaRPr>
              </a:p>
              <a:p>
                <a:pPr marL="0" indent="0" algn="just">
                  <a:lnSpc>
                    <a:spcPct val="110000"/>
                  </a:lnSpc>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𝑀𝑎𝑐𝑟𝑜</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𝑅𝑒𝑐𝑎𝑙𝑙</m:t>
                      </m:r>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𝑅𝑒𝑐𝑎𝑙</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𝑙</m:t>
                              </m:r>
                            </m:e>
                            <m:sub>
                              <m:r>
                                <a:rPr lang="en-US" sz="1800" b="0" i="1" smtClean="0">
                                  <a:latin typeface="Cambria Math" panose="02040503050406030204" pitchFamily="18" charset="0"/>
                                  <a:cs typeface="Times New Roman" panose="02020603050405020304" pitchFamily="18" charset="0"/>
                                </a:rPr>
                                <m:t>𝑝𝑜𝑠𝑖𝑡𝑖𝑣𝑒</m:t>
                              </m:r>
                            </m:sub>
                          </m:sSub>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𝑅𝑒𝑐𝑎𝑙</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𝑙</m:t>
                              </m:r>
                            </m:e>
                            <m:sub>
                              <m:r>
                                <a:rPr lang="en-US" sz="1800" b="0" i="1" smtClean="0">
                                  <a:latin typeface="Cambria Math" panose="02040503050406030204" pitchFamily="18" charset="0"/>
                                  <a:cs typeface="Times New Roman" panose="02020603050405020304" pitchFamily="18" charset="0"/>
                                </a:rPr>
                                <m:t>𝑛𝑒𝑔𝑎𝑡𝑖𝑣𝑒</m:t>
                              </m:r>
                            </m:sub>
                          </m:sSub>
                        </m:num>
                        <m:den>
                          <m:r>
                            <a:rPr lang="en-US" sz="1800" b="0" i="1" smtClean="0">
                              <a:latin typeface="Cambria Math" panose="02040503050406030204" pitchFamily="18" charset="0"/>
                              <a:cs typeface="Times New Roman" panose="02020603050405020304" pitchFamily="18" charset="0"/>
                            </a:rPr>
                            <m:t>2</m:t>
                          </m:r>
                        </m:den>
                      </m:f>
                    </m:oMath>
                  </m:oMathPara>
                </a14:m>
                <a:endParaRPr lang="en-US" sz="1800" dirty="0">
                  <a:latin typeface="Times New Roman" panose="02020603050405020304" pitchFamily="18" charset="0"/>
                  <a:cs typeface="Times New Roman" panose="02020603050405020304" pitchFamily="18" charset="0"/>
                </a:endParaRPr>
              </a:p>
              <a:p>
                <a:pPr marL="0" indent="0" algn="just">
                  <a:lnSpc>
                    <a:spcPct val="110000"/>
                  </a:lnSpc>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𝑊𝑒𝑖𝑔h𝑡𝑒𝑑</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𝑅𝑒𝑐𝑎𝑙𝑙</m:t>
                      </m:r>
                      <m:r>
                        <a:rPr lang="en-US" sz="1800" b="0" i="1" smtClean="0">
                          <a:latin typeface="Cambria Math" panose="02040503050406030204" pitchFamily="18" charset="0"/>
                          <a:cs typeface="Times New Roman" panose="02020603050405020304" pitchFamily="18" charset="0"/>
                        </a:rPr>
                        <m:t>=</m:t>
                      </m:r>
                      <m:f>
                        <m:fPr>
                          <m:ctrlPr>
                            <a:rPr lang="en-US" sz="1800" i="1">
                              <a:latin typeface="Cambria Math" panose="02040503050406030204" pitchFamily="18" charset="0"/>
                              <a:cs typeface="Times New Roman" panose="02020603050405020304" pitchFamily="18" charset="0"/>
                            </a:rPr>
                          </m:ctrlPr>
                        </m:fPr>
                        <m:num>
                          <m:sSub>
                            <m:sSubPr>
                              <m:ctrlPr>
                                <a:rPr lang="en-US" sz="180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𝑛</m:t>
                              </m:r>
                            </m:e>
                            <m:sub>
                              <m:r>
                                <a:rPr lang="en-US" sz="1800" b="0" i="1" smtClean="0">
                                  <a:latin typeface="Cambria Math" panose="02040503050406030204" pitchFamily="18" charset="0"/>
                                  <a:cs typeface="Times New Roman" panose="02020603050405020304" pitchFamily="18" charset="0"/>
                                </a:rPr>
                                <m:t>1</m:t>
                              </m:r>
                            </m:sub>
                          </m:sSub>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𝑅𝑒𝑐𝑎𝑙</m:t>
                          </m:r>
                          <m:sSub>
                            <m:sSub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𝑙</m:t>
                              </m:r>
                            </m:e>
                            <m: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𝑝𝑜𝑠𝑖𝑡𝑖𝑣𝑒</m:t>
                              </m:r>
                            </m:sub>
                          </m:sSub>
                          <m:r>
                            <a:rPr lang="en-US" sz="1800" i="1">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𝑛</m:t>
                              </m:r>
                            </m:e>
                            <m:sub>
                              <m:r>
                                <a:rPr lang="en-US" sz="1800" b="0" i="1" smtClean="0">
                                  <a:latin typeface="Cambria Math" panose="02040503050406030204" pitchFamily="18" charset="0"/>
                                  <a:cs typeface="Times New Roman" panose="02020603050405020304" pitchFamily="18" charset="0"/>
                                </a:rPr>
                                <m:t>2</m:t>
                              </m:r>
                            </m:sub>
                          </m:sSub>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𝑅𝑒𝑐𝑎𝑙</m:t>
                          </m:r>
                          <m:sSub>
                            <m:sSub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𝑙</m:t>
                              </m:r>
                            </m:e>
                            <m: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𝑛𝑒𝑔𝑎𝑡𝑖𝑣𝑒</m:t>
                              </m:r>
                            </m:sub>
                          </m:sSub>
                        </m:num>
                        <m:den>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𝑛</m:t>
                              </m:r>
                            </m:e>
                            <m:sub>
                              <m:r>
                                <a:rPr lang="en-US" sz="1800" i="1">
                                  <a:latin typeface="Cambria Math" panose="02040503050406030204" pitchFamily="18" charset="0"/>
                                  <a:cs typeface="Times New Roman" panose="02020603050405020304" pitchFamily="18" charset="0"/>
                                </a:rPr>
                                <m:t>1</m:t>
                              </m:r>
                            </m:sub>
                          </m:sSub>
                          <m:r>
                            <a:rPr lang="en-US" sz="1800" b="0" i="1"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𝑛</m:t>
                              </m:r>
                            </m:e>
                            <m:sub>
                              <m:r>
                                <a:rPr lang="en-US" sz="1800" b="0" i="1" smtClean="0">
                                  <a:latin typeface="Cambria Math" panose="02040503050406030204" pitchFamily="18" charset="0"/>
                                  <a:cs typeface="Times New Roman" panose="02020603050405020304" pitchFamily="18" charset="0"/>
                                </a:rPr>
                                <m:t>2</m:t>
                              </m:r>
                            </m:sub>
                          </m:sSub>
                        </m:den>
                      </m:f>
                    </m:oMath>
                  </m:oMathPara>
                </a14:m>
                <a:endParaRPr lang="en-US" sz="1800" dirty="0">
                  <a:latin typeface="Times New Roman" panose="02020603050405020304" pitchFamily="18" charset="0"/>
                  <a:cs typeface="Times New Roman" panose="02020603050405020304" pitchFamily="18" charset="0"/>
                </a:endParaRPr>
              </a:p>
              <a:p>
                <a:pPr marL="0" indent="0" algn="just">
                  <a:lnSpc>
                    <a:spcPct val="110000"/>
                  </a:lnSpc>
                  <a:buNone/>
                </a:pPr>
                <a:r>
                  <a:rPr lang="en-US" sz="18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𝑛</m:t>
                        </m:r>
                      </m:e>
                      <m:sub>
                        <m:r>
                          <a:rPr lang="en-US" sz="1800" b="0" i="1" smtClean="0">
                            <a:latin typeface="Cambria Math" panose="02040503050406030204" pitchFamily="18" charset="0"/>
                            <a:cs typeface="Times New Roman" panose="02020603050405020304" pitchFamily="18" charset="0"/>
                          </a:rPr>
                          <m:t>1</m:t>
                        </m:r>
                      </m:sub>
                    </m:sSub>
                    <m:r>
                      <a:rPr lang="en-US" sz="1800" b="0" i="1" smtClean="0">
                        <a:latin typeface="Cambria Math" panose="02040503050406030204" pitchFamily="18" charset="0"/>
                        <a:cs typeface="Times New Roman" panose="02020603050405020304" pitchFamily="18" charset="0"/>
                      </a:rPr>
                      <m:t> </m:t>
                    </m:r>
                  </m:oMath>
                </a14:m>
                <a:r>
                  <a:rPr lang="en-US" sz="1800" dirty="0">
                    <a:latin typeface="Times New Roman" panose="02020603050405020304" pitchFamily="18" charset="0"/>
                    <a:cs typeface="Times New Roman" panose="02020603050405020304" pitchFamily="18" charset="0"/>
                  </a:rPr>
                  <a:t>is the number of support examples for positive class and </a:t>
                </a: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𝑛</m:t>
                        </m:r>
                      </m:e>
                      <m:sub>
                        <m:r>
                          <a:rPr lang="en-US" sz="1800" b="0" i="1" smtClean="0">
                            <a:latin typeface="Cambria Math" panose="02040503050406030204" pitchFamily="18" charset="0"/>
                            <a:cs typeface="Times New Roman" panose="02020603050405020304" pitchFamily="18" charset="0"/>
                          </a:rPr>
                          <m:t>2</m:t>
                        </m:r>
                      </m:sub>
                    </m:sSub>
                  </m:oMath>
                </a14:m>
                <a:r>
                  <a:rPr lang="en-US" sz="1800" dirty="0">
                    <a:latin typeface="Times New Roman" panose="02020603050405020304" pitchFamily="18" charset="0"/>
                    <a:cs typeface="Times New Roman" panose="02020603050405020304" pitchFamily="18" charset="0"/>
                  </a:rPr>
                  <a:t> is the number of support examples for negative class. </a:t>
                </a:r>
              </a:p>
            </p:txBody>
          </p:sp>
        </mc:Choice>
        <mc:Fallback xmlns="">
          <p:sp>
            <p:nvSpPr>
              <p:cNvPr id="3" name="Content Placeholder 2">
                <a:extLst>
                  <a:ext uri="{FF2B5EF4-FFF2-40B4-BE49-F238E27FC236}">
                    <a16:creationId xmlns:a16="http://schemas.microsoft.com/office/drawing/2014/main" id="{65BF318E-7FCC-4C27-A46D-8400538C7014}"/>
                  </a:ext>
                </a:extLst>
              </p:cNvPr>
              <p:cNvSpPr>
                <a:spLocks noGrp="1" noRot="1" noChangeAspect="1" noMove="1" noResize="1" noEditPoints="1" noAdjustHandles="1" noChangeArrowheads="1" noChangeShapeType="1" noTextEdit="1"/>
              </p:cNvSpPr>
              <p:nvPr>
                <p:ph idx="1"/>
              </p:nvPr>
            </p:nvSpPr>
            <p:spPr>
              <a:blipFill>
                <a:blip r:embed="rId2"/>
                <a:stretch>
                  <a:fillRect l="-1394" t="-758" r="-1394" b="-14242"/>
                </a:stretch>
              </a:blipFill>
            </p:spPr>
            <p:txBody>
              <a:bodyPr/>
              <a:lstStyle/>
              <a:p>
                <a:r>
                  <a:rPr lang="en-US">
                    <a:noFill/>
                  </a:rPr>
                  <a:t> </a:t>
                </a:r>
              </a:p>
            </p:txBody>
          </p:sp>
        </mc:Fallback>
      </mc:AlternateContent>
    </p:spTree>
    <p:extLst>
      <p:ext uri="{BB962C8B-B14F-4D97-AF65-F5344CB8AC3E}">
        <p14:creationId xmlns:p14="http://schemas.microsoft.com/office/powerpoint/2010/main" val="656973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D357-8449-4EF1-9460-7F94B74920F5}"/>
              </a:ext>
            </a:extLst>
          </p:cNvPr>
          <p:cNvSpPr>
            <a:spLocks noGrp="1"/>
          </p:cNvSpPr>
          <p:nvPr>
            <p:ph type="title"/>
          </p:nvPr>
        </p:nvSpPr>
        <p:spPr/>
        <p:txBody>
          <a:bodyPr/>
          <a:lstStyle/>
          <a:p>
            <a:r>
              <a:rPr lang="en-US" dirty="0"/>
              <a:t>Macro &amp; Weighted F1-Score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D5F377-0D41-455C-8AE2-DAD7445131BB}"/>
                  </a:ext>
                </a:extLst>
              </p:cNvPr>
              <p:cNvSpPr>
                <a:spLocks noGrp="1"/>
              </p:cNvSpPr>
              <p:nvPr>
                <p:ph idx="1"/>
              </p:nvPr>
            </p:nvSpPr>
            <p:spPr/>
            <p:txBody>
              <a:bodyPr>
                <a:noAutofit/>
              </a:bodyPr>
              <a:lstStyle/>
              <a:p>
                <a:pPr marL="0" indent="0" algn="just">
                  <a:lnSpc>
                    <a:spcPct val="11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𝐹</m:t>
                      </m:r>
                      <m:r>
                        <a:rPr lang="en-US" b="0" i="1" smtClean="0">
                          <a:latin typeface="Cambria Math" panose="02040503050406030204" pitchFamily="18" charset="0"/>
                          <a:cs typeface="Times New Roman" panose="02020603050405020304" pitchFamily="18" charset="0"/>
                        </a:rPr>
                        <m:t>1 </m:t>
                      </m:r>
                      <m:r>
                        <a:rPr lang="en-US" b="0" i="1" smtClean="0">
                          <a:latin typeface="Cambria Math" panose="02040503050406030204" pitchFamily="18" charset="0"/>
                          <a:cs typeface="Times New Roman" panose="02020603050405020304" pitchFamily="18" charset="0"/>
                        </a:rPr>
                        <m:t>𝑠𝑐𝑜𝑟𝑒</m:t>
                      </m:r>
                      <m:r>
                        <a:rPr lang="en-US" b="0" i="1" smtClean="0">
                          <a:latin typeface="Cambria Math" panose="02040503050406030204" pitchFamily="18" charset="0"/>
                          <a:cs typeface="Times New Roman" panose="02020603050405020304" pitchFamily="18" charset="0"/>
                        </a:rPr>
                        <m:t>_</m:t>
                      </m:r>
                      <m:r>
                        <a:rPr lang="en-US" b="0" i="1" smtClean="0">
                          <a:latin typeface="Cambria Math" panose="02040503050406030204" pitchFamily="18" charset="0"/>
                          <a:cs typeface="Times New Roman" panose="02020603050405020304" pitchFamily="18" charset="0"/>
                        </a:rPr>
                        <m:t>𝑝𝑜𝑠𝑖𝑡𝑖𝑣𝑒</m:t>
                      </m:r>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𝑃𝑟𝑒𝑐𝑠𝑖𝑜</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𝑝𝑜𝑠𝑖𝑡𝑖𝑣𝑒</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𝑅𝑒𝑐𝑎𝑙</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𝑙</m:t>
                              </m:r>
                            </m:e>
                            <m:sub>
                              <m:r>
                                <a:rPr lang="en-US" b="0" i="1" smtClean="0">
                                  <a:latin typeface="Cambria Math" panose="02040503050406030204" pitchFamily="18" charset="0"/>
                                  <a:cs typeface="Times New Roman" panose="02020603050405020304" pitchFamily="18" charset="0"/>
                                </a:rPr>
                                <m:t>𝑝𝑜𝑠𝑖𝑡𝑣𝑒</m:t>
                              </m:r>
                            </m:sub>
                          </m:sSub>
                        </m:num>
                        <m:den>
                          <m:r>
                            <a:rPr lang="en-US" i="1">
                              <a:latin typeface="Cambria Math" panose="02040503050406030204" pitchFamily="18" charset="0"/>
                              <a:cs typeface="Times New Roman" panose="02020603050405020304" pitchFamily="18" charset="0"/>
                            </a:rPr>
                            <m:t>𝑃𝑟𝑒𝑐𝑠𝑖𝑜</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𝑝𝑜𝑠𝑖𝑡𝑖𝑣𝑒</m:t>
                              </m:r>
                            </m:sub>
                          </m:sSub>
                          <m:r>
                            <a:rPr lang="en-US" b="0" i="1" smtClean="0">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𝑅𝑒𝑐𝑎𝑙</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𝑙</m:t>
                              </m:r>
                            </m:e>
                            <m:sub>
                              <m:r>
                                <a:rPr lang="en-US" i="1">
                                  <a:latin typeface="Cambria Math" panose="02040503050406030204" pitchFamily="18" charset="0"/>
                                  <a:cs typeface="Times New Roman" panose="02020603050405020304" pitchFamily="18" charset="0"/>
                                </a:rPr>
                                <m:t>𝑝𝑜𝑠𝑖𝑡𝑣𝑒</m:t>
                              </m:r>
                            </m:sub>
                          </m:sSub>
                        </m:den>
                      </m:f>
                    </m:oMath>
                  </m:oMathPara>
                </a14:m>
                <a:endParaRPr lang="en-US" b="0" i="1" dirty="0">
                  <a:latin typeface="Times New Roman" panose="02020603050405020304" pitchFamily="18" charset="0"/>
                  <a:cs typeface="Times New Roman" panose="02020603050405020304" pitchFamily="18" charset="0"/>
                </a:endParaRPr>
              </a:p>
              <a:p>
                <a:pPr marL="0" indent="0" algn="just">
                  <a:lnSpc>
                    <a:spcPct val="11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𝐹</m:t>
                      </m:r>
                      <m:r>
                        <a:rPr lang="en-US" b="0" i="1" smtClean="0">
                          <a:latin typeface="Cambria Math" panose="02040503050406030204" pitchFamily="18" charset="0"/>
                          <a:cs typeface="Times New Roman" panose="02020603050405020304" pitchFamily="18" charset="0"/>
                        </a:rPr>
                        <m:t>1 </m:t>
                      </m:r>
                      <m:r>
                        <a:rPr lang="en-US" b="0" i="1" smtClean="0">
                          <a:latin typeface="Cambria Math" panose="02040503050406030204" pitchFamily="18" charset="0"/>
                          <a:cs typeface="Times New Roman" panose="02020603050405020304" pitchFamily="18" charset="0"/>
                        </a:rPr>
                        <m:t>𝑠𝑐𝑜𝑟𝑒</m:t>
                      </m:r>
                      <m:r>
                        <a:rPr lang="en-US" b="0" i="1" smtClean="0">
                          <a:latin typeface="Cambria Math" panose="02040503050406030204" pitchFamily="18" charset="0"/>
                          <a:cs typeface="Times New Roman" panose="02020603050405020304" pitchFamily="18" charset="0"/>
                        </a:rPr>
                        <m:t>_</m:t>
                      </m:r>
                      <m:r>
                        <a:rPr lang="en-US" b="0" i="1" smtClean="0">
                          <a:latin typeface="Cambria Math" panose="02040503050406030204" pitchFamily="18" charset="0"/>
                          <a:cs typeface="Times New Roman" panose="02020603050405020304" pitchFamily="18" charset="0"/>
                        </a:rPr>
                        <m:t>𝑛𝑒𝑔𝑎𝑡𝑖𝑣𝑒</m:t>
                      </m:r>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𝑃𝑟𝑒𝑐𝑠𝑖𝑜</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𝑛𝑒𝑔𝑎𝑡𝑖𝑣𝑒</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𝑅𝑒𝑐𝑎𝑙</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𝑙</m:t>
                              </m:r>
                            </m:e>
                            <m:sub>
                              <m:r>
                                <a:rPr lang="en-US" b="0" i="1" smtClean="0">
                                  <a:latin typeface="Cambria Math" panose="02040503050406030204" pitchFamily="18" charset="0"/>
                                  <a:cs typeface="Times New Roman" panose="02020603050405020304" pitchFamily="18" charset="0"/>
                                </a:rPr>
                                <m:t>𝑛𝑒𝑔𝑎𝑡𝑖𝑣𝑒</m:t>
                              </m:r>
                            </m:sub>
                          </m:sSub>
                        </m:num>
                        <m:den>
                          <m:r>
                            <a:rPr lang="en-US" i="1">
                              <a:latin typeface="Cambria Math" panose="02040503050406030204" pitchFamily="18" charset="0"/>
                              <a:cs typeface="Times New Roman" panose="02020603050405020304" pitchFamily="18" charset="0"/>
                            </a:rPr>
                            <m:t>𝑃𝑟𝑒𝑐𝑠𝑖𝑜</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𝑛𝑒𝑔𝑎𝑡𝑖𝑣𝑒</m:t>
                              </m:r>
                            </m:sub>
                          </m:sSub>
                          <m:r>
                            <a:rPr lang="en-US" b="0" i="1" smtClean="0">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𝑅𝑒𝑐𝑎𝑙</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𝑙</m:t>
                              </m:r>
                            </m:e>
                            <m:sub>
                              <m:r>
                                <a:rPr lang="en-US" b="0" i="1" smtClean="0">
                                  <a:latin typeface="Cambria Math" panose="02040503050406030204" pitchFamily="18" charset="0"/>
                                  <a:cs typeface="Times New Roman" panose="02020603050405020304" pitchFamily="18" charset="0"/>
                                </a:rPr>
                                <m:t>𝑛𝑒𝑔𝑎𝑡𝑖𝑣𝑒</m:t>
                              </m:r>
                            </m:sub>
                          </m:sSub>
                        </m:den>
                      </m:f>
                    </m:oMath>
                  </m:oMathPara>
                </a14:m>
                <a:endParaRPr lang="en-US" b="0" i="1" dirty="0">
                  <a:latin typeface="Times New Roman" panose="02020603050405020304" pitchFamily="18" charset="0"/>
                  <a:cs typeface="Times New Roman" panose="02020603050405020304" pitchFamily="18" charset="0"/>
                </a:endParaRPr>
              </a:p>
              <a:p>
                <a:pPr marL="0" indent="0" algn="just">
                  <a:lnSpc>
                    <a:spcPct val="110000"/>
                  </a:lnSpc>
                  <a:buNone/>
                </a:pPr>
                <a:endParaRPr lang="en-US" dirty="0">
                  <a:latin typeface="Times New Roman" panose="02020603050405020304" pitchFamily="18" charset="0"/>
                  <a:cs typeface="Times New Roman" panose="02020603050405020304" pitchFamily="18" charset="0"/>
                </a:endParaRPr>
              </a:p>
              <a:p>
                <a:pPr marL="0" indent="0" algn="just">
                  <a:lnSpc>
                    <a:spcPct val="11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𝑀𝑎𝑐𝑟𝑜</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𝐹</m:t>
                      </m:r>
                      <m:r>
                        <a:rPr lang="en-US" b="0" i="1" smtClean="0">
                          <a:latin typeface="Cambria Math" panose="02040503050406030204" pitchFamily="18" charset="0"/>
                          <a:cs typeface="Times New Roman" panose="02020603050405020304" pitchFamily="18" charset="0"/>
                        </a:rPr>
                        <m:t>1 </m:t>
                      </m:r>
                      <m:r>
                        <a:rPr lang="en-US" b="0" i="1" smtClean="0">
                          <a:latin typeface="Cambria Math" panose="02040503050406030204" pitchFamily="18" charset="0"/>
                          <a:cs typeface="Times New Roman" panose="02020603050405020304" pitchFamily="18" charset="0"/>
                        </a:rPr>
                        <m:t>𝑠𝑐𝑜𝑟𝑒</m:t>
                      </m:r>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𝐹</m:t>
                          </m:r>
                          <m:r>
                            <a:rPr lang="en-US" i="1">
                              <a:latin typeface="Cambria Math" panose="02040503050406030204" pitchFamily="18" charset="0"/>
                              <a:cs typeface="Times New Roman" panose="02020603050405020304" pitchFamily="18" charset="0"/>
                            </a:rPr>
                            <m:t>1 </m:t>
                          </m:r>
                          <m:r>
                            <a:rPr lang="en-US" i="1">
                              <a:latin typeface="Cambria Math" panose="02040503050406030204" pitchFamily="18" charset="0"/>
                              <a:cs typeface="Times New Roman" panose="02020603050405020304" pitchFamily="18" charset="0"/>
                            </a:rPr>
                            <m:t>𝑠𝑐𝑜𝑟𝑒</m:t>
                          </m:r>
                          <m:r>
                            <a:rPr lang="en-US" i="1">
                              <a:latin typeface="Cambria Math" panose="02040503050406030204" pitchFamily="18" charset="0"/>
                              <a:cs typeface="Times New Roman" panose="02020603050405020304" pitchFamily="18" charset="0"/>
                            </a:rPr>
                            <m:t>_</m:t>
                          </m:r>
                          <m:r>
                            <a:rPr lang="en-US" i="1">
                              <a:latin typeface="Cambria Math" panose="02040503050406030204" pitchFamily="18" charset="0"/>
                              <a:cs typeface="Times New Roman" panose="02020603050405020304" pitchFamily="18" charset="0"/>
                            </a:rPr>
                            <m:t>𝑝𝑜𝑠𝑖𝑡𝑖𝑣𝑒</m:t>
                          </m:r>
                          <m:r>
                            <a:rPr lang="en-US" b="0" i="1" smtClean="0">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𝐹</m:t>
                          </m:r>
                          <m:r>
                            <a:rPr lang="en-US" i="1">
                              <a:latin typeface="Cambria Math" panose="02040503050406030204" pitchFamily="18" charset="0"/>
                              <a:cs typeface="Times New Roman" panose="02020603050405020304" pitchFamily="18" charset="0"/>
                            </a:rPr>
                            <m:t>1 </m:t>
                          </m:r>
                          <m:r>
                            <a:rPr lang="en-US" i="1">
                              <a:latin typeface="Cambria Math" panose="02040503050406030204" pitchFamily="18" charset="0"/>
                              <a:cs typeface="Times New Roman" panose="02020603050405020304" pitchFamily="18" charset="0"/>
                            </a:rPr>
                            <m:t>𝑠𝑐𝑜𝑟𝑒</m:t>
                          </m:r>
                          <m:r>
                            <a:rPr lang="en-US" i="1">
                              <a:latin typeface="Cambria Math" panose="02040503050406030204" pitchFamily="18" charset="0"/>
                              <a:cs typeface="Times New Roman" panose="02020603050405020304" pitchFamily="18" charset="0"/>
                            </a:rPr>
                            <m:t>_</m:t>
                          </m:r>
                          <m:r>
                            <a:rPr lang="en-US" i="1">
                              <a:latin typeface="Cambria Math" panose="02040503050406030204" pitchFamily="18" charset="0"/>
                              <a:cs typeface="Times New Roman" panose="02020603050405020304" pitchFamily="18" charset="0"/>
                            </a:rPr>
                            <m:t>𝑛𝑒𝑔𝑎𝑡𝑖𝑣𝑒</m:t>
                          </m:r>
                        </m:num>
                        <m:den>
                          <m:r>
                            <a:rPr lang="en-US" b="0" i="1" smtClean="0">
                              <a:latin typeface="Cambria Math" panose="02040503050406030204" pitchFamily="18" charset="0"/>
                              <a:cs typeface="Times New Roman" panose="02020603050405020304" pitchFamily="18" charset="0"/>
                            </a:rPr>
                            <m:t>2</m:t>
                          </m:r>
                        </m:den>
                      </m:f>
                    </m:oMath>
                  </m:oMathPara>
                </a14:m>
                <a:endParaRPr lang="en-US" dirty="0">
                  <a:latin typeface="Times New Roman" panose="02020603050405020304" pitchFamily="18" charset="0"/>
                  <a:cs typeface="Times New Roman" panose="02020603050405020304" pitchFamily="18" charset="0"/>
                </a:endParaRPr>
              </a:p>
              <a:p>
                <a:pPr marL="0" indent="0" algn="just">
                  <a:lnSpc>
                    <a:spcPct val="11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𝑊𝑒𝑖𝑔h𝑡𝑒𝑑</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𝑃𝑟𝑒𝑐𝑖𝑠𝑖𝑜𝑛</m:t>
                      </m:r>
                      <m:r>
                        <a:rPr lang="en-US" b="0" i="1" smtClean="0">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1</m:t>
                              </m:r>
                            </m:sub>
                          </m:sSub>
                          <m:r>
                            <a:rPr lang="en-US" i="1" smtClean="0">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𝐹</m:t>
                          </m:r>
                          <m:r>
                            <a:rPr lang="en-US" i="1">
                              <a:latin typeface="Cambria Math" panose="02040503050406030204" pitchFamily="18" charset="0"/>
                              <a:cs typeface="Times New Roman" panose="02020603050405020304" pitchFamily="18" charset="0"/>
                            </a:rPr>
                            <m:t>1 </m:t>
                          </m:r>
                          <m:r>
                            <a:rPr lang="en-US" i="1">
                              <a:latin typeface="Cambria Math" panose="02040503050406030204" pitchFamily="18" charset="0"/>
                              <a:cs typeface="Times New Roman" panose="02020603050405020304" pitchFamily="18" charset="0"/>
                            </a:rPr>
                            <m:t>𝑠𝑐𝑜𝑟𝑒</m:t>
                          </m:r>
                          <m:r>
                            <a:rPr lang="en-US" i="1">
                              <a:latin typeface="Cambria Math" panose="02040503050406030204" pitchFamily="18" charset="0"/>
                              <a:cs typeface="Times New Roman" panose="02020603050405020304" pitchFamily="18" charset="0"/>
                            </a:rPr>
                            <m:t>_</m:t>
                          </m:r>
                          <m:r>
                            <a:rPr lang="en-US" i="1">
                              <a:latin typeface="Cambria Math" panose="02040503050406030204" pitchFamily="18" charset="0"/>
                              <a:cs typeface="Times New Roman" panose="02020603050405020304" pitchFamily="18" charset="0"/>
                            </a:rPr>
                            <m:t>𝑝𝑜𝑠𝑖𝑡𝑖𝑣𝑒</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𝐹</m:t>
                          </m:r>
                          <m:r>
                            <a:rPr lang="en-US" i="1">
                              <a:latin typeface="Cambria Math" panose="02040503050406030204" pitchFamily="18" charset="0"/>
                              <a:cs typeface="Times New Roman" panose="02020603050405020304" pitchFamily="18" charset="0"/>
                            </a:rPr>
                            <m:t>1 </m:t>
                          </m:r>
                          <m:r>
                            <a:rPr lang="en-US" i="1">
                              <a:latin typeface="Cambria Math" panose="02040503050406030204" pitchFamily="18" charset="0"/>
                              <a:cs typeface="Times New Roman" panose="02020603050405020304" pitchFamily="18" charset="0"/>
                            </a:rPr>
                            <m:t>𝑠𝑐𝑜𝑟𝑒</m:t>
                          </m:r>
                          <m:r>
                            <a:rPr lang="en-US" i="1">
                              <a:latin typeface="Cambria Math" panose="02040503050406030204" pitchFamily="18" charset="0"/>
                              <a:cs typeface="Times New Roman" panose="02020603050405020304" pitchFamily="18" charset="0"/>
                            </a:rPr>
                            <m:t>_</m:t>
                          </m:r>
                          <m:r>
                            <a:rPr lang="en-US" i="1">
                              <a:latin typeface="Cambria Math" panose="02040503050406030204" pitchFamily="18" charset="0"/>
                              <a:cs typeface="Times New Roman" panose="02020603050405020304" pitchFamily="18" charset="0"/>
                            </a:rPr>
                            <m:t>𝑛𝑒𝑔𝑎𝑡𝑖𝑣𝑒</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2</m:t>
                              </m:r>
                            </m:sub>
                          </m:sSub>
                        </m:den>
                      </m:f>
                    </m:oMath>
                  </m:oMathPara>
                </a14:m>
                <a:endParaRPr lang="en-US" dirty="0">
                  <a:latin typeface="Times New Roman" panose="02020603050405020304" pitchFamily="18" charset="0"/>
                  <a:cs typeface="Times New Roman" panose="02020603050405020304" pitchFamily="18" charset="0"/>
                </a:endParaRPr>
              </a:p>
              <a:p>
                <a:pPr marL="0" indent="0" algn="just">
                  <a:lnSpc>
                    <a:spcPct val="110000"/>
                  </a:lnSpc>
                  <a:buNone/>
                </a:pPr>
                <a:r>
                  <a:rPr lang="en-US"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is the number of support examples for positive class 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is the number of support examples for negative class.</a:t>
                </a:r>
              </a:p>
              <a:p>
                <a:pPr marL="0" indent="0" algn="just">
                  <a:lnSpc>
                    <a:spcPct val="110000"/>
                  </a:lnSpc>
                  <a:buNone/>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39D5F377-0D41-455C-8AE2-DAD7445131BB}"/>
                  </a:ext>
                </a:extLst>
              </p:cNvPr>
              <p:cNvSpPr>
                <a:spLocks noGrp="1" noRot="1" noChangeAspect="1" noMove="1" noResize="1" noEditPoints="1" noAdjustHandles="1" noChangeArrowheads="1" noChangeShapeType="1" noTextEdit="1"/>
              </p:cNvSpPr>
              <p:nvPr>
                <p:ph idx="1"/>
              </p:nvPr>
            </p:nvSpPr>
            <p:spPr>
              <a:blipFill>
                <a:blip r:embed="rId2"/>
                <a:stretch>
                  <a:fillRect l="-1515" r="-1515" b="-9545"/>
                </a:stretch>
              </a:blipFill>
            </p:spPr>
            <p:txBody>
              <a:bodyPr/>
              <a:lstStyle/>
              <a:p>
                <a:r>
                  <a:rPr lang="en-US">
                    <a:noFill/>
                  </a:rPr>
                  <a:t> </a:t>
                </a:r>
              </a:p>
            </p:txBody>
          </p:sp>
        </mc:Fallback>
      </mc:AlternateContent>
    </p:spTree>
    <p:extLst>
      <p:ext uri="{BB962C8B-B14F-4D97-AF65-F5344CB8AC3E}">
        <p14:creationId xmlns:p14="http://schemas.microsoft.com/office/powerpoint/2010/main" val="755070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A2E5-490B-44B4-800F-392AA9208E14}"/>
              </a:ext>
            </a:extLst>
          </p:cNvPr>
          <p:cNvSpPr>
            <a:spLocks noGrp="1"/>
          </p:cNvSpPr>
          <p:nvPr>
            <p:ph type="title"/>
          </p:nvPr>
        </p:nvSpPr>
        <p:spPr/>
        <p:txBody>
          <a:bodyPr/>
          <a:lstStyle/>
          <a:p>
            <a:r>
              <a:rPr lang="en-US" dirty="0"/>
              <a:t>Numerical Example</a:t>
            </a:r>
          </a:p>
        </p:txBody>
      </p:sp>
      <p:sp>
        <p:nvSpPr>
          <p:cNvPr id="3" name="Content Placeholder 2">
            <a:extLst>
              <a:ext uri="{FF2B5EF4-FFF2-40B4-BE49-F238E27FC236}">
                <a16:creationId xmlns:a16="http://schemas.microsoft.com/office/drawing/2014/main" id="{4C37070A-6364-4D79-BC21-726DEABA538F}"/>
              </a:ext>
            </a:extLst>
          </p:cNvPr>
          <p:cNvSpPr>
            <a:spLocks noGrp="1"/>
          </p:cNvSpPr>
          <p:nvPr>
            <p:ph sz="half" idx="1"/>
          </p:nvPr>
        </p:nvSpPr>
        <p:spPr/>
        <p:txBody>
          <a:bodyPr>
            <a:normAutofit/>
          </a:bodyPr>
          <a:lstStyle/>
          <a:p>
            <a:r>
              <a:rPr lang="en-US" sz="2400" dirty="0">
                <a:latin typeface="Times New Roman" panose="02020603050405020304" pitchFamily="18" charset="0"/>
                <a:cs typeface="Times New Roman" panose="02020603050405020304" pitchFamily="18" charset="0"/>
              </a:rPr>
              <a:t>For the confusion matrix, compute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Accuracy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Precision for each class, Macro Precision and Weighted Precision</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Recall for each class, Macro Recall and Weighted Recall</a:t>
            </a:r>
          </a:p>
          <a:p>
            <a:pPr marL="0" indent="0">
              <a:buNone/>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3014FBB-34C0-4175-81DB-D8EEF2FED1C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8238" y="2143125"/>
            <a:ext cx="5087937" cy="3200399"/>
          </a:xfrm>
          <a:prstGeom prst="rect">
            <a:avLst/>
          </a:prstGeom>
          <a:noFill/>
          <a:ln>
            <a:noFill/>
          </a:ln>
        </p:spPr>
      </p:pic>
    </p:spTree>
    <p:extLst>
      <p:ext uri="{BB962C8B-B14F-4D97-AF65-F5344CB8AC3E}">
        <p14:creationId xmlns:p14="http://schemas.microsoft.com/office/powerpoint/2010/main" val="3338402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A2E5-490B-44B4-800F-392AA9208E14}"/>
              </a:ext>
            </a:extLst>
          </p:cNvPr>
          <p:cNvSpPr>
            <a:spLocks noGrp="1"/>
          </p:cNvSpPr>
          <p:nvPr>
            <p:ph type="title"/>
          </p:nvPr>
        </p:nvSpPr>
        <p:spPr/>
        <p:txBody>
          <a:bodyPr/>
          <a:lstStyle/>
          <a:p>
            <a:r>
              <a:rPr lang="en-US" dirty="0"/>
              <a:t>Numerical Example-Solution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37070A-6364-4D79-BC21-726DEABA538F}"/>
                  </a:ext>
                </a:extLst>
              </p:cNvPr>
              <p:cNvSpPr>
                <a:spLocks noGrp="1"/>
              </p:cNvSpPr>
              <p:nvPr>
                <p:ph sz="half" idx="1"/>
              </p:nvPr>
            </p:nvSpPr>
            <p:spPr>
              <a:xfrm>
                <a:off x="1097278" y="1845734"/>
                <a:ext cx="5627371" cy="4023360"/>
              </a:xfrm>
            </p:spPr>
            <p:txBody>
              <a:bodyPr>
                <a:normAutofit fontScale="92500"/>
              </a:bodyPr>
              <a:lstStyle/>
              <a:p>
                <a14:m>
                  <m:oMath xmlns:m="http://schemas.openxmlformats.org/officeDocument/2006/math">
                    <m:r>
                      <a:rPr lang="en-US" sz="1900" b="0" i="1" smtClean="0">
                        <a:latin typeface="Cambria Math" panose="02040503050406030204" pitchFamily="18" charset="0"/>
                        <a:cs typeface="Times New Roman" panose="02020603050405020304" pitchFamily="18" charset="0"/>
                      </a:rPr>
                      <m:t>𝐴𝑐𝑐𝑢𝑟𝑎𝑐𝑦</m:t>
                    </m:r>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𝐶𝑜𝑟𝑟𝑒𝑐𝑡</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𝑃𝑟𝑒𝑑𝑖𝑐𝑖𝑡𝑜𝑛</m:t>
                        </m:r>
                      </m:num>
                      <m:den>
                        <m:r>
                          <a:rPr lang="en-US" sz="1900" b="0" i="1" smtClean="0">
                            <a:latin typeface="Cambria Math" panose="02040503050406030204" pitchFamily="18" charset="0"/>
                            <a:cs typeface="Times New Roman" panose="02020603050405020304" pitchFamily="18" charset="0"/>
                          </a:rPr>
                          <m:t>𝑇𝑜𝑡𝑎𝑙</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𝑃𝑟𝑒𝑑𝑖𝑐𝑖𝑡𝑜𝑛𝑠</m:t>
                        </m:r>
                      </m:den>
                    </m:f>
                  </m:oMath>
                </a14:m>
                <a:endParaRPr lang="en-US" sz="1900" b="0" dirty="0">
                  <a:latin typeface="Times New Roman" panose="02020603050405020304" pitchFamily="18" charset="0"/>
                  <a:cs typeface="Times New Roman" panose="02020603050405020304" pitchFamily="18" charset="0"/>
                </a:endParaRPr>
              </a:p>
              <a:p>
                <a14:m>
                  <m:oMath xmlns:m="http://schemas.openxmlformats.org/officeDocument/2006/math">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4+2+6</m:t>
                        </m:r>
                      </m:num>
                      <m:den>
                        <m:r>
                          <a:rPr lang="en-US" sz="1900" b="0" i="1" smtClean="0">
                            <a:latin typeface="Cambria Math" panose="02040503050406030204" pitchFamily="18" charset="0"/>
                            <a:cs typeface="Times New Roman" panose="02020603050405020304" pitchFamily="18" charset="0"/>
                          </a:rPr>
                          <m:t>4+6+3+1+2+0+1+2+6</m:t>
                        </m:r>
                      </m:den>
                    </m:f>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12</m:t>
                        </m:r>
                      </m:num>
                      <m:den>
                        <m:r>
                          <a:rPr lang="en-US" sz="1900" b="0" i="1" smtClean="0">
                            <a:latin typeface="Cambria Math" panose="02040503050406030204" pitchFamily="18" charset="0"/>
                            <a:cs typeface="Times New Roman" panose="02020603050405020304" pitchFamily="18" charset="0"/>
                          </a:rPr>
                          <m:t>25</m:t>
                        </m:r>
                      </m:den>
                    </m:f>
                    <m:r>
                      <a:rPr lang="en-US" sz="1900" b="0" i="1" smtClean="0">
                        <a:latin typeface="Cambria Math" panose="02040503050406030204" pitchFamily="18" charset="0"/>
                        <a:cs typeface="Times New Roman" panose="02020603050405020304" pitchFamily="18" charset="0"/>
                      </a:rPr>
                      <m:t>=48%</m:t>
                    </m:r>
                  </m:oMath>
                </a14:m>
                <a:endParaRPr lang="en-US" sz="1900" dirty="0">
                  <a:latin typeface="Times New Roman" panose="02020603050405020304" pitchFamily="18" charset="0"/>
                  <a:cs typeface="Times New Roman" panose="02020603050405020304" pitchFamily="18" charset="0"/>
                </a:endParaRPr>
              </a:p>
              <a:p>
                <a14:m>
                  <m:oMath xmlns:m="http://schemas.openxmlformats.org/officeDocument/2006/math">
                    <m:r>
                      <a:rPr lang="en-US" sz="1900" b="0" i="1" smtClean="0">
                        <a:latin typeface="Cambria Math" panose="02040503050406030204" pitchFamily="18" charset="0"/>
                        <a:cs typeface="Times New Roman" panose="02020603050405020304" pitchFamily="18" charset="0"/>
                      </a:rPr>
                      <m:t>𝑃𝑟𝑒𝑐𝑖𝑠𝑜𝑛</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𝑐𝑎𝑡</m:t>
                    </m:r>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𝐶𝑜𝑟𝑟𝑒𝑐𝑡</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𝑐𝑎𝑡</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𝑝𝑟𝑒𝑑</m:t>
                        </m:r>
                      </m:num>
                      <m:den>
                        <m:r>
                          <a:rPr lang="en-US" sz="1900" b="0" i="1" smtClean="0">
                            <a:latin typeface="Cambria Math" panose="02040503050406030204" pitchFamily="18" charset="0"/>
                            <a:cs typeface="Times New Roman" panose="02020603050405020304" pitchFamily="18" charset="0"/>
                          </a:rPr>
                          <m:t>𝑇𝑜𝑡𝑎𝑙</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𝑐𝑎𝑡</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𝑝𝑟𝑒𝑑</m:t>
                        </m:r>
                      </m:den>
                    </m:f>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4</m:t>
                        </m:r>
                      </m:num>
                      <m:den>
                        <m:r>
                          <a:rPr lang="en-US" sz="1900" b="0" i="1" smtClean="0">
                            <a:latin typeface="Cambria Math" panose="02040503050406030204" pitchFamily="18" charset="0"/>
                            <a:cs typeface="Times New Roman" panose="02020603050405020304" pitchFamily="18" charset="0"/>
                          </a:rPr>
                          <m:t>4+6+3</m:t>
                        </m:r>
                      </m:den>
                    </m:f>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4</m:t>
                        </m:r>
                      </m:num>
                      <m:den>
                        <m:r>
                          <a:rPr lang="en-US" sz="1900" b="0" i="1" smtClean="0">
                            <a:latin typeface="Cambria Math" panose="02040503050406030204" pitchFamily="18" charset="0"/>
                            <a:cs typeface="Times New Roman" panose="02020603050405020304" pitchFamily="18" charset="0"/>
                          </a:rPr>
                          <m:t>13</m:t>
                        </m:r>
                      </m:den>
                    </m:f>
                    <m:r>
                      <a:rPr lang="en-US" sz="1900" b="0" i="1" smtClean="0">
                        <a:latin typeface="Cambria Math" panose="02040503050406030204" pitchFamily="18" charset="0"/>
                        <a:cs typeface="Times New Roman" panose="02020603050405020304" pitchFamily="18" charset="0"/>
                      </a:rPr>
                      <m:t>=0.31</m:t>
                    </m:r>
                  </m:oMath>
                </a14:m>
                <a:endParaRPr lang="en-US" sz="1900" dirty="0">
                  <a:latin typeface="Times New Roman" panose="02020603050405020304" pitchFamily="18" charset="0"/>
                  <a:cs typeface="Times New Roman" panose="02020603050405020304" pitchFamily="18" charset="0"/>
                </a:endParaRPr>
              </a:p>
              <a:p>
                <a14:m>
                  <m:oMath xmlns:m="http://schemas.openxmlformats.org/officeDocument/2006/math">
                    <m:r>
                      <a:rPr lang="en-US" sz="1900" b="0" i="1" smtClean="0">
                        <a:latin typeface="Cambria Math" panose="02040503050406030204" pitchFamily="18" charset="0"/>
                        <a:cs typeface="Times New Roman" panose="02020603050405020304" pitchFamily="18" charset="0"/>
                      </a:rPr>
                      <m:t>𝑃𝑟𝑒𝑐𝑖𝑠𝑜𝑛</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𝑓𝑖𝑠h</m:t>
                    </m:r>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𝐶𝑜𝑟𝑟𝑒𝑐𝑡</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𝑓𝑖𝑠h</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𝑝𝑟𝑒𝑑</m:t>
                        </m:r>
                      </m:num>
                      <m:den>
                        <m:r>
                          <a:rPr lang="en-US" sz="1900" b="0" i="1" smtClean="0">
                            <a:latin typeface="Cambria Math" panose="02040503050406030204" pitchFamily="18" charset="0"/>
                            <a:cs typeface="Times New Roman" panose="02020603050405020304" pitchFamily="18" charset="0"/>
                          </a:rPr>
                          <m:t>𝑇𝑜𝑡𝑎𝑙</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𝑓𝑖𝑠h</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𝑝𝑟𝑒𝑑</m:t>
                        </m:r>
                      </m:den>
                    </m:f>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2</m:t>
                        </m:r>
                      </m:num>
                      <m:den>
                        <m:r>
                          <a:rPr lang="en-US" sz="1900" b="0" i="1" smtClean="0">
                            <a:latin typeface="Cambria Math" panose="02040503050406030204" pitchFamily="18" charset="0"/>
                            <a:cs typeface="Times New Roman" panose="02020603050405020304" pitchFamily="18" charset="0"/>
                          </a:rPr>
                          <m:t>1+2+0</m:t>
                        </m:r>
                      </m:den>
                    </m:f>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2</m:t>
                        </m:r>
                      </m:num>
                      <m:den>
                        <m:r>
                          <a:rPr lang="en-US" sz="1900" b="0" i="1" smtClean="0">
                            <a:latin typeface="Cambria Math" panose="02040503050406030204" pitchFamily="18" charset="0"/>
                            <a:cs typeface="Times New Roman" panose="02020603050405020304" pitchFamily="18" charset="0"/>
                          </a:rPr>
                          <m:t>3</m:t>
                        </m:r>
                      </m:den>
                    </m:f>
                    <m:r>
                      <a:rPr lang="en-US" sz="1900" b="0" i="1" smtClean="0">
                        <a:latin typeface="Cambria Math" panose="02040503050406030204" pitchFamily="18" charset="0"/>
                        <a:cs typeface="Times New Roman" panose="02020603050405020304" pitchFamily="18" charset="0"/>
                      </a:rPr>
                      <m:t>=0.66</m:t>
                    </m:r>
                  </m:oMath>
                </a14:m>
                <a:endParaRPr lang="en-US" sz="1900" dirty="0">
                  <a:latin typeface="Times New Roman" panose="02020603050405020304" pitchFamily="18" charset="0"/>
                  <a:cs typeface="Times New Roman" panose="02020603050405020304" pitchFamily="18" charset="0"/>
                </a:endParaRPr>
              </a:p>
              <a:p>
                <a14:m>
                  <m:oMath xmlns:m="http://schemas.openxmlformats.org/officeDocument/2006/math">
                    <m:r>
                      <a:rPr lang="en-US" sz="1900" b="0" i="1" smtClean="0">
                        <a:latin typeface="Cambria Math" panose="02040503050406030204" pitchFamily="18" charset="0"/>
                        <a:cs typeface="Times New Roman" panose="02020603050405020304" pitchFamily="18" charset="0"/>
                      </a:rPr>
                      <m:t>𝑃𝑟𝑒𝑐𝑖𝑠𝑜𝑛</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h𝑒𝑛</m:t>
                    </m:r>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𝐶𝑜𝑟𝑟𝑒𝑐𝑡</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h𝑒𝑛</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𝑝𝑟𝑒𝑑</m:t>
                        </m:r>
                      </m:num>
                      <m:den>
                        <m:r>
                          <a:rPr lang="en-US" sz="1900" b="0" i="1" smtClean="0">
                            <a:latin typeface="Cambria Math" panose="02040503050406030204" pitchFamily="18" charset="0"/>
                            <a:cs typeface="Times New Roman" panose="02020603050405020304" pitchFamily="18" charset="0"/>
                          </a:rPr>
                          <m:t>𝑇𝑜𝑡𝑎𝑙</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h𝑒𝑛</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𝑝𝑟𝑒𝑑</m:t>
                        </m:r>
                      </m:den>
                    </m:f>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6</m:t>
                        </m:r>
                      </m:num>
                      <m:den>
                        <m:r>
                          <a:rPr lang="en-US" sz="1900" b="0" i="1" smtClean="0">
                            <a:latin typeface="Cambria Math" panose="02040503050406030204" pitchFamily="18" charset="0"/>
                            <a:cs typeface="Times New Roman" panose="02020603050405020304" pitchFamily="18" charset="0"/>
                          </a:rPr>
                          <m:t>1+2+6</m:t>
                        </m:r>
                      </m:den>
                    </m:f>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6</m:t>
                        </m:r>
                      </m:num>
                      <m:den>
                        <m:r>
                          <a:rPr lang="en-US" sz="1900" b="0" i="1" smtClean="0">
                            <a:latin typeface="Cambria Math" panose="02040503050406030204" pitchFamily="18" charset="0"/>
                            <a:cs typeface="Times New Roman" panose="02020603050405020304" pitchFamily="18" charset="0"/>
                          </a:rPr>
                          <m:t>9</m:t>
                        </m:r>
                      </m:den>
                    </m:f>
                    <m:r>
                      <a:rPr lang="en-US" sz="1900" b="0" i="1" smtClean="0">
                        <a:latin typeface="Cambria Math" panose="02040503050406030204" pitchFamily="18" charset="0"/>
                        <a:cs typeface="Times New Roman" panose="02020603050405020304" pitchFamily="18" charset="0"/>
                      </a:rPr>
                      <m:t>=0.66</m:t>
                    </m:r>
                  </m:oMath>
                </a14:m>
                <a:endParaRPr lang="en-US" sz="1900" dirty="0">
                  <a:latin typeface="Times New Roman" panose="02020603050405020304" pitchFamily="18" charset="0"/>
                  <a:cs typeface="Times New Roman" panose="02020603050405020304" pitchFamily="18" charset="0"/>
                </a:endParaRPr>
              </a:p>
              <a:p>
                <a14:m>
                  <m:oMath xmlns:m="http://schemas.openxmlformats.org/officeDocument/2006/math">
                    <m:r>
                      <a:rPr lang="en-US" sz="1900" b="0" i="1" smtClean="0">
                        <a:latin typeface="Cambria Math" panose="02040503050406030204" pitchFamily="18" charset="0"/>
                        <a:cs typeface="Times New Roman" panose="02020603050405020304" pitchFamily="18" charset="0"/>
                      </a:rPr>
                      <m:t>𝑀𝑎𝑐𝑟𝑜</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𝑃𝑟𝑒𝑐𝑖𝑠𝑖𝑜𝑛</m:t>
                    </m:r>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0.31+0.66+0.66</m:t>
                        </m:r>
                      </m:num>
                      <m:den>
                        <m:r>
                          <a:rPr lang="en-US" sz="1900" b="0" i="1" smtClean="0">
                            <a:latin typeface="Cambria Math" panose="02040503050406030204" pitchFamily="18" charset="0"/>
                            <a:cs typeface="Times New Roman" panose="02020603050405020304" pitchFamily="18" charset="0"/>
                          </a:rPr>
                          <m:t>3</m:t>
                        </m:r>
                      </m:den>
                    </m:f>
                    <m:r>
                      <a:rPr lang="en-US" sz="1900" b="0" i="1" smtClean="0">
                        <a:latin typeface="Cambria Math" panose="02040503050406030204" pitchFamily="18" charset="0"/>
                        <a:cs typeface="Times New Roman" panose="02020603050405020304" pitchFamily="18" charset="0"/>
                      </a:rPr>
                      <m:t>=0.54</m:t>
                    </m:r>
                  </m:oMath>
                </a14:m>
                <a:endParaRPr lang="en-US" sz="1900" dirty="0">
                  <a:latin typeface="Times New Roman" panose="02020603050405020304" pitchFamily="18" charset="0"/>
                  <a:cs typeface="Times New Roman" panose="02020603050405020304" pitchFamily="18" charset="0"/>
                </a:endParaRPr>
              </a:p>
              <a:p>
                <a14:m>
                  <m:oMath xmlns:m="http://schemas.openxmlformats.org/officeDocument/2006/math">
                    <m:r>
                      <a:rPr lang="en-US" sz="1900" b="0" i="1" smtClean="0">
                        <a:latin typeface="Cambria Math" panose="02040503050406030204" pitchFamily="18" charset="0"/>
                        <a:cs typeface="Times New Roman" panose="02020603050405020304" pitchFamily="18" charset="0"/>
                      </a:rPr>
                      <m:t>𝑊𝑒𝑖𝑔h𝑡𝑒𝑑</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𝑃𝑟𝑒𝑐𝑖𝑠𝑖𝑜𝑛</m:t>
                    </m:r>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6∗0.31+10∗0.66+9∗0.66</m:t>
                        </m:r>
                      </m:num>
                      <m:den>
                        <m:r>
                          <a:rPr lang="en-US" sz="1900" b="0" i="1" smtClean="0">
                            <a:latin typeface="Cambria Math" panose="02040503050406030204" pitchFamily="18" charset="0"/>
                            <a:cs typeface="Times New Roman" panose="02020603050405020304" pitchFamily="18" charset="0"/>
                          </a:rPr>
                          <m:t>25</m:t>
                        </m:r>
                      </m:den>
                    </m:f>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14.4</m:t>
                        </m:r>
                      </m:num>
                      <m:den>
                        <m:r>
                          <a:rPr lang="en-US" sz="1900" b="0" i="1" smtClean="0">
                            <a:latin typeface="Cambria Math" panose="02040503050406030204" pitchFamily="18" charset="0"/>
                            <a:cs typeface="Times New Roman" panose="02020603050405020304" pitchFamily="18" charset="0"/>
                          </a:rPr>
                          <m:t>25</m:t>
                        </m:r>
                      </m:den>
                    </m:f>
                    <m:r>
                      <a:rPr lang="en-US" sz="1900" b="0" i="1" smtClean="0">
                        <a:latin typeface="Cambria Math" panose="02040503050406030204" pitchFamily="18" charset="0"/>
                        <a:cs typeface="Times New Roman" panose="02020603050405020304" pitchFamily="18" charset="0"/>
                      </a:rPr>
                      <m:t>=0.58</m:t>
                    </m:r>
                  </m:oMath>
                </a14:m>
                <a:endParaRPr lang="en-US"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C37070A-6364-4D79-BC21-726DEABA538F}"/>
                  </a:ext>
                </a:extLst>
              </p:cNvPr>
              <p:cNvSpPr>
                <a:spLocks noGrp="1" noRot="1" noChangeAspect="1" noMove="1" noResize="1" noEditPoints="1" noAdjustHandles="1" noChangeArrowheads="1" noChangeShapeType="1" noTextEdit="1"/>
              </p:cNvSpPr>
              <p:nvPr>
                <p:ph sz="half" idx="1"/>
              </p:nvPr>
            </p:nvSpPr>
            <p:spPr>
              <a:xfrm>
                <a:off x="1097278" y="1845734"/>
                <a:ext cx="5627371" cy="4023360"/>
              </a:xfrm>
              <a:blipFill>
                <a:blip r:embed="rId2"/>
                <a:stretch>
                  <a:fillRect l="-2492" t="-303" r="-1517"/>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13014FBB-34C0-4175-81DB-D8EEF2FED1CA}"/>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924674" y="2143125"/>
            <a:ext cx="4381501" cy="3200399"/>
          </a:xfrm>
          <a:prstGeom prst="rect">
            <a:avLst/>
          </a:prstGeom>
          <a:noFill/>
          <a:ln>
            <a:noFill/>
          </a:ln>
        </p:spPr>
      </p:pic>
    </p:spTree>
    <p:extLst>
      <p:ext uri="{BB962C8B-B14F-4D97-AF65-F5344CB8AC3E}">
        <p14:creationId xmlns:p14="http://schemas.microsoft.com/office/powerpoint/2010/main" val="796522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A2E5-490B-44B4-800F-392AA9208E14}"/>
              </a:ext>
            </a:extLst>
          </p:cNvPr>
          <p:cNvSpPr>
            <a:spLocks noGrp="1"/>
          </p:cNvSpPr>
          <p:nvPr>
            <p:ph type="title"/>
          </p:nvPr>
        </p:nvSpPr>
        <p:spPr/>
        <p:txBody>
          <a:bodyPr/>
          <a:lstStyle/>
          <a:p>
            <a:r>
              <a:rPr lang="en-US" dirty="0"/>
              <a:t>Numerical Example-Solution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37070A-6364-4D79-BC21-726DEABA538F}"/>
                  </a:ext>
                </a:extLst>
              </p:cNvPr>
              <p:cNvSpPr>
                <a:spLocks noGrp="1"/>
              </p:cNvSpPr>
              <p:nvPr>
                <p:ph sz="half" idx="1"/>
              </p:nvPr>
            </p:nvSpPr>
            <p:spPr>
              <a:xfrm>
                <a:off x="1097278" y="1845734"/>
                <a:ext cx="5627371" cy="4023360"/>
              </a:xfrm>
            </p:spPr>
            <p:txBody>
              <a:bodyPr>
                <a:normAutofit/>
              </a:bodyPr>
              <a:lstStyle/>
              <a:p>
                <a14:m>
                  <m:oMath xmlns:m="http://schemas.openxmlformats.org/officeDocument/2006/math">
                    <m:r>
                      <a:rPr lang="en-US" sz="1900" b="0" i="1" smtClean="0">
                        <a:latin typeface="Cambria Math" panose="02040503050406030204" pitchFamily="18" charset="0"/>
                        <a:cs typeface="Times New Roman" panose="02020603050405020304" pitchFamily="18" charset="0"/>
                      </a:rPr>
                      <m:t>𝑅𝑒𝑐𝑎𝑙𝑙</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𝑐𝑎𝑡</m:t>
                    </m:r>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𝐶𝑜𝑟𝑟𝑒𝑐𝑡</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𝑐𝑎𝑡</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𝑝𝑟𝑒𝑑</m:t>
                        </m:r>
                      </m:num>
                      <m:den>
                        <m:r>
                          <a:rPr lang="en-US" sz="1900" b="0" i="1" smtClean="0">
                            <a:latin typeface="Cambria Math" panose="02040503050406030204" pitchFamily="18" charset="0"/>
                            <a:cs typeface="Times New Roman" panose="02020603050405020304" pitchFamily="18" charset="0"/>
                          </a:rPr>
                          <m:t>𝑇𝑜𝑡𝑎𝑙</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𝑐𝑜𝑟𝑟𝑒𝑐𝑡</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𝑐𝑎𝑡</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𝑝𝑟𝑒𝑑</m:t>
                        </m:r>
                      </m:den>
                    </m:f>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4</m:t>
                        </m:r>
                      </m:num>
                      <m:den>
                        <m:r>
                          <a:rPr lang="en-US" sz="1900" b="0" i="1" smtClean="0">
                            <a:latin typeface="Cambria Math" panose="02040503050406030204" pitchFamily="18" charset="0"/>
                            <a:cs typeface="Times New Roman" panose="02020603050405020304" pitchFamily="18" charset="0"/>
                          </a:rPr>
                          <m:t>4+1+1</m:t>
                        </m:r>
                      </m:den>
                    </m:f>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4</m:t>
                        </m:r>
                      </m:num>
                      <m:den>
                        <m:r>
                          <a:rPr lang="en-US" sz="1900" b="0" i="1" smtClean="0">
                            <a:latin typeface="Cambria Math" panose="02040503050406030204" pitchFamily="18" charset="0"/>
                            <a:cs typeface="Times New Roman" panose="02020603050405020304" pitchFamily="18" charset="0"/>
                          </a:rPr>
                          <m:t>6</m:t>
                        </m:r>
                      </m:den>
                    </m:f>
                    <m:r>
                      <a:rPr lang="en-US" sz="1900" b="0" i="1" smtClean="0">
                        <a:latin typeface="Cambria Math" panose="02040503050406030204" pitchFamily="18" charset="0"/>
                        <a:cs typeface="Times New Roman" panose="02020603050405020304" pitchFamily="18" charset="0"/>
                      </a:rPr>
                      <m:t>=0.66</m:t>
                    </m:r>
                  </m:oMath>
                </a14:m>
                <a:endParaRPr lang="en-US" sz="1900" dirty="0">
                  <a:latin typeface="Times New Roman" panose="02020603050405020304" pitchFamily="18" charset="0"/>
                  <a:cs typeface="Times New Roman" panose="02020603050405020304" pitchFamily="18" charset="0"/>
                </a:endParaRPr>
              </a:p>
              <a:p>
                <a14:m>
                  <m:oMath xmlns:m="http://schemas.openxmlformats.org/officeDocument/2006/math">
                    <m:r>
                      <a:rPr lang="en-US" sz="1850" b="0" i="1" smtClean="0">
                        <a:latin typeface="Cambria Math" panose="02040503050406030204" pitchFamily="18" charset="0"/>
                        <a:cs typeface="Times New Roman" panose="02020603050405020304" pitchFamily="18" charset="0"/>
                      </a:rPr>
                      <m:t>𝑅𝑒𝑐𝑎𝑙𝑙</m:t>
                    </m:r>
                    <m:r>
                      <a:rPr lang="en-US" sz="1850" b="0" i="1" smtClean="0">
                        <a:latin typeface="Cambria Math" panose="02040503050406030204" pitchFamily="18" charset="0"/>
                        <a:cs typeface="Times New Roman" panose="02020603050405020304" pitchFamily="18" charset="0"/>
                      </a:rPr>
                      <m:t> </m:t>
                    </m:r>
                    <m:r>
                      <a:rPr lang="en-US" sz="1850" b="0" i="1" smtClean="0">
                        <a:latin typeface="Cambria Math" panose="02040503050406030204" pitchFamily="18" charset="0"/>
                        <a:cs typeface="Times New Roman" panose="02020603050405020304" pitchFamily="18" charset="0"/>
                      </a:rPr>
                      <m:t>𝑓𝑖𝑠h</m:t>
                    </m:r>
                    <m:r>
                      <a:rPr lang="en-US" sz="1850" b="0" i="1" smtClean="0">
                        <a:latin typeface="Cambria Math" panose="02040503050406030204" pitchFamily="18" charset="0"/>
                        <a:cs typeface="Times New Roman" panose="02020603050405020304" pitchFamily="18" charset="0"/>
                      </a:rPr>
                      <m:t>=</m:t>
                    </m:r>
                    <m:f>
                      <m:fPr>
                        <m:ctrlPr>
                          <a:rPr lang="en-US" sz="1850" b="0" i="1" smtClean="0">
                            <a:latin typeface="Cambria Math" panose="02040503050406030204" pitchFamily="18" charset="0"/>
                            <a:cs typeface="Times New Roman" panose="02020603050405020304" pitchFamily="18" charset="0"/>
                          </a:rPr>
                        </m:ctrlPr>
                      </m:fPr>
                      <m:num>
                        <m:r>
                          <a:rPr lang="en-US" sz="1850" b="0" i="1" smtClean="0">
                            <a:latin typeface="Cambria Math" panose="02040503050406030204" pitchFamily="18" charset="0"/>
                            <a:cs typeface="Times New Roman" panose="02020603050405020304" pitchFamily="18" charset="0"/>
                          </a:rPr>
                          <m:t>𝐶𝑜𝑟𝑟𝑒𝑐𝑡</m:t>
                        </m:r>
                        <m:r>
                          <a:rPr lang="en-US" sz="1850" b="0" i="1" smtClean="0">
                            <a:latin typeface="Cambria Math" panose="02040503050406030204" pitchFamily="18" charset="0"/>
                            <a:cs typeface="Times New Roman" panose="02020603050405020304" pitchFamily="18" charset="0"/>
                          </a:rPr>
                          <m:t> </m:t>
                        </m:r>
                        <m:r>
                          <a:rPr lang="en-US" sz="1850" b="0" i="1" smtClean="0">
                            <a:latin typeface="Cambria Math" panose="02040503050406030204" pitchFamily="18" charset="0"/>
                            <a:cs typeface="Times New Roman" panose="02020603050405020304" pitchFamily="18" charset="0"/>
                          </a:rPr>
                          <m:t>𝑓𝑖𝑠h</m:t>
                        </m:r>
                        <m:r>
                          <a:rPr lang="en-US" sz="1850" b="0" i="1" smtClean="0">
                            <a:latin typeface="Cambria Math" panose="02040503050406030204" pitchFamily="18" charset="0"/>
                            <a:cs typeface="Times New Roman" panose="02020603050405020304" pitchFamily="18" charset="0"/>
                          </a:rPr>
                          <m:t> </m:t>
                        </m:r>
                        <m:r>
                          <a:rPr lang="en-US" sz="1850" b="0" i="1" smtClean="0">
                            <a:latin typeface="Cambria Math" panose="02040503050406030204" pitchFamily="18" charset="0"/>
                            <a:cs typeface="Times New Roman" panose="02020603050405020304" pitchFamily="18" charset="0"/>
                          </a:rPr>
                          <m:t>𝑝𝑟𝑒𝑑</m:t>
                        </m:r>
                      </m:num>
                      <m:den>
                        <m:r>
                          <a:rPr lang="en-US" sz="1850" b="0" i="1" smtClean="0">
                            <a:latin typeface="Cambria Math" panose="02040503050406030204" pitchFamily="18" charset="0"/>
                            <a:cs typeface="Times New Roman" panose="02020603050405020304" pitchFamily="18" charset="0"/>
                          </a:rPr>
                          <m:t>𝑇𝑜𝑡𝑎𝑙</m:t>
                        </m:r>
                        <m:r>
                          <a:rPr lang="en-US" sz="1850" b="0" i="1" smtClean="0">
                            <a:latin typeface="Cambria Math" panose="02040503050406030204" pitchFamily="18" charset="0"/>
                            <a:cs typeface="Times New Roman" panose="02020603050405020304" pitchFamily="18" charset="0"/>
                          </a:rPr>
                          <m:t> </m:t>
                        </m:r>
                        <m:r>
                          <a:rPr lang="en-US" sz="1850" b="0" i="1" smtClean="0">
                            <a:latin typeface="Cambria Math" panose="02040503050406030204" pitchFamily="18" charset="0"/>
                            <a:cs typeface="Times New Roman" panose="02020603050405020304" pitchFamily="18" charset="0"/>
                          </a:rPr>
                          <m:t>𝑐𝑜𝑟𝑟𝑒𝑐𝑡</m:t>
                        </m:r>
                        <m:r>
                          <a:rPr lang="en-US" sz="1850" b="0" i="1" smtClean="0">
                            <a:latin typeface="Cambria Math" panose="02040503050406030204" pitchFamily="18" charset="0"/>
                            <a:cs typeface="Times New Roman" panose="02020603050405020304" pitchFamily="18" charset="0"/>
                          </a:rPr>
                          <m:t> </m:t>
                        </m:r>
                        <m:r>
                          <a:rPr lang="en-US" sz="1850" b="0" i="1" smtClean="0">
                            <a:latin typeface="Cambria Math" panose="02040503050406030204" pitchFamily="18" charset="0"/>
                            <a:cs typeface="Times New Roman" panose="02020603050405020304" pitchFamily="18" charset="0"/>
                          </a:rPr>
                          <m:t>𝑓𝑖𝑠h</m:t>
                        </m:r>
                        <m:r>
                          <a:rPr lang="en-US" sz="1850" b="0" i="1" smtClean="0">
                            <a:latin typeface="Cambria Math" panose="02040503050406030204" pitchFamily="18" charset="0"/>
                            <a:cs typeface="Times New Roman" panose="02020603050405020304" pitchFamily="18" charset="0"/>
                          </a:rPr>
                          <m:t> </m:t>
                        </m:r>
                        <m:r>
                          <a:rPr lang="en-US" sz="1850" b="0" i="1" smtClean="0">
                            <a:latin typeface="Cambria Math" panose="02040503050406030204" pitchFamily="18" charset="0"/>
                            <a:cs typeface="Times New Roman" panose="02020603050405020304" pitchFamily="18" charset="0"/>
                          </a:rPr>
                          <m:t>𝑝𝑟𝑒𝑑</m:t>
                        </m:r>
                      </m:den>
                    </m:f>
                    <m:r>
                      <a:rPr lang="en-US" sz="1850" b="0" i="1" smtClean="0">
                        <a:latin typeface="Cambria Math" panose="02040503050406030204" pitchFamily="18" charset="0"/>
                        <a:cs typeface="Times New Roman" panose="02020603050405020304" pitchFamily="18" charset="0"/>
                      </a:rPr>
                      <m:t>=</m:t>
                    </m:r>
                    <m:f>
                      <m:fPr>
                        <m:ctrlPr>
                          <a:rPr lang="en-US" sz="1850" b="0" i="1" smtClean="0">
                            <a:latin typeface="Cambria Math" panose="02040503050406030204" pitchFamily="18" charset="0"/>
                            <a:cs typeface="Times New Roman" panose="02020603050405020304" pitchFamily="18" charset="0"/>
                          </a:rPr>
                        </m:ctrlPr>
                      </m:fPr>
                      <m:num>
                        <m:r>
                          <a:rPr lang="en-US" sz="1850" b="0" i="1" smtClean="0">
                            <a:latin typeface="Cambria Math" panose="02040503050406030204" pitchFamily="18" charset="0"/>
                            <a:cs typeface="Times New Roman" panose="02020603050405020304" pitchFamily="18" charset="0"/>
                          </a:rPr>
                          <m:t>2</m:t>
                        </m:r>
                      </m:num>
                      <m:den>
                        <m:r>
                          <a:rPr lang="en-US" sz="1850" b="0" i="1" smtClean="0">
                            <a:latin typeface="Cambria Math" panose="02040503050406030204" pitchFamily="18" charset="0"/>
                            <a:cs typeface="Times New Roman" panose="02020603050405020304" pitchFamily="18" charset="0"/>
                          </a:rPr>
                          <m:t>6+2+2</m:t>
                        </m:r>
                      </m:den>
                    </m:f>
                    <m:r>
                      <a:rPr lang="en-US" sz="1850" b="0" i="1" smtClean="0">
                        <a:latin typeface="Cambria Math" panose="02040503050406030204" pitchFamily="18" charset="0"/>
                        <a:cs typeface="Times New Roman" panose="02020603050405020304" pitchFamily="18" charset="0"/>
                      </a:rPr>
                      <m:t>=</m:t>
                    </m:r>
                    <m:f>
                      <m:fPr>
                        <m:ctrlPr>
                          <a:rPr lang="en-US" sz="1850" b="0" i="1" smtClean="0">
                            <a:latin typeface="Cambria Math" panose="02040503050406030204" pitchFamily="18" charset="0"/>
                            <a:cs typeface="Times New Roman" panose="02020603050405020304" pitchFamily="18" charset="0"/>
                          </a:rPr>
                        </m:ctrlPr>
                      </m:fPr>
                      <m:num>
                        <m:r>
                          <a:rPr lang="en-US" sz="1850" b="0" i="1" smtClean="0">
                            <a:latin typeface="Cambria Math" panose="02040503050406030204" pitchFamily="18" charset="0"/>
                            <a:cs typeface="Times New Roman" panose="02020603050405020304" pitchFamily="18" charset="0"/>
                          </a:rPr>
                          <m:t>2</m:t>
                        </m:r>
                      </m:num>
                      <m:den>
                        <m:r>
                          <a:rPr lang="en-US" sz="1850" b="0" i="1" smtClean="0">
                            <a:latin typeface="Cambria Math" panose="02040503050406030204" pitchFamily="18" charset="0"/>
                            <a:cs typeface="Times New Roman" panose="02020603050405020304" pitchFamily="18" charset="0"/>
                          </a:rPr>
                          <m:t>10</m:t>
                        </m:r>
                      </m:den>
                    </m:f>
                    <m:r>
                      <a:rPr lang="en-US" sz="1850" b="0" i="1" smtClean="0">
                        <a:latin typeface="Cambria Math" panose="02040503050406030204" pitchFamily="18" charset="0"/>
                        <a:cs typeface="Times New Roman" panose="02020603050405020304" pitchFamily="18" charset="0"/>
                      </a:rPr>
                      <m:t>=0.2</m:t>
                    </m:r>
                  </m:oMath>
                </a14:m>
                <a:endParaRPr lang="en-US" sz="1850" dirty="0">
                  <a:latin typeface="Times New Roman" panose="02020603050405020304" pitchFamily="18" charset="0"/>
                  <a:cs typeface="Times New Roman" panose="02020603050405020304" pitchFamily="18" charset="0"/>
                </a:endParaRPr>
              </a:p>
              <a:p>
                <a14:m>
                  <m:oMath xmlns:m="http://schemas.openxmlformats.org/officeDocument/2006/math">
                    <m:r>
                      <a:rPr lang="en-US" sz="1900" b="0" i="1" smtClean="0">
                        <a:latin typeface="Cambria Math" panose="02040503050406030204" pitchFamily="18" charset="0"/>
                        <a:cs typeface="Times New Roman" panose="02020603050405020304" pitchFamily="18" charset="0"/>
                      </a:rPr>
                      <m:t>𝑅𝑒𝑐𝑎𝑙𝑙</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h𝑒𝑛</m:t>
                    </m:r>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𝐶𝑜𝑟𝑟𝑒𝑐𝑡</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h𝑒𝑛</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𝑝𝑟𝑒𝑑</m:t>
                        </m:r>
                      </m:num>
                      <m:den>
                        <m:r>
                          <a:rPr lang="en-US" sz="1900" b="0" i="1" smtClean="0">
                            <a:latin typeface="Cambria Math" panose="02040503050406030204" pitchFamily="18" charset="0"/>
                            <a:cs typeface="Times New Roman" panose="02020603050405020304" pitchFamily="18" charset="0"/>
                          </a:rPr>
                          <m:t>𝑇𝑜𝑡𝑎𝑙</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𝑐𝑜𝑟𝑟𝑒𝑐𝑡</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h𝑒𝑛</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𝑝𝑟𝑒𝑑</m:t>
                        </m:r>
                      </m:den>
                    </m:f>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6</m:t>
                        </m:r>
                      </m:num>
                      <m:den>
                        <m:r>
                          <a:rPr lang="en-US" sz="1900" b="0" i="1" smtClean="0">
                            <a:latin typeface="Cambria Math" panose="02040503050406030204" pitchFamily="18" charset="0"/>
                            <a:cs typeface="Times New Roman" panose="02020603050405020304" pitchFamily="18" charset="0"/>
                          </a:rPr>
                          <m:t>3+0+6</m:t>
                        </m:r>
                      </m:den>
                    </m:f>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6</m:t>
                        </m:r>
                      </m:num>
                      <m:den>
                        <m:r>
                          <a:rPr lang="en-US" sz="1900" b="0" i="1" smtClean="0">
                            <a:latin typeface="Cambria Math" panose="02040503050406030204" pitchFamily="18" charset="0"/>
                            <a:cs typeface="Times New Roman" panose="02020603050405020304" pitchFamily="18" charset="0"/>
                          </a:rPr>
                          <m:t>9</m:t>
                        </m:r>
                      </m:den>
                    </m:f>
                    <m:r>
                      <a:rPr lang="en-US" sz="1900" b="0" i="1" smtClean="0">
                        <a:latin typeface="Cambria Math" panose="02040503050406030204" pitchFamily="18" charset="0"/>
                        <a:cs typeface="Times New Roman" panose="02020603050405020304" pitchFamily="18" charset="0"/>
                      </a:rPr>
                      <m:t>=0.66</m:t>
                    </m:r>
                  </m:oMath>
                </a14:m>
                <a:endParaRPr lang="en-US" sz="1900" dirty="0">
                  <a:latin typeface="Times New Roman" panose="02020603050405020304" pitchFamily="18" charset="0"/>
                  <a:cs typeface="Times New Roman" panose="02020603050405020304" pitchFamily="18" charset="0"/>
                </a:endParaRPr>
              </a:p>
              <a:p>
                <a14:m>
                  <m:oMath xmlns:m="http://schemas.openxmlformats.org/officeDocument/2006/math">
                    <m:r>
                      <a:rPr lang="en-US" sz="1900" b="0" i="1" smtClean="0">
                        <a:latin typeface="Cambria Math" panose="02040503050406030204" pitchFamily="18" charset="0"/>
                        <a:cs typeface="Times New Roman" panose="02020603050405020304" pitchFamily="18" charset="0"/>
                      </a:rPr>
                      <m:t>𝑀𝑎𝑐𝑟𝑜</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𝑅𝑒𝑐𝑎𝑙𝑙</m:t>
                    </m:r>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0.66+0.2+0.66</m:t>
                        </m:r>
                      </m:num>
                      <m:den>
                        <m:r>
                          <a:rPr lang="en-US" sz="1900" b="0" i="1" smtClean="0">
                            <a:latin typeface="Cambria Math" panose="02040503050406030204" pitchFamily="18" charset="0"/>
                            <a:cs typeface="Times New Roman" panose="02020603050405020304" pitchFamily="18" charset="0"/>
                          </a:rPr>
                          <m:t>3</m:t>
                        </m:r>
                      </m:den>
                    </m:f>
                    <m:r>
                      <a:rPr lang="en-US" sz="1900" b="0" i="1" smtClean="0">
                        <a:latin typeface="Cambria Math" panose="02040503050406030204" pitchFamily="18" charset="0"/>
                        <a:cs typeface="Times New Roman" panose="02020603050405020304" pitchFamily="18" charset="0"/>
                      </a:rPr>
                      <m:t>=0.51</m:t>
                    </m:r>
                  </m:oMath>
                </a14:m>
                <a:endParaRPr lang="en-US" sz="1900" dirty="0">
                  <a:latin typeface="Times New Roman" panose="02020603050405020304" pitchFamily="18" charset="0"/>
                  <a:cs typeface="Times New Roman" panose="02020603050405020304" pitchFamily="18" charset="0"/>
                </a:endParaRPr>
              </a:p>
              <a:p>
                <a14:m>
                  <m:oMath xmlns:m="http://schemas.openxmlformats.org/officeDocument/2006/math">
                    <m:r>
                      <a:rPr lang="en-US" sz="1900" b="0" i="1" smtClean="0">
                        <a:latin typeface="Cambria Math" panose="02040503050406030204" pitchFamily="18" charset="0"/>
                        <a:cs typeface="Times New Roman" panose="02020603050405020304" pitchFamily="18" charset="0"/>
                      </a:rPr>
                      <m:t>𝑊𝑒𝑖𝑔h𝑡𝑒𝑑</m:t>
                    </m:r>
                    <m:r>
                      <a:rPr lang="en-US" sz="1900" b="0" i="1" smtClean="0">
                        <a:latin typeface="Cambria Math" panose="02040503050406030204" pitchFamily="18" charset="0"/>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𝑅𝑒𝑐𝑎𝑙𝑙</m:t>
                    </m:r>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6∗0.66+10∗0.2+9∗0.66</m:t>
                        </m:r>
                      </m:num>
                      <m:den>
                        <m:r>
                          <a:rPr lang="en-US" sz="1900" b="0" i="1" smtClean="0">
                            <a:latin typeface="Cambria Math" panose="02040503050406030204" pitchFamily="18" charset="0"/>
                            <a:cs typeface="Times New Roman" panose="02020603050405020304" pitchFamily="18" charset="0"/>
                          </a:rPr>
                          <m:t>25</m:t>
                        </m:r>
                      </m:den>
                    </m:f>
                    <m:r>
                      <a:rPr lang="en-US" sz="1900" b="0" i="1" smtClean="0">
                        <a:latin typeface="Cambria Math" panose="02040503050406030204" pitchFamily="18" charset="0"/>
                        <a:cs typeface="Times New Roman" panose="02020603050405020304" pitchFamily="18" charset="0"/>
                      </a:rPr>
                      <m:t>=</m:t>
                    </m:r>
                    <m:f>
                      <m:fPr>
                        <m:ctrlPr>
                          <a:rPr lang="en-US" sz="1900" b="0" i="1" smtClean="0">
                            <a:latin typeface="Cambria Math" panose="02040503050406030204" pitchFamily="18" charset="0"/>
                            <a:cs typeface="Times New Roman" panose="02020603050405020304" pitchFamily="18" charset="0"/>
                          </a:rPr>
                        </m:ctrlPr>
                      </m:fPr>
                      <m:num>
                        <m:r>
                          <a:rPr lang="en-US" sz="1900" b="0" i="1" smtClean="0">
                            <a:latin typeface="Cambria Math" panose="02040503050406030204" pitchFamily="18" charset="0"/>
                            <a:cs typeface="Times New Roman" panose="02020603050405020304" pitchFamily="18" charset="0"/>
                          </a:rPr>
                          <m:t>11.9</m:t>
                        </m:r>
                      </m:num>
                      <m:den>
                        <m:r>
                          <a:rPr lang="en-US" sz="1900" b="0" i="1" smtClean="0">
                            <a:latin typeface="Cambria Math" panose="02040503050406030204" pitchFamily="18" charset="0"/>
                            <a:cs typeface="Times New Roman" panose="02020603050405020304" pitchFamily="18" charset="0"/>
                          </a:rPr>
                          <m:t>25</m:t>
                        </m:r>
                      </m:den>
                    </m:f>
                    <m:r>
                      <a:rPr lang="en-US" sz="1900" b="0" i="1" smtClean="0">
                        <a:latin typeface="Cambria Math" panose="02040503050406030204" pitchFamily="18" charset="0"/>
                        <a:cs typeface="Times New Roman" panose="02020603050405020304" pitchFamily="18" charset="0"/>
                      </a:rPr>
                      <m:t>=0.48</m:t>
                    </m:r>
                  </m:oMath>
                </a14:m>
                <a:endParaRPr lang="en-US"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C37070A-6364-4D79-BC21-726DEABA538F}"/>
                  </a:ext>
                </a:extLst>
              </p:cNvPr>
              <p:cNvSpPr>
                <a:spLocks noGrp="1" noRot="1" noChangeAspect="1" noMove="1" noResize="1" noEditPoints="1" noAdjustHandles="1" noChangeArrowheads="1" noChangeShapeType="1" noTextEdit="1"/>
              </p:cNvSpPr>
              <p:nvPr>
                <p:ph sz="half" idx="1"/>
              </p:nvPr>
            </p:nvSpPr>
            <p:spPr>
              <a:xfrm>
                <a:off x="1097278" y="1845734"/>
                <a:ext cx="5627371" cy="4023360"/>
              </a:xfrm>
              <a:blipFill>
                <a:blip r:embed="rId2"/>
                <a:stretch>
                  <a:fillRect l="-2600" t="-152" r="-325"/>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13014FBB-34C0-4175-81DB-D8EEF2FED1CA}"/>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924674" y="2143125"/>
            <a:ext cx="4381501" cy="3200399"/>
          </a:xfrm>
          <a:prstGeom prst="rect">
            <a:avLst/>
          </a:prstGeom>
          <a:noFill/>
          <a:ln>
            <a:noFill/>
          </a:ln>
        </p:spPr>
      </p:pic>
    </p:spTree>
    <p:extLst>
      <p:ext uri="{BB962C8B-B14F-4D97-AF65-F5344CB8AC3E}">
        <p14:creationId xmlns:p14="http://schemas.microsoft.com/office/powerpoint/2010/main" val="2491652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C9D8-2597-420E-A1E7-26BA5E002B35}"/>
              </a:ext>
            </a:extLst>
          </p:cNvPr>
          <p:cNvSpPr>
            <a:spLocks noGrp="1"/>
          </p:cNvSpPr>
          <p:nvPr>
            <p:ph type="title"/>
          </p:nvPr>
        </p:nvSpPr>
        <p:spPr/>
        <p:txBody>
          <a:bodyPr/>
          <a:lstStyle/>
          <a:p>
            <a:r>
              <a:rPr lang="en-US" dirty="0"/>
              <a:t>Sensitivity and Specificity</a:t>
            </a:r>
          </a:p>
        </p:txBody>
      </p:sp>
      <p:sp>
        <p:nvSpPr>
          <p:cNvPr id="3" name="Content Placeholder 2">
            <a:extLst>
              <a:ext uri="{FF2B5EF4-FFF2-40B4-BE49-F238E27FC236}">
                <a16:creationId xmlns:a16="http://schemas.microsoft.com/office/drawing/2014/main" id="{D37C4F44-C33A-4AED-83C3-3B525FD01310}"/>
              </a:ext>
            </a:extLst>
          </p:cNvPr>
          <p:cNvSpPr>
            <a:spLocks noGrp="1"/>
          </p:cNvSpPr>
          <p:nvPr>
            <p:ph idx="1"/>
          </p:nvPr>
        </p:nvSpPr>
        <p:spPr/>
        <p:txBody>
          <a:bodyPr>
            <a:noAutofit/>
          </a:bodyPr>
          <a:lstStyle/>
          <a:p>
            <a:pPr algn="just">
              <a:buFont typeface="Wingdings" panose="05000000000000000000" pitchFamily="2" charset="2"/>
              <a:buChar char="§"/>
            </a:pPr>
            <a:r>
              <a:rPr lang="en-US" sz="2400" b="0" i="0" dirty="0">
                <a:solidFill>
                  <a:srgbClr val="202122"/>
                </a:solidFill>
                <a:effectLst/>
                <a:latin typeface="Times New Roman" panose="02020603050405020304" pitchFamily="18" charset="0"/>
                <a:cs typeface="Times New Roman" panose="02020603050405020304" pitchFamily="18" charset="0"/>
              </a:rPr>
              <a:t> The terms "sensitivity" and "specificity" were introduced by American biostatistician Jacob. It is widely used in m</a:t>
            </a:r>
            <a:r>
              <a:rPr lang="en-US" sz="2400" dirty="0">
                <a:solidFill>
                  <a:srgbClr val="202122"/>
                </a:solidFill>
                <a:latin typeface="Times New Roman" panose="02020603050405020304" pitchFamily="18" charset="0"/>
                <a:cs typeface="Times New Roman" panose="02020603050405020304" pitchFamily="18" charset="0"/>
              </a:rPr>
              <a:t>edical diagnosis system.</a:t>
            </a:r>
            <a:endParaRPr lang="en-US" sz="2400" b="0" i="0" dirty="0">
              <a:solidFill>
                <a:srgbClr val="202122"/>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a:solidFill>
                  <a:srgbClr val="202122"/>
                </a:solidFill>
                <a:latin typeface="Times New Roman" panose="02020603050405020304" pitchFamily="18" charset="0"/>
                <a:cs typeface="Times New Roman" panose="02020603050405020304" pitchFamily="18" charset="0"/>
              </a:rPr>
              <a:t> Sensitivity (as discussed earlier) is the true positive rate or recall.</a:t>
            </a:r>
          </a:p>
          <a:p>
            <a:pPr algn="just">
              <a:buFont typeface="Wingdings" panose="05000000000000000000" pitchFamily="2" charset="2"/>
              <a:buChar char="§"/>
            </a:pPr>
            <a:r>
              <a:rPr lang="en-US" sz="2400" b="0" i="0" dirty="0">
                <a:solidFill>
                  <a:srgbClr val="202122"/>
                </a:solidFill>
                <a:effectLst/>
                <a:latin typeface="Times New Roman" panose="02020603050405020304" pitchFamily="18" charset="0"/>
                <a:cs typeface="Times New Roman" panose="02020603050405020304" pitchFamily="18" charset="0"/>
              </a:rPr>
              <a:t> </a:t>
            </a:r>
            <a:r>
              <a:rPr lang="en-US" sz="2400" b="1" i="0" dirty="0">
                <a:solidFill>
                  <a:srgbClr val="202122"/>
                </a:solidFill>
                <a:effectLst/>
                <a:latin typeface="Times New Roman" panose="02020603050405020304" pitchFamily="18" charset="0"/>
                <a:cs typeface="Times New Roman" panose="02020603050405020304" pitchFamily="18" charset="0"/>
              </a:rPr>
              <a:t>Specificity is True Negative rate </a:t>
            </a:r>
            <a:r>
              <a:rPr lang="en-US" sz="2400" b="0" i="0" dirty="0">
                <a:solidFill>
                  <a:srgbClr val="202122"/>
                </a:solidFill>
                <a:effectLst/>
                <a:latin typeface="Times New Roman" panose="02020603050405020304" pitchFamily="18" charset="0"/>
                <a:cs typeface="Times New Roman" panose="02020603050405020304" pitchFamily="18" charset="0"/>
              </a:rPr>
              <a:t>that measures the proportion of negatives that are correctly identified.</a:t>
            </a:r>
          </a:p>
          <a:p>
            <a:pPr algn="just">
              <a:buFont typeface="Wingdings" panose="05000000000000000000" pitchFamily="2" charset="2"/>
              <a:buChar char="§"/>
            </a:pPr>
            <a:r>
              <a:rPr lang="en-US" sz="2400" dirty="0">
                <a:solidFill>
                  <a:srgbClr val="202122"/>
                </a:solidFill>
                <a:latin typeface="Times New Roman" panose="02020603050405020304" pitchFamily="18" charset="0"/>
                <a:cs typeface="Times New Roman" panose="02020603050405020304" pitchFamily="18" charset="0"/>
              </a:rPr>
              <a:t> In medical diagnosis systems, both are important. As sensitivity tells that how many sick patients are correctly identified as sick and specificity tells that how many healthy patients are identified as healthy.</a:t>
            </a:r>
          </a:p>
          <a:p>
            <a:pPr algn="just">
              <a:buFont typeface="Wingdings" panose="05000000000000000000" pitchFamily="2" charset="2"/>
              <a:buChar char="§"/>
            </a:pPr>
            <a:r>
              <a:rPr lang="en-US" sz="2400" b="0" i="0" dirty="0">
                <a:solidFill>
                  <a:srgbClr val="202122"/>
                </a:solidFill>
                <a:effectLst/>
                <a:latin typeface="Times New Roman" panose="02020603050405020304" pitchFamily="18" charset="0"/>
                <a:cs typeface="Times New Roman" panose="02020603050405020304" pitchFamily="18" charset="0"/>
              </a:rPr>
              <a:t> Thus, if a test's sensitivity is 97% and its specificity is 92%, its rate of false negatives is 3% and its rate of false positives is 8%. </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96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C9D8-2597-420E-A1E7-26BA5E002B35}"/>
              </a:ext>
            </a:extLst>
          </p:cNvPr>
          <p:cNvSpPr>
            <a:spLocks noGrp="1"/>
          </p:cNvSpPr>
          <p:nvPr>
            <p:ph type="title"/>
          </p:nvPr>
        </p:nvSpPr>
        <p:spPr/>
        <p:txBody>
          <a:bodyPr/>
          <a:lstStyle/>
          <a:p>
            <a:r>
              <a:rPr lang="en-US" dirty="0"/>
              <a:t>ROC Curve</a:t>
            </a:r>
          </a:p>
        </p:txBody>
      </p:sp>
      <p:sp>
        <p:nvSpPr>
          <p:cNvPr id="3" name="Content Placeholder 2">
            <a:extLst>
              <a:ext uri="{FF2B5EF4-FFF2-40B4-BE49-F238E27FC236}">
                <a16:creationId xmlns:a16="http://schemas.microsoft.com/office/drawing/2014/main" id="{D37C4F44-C33A-4AED-83C3-3B525FD01310}"/>
              </a:ext>
            </a:extLst>
          </p:cNvPr>
          <p:cNvSpPr>
            <a:spLocks noGrp="1"/>
          </p:cNvSpPr>
          <p:nvPr>
            <p:ph idx="1"/>
          </p:nvPr>
        </p:nvSpPr>
        <p:spPr/>
        <p:txBody>
          <a:bodyPr>
            <a:noAutofit/>
          </a:bodyPr>
          <a:lstStyle/>
          <a:p>
            <a:pPr algn="just">
              <a:lnSpc>
                <a:spcPct val="110000"/>
              </a:lnSpc>
              <a:buFont typeface="Wingdings" panose="05000000000000000000" pitchFamily="2" charset="2"/>
              <a:buChar char="§"/>
            </a:pPr>
            <a:r>
              <a:rPr lang="en-US" sz="2200" b="0" i="0" dirty="0">
                <a:solidFill>
                  <a:srgbClr val="202122"/>
                </a:solidFill>
                <a:effectLst/>
                <a:latin typeface="Times New Roman" panose="02020603050405020304" pitchFamily="18" charset="0"/>
                <a:cs typeface="Times New Roman" panose="02020603050405020304" pitchFamily="18" charset="0"/>
              </a:rPr>
              <a:t> </a:t>
            </a:r>
            <a:r>
              <a:rPr lang="en-US" sz="2200" dirty="0">
                <a:solidFill>
                  <a:srgbClr val="595858"/>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2200" b="1" dirty="0">
                <a:solidFill>
                  <a:srgbClr val="595858"/>
                </a:solidFill>
                <a:effectLst/>
                <a:latin typeface="Times New Roman" panose="02020603050405020304" pitchFamily="18" charset="0"/>
                <a:ea typeface="Calibri" panose="020F0502020204030204" pitchFamily="34" charset="0"/>
                <a:cs typeface="Times New Roman" panose="02020603050405020304" pitchFamily="18" charset="0"/>
              </a:rPr>
              <a:t>Receiver Operator Characteristic (ROC)</a:t>
            </a:r>
            <a:r>
              <a:rPr lang="en-US" sz="2200" dirty="0">
                <a:solidFill>
                  <a:srgbClr val="595858"/>
                </a:solidFill>
                <a:effectLst/>
                <a:latin typeface="Times New Roman" panose="02020603050405020304" pitchFamily="18" charset="0"/>
                <a:ea typeface="Calibri" panose="020F0502020204030204" pitchFamily="34" charset="0"/>
                <a:cs typeface="Times New Roman" panose="02020603050405020304" pitchFamily="18" charset="0"/>
              </a:rPr>
              <a:t> curve is an evaluation metric for binary classification problems.</a:t>
            </a:r>
          </a:p>
          <a:p>
            <a:pPr algn="just">
              <a:lnSpc>
                <a:spcPct val="110000"/>
              </a:lnSpc>
              <a:buFont typeface="Wingdings" panose="05000000000000000000" pitchFamily="2" charset="2"/>
              <a:buChar char="§"/>
            </a:pPr>
            <a:r>
              <a:rPr lang="en-US" sz="2200" b="0" i="0" dirty="0">
                <a:solidFill>
                  <a:srgbClr val="595858"/>
                </a:solidFill>
                <a:latin typeface="Times New Roman" panose="02020603050405020304" pitchFamily="18" charset="0"/>
                <a:cs typeface="Times New Roman" panose="02020603050405020304" pitchFamily="18" charset="0"/>
              </a:rPr>
              <a:t> </a:t>
            </a:r>
            <a:r>
              <a:rPr lang="en-US" sz="2200" dirty="0">
                <a:solidFill>
                  <a:srgbClr val="595858"/>
                </a:solidFill>
                <a:effectLst/>
                <a:latin typeface="Times New Roman" panose="02020603050405020304" pitchFamily="18" charset="0"/>
                <a:ea typeface="Calibri" panose="020F0502020204030204" pitchFamily="34" charset="0"/>
                <a:cs typeface="Times New Roman" panose="02020603050405020304" pitchFamily="18" charset="0"/>
              </a:rPr>
              <a:t>. It is a probability curve that plots the </a:t>
            </a:r>
            <a:r>
              <a:rPr lang="en-US" sz="2200" b="1" dirty="0">
                <a:solidFill>
                  <a:srgbClr val="595858"/>
                </a:solidFill>
                <a:effectLst/>
                <a:latin typeface="Times New Roman" panose="02020603050405020304" pitchFamily="18" charset="0"/>
                <a:ea typeface="Calibri" panose="020F0502020204030204" pitchFamily="34" charset="0"/>
                <a:cs typeface="Times New Roman" panose="02020603050405020304" pitchFamily="18" charset="0"/>
              </a:rPr>
              <a:t>TPR </a:t>
            </a:r>
            <a:r>
              <a:rPr lang="en-US" sz="2200" dirty="0">
                <a:solidFill>
                  <a:srgbClr val="595858"/>
                </a:solidFill>
                <a:effectLst/>
                <a:latin typeface="Times New Roman" panose="02020603050405020304" pitchFamily="18" charset="0"/>
                <a:ea typeface="Calibri" panose="020F0502020204030204" pitchFamily="34" charset="0"/>
                <a:cs typeface="Times New Roman" panose="02020603050405020304" pitchFamily="18" charset="0"/>
              </a:rPr>
              <a:t>against </a:t>
            </a:r>
            <a:r>
              <a:rPr lang="en-US" sz="2200" b="1" dirty="0">
                <a:solidFill>
                  <a:srgbClr val="595858"/>
                </a:solidFill>
                <a:effectLst/>
                <a:latin typeface="Times New Roman" panose="02020603050405020304" pitchFamily="18" charset="0"/>
                <a:ea typeface="Calibri" panose="020F0502020204030204" pitchFamily="34" charset="0"/>
                <a:cs typeface="Times New Roman" panose="02020603050405020304" pitchFamily="18" charset="0"/>
              </a:rPr>
              <a:t>FPR (FPR=1-Specificity) </a:t>
            </a:r>
            <a:r>
              <a:rPr lang="en-US" sz="2200" dirty="0">
                <a:solidFill>
                  <a:srgbClr val="595858"/>
                </a:solidFill>
                <a:effectLst/>
                <a:latin typeface="Times New Roman" panose="02020603050405020304" pitchFamily="18" charset="0"/>
                <a:ea typeface="Calibri" panose="020F0502020204030204" pitchFamily="34" charset="0"/>
                <a:cs typeface="Times New Roman" panose="02020603050405020304" pitchFamily="18" charset="0"/>
              </a:rPr>
              <a:t>at various threshold values.</a:t>
            </a:r>
          </a:p>
          <a:p>
            <a:pPr algn="just">
              <a:lnSpc>
                <a:spcPct val="110000"/>
              </a:lnSpc>
              <a:buFont typeface="Wingdings" panose="05000000000000000000" pitchFamily="2" charset="2"/>
              <a:buChar char="§"/>
            </a:pPr>
            <a:r>
              <a:rPr lang="en-US" sz="2200" b="0" i="0" dirty="0">
                <a:solidFill>
                  <a:srgbClr val="595858"/>
                </a:solidFill>
                <a:latin typeface="Times New Roman" panose="02020603050405020304" pitchFamily="18" charset="0"/>
                <a:cs typeface="Times New Roman" panose="02020603050405020304" pitchFamily="18" charset="0"/>
              </a:rPr>
              <a:t> </a:t>
            </a:r>
            <a:r>
              <a:rPr lang="en-US" sz="2200" dirty="0">
                <a:solidFill>
                  <a:srgbClr val="595858"/>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2200" b="1" dirty="0">
                <a:solidFill>
                  <a:srgbClr val="595858"/>
                </a:solidFill>
                <a:effectLst/>
                <a:latin typeface="Times New Roman" panose="02020603050405020304" pitchFamily="18" charset="0"/>
                <a:ea typeface="Calibri" panose="020F0502020204030204" pitchFamily="34" charset="0"/>
                <a:cs typeface="Times New Roman" panose="02020603050405020304" pitchFamily="18" charset="0"/>
              </a:rPr>
              <a:t>Area Under the Curve (AUC) </a:t>
            </a:r>
            <a:r>
              <a:rPr lang="en-US" sz="2200" dirty="0">
                <a:solidFill>
                  <a:srgbClr val="595858"/>
                </a:solidFill>
                <a:effectLst/>
                <a:latin typeface="Times New Roman" panose="02020603050405020304" pitchFamily="18" charset="0"/>
                <a:ea typeface="Calibri" panose="020F0502020204030204" pitchFamily="34" charset="0"/>
                <a:cs typeface="Times New Roman" panose="02020603050405020304" pitchFamily="18" charset="0"/>
              </a:rPr>
              <a:t>is the measure of the ability of a classifier to distinguish between classes and is used as a summary of the ROC curve.</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buFont typeface="Wingdings" panose="05000000000000000000" pitchFamily="2" charset="2"/>
              <a:buChar char="§"/>
            </a:pPr>
            <a:r>
              <a:rPr lang="en-US" sz="2200" b="0" i="0" dirty="0">
                <a:solidFill>
                  <a:srgbClr val="595858"/>
                </a:solidFill>
                <a:latin typeface="Times New Roman" panose="02020603050405020304" pitchFamily="18" charset="0"/>
                <a:cs typeface="Times New Roman" panose="02020603050405020304" pitchFamily="18" charset="0"/>
              </a:rPr>
              <a:t> </a:t>
            </a:r>
            <a:r>
              <a:rPr lang="en-US" sz="2200" dirty="0">
                <a:solidFill>
                  <a:srgbClr val="595858"/>
                </a:solidFill>
                <a:effectLst/>
                <a:latin typeface="Times New Roman" panose="02020603050405020304" pitchFamily="18" charset="0"/>
                <a:ea typeface="Times New Roman" panose="02020603050405020304" pitchFamily="18" charset="0"/>
                <a:cs typeface="Times New Roman" panose="02020603050405020304" pitchFamily="18" charset="0"/>
              </a:rPr>
              <a:t>When AUC = 1, then the classifier is able to perfectly distinguish between all the Positive and the Negative class points correctly.</a:t>
            </a:r>
          </a:p>
          <a:p>
            <a:pPr algn="just">
              <a:lnSpc>
                <a:spcPct val="110000"/>
              </a:lnSpc>
              <a:buFont typeface="Wingdings" panose="05000000000000000000" pitchFamily="2" charset="2"/>
              <a:buChar char="§"/>
            </a:pPr>
            <a:r>
              <a:rPr lang="en-US" sz="2200" dirty="0">
                <a:solidFill>
                  <a:srgbClr val="595858"/>
                </a:solidFill>
                <a:effectLst/>
                <a:latin typeface="Times New Roman" panose="02020603050405020304" pitchFamily="18" charset="0"/>
                <a:ea typeface="Times New Roman" panose="02020603050405020304" pitchFamily="18" charset="0"/>
                <a:cs typeface="Times New Roman" panose="02020603050405020304" pitchFamily="18" charset="0"/>
              </a:rPr>
              <a:t> If, however, the AUC had been 0, then the classifier would be predicting all Negatives as Positives, and all Positives as Negatives.</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
            </a:pPr>
            <a:endParaRPr lang="en-US" sz="2200" b="0" i="0" dirty="0">
              <a:solidFill>
                <a:srgbClr val="2021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981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B31F2-A832-49C3-A22F-2BFB7D5BB087}"/>
              </a:ext>
            </a:extLst>
          </p:cNvPr>
          <p:cNvSpPr>
            <a:spLocks noGrp="1"/>
          </p:cNvSpPr>
          <p:nvPr>
            <p:ph type="title"/>
          </p:nvPr>
        </p:nvSpPr>
        <p:spPr/>
        <p:txBody>
          <a:bodyPr/>
          <a:lstStyle/>
          <a:p>
            <a:r>
              <a:rPr lang="en-US" dirty="0"/>
              <a:t>Evaluation Metrics-Classification</a:t>
            </a:r>
          </a:p>
        </p:txBody>
      </p:sp>
      <p:sp>
        <p:nvSpPr>
          <p:cNvPr id="3" name="Content Placeholder 2">
            <a:extLst>
              <a:ext uri="{FF2B5EF4-FFF2-40B4-BE49-F238E27FC236}">
                <a16:creationId xmlns:a16="http://schemas.microsoft.com/office/drawing/2014/main" id="{7B2C66AF-904C-4A8F-A500-8037997A6B3F}"/>
              </a:ext>
            </a:extLst>
          </p:cNvPr>
          <p:cNvSpPr>
            <a:spLocks noGrp="1"/>
          </p:cNvSpPr>
          <p:nvPr>
            <p:ph idx="1"/>
          </p:nvPr>
        </p:nvSpPr>
        <p:spPr/>
        <p:txBody>
          <a:bodyPr>
            <a:normAutofit fontScale="92500" lnSpcReduction="20000"/>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The performance of the classification model is evaluated with a number of evaluation metrics. Some of the most commonly used are:</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Confusion Metrics</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Accuracy</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Misclassification Rate</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Precision</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Recall/ True Positive Rate/ Sensitivity/ Hit Rate</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F-β Score</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Specificity</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ROC Curve</a:t>
            </a:r>
          </a:p>
        </p:txBody>
      </p:sp>
    </p:spTree>
    <p:extLst>
      <p:ext uri="{BB962C8B-B14F-4D97-AF65-F5344CB8AC3E}">
        <p14:creationId xmlns:p14="http://schemas.microsoft.com/office/powerpoint/2010/main" val="1218316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C9D8-2597-420E-A1E7-26BA5E002B35}"/>
              </a:ext>
            </a:extLst>
          </p:cNvPr>
          <p:cNvSpPr>
            <a:spLocks noGrp="1"/>
          </p:cNvSpPr>
          <p:nvPr>
            <p:ph type="title"/>
          </p:nvPr>
        </p:nvSpPr>
        <p:spPr/>
        <p:txBody>
          <a:bodyPr/>
          <a:lstStyle/>
          <a:p>
            <a:r>
              <a:rPr lang="en-US" dirty="0"/>
              <a:t>ROC Curve (</a:t>
            </a:r>
            <a:r>
              <a:rPr lang="en-US" dirty="0" err="1"/>
              <a:t>Contd</a:t>
            </a:r>
            <a:r>
              <a:rPr lang="en-US" dirty="0"/>
              <a:t>…)</a:t>
            </a:r>
          </a:p>
        </p:txBody>
      </p:sp>
      <p:sp>
        <p:nvSpPr>
          <p:cNvPr id="3" name="Content Placeholder 2">
            <a:extLst>
              <a:ext uri="{FF2B5EF4-FFF2-40B4-BE49-F238E27FC236}">
                <a16:creationId xmlns:a16="http://schemas.microsoft.com/office/drawing/2014/main" id="{D37C4F44-C33A-4AED-83C3-3B525FD01310}"/>
              </a:ext>
            </a:extLst>
          </p:cNvPr>
          <p:cNvSpPr>
            <a:spLocks noGrp="1"/>
          </p:cNvSpPr>
          <p:nvPr>
            <p:ph idx="1"/>
          </p:nvPr>
        </p:nvSpPr>
        <p:spPr/>
        <p:txBody>
          <a:bodyPr>
            <a:noAutofit/>
          </a:bodyPr>
          <a:lstStyle/>
          <a:p>
            <a:pPr algn="just">
              <a:lnSpc>
                <a:spcPct val="110000"/>
              </a:lnSpc>
              <a:buFont typeface="Wingdings" panose="05000000000000000000" pitchFamily="2" charset="2"/>
              <a:buChar char="§"/>
            </a:pPr>
            <a:r>
              <a:rPr lang="en-US" sz="2200" b="0" i="0" dirty="0">
                <a:solidFill>
                  <a:srgbClr val="202122"/>
                </a:solidFill>
                <a:effectLst/>
                <a:latin typeface="Times New Roman" panose="02020603050405020304" pitchFamily="18" charset="0"/>
                <a:cs typeface="Times New Roman" panose="02020603050405020304" pitchFamily="18" charset="0"/>
              </a:rPr>
              <a:t> </a:t>
            </a:r>
            <a:r>
              <a:rPr lang="en-US" sz="2200" dirty="0">
                <a:solidFill>
                  <a:srgbClr val="595858"/>
                </a:solidFill>
                <a:effectLst/>
                <a:latin typeface="Times New Roman" panose="02020603050405020304" pitchFamily="18" charset="0"/>
                <a:ea typeface="Calibri" panose="020F0502020204030204" pitchFamily="34" charset="0"/>
                <a:cs typeface="Times New Roman" panose="02020603050405020304" pitchFamily="18" charset="0"/>
              </a:rPr>
              <a:t>When 0.5&lt;AUC&lt;1, there is a high chance that the classifier will be able to distinguish the positive class values from the negative class values. This is so because the classifier is able to detect more numbers of True positives and True negatives than False negatives and False positives.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buFont typeface="Wingdings" panose="05000000000000000000" pitchFamily="2"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buFont typeface="Wingdings" panose="05000000000000000000" pitchFamily="2" charset="2"/>
              <a:buChar char="§"/>
            </a:pPr>
            <a:endParaRPr lang="en-US" sz="2200" b="0" i="0" dirty="0">
              <a:solidFill>
                <a:srgbClr val="2021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0663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C9D8-2597-420E-A1E7-26BA5E002B35}"/>
              </a:ext>
            </a:extLst>
          </p:cNvPr>
          <p:cNvSpPr>
            <a:spLocks noGrp="1"/>
          </p:cNvSpPr>
          <p:nvPr>
            <p:ph type="title"/>
          </p:nvPr>
        </p:nvSpPr>
        <p:spPr/>
        <p:txBody>
          <a:bodyPr/>
          <a:lstStyle/>
          <a:p>
            <a:r>
              <a:rPr lang="en-US" dirty="0"/>
              <a:t>ROC Curve (</a:t>
            </a:r>
            <a:r>
              <a:rPr lang="en-US" dirty="0" err="1"/>
              <a:t>Contd</a:t>
            </a:r>
            <a:r>
              <a:rPr lang="en-US" dirty="0"/>
              <a:t>…)</a:t>
            </a:r>
          </a:p>
        </p:txBody>
      </p:sp>
      <p:sp>
        <p:nvSpPr>
          <p:cNvPr id="3" name="Content Placeholder 2">
            <a:extLst>
              <a:ext uri="{FF2B5EF4-FFF2-40B4-BE49-F238E27FC236}">
                <a16:creationId xmlns:a16="http://schemas.microsoft.com/office/drawing/2014/main" id="{D37C4F44-C33A-4AED-83C3-3B525FD01310}"/>
              </a:ext>
            </a:extLst>
          </p:cNvPr>
          <p:cNvSpPr>
            <a:spLocks noGrp="1"/>
          </p:cNvSpPr>
          <p:nvPr>
            <p:ph sz="half" idx="1"/>
          </p:nvPr>
        </p:nvSpPr>
        <p:spPr>
          <a:xfrm>
            <a:off x="1097279" y="1845734"/>
            <a:ext cx="6151246" cy="4023360"/>
          </a:xfrm>
        </p:spPr>
        <p:txBody>
          <a:bodyPr>
            <a:noAutofit/>
          </a:bodyPr>
          <a:lstStyle/>
          <a:p>
            <a:pPr algn="just">
              <a:lnSpc>
                <a:spcPct val="110000"/>
              </a:lnSpc>
              <a:buFont typeface="Wingdings" panose="05000000000000000000" pitchFamily="2" charset="2"/>
              <a:buChar char="§"/>
            </a:pPr>
            <a:r>
              <a:rPr lang="en-US" sz="2200" b="0" i="0" dirty="0">
                <a:solidFill>
                  <a:srgbClr val="202122"/>
                </a:solidFill>
                <a:effectLst/>
                <a:latin typeface="Times New Roman" panose="02020603050405020304" pitchFamily="18" charset="0"/>
                <a:cs typeface="Times New Roman" panose="02020603050405020304" pitchFamily="18" charset="0"/>
              </a:rPr>
              <a:t> I</a:t>
            </a:r>
            <a:r>
              <a:rPr lang="en-US" sz="1800" dirty="0">
                <a:solidFill>
                  <a:srgbClr val="595858"/>
                </a:solidFill>
                <a:effectLst/>
                <a:latin typeface="Times New Roman" panose="02020603050405020304" pitchFamily="18" charset="0"/>
                <a:ea typeface="Calibri" panose="020F0502020204030204" pitchFamily="34" charset="0"/>
                <a:cs typeface="Times New Roman" panose="02020603050405020304" pitchFamily="18" charset="0"/>
              </a:rPr>
              <a:t>n a ROC curve, a higher X-axis value indicates a higher number of False positives than True negatives. While a higher Y-axis value indicates a higher number of True positives than False negatives. </a:t>
            </a:r>
          </a:p>
          <a:p>
            <a:pPr algn="just">
              <a:lnSpc>
                <a:spcPct val="110000"/>
              </a:lnSpc>
              <a:buFont typeface="Wingdings" panose="05000000000000000000" pitchFamily="2" charset="2"/>
              <a:buChar char="§"/>
            </a:pPr>
            <a:r>
              <a:rPr lang="en-US" sz="1800" dirty="0">
                <a:solidFill>
                  <a:srgbClr val="595858"/>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595858"/>
                </a:solidFill>
                <a:effectLst/>
                <a:latin typeface="Times New Roman" panose="02020603050405020304" pitchFamily="18" charset="0"/>
                <a:ea typeface="Calibri" panose="020F0502020204030204" pitchFamily="34" charset="0"/>
                <a:cs typeface="Times New Roman" panose="02020603050405020304" pitchFamily="18" charset="0"/>
              </a:rPr>
              <a:t>So, the choice of the threshold depends on the ability to balance between False positives and False negatives.</a:t>
            </a:r>
          </a:p>
          <a:p>
            <a:pPr algn="just">
              <a:lnSpc>
                <a:spcPct val="110000"/>
              </a:lnSpc>
              <a:buFont typeface="Wingdings" panose="05000000000000000000" pitchFamily="2" charset="2"/>
              <a:buChar char="§"/>
            </a:pPr>
            <a:r>
              <a:rPr lang="en-US" sz="1800" dirty="0">
                <a:solidFill>
                  <a:srgbClr val="595858"/>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595858"/>
                </a:solidFill>
                <a:effectLst/>
                <a:latin typeface="Times New Roman" panose="02020603050405020304" pitchFamily="18" charset="0"/>
                <a:ea typeface="Calibri" panose="020F0502020204030204" pitchFamily="34" charset="0"/>
                <a:cs typeface="Times New Roman" panose="02020603050405020304" pitchFamily="18" charset="0"/>
              </a:rPr>
              <a:t>Point A is where the Sensitivity is the highest and Specificity the lowest. This means all the Positive class points are classified correctly and all the Negative class points are classified incorrectly.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buFont typeface="Wingdings" panose="05000000000000000000" pitchFamily="2"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buFont typeface="Wingdings" panose="05000000000000000000" pitchFamily="2" charset="2"/>
              <a:buChar char="§"/>
            </a:pPr>
            <a:endParaRPr lang="en-US" sz="2200" b="0" i="0" dirty="0">
              <a:solidFill>
                <a:srgbClr val="202122"/>
              </a:solidFill>
              <a:effectLst/>
              <a:latin typeface="Times New Roman" panose="02020603050405020304" pitchFamily="18" charset="0"/>
              <a:cs typeface="Times New Roman" panose="02020603050405020304" pitchFamily="18" charset="0"/>
            </a:endParaRPr>
          </a:p>
        </p:txBody>
      </p:sp>
      <p:pic>
        <p:nvPicPr>
          <p:cNvPr id="5" name="Content Placeholder 4" descr="AUC-ROC curve">
            <a:extLst>
              <a:ext uri="{FF2B5EF4-FFF2-40B4-BE49-F238E27FC236}">
                <a16:creationId xmlns:a16="http://schemas.microsoft.com/office/drawing/2014/main" id="{C68D6094-4024-46B5-A33D-1303BCC4F30C}"/>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15213" y="2000250"/>
            <a:ext cx="3357562" cy="3057525"/>
          </a:xfrm>
          <a:prstGeom prst="rect">
            <a:avLst/>
          </a:prstGeom>
          <a:noFill/>
          <a:ln>
            <a:noFill/>
          </a:ln>
        </p:spPr>
      </p:pic>
    </p:spTree>
    <p:extLst>
      <p:ext uri="{BB962C8B-B14F-4D97-AF65-F5344CB8AC3E}">
        <p14:creationId xmlns:p14="http://schemas.microsoft.com/office/powerpoint/2010/main" val="2012438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C9D8-2597-420E-A1E7-26BA5E002B35}"/>
              </a:ext>
            </a:extLst>
          </p:cNvPr>
          <p:cNvSpPr>
            <a:spLocks noGrp="1"/>
          </p:cNvSpPr>
          <p:nvPr>
            <p:ph type="title"/>
          </p:nvPr>
        </p:nvSpPr>
        <p:spPr/>
        <p:txBody>
          <a:bodyPr/>
          <a:lstStyle/>
          <a:p>
            <a:r>
              <a:rPr lang="en-US" dirty="0"/>
              <a:t>ROC Curve (</a:t>
            </a:r>
            <a:r>
              <a:rPr lang="en-US" dirty="0" err="1"/>
              <a:t>Contd</a:t>
            </a:r>
            <a:r>
              <a:rPr lang="en-US" dirty="0"/>
              <a:t>…)</a:t>
            </a:r>
          </a:p>
        </p:txBody>
      </p:sp>
      <p:sp>
        <p:nvSpPr>
          <p:cNvPr id="3" name="Content Placeholder 2">
            <a:extLst>
              <a:ext uri="{FF2B5EF4-FFF2-40B4-BE49-F238E27FC236}">
                <a16:creationId xmlns:a16="http://schemas.microsoft.com/office/drawing/2014/main" id="{D37C4F44-C33A-4AED-83C3-3B525FD01310}"/>
              </a:ext>
            </a:extLst>
          </p:cNvPr>
          <p:cNvSpPr>
            <a:spLocks noGrp="1"/>
          </p:cNvSpPr>
          <p:nvPr>
            <p:ph sz="half" idx="1"/>
          </p:nvPr>
        </p:nvSpPr>
        <p:spPr>
          <a:xfrm>
            <a:off x="1097278" y="1845734"/>
            <a:ext cx="5894071" cy="4023360"/>
          </a:xfrm>
        </p:spPr>
        <p:txBody>
          <a:bodyPr>
            <a:noAutofit/>
          </a:bodyPr>
          <a:lstStyle/>
          <a:p>
            <a:pPr algn="just">
              <a:lnSpc>
                <a:spcPct val="100000"/>
              </a:lnSpc>
              <a:buFont typeface="Wingdings" panose="05000000000000000000" pitchFamily="2" charset="2"/>
              <a:buChar char="§"/>
            </a:pPr>
            <a:r>
              <a:rPr lang="en-US" sz="1800" b="0" i="0" dirty="0">
                <a:solidFill>
                  <a:srgbClr val="202122"/>
                </a:solidFill>
                <a:effectLst/>
                <a:latin typeface="Times New Roman" panose="02020603050405020304" pitchFamily="18" charset="0"/>
                <a:cs typeface="Times New Roman" panose="02020603050405020304" pitchFamily="18" charset="0"/>
              </a:rPr>
              <a:t> </a:t>
            </a:r>
            <a:r>
              <a:rPr lang="en-US" sz="1800" dirty="0">
                <a:solidFill>
                  <a:srgbClr val="595858"/>
                </a:solidFill>
                <a:effectLst/>
                <a:latin typeface="Times New Roman" panose="02020603050405020304" pitchFamily="18" charset="0"/>
                <a:ea typeface="Times New Roman" panose="02020603050405020304" pitchFamily="18" charset="0"/>
                <a:cs typeface="Times New Roman" panose="02020603050405020304" pitchFamily="18" charset="0"/>
              </a:rPr>
              <a:t>Although Point B has the same Sensitivity as Point A, it has a higher Specificity. Meaning the number of incorrectly Negative class points is lower compared to the previous threshold. This indicates that this threshold is better than the previous one.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595858"/>
                </a:solidFill>
                <a:effectLst/>
                <a:latin typeface="Times New Roman" panose="02020603050405020304" pitchFamily="18" charset="0"/>
                <a:ea typeface="Calibri" panose="020F0502020204030204" pitchFamily="34" charset="0"/>
                <a:cs typeface="Times New Roman" panose="02020603050405020304" pitchFamily="18" charset="0"/>
              </a:rPr>
              <a:t>Between points C and D, the Sensitivity at point C is higher than point D for the same Specificity. This means, for the same number of incorrectly classified Negative class points, the classifier predicted a higher number of Positive class points.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buFont typeface="Wingdings" panose="05000000000000000000" pitchFamily="2" charset="2"/>
              <a:buChar char="§"/>
            </a:pPr>
            <a:r>
              <a:rPr lang="en-US" sz="1800" dirty="0">
                <a:solidFill>
                  <a:srgbClr val="595858"/>
                </a:solidFill>
                <a:effectLst/>
                <a:latin typeface="Times New Roman" panose="02020603050405020304" pitchFamily="18" charset="0"/>
                <a:ea typeface="Calibri" panose="020F0502020204030204" pitchFamily="34" charset="0"/>
                <a:cs typeface="Times New Roman" panose="02020603050405020304" pitchFamily="18" charset="0"/>
              </a:rPr>
              <a:t>Point E is where the Specificity becomes highest. Meaning there are no False Positives classified by the model. The model can correctly classify all the Negative class points!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buFont typeface="Wingdings" panose="05000000000000000000" pitchFamily="2" charset="2"/>
              <a:buChar char="§"/>
            </a:pPr>
            <a:endParaRPr lang="en-US" sz="1800" b="0" i="0" dirty="0">
              <a:solidFill>
                <a:srgbClr val="202122"/>
              </a:solidFill>
              <a:effectLst/>
              <a:latin typeface="Times New Roman" panose="02020603050405020304" pitchFamily="18" charset="0"/>
              <a:cs typeface="Times New Roman" panose="02020603050405020304" pitchFamily="18" charset="0"/>
            </a:endParaRPr>
          </a:p>
        </p:txBody>
      </p:sp>
      <p:pic>
        <p:nvPicPr>
          <p:cNvPr id="5" name="Content Placeholder 4" descr="AUC-ROC curve">
            <a:extLst>
              <a:ext uri="{FF2B5EF4-FFF2-40B4-BE49-F238E27FC236}">
                <a16:creationId xmlns:a16="http://schemas.microsoft.com/office/drawing/2014/main" id="{C68D6094-4024-46B5-A33D-1303BCC4F30C}"/>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15213" y="2000250"/>
            <a:ext cx="3357562" cy="3057525"/>
          </a:xfrm>
          <a:prstGeom prst="rect">
            <a:avLst/>
          </a:prstGeom>
          <a:noFill/>
          <a:ln>
            <a:noFill/>
          </a:ln>
        </p:spPr>
      </p:pic>
    </p:spTree>
    <p:extLst>
      <p:ext uri="{BB962C8B-B14F-4D97-AF65-F5344CB8AC3E}">
        <p14:creationId xmlns:p14="http://schemas.microsoft.com/office/powerpoint/2010/main" val="752135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F032-99C6-46A2-A451-A8B576F91151}"/>
              </a:ext>
            </a:extLst>
          </p:cNvPr>
          <p:cNvSpPr>
            <a:spLocks noGrp="1"/>
          </p:cNvSpPr>
          <p:nvPr>
            <p:ph type="title"/>
          </p:nvPr>
        </p:nvSpPr>
        <p:spPr/>
        <p:txBody>
          <a:bodyPr/>
          <a:lstStyle/>
          <a:p>
            <a:r>
              <a:rPr lang="en-US" dirty="0"/>
              <a:t>Confusion Matrix</a:t>
            </a:r>
          </a:p>
        </p:txBody>
      </p:sp>
      <p:sp>
        <p:nvSpPr>
          <p:cNvPr id="3" name="Content Placeholder 2">
            <a:extLst>
              <a:ext uri="{FF2B5EF4-FFF2-40B4-BE49-F238E27FC236}">
                <a16:creationId xmlns:a16="http://schemas.microsoft.com/office/drawing/2014/main" id="{8AF42C2A-8888-4AA2-B870-CECE4F3F3053}"/>
              </a:ext>
            </a:extLst>
          </p:cNvPr>
          <p:cNvSpPr>
            <a:spLocks noGrp="1"/>
          </p:cNvSpPr>
          <p:nvPr>
            <p:ph idx="1"/>
          </p:nvPr>
        </p:nvSpPr>
        <p:spPr>
          <a:xfrm>
            <a:off x="1097280" y="1845733"/>
            <a:ext cx="10058400" cy="4278841"/>
          </a:xfrm>
        </p:spPr>
        <p:txBody>
          <a:bodyPr>
            <a:normAutofit/>
          </a:bodyPr>
          <a:lstStyle/>
          <a:p>
            <a:pPr algn="just">
              <a:lnSpc>
                <a:spcPct val="120000"/>
              </a:lnSpc>
              <a:buFont typeface="Wingdings" panose="05000000000000000000" pitchFamily="2" charset="2"/>
              <a:buChar char="§"/>
            </a:pPr>
            <a:r>
              <a:rPr lang="en-US" sz="2200" dirty="0">
                <a:solidFill>
                  <a:schemeClr val="tx1"/>
                </a:solidFill>
                <a:latin typeface="Times New Roman" panose="02020603050405020304" pitchFamily="18" charset="0"/>
                <a:cs typeface="Times New Roman" panose="02020603050405020304" pitchFamily="18" charset="0"/>
              </a:rPr>
              <a:t> </a:t>
            </a:r>
            <a:r>
              <a:rPr lang="en-US" sz="2200" b="0" i="0" dirty="0">
                <a:solidFill>
                  <a:schemeClr val="tx1"/>
                </a:solidFill>
                <a:effectLst/>
                <a:latin typeface="Times New Roman" panose="02020603050405020304" pitchFamily="18" charset="0"/>
                <a:cs typeface="Times New Roman" panose="02020603050405020304" pitchFamily="18" charset="0"/>
              </a:rPr>
              <a:t>A confusion matrix is a table that is often used to </a:t>
            </a:r>
            <a:r>
              <a:rPr lang="en-US" sz="2200" b="1" i="0" dirty="0">
                <a:solidFill>
                  <a:schemeClr val="tx1"/>
                </a:solidFill>
                <a:effectLst/>
                <a:latin typeface="Times New Roman" panose="02020603050405020304" pitchFamily="18" charset="0"/>
                <a:cs typeface="Times New Roman" panose="02020603050405020304" pitchFamily="18" charset="0"/>
              </a:rPr>
              <a:t>describe the performance of a classification model</a:t>
            </a:r>
            <a:r>
              <a:rPr lang="en-US" sz="2200" b="0" i="0" dirty="0">
                <a:solidFill>
                  <a:schemeClr val="tx1"/>
                </a:solidFill>
                <a:effectLst/>
                <a:latin typeface="Times New Roman" panose="02020603050405020304" pitchFamily="18" charset="0"/>
                <a:cs typeface="Times New Roman" panose="02020603050405020304" pitchFamily="18" charset="0"/>
              </a:rPr>
              <a:t> (or "classifier") on a set of test data for which the true values are known.</a:t>
            </a:r>
          </a:p>
          <a:p>
            <a:pPr algn="just">
              <a:lnSpc>
                <a:spcPct val="120000"/>
              </a:lnSpc>
              <a:buFont typeface="Wingdings" panose="05000000000000000000" pitchFamily="2" charset="2"/>
              <a:buChar char="§"/>
            </a:pPr>
            <a:r>
              <a:rPr lang="en-US" sz="2200" dirty="0">
                <a:solidFill>
                  <a:schemeClr val="tx1"/>
                </a:solidFill>
                <a:latin typeface="Times New Roman" panose="02020603050405020304" pitchFamily="18" charset="0"/>
                <a:cs typeface="Times New Roman" panose="02020603050405020304" pitchFamily="18" charset="0"/>
              </a:rPr>
              <a:t> </a:t>
            </a:r>
            <a:r>
              <a:rPr lang="en-US" sz="2200" b="0" i="0" dirty="0">
                <a:solidFill>
                  <a:schemeClr val="tx1"/>
                </a:solidFill>
                <a:effectLst/>
                <a:latin typeface="Times New Roman" panose="02020603050405020304" pitchFamily="18" charset="0"/>
                <a:cs typeface="Times New Roman" panose="02020603050405020304" pitchFamily="18" charset="0"/>
              </a:rPr>
              <a:t>It is a special kind of </a:t>
            </a:r>
            <a:r>
              <a:rPr lang="en-US" sz="2200" b="0" i="0" u="none" strike="noStrike" dirty="0">
                <a:solidFill>
                  <a:schemeClr val="tx1"/>
                </a:solidFill>
                <a:effectLst/>
                <a:latin typeface="Times New Roman" panose="02020603050405020304" pitchFamily="18" charset="0"/>
                <a:cs typeface="Times New Roman" panose="02020603050405020304" pitchFamily="18" charset="0"/>
              </a:rPr>
              <a:t>contingency table</a:t>
            </a:r>
            <a:r>
              <a:rPr lang="en-US" sz="2200" b="0" i="0" dirty="0">
                <a:solidFill>
                  <a:schemeClr val="tx1"/>
                </a:solidFill>
                <a:effectLst/>
                <a:latin typeface="Times New Roman" panose="02020603050405020304" pitchFamily="18" charset="0"/>
                <a:cs typeface="Times New Roman" panose="02020603050405020304" pitchFamily="18" charset="0"/>
              </a:rPr>
              <a:t>, with two dimensions ("actual" and "predicted"), and identical sets of "classes" in both dimensions</a:t>
            </a:r>
          </a:p>
          <a:p>
            <a:pPr algn="just">
              <a:lnSpc>
                <a:spcPct val="120000"/>
              </a:lnSpc>
              <a:buFont typeface="Wingdings" panose="05000000000000000000" pitchFamily="2" charset="2"/>
              <a:buChar char="§"/>
            </a:pPr>
            <a:r>
              <a:rPr lang="en-US" sz="2200" dirty="0">
                <a:solidFill>
                  <a:schemeClr val="tx1"/>
                </a:solidFill>
                <a:latin typeface="Times New Roman" panose="02020603050405020304" pitchFamily="18" charset="0"/>
                <a:cs typeface="Times New Roman" panose="02020603050405020304" pitchFamily="18" charset="0"/>
              </a:rPr>
              <a:t> E</a:t>
            </a:r>
            <a:r>
              <a:rPr lang="en-US" sz="2200" b="0" i="0" dirty="0">
                <a:solidFill>
                  <a:schemeClr val="tx1"/>
                </a:solidFill>
                <a:effectLst/>
                <a:latin typeface="Times New Roman" panose="02020603050405020304" pitchFamily="18" charset="0"/>
                <a:cs typeface="Times New Roman" panose="02020603050405020304" pitchFamily="18" charset="0"/>
              </a:rPr>
              <a:t>ach combination of dimension and class is a variable in the contingency table.</a:t>
            </a:r>
          </a:p>
          <a:p>
            <a:pPr algn="just">
              <a:lnSpc>
                <a:spcPct val="120000"/>
              </a:lnSpc>
              <a:buFont typeface="Wingdings" panose="05000000000000000000" pitchFamily="2" charset="2"/>
              <a:buChar char="§"/>
            </a:pPr>
            <a:r>
              <a:rPr lang="en-US" sz="2200" dirty="0">
                <a:solidFill>
                  <a:schemeClr val="tx1"/>
                </a:solidFill>
                <a:latin typeface="Times New Roman" panose="02020603050405020304" pitchFamily="18" charset="0"/>
                <a:cs typeface="Times New Roman" panose="02020603050405020304" pitchFamily="18" charset="0"/>
              </a:rPr>
              <a:t>For instance, for a binary classification models, both dimensions have two classes 0 and 1 and hence there are </a:t>
            </a:r>
            <a:r>
              <a:rPr lang="en-US" sz="2200" i="1" dirty="0">
                <a:solidFill>
                  <a:schemeClr val="tx1"/>
                </a:solidFill>
                <a:latin typeface="Times New Roman" panose="02020603050405020304" pitchFamily="18" charset="0"/>
                <a:cs typeface="Times New Roman" panose="02020603050405020304" pitchFamily="18" charset="0"/>
              </a:rPr>
              <a:t>four </a:t>
            </a:r>
            <a:r>
              <a:rPr lang="en-US" sz="2200" dirty="0">
                <a:solidFill>
                  <a:schemeClr val="tx1"/>
                </a:solidFill>
                <a:latin typeface="Times New Roman" panose="02020603050405020304" pitchFamily="18" charset="0"/>
                <a:cs typeface="Times New Roman" panose="02020603050405020304" pitchFamily="18" charset="0"/>
              </a:rPr>
              <a:t>variables namely </a:t>
            </a:r>
            <a:r>
              <a:rPr lang="en-US" sz="2200" i="1" dirty="0">
                <a:solidFill>
                  <a:schemeClr val="tx1"/>
                </a:solidFill>
                <a:latin typeface="Times New Roman" panose="02020603050405020304" pitchFamily="18" charset="0"/>
                <a:cs typeface="Times New Roman" panose="02020603050405020304" pitchFamily="18" charset="0"/>
              </a:rPr>
              <a:t>True Positive (TP), True Negative (TN), False Positive (FP), False Negative (FN).</a:t>
            </a:r>
          </a:p>
        </p:txBody>
      </p:sp>
    </p:spTree>
    <p:extLst>
      <p:ext uri="{BB962C8B-B14F-4D97-AF65-F5344CB8AC3E}">
        <p14:creationId xmlns:p14="http://schemas.microsoft.com/office/powerpoint/2010/main" val="55004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F032-99C6-46A2-A451-A8B576F91151}"/>
              </a:ext>
            </a:extLst>
          </p:cNvPr>
          <p:cNvSpPr>
            <a:spLocks noGrp="1"/>
          </p:cNvSpPr>
          <p:nvPr>
            <p:ph type="title"/>
          </p:nvPr>
        </p:nvSpPr>
        <p:spPr/>
        <p:txBody>
          <a:bodyPr/>
          <a:lstStyle/>
          <a:p>
            <a:r>
              <a:rPr lang="en-US" dirty="0"/>
              <a:t>Confusion Matrix </a:t>
            </a:r>
            <a:r>
              <a:rPr lang="en-US" dirty="0" err="1"/>
              <a:t>Contd</a:t>
            </a:r>
            <a:r>
              <a:rPr lang="en-US" dirty="0"/>
              <a:t>….</a:t>
            </a:r>
          </a:p>
        </p:txBody>
      </p:sp>
      <p:sp>
        <p:nvSpPr>
          <p:cNvPr id="4" name="Content Placeholder 3">
            <a:extLst>
              <a:ext uri="{FF2B5EF4-FFF2-40B4-BE49-F238E27FC236}">
                <a16:creationId xmlns:a16="http://schemas.microsoft.com/office/drawing/2014/main" id="{A3BA2E3C-3EFB-4AE4-A427-7A78BAB2589A}"/>
              </a:ext>
            </a:extLst>
          </p:cNvPr>
          <p:cNvSpPr>
            <a:spLocks noGrp="1"/>
          </p:cNvSpPr>
          <p:nvPr>
            <p:ph sz="half" idx="1"/>
          </p:nvPr>
        </p:nvSpPr>
        <p:spPr>
          <a:ln>
            <a:solidFill>
              <a:schemeClr val="tx1"/>
            </a:solidFill>
          </a:ln>
        </p:spPr>
        <p:txBody>
          <a:bodyPr>
            <a:normAutofit fontScale="92500"/>
          </a:bodyPr>
          <a:lstStyle/>
          <a:p>
            <a:pPr algn="just">
              <a:buFont typeface="Arial" panose="020B0604020202020204" pitchFamily="34" charset="0"/>
              <a:buChar char="•"/>
            </a:pPr>
            <a:r>
              <a:rPr lang="en-US" sz="2200" b="1" dirty="0">
                <a:solidFill>
                  <a:srgbClr val="444444"/>
                </a:solidFill>
                <a:latin typeface="Times New Roman" panose="02020603050405020304" pitchFamily="18" charset="0"/>
                <a:cs typeface="Times New Roman" panose="02020603050405020304" pitchFamily="18" charset="0"/>
              </a:rPr>
              <a:t> T</a:t>
            </a:r>
            <a:r>
              <a:rPr lang="en-US" sz="2200" b="1" i="0" dirty="0">
                <a:solidFill>
                  <a:srgbClr val="444444"/>
                </a:solidFill>
                <a:effectLst/>
                <a:latin typeface="Times New Roman" panose="02020603050405020304" pitchFamily="18" charset="0"/>
                <a:cs typeface="Times New Roman" panose="02020603050405020304" pitchFamily="18" charset="0"/>
              </a:rPr>
              <a:t>rue positives (TP):</a:t>
            </a:r>
            <a:r>
              <a:rPr lang="en-US" sz="2200" b="0" i="0" dirty="0">
                <a:solidFill>
                  <a:srgbClr val="444444"/>
                </a:solidFill>
                <a:effectLst/>
                <a:latin typeface="Times New Roman" panose="02020603050405020304" pitchFamily="18" charset="0"/>
                <a:cs typeface="Times New Roman" panose="02020603050405020304" pitchFamily="18" charset="0"/>
              </a:rPr>
              <a:t> These are cases in which we predicted yes and the actua</a:t>
            </a:r>
            <a:r>
              <a:rPr lang="en-US" sz="2200" dirty="0">
                <a:solidFill>
                  <a:srgbClr val="444444"/>
                </a:solidFill>
                <a:latin typeface="Times New Roman" panose="02020603050405020304" pitchFamily="18" charset="0"/>
                <a:cs typeface="Times New Roman" panose="02020603050405020304" pitchFamily="18" charset="0"/>
              </a:rPr>
              <a:t>lly value is also yes</a:t>
            </a:r>
            <a:r>
              <a:rPr lang="en-US" sz="2200" b="0" i="0" dirty="0">
                <a:solidFill>
                  <a:srgbClr val="444444"/>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200" b="1" dirty="0">
                <a:solidFill>
                  <a:srgbClr val="444444"/>
                </a:solidFill>
                <a:latin typeface="Times New Roman" panose="02020603050405020304" pitchFamily="18" charset="0"/>
                <a:cs typeface="Times New Roman" panose="02020603050405020304" pitchFamily="18" charset="0"/>
              </a:rPr>
              <a:t> T</a:t>
            </a:r>
            <a:r>
              <a:rPr lang="en-US" sz="2200" b="1" i="0" dirty="0">
                <a:solidFill>
                  <a:srgbClr val="444444"/>
                </a:solidFill>
                <a:effectLst/>
                <a:latin typeface="Times New Roman" panose="02020603050405020304" pitchFamily="18" charset="0"/>
                <a:cs typeface="Times New Roman" panose="02020603050405020304" pitchFamily="18" charset="0"/>
              </a:rPr>
              <a:t>rue negatives (TN):</a:t>
            </a:r>
            <a:r>
              <a:rPr lang="en-US" sz="2200" b="0" i="0" dirty="0">
                <a:solidFill>
                  <a:srgbClr val="444444"/>
                </a:solidFill>
                <a:effectLst/>
                <a:latin typeface="Times New Roman" panose="02020603050405020304" pitchFamily="18" charset="0"/>
                <a:cs typeface="Times New Roman" panose="02020603050405020304" pitchFamily="18" charset="0"/>
              </a:rPr>
              <a:t>  These are cases in which we predicted no, and the actual value is also no.</a:t>
            </a:r>
          </a:p>
          <a:p>
            <a:pPr algn="just">
              <a:buFont typeface="Arial" panose="020B0604020202020204" pitchFamily="34" charset="0"/>
              <a:buChar char="•"/>
            </a:pPr>
            <a:r>
              <a:rPr lang="en-US" sz="2200" b="1" i="0" dirty="0">
                <a:solidFill>
                  <a:srgbClr val="444444"/>
                </a:solidFill>
                <a:effectLst/>
                <a:latin typeface="Times New Roman" panose="02020603050405020304" pitchFamily="18" charset="0"/>
                <a:cs typeface="Times New Roman" panose="02020603050405020304" pitchFamily="18" charset="0"/>
              </a:rPr>
              <a:t> False positives (FP):</a:t>
            </a:r>
            <a:r>
              <a:rPr lang="en-US" sz="2200" b="0" i="0" dirty="0">
                <a:solidFill>
                  <a:srgbClr val="444444"/>
                </a:solidFill>
                <a:effectLst/>
                <a:latin typeface="Times New Roman" panose="02020603050405020304" pitchFamily="18" charset="0"/>
                <a:cs typeface="Times New Roman" panose="02020603050405020304" pitchFamily="18" charset="0"/>
              </a:rPr>
              <a:t>  These are cases in which we predicted yes, but the actual value is no. (Also known as a "</a:t>
            </a:r>
            <a:r>
              <a:rPr lang="en-US" sz="2200" b="1" i="0" dirty="0">
                <a:solidFill>
                  <a:srgbClr val="444444"/>
                </a:solidFill>
                <a:effectLst/>
                <a:latin typeface="Times New Roman" panose="02020603050405020304" pitchFamily="18" charset="0"/>
                <a:cs typeface="Times New Roman" panose="02020603050405020304" pitchFamily="18" charset="0"/>
              </a:rPr>
              <a:t>Type I error</a:t>
            </a:r>
            <a:r>
              <a:rPr lang="en-US" sz="2200" b="0" i="0" dirty="0">
                <a:solidFill>
                  <a:srgbClr val="444444"/>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200" b="1" dirty="0">
                <a:solidFill>
                  <a:srgbClr val="444444"/>
                </a:solidFill>
                <a:latin typeface="Times New Roman" panose="02020603050405020304" pitchFamily="18" charset="0"/>
                <a:cs typeface="Times New Roman" panose="02020603050405020304" pitchFamily="18" charset="0"/>
              </a:rPr>
              <a:t> F</a:t>
            </a:r>
            <a:r>
              <a:rPr lang="en-US" sz="2200" b="1" i="0" dirty="0">
                <a:solidFill>
                  <a:srgbClr val="444444"/>
                </a:solidFill>
                <a:effectLst/>
                <a:latin typeface="Times New Roman" panose="02020603050405020304" pitchFamily="18" charset="0"/>
                <a:cs typeface="Times New Roman" panose="02020603050405020304" pitchFamily="18" charset="0"/>
              </a:rPr>
              <a:t>alse negatives (FN):</a:t>
            </a:r>
            <a:r>
              <a:rPr lang="en-US" sz="2200" b="0" i="0" dirty="0">
                <a:solidFill>
                  <a:srgbClr val="444444"/>
                </a:solidFill>
                <a:effectLst/>
                <a:latin typeface="Times New Roman" panose="02020603050405020304" pitchFamily="18" charset="0"/>
                <a:cs typeface="Times New Roman" panose="02020603050405020304" pitchFamily="18" charset="0"/>
              </a:rPr>
              <a:t>  These are cases in which we predicted no, but the actual value is yes. (Also known as a "Type II error.")</a:t>
            </a:r>
          </a:p>
          <a:p>
            <a:pPr algn="just"/>
            <a:endParaRPr lang="en-US" sz="2200" dirty="0">
              <a:latin typeface="Times New Roman" panose="02020603050405020304" pitchFamily="18" charset="0"/>
              <a:cs typeface="Times New Roman" panose="02020603050405020304" pitchFamily="18" charset="0"/>
            </a:endParaRPr>
          </a:p>
        </p:txBody>
      </p:sp>
      <p:pic>
        <p:nvPicPr>
          <p:cNvPr id="1030" name="Picture 6" descr="Data Science and Machine Learning : Confusion Matrix">
            <a:extLst>
              <a:ext uri="{FF2B5EF4-FFF2-40B4-BE49-F238E27FC236}">
                <a16:creationId xmlns:a16="http://schemas.microsoft.com/office/drawing/2014/main" id="{A0C6CDAF-89FC-4B08-8033-AC8EAAA8F8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1941" b="26479"/>
          <a:stretch/>
        </p:blipFill>
        <p:spPr bwMode="auto">
          <a:xfrm>
            <a:off x="6284597" y="2419350"/>
            <a:ext cx="4726303" cy="29146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72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DFD66-6AD4-47BE-824B-88749B7ABC0D}"/>
              </a:ext>
            </a:extLst>
          </p:cNvPr>
          <p:cNvSpPr>
            <a:spLocks noGrp="1"/>
          </p:cNvSpPr>
          <p:nvPr>
            <p:ph type="title"/>
          </p:nvPr>
        </p:nvSpPr>
        <p:spPr/>
        <p:txBody>
          <a:bodyPr/>
          <a:lstStyle/>
          <a:p>
            <a:r>
              <a:rPr lang="en-US" dirty="0"/>
              <a:t>Which error (Type I/Type II) is important?</a:t>
            </a:r>
          </a:p>
        </p:txBody>
      </p:sp>
      <p:sp>
        <p:nvSpPr>
          <p:cNvPr id="3" name="Content Placeholder 2">
            <a:extLst>
              <a:ext uri="{FF2B5EF4-FFF2-40B4-BE49-F238E27FC236}">
                <a16:creationId xmlns:a16="http://schemas.microsoft.com/office/drawing/2014/main" id="{EE84CCA6-C329-46BD-A05E-493F4EFF37FF}"/>
              </a:ext>
            </a:extLst>
          </p:cNvPr>
          <p:cNvSpPr>
            <a:spLocks noGrp="1"/>
          </p:cNvSpPr>
          <p:nvPr>
            <p:ph idx="1"/>
          </p:nvPr>
        </p:nvSpPr>
        <p:spPr/>
        <p:txBody>
          <a:bodyPr>
            <a:normAutofit lnSpcReduction="10000"/>
          </a:bodyPr>
          <a:lstStyle/>
          <a:p>
            <a:pPr algn="just">
              <a:lnSpc>
                <a:spcPct val="12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Though, we want to minimize both False positive and False Negative errors. But, sometimes it is not possible to minimize both. </a:t>
            </a:r>
          </a:p>
          <a:p>
            <a:pPr algn="just">
              <a:lnSpc>
                <a:spcPct val="12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So, it depends upon the application that which error must be minimized.</a:t>
            </a:r>
          </a:p>
          <a:p>
            <a:pPr algn="just">
              <a:lnSpc>
                <a:spcPct val="12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For example, consider an application of classifying a patient as cancer patient (positive) or non-cancer patient (negative). In this application, diagnosing a cancer patient as healthy (False negative) is more important as compared to diagnosing a healthy patient as cancer (False Positive). So, False Negative must be minimized.</a:t>
            </a:r>
          </a:p>
          <a:p>
            <a:pPr algn="just">
              <a:lnSpc>
                <a:spcPct val="12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Consider another application of classifying emails as spam (positive) or ham (negative). In this application, classifying a ham email as spam (False Positive) is more important than spam as ham (False Negative). So, False Positive must be minimized.</a:t>
            </a:r>
          </a:p>
        </p:txBody>
      </p:sp>
    </p:spTree>
    <p:extLst>
      <p:ext uri="{BB962C8B-B14F-4D97-AF65-F5344CB8AC3E}">
        <p14:creationId xmlns:p14="http://schemas.microsoft.com/office/powerpoint/2010/main" val="1480347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55C7-9C11-4EB8-832D-B3B290154DDF}"/>
              </a:ext>
            </a:extLst>
          </p:cNvPr>
          <p:cNvSpPr>
            <a:spLocks noGrp="1"/>
          </p:cNvSpPr>
          <p:nvPr>
            <p:ph type="title"/>
          </p:nvPr>
        </p:nvSpPr>
        <p:spPr/>
        <p:txBody>
          <a:bodyPr/>
          <a:lstStyle/>
          <a:p>
            <a:r>
              <a:rPr lang="en-US" dirty="0"/>
              <a:t>Accuracy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581B18-5F8D-4075-95A7-D18C939A4168}"/>
                  </a:ext>
                </a:extLst>
              </p:cNvPr>
              <p:cNvSpPr>
                <a:spLocks noGrp="1"/>
              </p:cNvSpPr>
              <p:nvPr>
                <p:ph idx="1"/>
              </p:nvPr>
            </p:nvSpPr>
            <p:spPr>
              <a:xfrm>
                <a:off x="1097280" y="1845733"/>
                <a:ext cx="10058400" cy="4393141"/>
              </a:xfrm>
            </p:spPr>
            <p:txBody>
              <a:bodyPr>
                <a:normAutofit fontScale="85000" lnSpcReduction="20000"/>
              </a:bodyPr>
              <a:lstStyle/>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Accuracy of a classification model is defined as number of correct predictions made by the model to the total number of predictions.</a:t>
                </a:r>
              </a:p>
              <a:p>
                <a:pPr marL="0" indent="0" algn="just">
                  <a:lnSpc>
                    <a:spcPct val="120000"/>
                  </a:lnSpc>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𝐴𝑐𝑐𝑢𝑟𝑎𝑐𝑦</m:t>
                      </m:r>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𝐶𝑜𝑟𝑟𝑒𝑐𝑡</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𝑃𝑟𝑒𝑑𝑖𝑐𝑡𝑖𝑜𝑛𝑠</m:t>
                          </m:r>
                        </m:num>
                        <m:den>
                          <m:r>
                            <a:rPr lang="en-US" sz="2400" b="0" i="1" smtClean="0">
                              <a:latin typeface="Cambria Math" panose="02040503050406030204" pitchFamily="18" charset="0"/>
                              <a:cs typeface="Times New Roman" panose="02020603050405020304" pitchFamily="18" charset="0"/>
                            </a:rPr>
                            <m:t>𝑇𝑜𝑡𝑎𝑙</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𝑃𝑟𝑒𝑑𝑖𝑐𝑡𝑖𝑜𝑛𝑠</m:t>
                          </m:r>
                        </m:den>
                      </m:f>
                    </m:oMath>
                  </m:oMathPara>
                </a14:m>
                <a:endParaRPr lang="en-US" sz="2400" dirty="0">
                  <a:latin typeface="Times New Roman" panose="02020603050405020304" pitchFamily="18" charset="0"/>
                  <a:cs typeface="Times New Roman" panose="02020603050405020304" pitchFamily="18" charset="0"/>
                </a:endParaRPr>
              </a:p>
              <a:p>
                <a:pPr marL="0" indent="0" algn="just">
                  <a:lnSpc>
                    <a:spcPct val="120000"/>
                  </a:lnSpc>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𝐴𝑐𝑐𝑢𝑟𝑎𝑐𝑦</m:t>
                      </m:r>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𝑇𝑃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𝑇𝑁</m:t>
                          </m:r>
                        </m:num>
                        <m:den>
                          <m:r>
                            <a:rPr lang="en-US" sz="2400" b="0" i="1" smtClean="0">
                              <a:latin typeface="Cambria Math" panose="02040503050406030204" pitchFamily="18" charset="0"/>
                              <a:cs typeface="Times New Roman" panose="02020603050405020304" pitchFamily="18" charset="0"/>
                            </a:rPr>
                            <m:t>𝑇𝑃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𝑇𝑁</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𝐹𝑁</m:t>
                          </m:r>
                        </m:den>
                      </m:f>
                    </m:oMath>
                  </m:oMathPara>
                </a14:m>
                <a:endParaRPr lang="en-US" sz="24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Accuracy is an important metric to be used when the data is approximately balanced (i.e., when the number of examples of each output class are approximately same). But, </a:t>
                </a:r>
                <a:r>
                  <a:rPr lang="en-US" sz="2400" b="1" dirty="0">
                    <a:latin typeface="Times New Roman" panose="02020603050405020304" pitchFamily="18" charset="0"/>
                    <a:cs typeface="Times New Roman" panose="02020603050405020304" pitchFamily="18" charset="0"/>
                  </a:rPr>
                  <a:t>it should not be used for imbalanced datasets.</a:t>
                </a:r>
              </a:p>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For instance, in the cancer patient diagnosis system, if we have 100 patients (95 non-cancer, 5 cancer) and our model predicts every patient as non- cancer patient. So, for such a poor model the accuracy is  95%.</a:t>
                </a:r>
              </a:p>
            </p:txBody>
          </p:sp>
        </mc:Choice>
        <mc:Fallback xmlns="">
          <p:sp>
            <p:nvSpPr>
              <p:cNvPr id="3" name="Content Placeholder 2">
                <a:extLst>
                  <a:ext uri="{FF2B5EF4-FFF2-40B4-BE49-F238E27FC236}">
                    <a16:creationId xmlns:a16="http://schemas.microsoft.com/office/drawing/2014/main" id="{F4581B18-5F8D-4075-95A7-D18C939A4168}"/>
                  </a:ext>
                </a:extLst>
              </p:cNvPr>
              <p:cNvSpPr>
                <a:spLocks noGrp="1" noRot="1" noChangeAspect="1" noMove="1" noResize="1" noEditPoints="1" noAdjustHandles="1" noChangeArrowheads="1" noChangeShapeType="1" noTextEdit="1"/>
              </p:cNvSpPr>
              <p:nvPr>
                <p:ph idx="1"/>
              </p:nvPr>
            </p:nvSpPr>
            <p:spPr>
              <a:xfrm>
                <a:off x="1097280" y="1845733"/>
                <a:ext cx="10058400" cy="4393141"/>
              </a:xfrm>
              <a:blipFill>
                <a:blip r:embed="rId2"/>
                <a:stretch>
                  <a:fillRect l="-1455" t="-833" r="-1515" b="-972"/>
                </a:stretch>
              </a:blipFill>
            </p:spPr>
            <p:txBody>
              <a:bodyPr/>
              <a:lstStyle/>
              <a:p>
                <a:r>
                  <a:rPr lang="en-US">
                    <a:noFill/>
                  </a:rPr>
                  <a:t> </a:t>
                </a:r>
              </a:p>
            </p:txBody>
          </p:sp>
        </mc:Fallback>
      </mc:AlternateContent>
    </p:spTree>
    <p:extLst>
      <p:ext uri="{BB962C8B-B14F-4D97-AF65-F5344CB8AC3E}">
        <p14:creationId xmlns:p14="http://schemas.microsoft.com/office/powerpoint/2010/main" val="306524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55C7-9C11-4EB8-832D-B3B290154DDF}"/>
              </a:ext>
            </a:extLst>
          </p:cNvPr>
          <p:cNvSpPr>
            <a:spLocks noGrp="1"/>
          </p:cNvSpPr>
          <p:nvPr>
            <p:ph type="title"/>
          </p:nvPr>
        </p:nvSpPr>
        <p:spPr/>
        <p:txBody>
          <a:bodyPr/>
          <a:lstStyle/>
          <a:p>
            <a:r>
              <a:rPr lang="en-US" dirty="0"/>
              <a:t>Misclassification Rate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581B18-5F8D-4075-95A7-D18C939A4168}"/>
                  </a:ext>
                </a:extLst>
              </p:cNvPr>
              <p:cNvSpPr>
                <a:spLocks noGrp="1"/>
              </p:cNvSpPr>
              <p:nvPr>
                <p:ph idx="1"/>
              </p:nvPr>
            </p:nvSpPr>
            <p:spPr>
              <a:xfrm>
                <a:off x="1097280" y="1845733"/>
                <a:ext cx="10058400" cy="4393141"/>
              </a:xfrm>
            </p:spPr>
            <p:txBody>
              <a:bodyPr>
                <a:noAutofit/>
              </a:bodyPr>
              <a:lstStyle/>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Misclassification Rate of a classification model is defined as number of incorrect predictions made by the model to the total number of predictions.</a:t>
                </a:r>
              </a:p>
              <a:p>
                <a:pPr marL="0" indent="0" algn="just">
                  <a:lnSpc>
                    <a:spcPct val="120000"/>
                  </a:lnSpc>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𝐴𝑐𝑐𝑢𝑟𝑎𝑐𝑦</m:t>
                      </m:r>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𝐼𝑛𝑐𝑜𝑟𝑟𝑒𝑐𝑡</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𝑃𝑟𝑒𝑑𝑖𝑐𝑡𝑖𝑜𝑛𝑠</m:t>
                          </m:r>
                        </m:num>
                        <m:den>
                          <m:r>
                            <a:rPr lang="en-US" sz="2400" b="0" i="1" smtClean="0">
                              <a:latin typeface="Cambria Math" panose="02040503050406030204" pitchFamily="18" charset="0"/>
                              <a:cs typeface="Times New Roman" panose="02020603050405020304" pitchFamily="18" charset="0"/>
                            </a:rPr>
                            <m:t>𝑇𝑜𝑡𝑎𝑙</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𝑃𝑟𝑒𝑑𝑖𝑐𝑡𝑖𝑜𝑛𝑠</m:t>
                          </m:r>
                        </m:den>
                      </m:f>
                    </m:oMath>
                  </m:oMathPara>
                </a14:m>
                <a:endParaRPr lang="en-US" sz="2400" dirty="0">
                  <a:latin typeface="Times New Roman" panose="02020603050405020304" pitchFamily="18" charset="0"/>
                  <a:cs typeface="Times New Roman" panose="02020603050405020304" pitchFamily="18" charset="0"/>
                </a:endParaRPr>
              </a:p>
              <a:p>
                <a:pPr marL="0" indent="0" algn="just">
                  <a:lnSpc>
                    <a:spcPct val="120000"/>
                  </a:lnSpc>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𝐴𝑐𝑐𝑢𝑟𝑎𝑐𝑦</m:t>
                      </m:r>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𝐹𝑃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𝐹𝑁</m:t>
                          </m:r>
                        </m:num>
                        <m:den>
                          <m:r>
                            <a:rPr lang="en-US" sz="2400" b="0" i="1" smtClean="0">
                              <a:latin typeface="Cambria Math" panose="02040503050406030204" pitchFamily="18" charset="0"/>
                              <a:cs typeface="Times New Roman" panose="02020603050405020304" pitchFamily="18" charset="0"/>
                            </a:rPr>
                            <m:t>𝑇𝑃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𝑇𝑁</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𝐹𝑁</m:t>
                          </m:r>
                        </m:den>
                      </m:f>
                    </m:oMath>
                  </m:oMathPara>
                </a14:m>
                <a:endParaRPr lang="en-US" sz="24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Lower the misclassification rate, better is the model.</a:t>
                </a:r>
              </a:p>
            </p:txBody>
          </p:sp>
        </mc:Choice>
        <mc:Fallback xmlns="">
          <p:sp>
            <p:nvSpPr>
              <p:cNvPr id="3" name="Content Placeholder 2">
                <a:extLst>
                  <a:ext uri="{FF2B5EF4-FFF2-40B4-BE49-F238E27FC236}">
                    <a16:creationId xmlns:a16="http://schemas.microsoft.com/office/drawing/2014/main" id="{F4581B18-5F8D-4075-95A7-D18C939A4168}"/>
                  </a:ext>
                </a:extLst>
              </p:cNvPr>
              <p:cNvSpPr>
                <a:spLocks noGrp="1" noRot="1" noChangeAspect="1" noMove="1" noResize="1" noEditPoints="1" noAdjustHandles="1" noChangeArrowheads="1" noChangeShapeType="1" noTextEdit="1"/>
              </p:cNvSpPr>
              <p:nvPr>
                <p:ph idx="1"/>
              </p:nvPr>
            </p:nvSpPr>
            <p:spPr>
              <a:xfrm>
                <a:off x="1097280" y="1845733"/>
                <a:ext cx="10058400" cy="4393141"/>
              </a:xfrm>
              <a:blipFill>
                <a:blip r:embed="rId2"/>
                <a:stretch>
                  <a:fillRect l="-1697" t="-278" r="-1818"/>
                </a:stretch>
              </a:blipFill>
            </p:spPr>
            <p:txBody>
              <a:bodyPr/>
              <a:lstStyle/>
              <a:p>
                <a:r>
                  <a:rPr lang="en-US">
                    <a:noFill/>
                  </a:rPr>
                  <a:t> </a:t>
                </a:r>
              </a:p>
            </p:txBody>
          </p:sp>
        </mc:Fallback>
      </mc:AlternateContent>
    </p:spTree>
    <p:extLst>
      <p:ext uri="{BB962C8B-B14F-4D97-AF65-F5344CB8AC3E}">
        <p14:creationId xmlns:p14="http://schemas.microsoft.com/office/powerpoint/2010/main" val="309941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0E43-D045-4D24-85BB-0B4C5B6E4B1F}"/>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0341BC-3A40-4FAD-9008-1406FACDE3F4}"/>
                  </a:ext>
                </a:extLst>
              </p:cNvPr>
              <p:cNvSpPr>
                <a:spLocks noGrp="1"/>
              </p:cNvSpPr>
              <p:nvPr>
                <p:ph idx="1"/>
              </p:nvPr>
            </p:nvSpPr>
            <p:spPr/>
            <p:txBody>
              <a:bodyPr>
                <a:normAutofit fontScale="92500"/>
              </a:bodyPr>
              <a:lstStyle/>
              <a:p>
                <a:pPr lvl="1"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Precision of a classification model is defined as the number of correct positive predictions made by the model to the total positive predictions made by the model.</a:t>
                </a:r>
              </a:p>
              <a:p>
                <a:pPr marL="201168" lvl="1" indent="0" algn="just">
                  <a:lnSpc>
                    <a:spcPct val="120000"/>
                  </a:lnSpc>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𝑃𝑟𝑒𝑐𝑖𝑠𝑖𝑜𝑛</m:t>
                      </m:r>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𝐶𝑜𝑟𝑟𝑒𝑐𝑡</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𝑃𝑜𝑠𝑖𝑡𝑖𝑣𝑒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𝑃𝑟𝑒𝑑𝑖𝑐𝑡𝑖𝑜𝑛𝑠</m:t>
                          </m:r>
                        </m:num>
                        <m:den>
                          <m:r>
                            <a:rPr lang="en-US" sz="2400" b="0" i="1" smtClean="0">
                              <a:latin typeface="Cambria Math" panose="02040503050406030204" pitchFamily="18" charset="0"/>
                              <a:cs typeface="Times New Roman" panose="02020603050405020304" pitchFamily="18" charset="0"/>
                            </a:rPr>
                            <m:t>𝑇𝑜𝑡𝑎𝑙</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𝑃𝑜𝑠𝑖𝑡𝑖𝑣𝑒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𝑃𝑟𝑒𝑑𝑖𝑐𝑡𝑖𝑜𝑛𝑠</m:t>
                          </m:r>
                        </m:den>
                      </m:f>
                    </m:oMath>
                  </m:oMathPara>
                </a14:m>
                <a:endParaRPr lang="en-US" sz="2400" dirty="0">
                  <a:latin typeface="Times New Roman" panose="02020603050405020304" pitchFamily="18" charset="0"/>
                  <a:cs typeface="Times New Roman" panose="02020603050405020304" pitchFamily="18" charset="0"/>
                </a:endParaRPr>
              </a:p>
              <a:p>
                <a:pPr marL="201168" lvl="1" indent="0" algn="just">
                  <a:lnSpc>
                    <a:spcPct val="120000"/>
                  </a:lnSpc>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𝑃𝑟𝑒𝑐𝑖𝑠𝑖𝑜𝑛</m:t>
                      </m:r>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𝑇𝑃</m:t>
                          </m:r>
                        </m:num>
                        <m:den>
                          <m:r>
                            <a:rPr lang="en-US" sz="2400" b="0" i="1" smtClean="0">
                              <a:latin typeface="Cambria Math" panose="02040503050406030204" pitchFamily="18" charset="0"/>
                              <a:cs typeface="Times New Roman" panose="02020603050405020304" pitchFamily="18" charset="0"/>
                            </a:rPr>
                            <m:t>𝑇𝑃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𝐹𝑃</m:t>
                          </m:r>
                        </m:den>
                      </m:f>
                    </m:oMath>
                  </m:oMathPara>
                </a14:m>
                <a:endParaRPr lang="en-US" sz="2400" dirty="0">
                  <a:latin typeface="Times New Roman" panose="02020603050405020304" pitchFamily="18" charset="0"/>
                  <a:cs typeface="Times New Roman" panose="02020603050405020304" pitchFamily="18" charset="0"/>
                </a:endParaRPr>
              </a:p>
              <a:p>
                <a:pPr lvl="1"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Precision is high when False Positive is low.</a:t>
                </a:r>
              </a:p>
              <a:p>
                <a:pPr lvl="1"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Therefore, precision must be used when we want to minimize False Positive error (such as spam classification applications).</a:t>
                </a:r>
              </a:p>
              <a:p>
                <a:pPr lvl="1" algn="just">
                  <a:lnSpc>
                    <a:spcPct val="120000"/>
                  </a:lnSpc>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201168" lvl="1" indent="0" algn="just">
                  <a:lnSpc>
                    <a:spcPct val="120000"/>
                  </a:lnSpc>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90341BC-3A40-4FAD-9008-1406FACDE3F4}"/>
                  </a:ext>
                </a:extLst>
              </p:cNvPr>
              <p:cNvSpPr>
                <a:spLocks noGrp="1" noRot="1" noChangeAspect="1" noMove="1" noResize="1" noEditPoints="1" noAdjustHandles="1" noChangeArrowheads="1" noChangeShapeType="1" noTextEdit="1"/>
              </p:cNvSpPr>
              <p:nvPr>
                <p:ph idx="1"/>
              </p:nvPr>
            </p:nvSpPr>
            <p:spPr>
              <a:blipFill>
                <a:blip r:embed="rId2"/>
                <a:stretch>
                  <a:fillRect t="-152" r="-1697"/>
                </a:stretch>
              </a:blipFill>
            </p:spPr>
            <p:txBody>
              <a:bodyPr/>
              <a:lstStyle/>
              <a:p>
                <a:r>
                  <a:rPr lang="en-US">
                    <a:noFill/>
                  </a:rPr>
                  <a:t> </a:t>
                </a:r>
              </a:p>
            </p:txBody>
          </p:sp>
        </mc:Fallback>
      </mc:AlternateContent>
    </p:spTree>
    <p:extLst>
      <p:ext uri="{BB962C8B-B14F-4D97-AF65-F5344CB8AC3E}">
        <p14:creationId xmlns:p14="http://schemas.microsoft.com/office/powerpoint/2010/main" val="149055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0E43-D045-4D24-85BB-0B4C5B6E4B1F}"/>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0341BC-3A40-4FAD-9008-1406FACDE3F4}"/>
                  </a:ext>
                </a:extLst>
              </p:cNvPr>
              <p:cNvSpPr>
                <a:spLocks noGrp="1"/>
              </p:cNvSpPr>
              <p:nvPr>
                <p:ph idx="1"/>
              </p:nvPr>
            </p:nvSpPr>
            <p:spPr/>
            <p:txBody>
              <a:bodyPr>
                <a:normAutofit fontScale="92500" lnSpcReduction="20000"/>
              </a:bodyPr>
              <a:lstStyle/>
              <a:p>
                <a:pPr lvl="1"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Recall of a classification model is defined as the number of correct positive predictions made by the model to the total correct positive predictions for the model.</a:t>
                </a:r>
              </a:p>
              <a:p>
                <a:pPr marL="201168" lvl="1" indent="0" algn="just">
                  <a:lnSpc>
                    <a:spcPct val="120000"/>
                  </a:lnSpc>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𝑅𝑒𝑐𝑎𝑙𝑙</m:t>
                      </m:r>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𝐶𝑜𝑟𝑟𝑒𝑐𝑡</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𝑃𝑜𝑠𝑖𝑡𝑖𝑣𝑒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𝑃𝑟𝑒𝑑𝑖𝑐𝑡𝑖𝑜𝑛𝑠</m:t>
                          </m:r>
                        </m:num>
                        <m:den>
                          <m:r>
                            <a:rPr lang="en-US" sz="2400" b="0" i="1" smtClean="0">
                              <a:latin typeface="Cambria Math" panose="02040503050406030204" pitchFamily="18" charset="0"/>
                              <a:cs typeface="Times New Roman" panose="02020603050405020304" pitchFamily="18" charset="0"/>
                            </a:rPr>
                            <m:t>𝑇𝑜𝑡𝑎𝑙</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𝐶𝑜𝑟𝑟𝑒𝑐𝑡</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𝑃𝑜𝑠𝑖𝑡𝑖𝑣𝑒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𝑃𝑟𝑒𝑑𝑖𝑐𝑡𝑖𝑜𝑛𝑠</m:t>
                          </m:r>
                        </m:den>
                      </m:f>
                    </m:oMath>
                  </m:oMathPara>
                </a14:m>
                <a:endParaRPr lang="en-US" sz="2400" dirty="0">
                  <a:latin typeface="Times New Roman" panose="02020603050405020304" pitchFamily="18" charset="0"/>
                  <a:cs typeface="Times New Roman" panose="02020603050405020304" pitchFamily="18" charset="0"/>
                </a:endParaRPr>
              </a:p>
              <a:p>
                <a:pPr marL="201168" lvl="1" indent="0" algn="just">
                  <a:lnSpc>
                    <a:spcPct val="120000"/>
                  </a:lnSpc>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𝑅𝑒𝑐𝑎𝑙𝑙</m:t>
                      </m:r>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𝑇𝑃</m:t>
                          </m:r>
                        </m:num>
                        <m:den>
                          <m:r>
                            <a:rPr lang="en-US" sz="2400" b="0" i="1" smtClean="0">
                              <a:latin typeface="Cambria Math" panose="02040503050406030204" pitchFamily="18" charset="0"/>
                              <a:cs typeface="Times New Roman" panose="02020603050405020304" pitchFamily="18" charset="0"/>
                            </a:rPr>
                            <m:t>𝑇𝑃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𝐹𝑁</m:t>
                          </m:r>
                        </m:den>
                      </m:f>
                    </m:oMath>
                  </m:oMathPara>
                </a14:m>
                <a:endParaRPr lang="en-US" sz="2400" dirty="0">
                  <a:latin typeface="Times New Roman" panose="02020603050405020304" pitchFamily="18" charset="0"/>
                  <a:cs typeface="Times New Roman" panose="02020603050405020304" pitchFamily="18" charset="0"/>
                </a:endParaRPr>
              </a:p>
              <a:p>
                <a:pPr lvl="1"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Recall is high when False Negative is low.</a:t>
                </a:r>
              </a:p>
              <a:p>
                <a:pPr lvl="1"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Therefore, recall must be used when we want to minimize False Negative error (such as medical diagnosis applications).</a:t>
                </a:r>
              </a:p>
              <a:p>
                <a:pPr lvl="1" algn="just">
                  <a:lnSpc>
                    <a:spcPct val="12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Recall is also called sensitivity/ hit rate/ True Positive Rate</a:t>
                </a:r>
              </a:p>
              <a:p>
                <a:pPr lvl="1" algn="just">
                  <a:lnSpc>
                    <a:spcPct val="120000"/>
                  </a:lnSpc>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201168" lvl="1" indent="0" algn="just">
                  <a:lnSpc>
                    <a:spcPct val="120000"/>
                  </a:lnSpc>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90341BC-3A40-4FAD-9008-1406FACDE3F4}"/>
                  </a:ext>
                </a:extLst>
              </p:cNvPr>
              <p:cNvSpPr>
                <a:spLocks noGrp="1" noRot="1" noChangeAspect="1" noMove="1" noResize="1" noEditPoints="1" noAdjustHandles="1" noChangeArrowheads="1" noChangeShapeType="1" noTextEdit="1"/>
              </p:cNvSpPr>
              <p:nvPr>
                <p:ph idx="1"/>
              </p:nvPr>
            </p:nvSpPr>
            <p:spPr>
              <a:blipFill>
                <a:blip r:embed="rId2"/>
                <a:stretch>
                  <a:fillRect t="-1061" r="-1697" b="-1364"/>
                </a:stretch>
              </a:blipFill>
            </p:spPr>
            <p:txBody>
              <a:bodyPr/>
              <a:lstStyle/>
              <a:p>
                <a:r>
                  <a:rPr lang="en-US">
                    <a:noFill/>
                  </a:rPr>
                  <a:t> </a:t>
                </a:r>
              </a:p>
            </p:txBody>
          </p:sp>
        </mc:Fallback>
      </mc:AlternateContent>
    </p:spTree>
    <p:extLst>
      <p:ext uri="{BB962C8B-B14F-4D97-AF65-F5344CB8AC3E}">
        <p14:creationId xmlns:p14="http://schemas.microsoft.com/office/powerpoint/2010/main" val="7579734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29436&quot;&gt;&lt;/object&gt;&lt;object type=&quot;2&quot; unique_id=&quot;29437&quot;&gt;&lt;object type=&quot;3&quot; unique_id=&quot;29438&quot;&gt;&lt;property id=&quot;20148&quot; value=&quot;5&quot;/&gt;&lt;property id=&quot;20300&quot; value=&quot;Slide 1 - &amp;quot;Classification Evaluation Metrics &amp;quot;&quot;/&gt;&lt;property id=&quot;20307&quot; value=&quot;256&quot;/&gt;&lt;/object&gt;&lt;object type=&quot;3&quot; unique_id=&quot;29460&quot;&gt;&lt;property id=&quot;20148&quot; value=&quot;5&quot;/&gt;&lt;property id=&quot;20300&quot; value=&quot;Slide 2 - &amp;quot;Evaluation Metrics-Classification&amp;quot;&quot;/&gt;&lt;property id=&quot;20307&quot; value=&quot;257&quot;/&gt;&lt;/object&gt;&lt;object type=&quot;3&quot; unique_id=&quot;29489&quot;&gt;&lt;property id=&quot;20148&quot; value=&quot;5&quot;/&gt;&lt;property id=&quot;20300&quot; value=&quot;Slide 3 - &amp;quot;Confusion Matrix&amp;quot;&quot;/&gt;&lt;property id=&quot;20307&quot; value=&quot;258&quot;/&gt;&lt;/object&gt;&lt;object type=&quot;3&quot; unique_id=&quot;29490&quot;&gt;&lt;property id=&quot;20148&quot; value=&quot;5&quot;/&gt;&lt;property id=&quot;20300&quot; value=&quot;Slide 4 - &amp;quot;Confusion Matrix Contd….&amp;quot;&quot;/&gt;&lt;property id=&quot;20307&quot; value=&quot;259&quot;/&gt;&lt;/object&gt;&lt;object type=&quot;3&quot; unique_id=&quot;29491&quot;&gt;&lt;property id=&quot;20148&quot; value=&quot;5&quot;/&gt;&lt;property id=&quot;20300&quot; value=&quot;Slide 5 - &amp;quot;Which error (Type I/Type II) is important?&amp;quot;&quot;/&gt;&lt;property id=&quot;20307&quot; value=&quot;260&quot;/&gt;&lt;/object&gt;&lt;object type=&quot;3&quot; unique_id=&quot;29541&quot;&gt;&lt;property id=&quot;20148&quot; value=&quot;5&quot;/&gt;&lt;property id=&quot;20300&quot; value=&quot;Slide 6 - &amp;quot;Accuracy&amp;quot;&quot;/&gt;&lt;property id=&quot;20307&quot; value=&quot;261&quot;/&gt;&lt;/object&gt;&lt;object type=&quot;3&quot; unique_id=&quot;29542&quot;&gt;&lt;property id=&quot;20148&quot; value=&quot;5&quot;/&gt;&lt;property id=&quot;20300&quot; value=&quot;Slide 7 - &amp;quot;Misclassification Rate&amp;quot;&quot;/&gt;&lt;property id=&quot;20307&quot; value=&quot;262&quot;/&gt;&lt;/object&gt;&lt;object type=&quot;3&quot; unique_id=&quot;29570&quot;&gt;&lt;property id=&quot;20148&quot; value=&quot;5&quot;/&gt;&lt;property id=&quot;20300&quot; value=&quot;Slide 8 - &amp;quot;Precision&amp;quot;&quot;/&gt;&lt;property id=&quot;20307&quot; value=&quot;263&quot;/&gt;&lt;/object&gt;&lt;object type=&quot;3&quot; unique_id=&quot;29621&quot;&gt;&lt;property id=&quot;20148&quot; value=&quot;5&quot;/&gt;&lt;property id=&quot;20300&quot; value=&quot;Slide 9 - &amp;quot;Recall&amp;quot;&quot;/&gt;&lt;property id=&quot;20307&quot; value=&quot;264&quot;/&gt;&lt;/object&gt;&lt;object type=&quot;3&quot; unique_id=&quot;29677&quot;&gt;&lt;property id=&quot;20148&quot; value=&quot;5&quot;/&gt;&lt;property id=&quot;20300&quot; value=&quot;Slide 10 - &amp;quot;F-β Score&amp;quot;&quot;/&gt;&lt;property id=&quot;20307&quot; value=&quot;265&quot;/&gt;&lt;/object&gt;&lt;object type=&quot;3&quot; unique_id=&quot;29738&quot;&gt;&lt;property id=&quot;20148&quot; value=&quot;5&quot;/&gt;&lt;property id=&quot;20300&quot; value=&quot;Slide 11 - &amp;quot;F1-Score&amp;quot;&quot;/&gt;&lt;property id=&quot;20307&quot; value=&quot;266&quot;/&gt;&lt;/object&gt;&lt;object type=&quot;3&quot; unique_id=&quot;29804&quot;&gt;&lt;property id=&quot;20148&quot; value=&quot;5&quot;/&gt;&lt;property id=&quot;20300&quot; value=&quot;Slide 12 - &amp;quot;Macro &amp;amp; Weighted Precision&amp;quot;&quot;/&gt;&lt;property id=&quot;20307&quot; value=&quot;267&quot;/&gt;&lt;/object&gt;&lt;object type=&quot;3&quot; unique_id=&quot;29889&quot;&gt;&lt;property id=&quot;20148&quot; value=&quot;5&quot;/&gt;&lt;property id=&quot;20300&quot; value=&quot;Slide 13 - &amp;quot;Macro &amp;amp; Weighted Recall&amp;quot;&quot;/&gt;&lt;property id=&quot;20307&quot; value=&quot;269&quot;/&gt;&lt;/object&gt;&lt;object type=&quot;3&quot; unique_id=&quot;29890&quot;&gt;&lt;property id=&quot;20148&quot; value=&quot;5&quot;/&gt;&lt;property id=&quot;20300&quot; value=&quot;Slide 14 - &amp;quot;Macro &amp;amp; Weighted F1-Score&amp;quot;&quot;/&gt;&lt;property id=&quot;20307&quot; value=&quot;268&quot;/&gt;&lt;/object&gt;&lt;object type=&quot;3&quot; unique_id=&quot;29971&quot;&gt;&lt;property id=&quot;20148&quot; value=&quot;5&quot;/&gt;&lt;property id=&quot;20300&quot; value=&quot;Slide 15 - &amp;quot;Numerical Example&amp;quot;&quot;/&gt;&lt;property id=&quot;20307&quot; value=&quot;270&quot;/&gt;&lt;/object&gt;&lt;object type=&quot;3&quot; unique_id=&quot;30091&quot;&gt;&lt;property id=&quot;20148&quot; value=&quot;5&quot;/&gt;&lt;property id=&quot;20300&quot; value=&quot;Slide 16 - &amp;quot;Numerical Example-Solution&amp;quot;&quot;/&gt;&lt;property id=&quot;20307&quot; value=&quot;271&quot;/&gt;&lt;/object&gt;&lt;object type=&quot;3&quot; unique_id=&quot;30146&quot;&gt;&lt;property id=&quot;20148&quot; value=&quot;5&quot;/&gt;&lt;property id=&quot;20300&quot; value=&quot;Slide 17 - &amp;quot;Numerical Example-Solution&amp;quot;&quot;/&gt;&lt;property id=&quot;20307&quot; value=&quot;272&quot;/&gt;&lt;/object&gt;&lt;object type=&quot;3&quot; unique_id=&quot;30533&quot;&gt;&lt;property id=&quot;20148&quot; value=&quot;5&quot;/&gt;&lt;property id=&quot;20300&quot; value=&quot;Slide 18 - &amp;quot;Sensitivity and Specificity&amp;quot;&quot;/&gt;&lt;property id=&quot;20307&quot; value=&quot;273&quot;/&gt;&lt;/object&gt;&lt;object type=&quot;3&quot; unique_id=&quot;30534&quot;&gt;&lt;property id=&quot;20148&quot; value=&quot;5&quot;/&gt;&lt;property id=&quot;20300&quot; value=&quot;Slide 19 - &amp;quot;ROC Curve&amp;quot;&quot;/&gt;&lt;property id=&quot;20307&quot; value=&quot;274&quot;/&gt;&lt;/object&gt;&lt;object type=&quot;3&quot; unique_id=&quot;30535&quot;&gt;&lt;property id=&quot;20148&quot; value=&quot;5&quot;/&gt;&lt;property id=&quot;20300&quot; value=&quot;Slide 20 - &amp;quot;ROC Curve (Contd…)&amp;quot;&quot;/&gt;&lt;property id=&quot;20307&quot; value=&quot;275&quot;/&gt;&lt;/object&gt;&lt;object type=&quot;3&quot; unique_id=&quot;30536&quot;&gt;&lt;property id=&quot;20148&quot; value=&quot;5&quot;/&gt;&lt;property id=&quot;20300&quot; value=&quot;Slide 21 - &amp;quot;ROC Curve (Contd…)&amp;quot;&quot;/&gt;&lt;property id=&quot;20307&quot; value=&quot;276&quot;/&gt;&lt;/object&gt;&lt;object type=&quot;3&quot; unique_id=&quot;30537&quot;&gt;&lt;property id=&quot;20148&quot; value=&quot;5&quot;/&gt;&lt;property id=&quot;20300&quot; value=&quot;Slide 22 - &amp;quot;ROC Curve (Contd…)&amp;quot;&quot;/&gt;&lt;property id=&quot;20307&quot; value=&quot;278&quot;/&gt;&lt;/object&gt;&lt;/object&gt;&lt;/object&gt;&lt;/database&gt;"/>
  <p:tag name="SECTOMILLISECCONVERTED" val="1"/>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806</TotalTime>
  <Words>1886</Words>
  <Application>Microsoft Office PowerPoint</Application>
  <PresentationFormat>Widescreen</PresentationFormat>
  <Paragraphs>132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 Math</vt:lpstr>
      <vt:lpstr>Times New Roman</vt:lpstr>
      <vt:lpstr>Wingdings</vt:lpstr>
      <vt:lpstr>Retrospect</vt:lpstr>
      <vt:lpstr>Classification Evaluation Metrics </vt:lpstr>
      <vt:lpstr>Evaluation Metrics-Classification</vt:lpstr>
      <vt:lpstr>Confusion Matrix</vt:lpstr>
      <vt:lpstr>Confusion Matrix Contd….</vt:lpstr>
      <vt:lpstr>Which error (Type I/Type II) is important?</vt:lpstr>
      <vt:lpstr>Accuracy</vt:lpstr>
      <vt:lpstr>Misclassification Rate</vt:lpstr>
      <vt:lpstr>Precision</vt:lpstr>
      <vt:lpstr>Recall</vt:lpstr>
      <vt:lpstr>F-β Score</vt:lpstr>
      <vt:lpstr>F1-Score</vt:lpstr>
      <vt:lpstr>Macro &amp; Weighted Precision</vt:lpstr>
      <vt:lpstr>Macro &amp; Weighted Recall</vt:lpstr>
      <vt:lpstr>Macro &amp; Weighted F1-Score</vt:lpstr>
      <vt:lpstr>Numerical Example</vt:lpstr>
      <vt:lpstr>Numerical Example-Solution</vt:lpstr>
      <vt:lpstr>Numerical Example-Solution</vt:lpstr>
      <vt:lpstr>Sensitivity and Specificity</vt:lpstr>
      <vt:lpstr>ROC Curve</vt:lpstr>
      <vt:lpstr>ROC Curve (Contd…)</vt:lpstr>
      <vt:lpstr>ROC Curve (Contd…)</vt:lpstr>
      <vt:lpstr>ROC Curve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Evaluation Metrics </dc:title>
  <dc:creator>Jasmeet Singh</dc:creator>
  <cp:lastModifiedBy>Jatin Bedi</cp:lastModifiedBy>
  <cp:revision>38</cp:revision>
  <dcterms:created xsi:type="dcterms:W3CDTF">2021-04-22T16:24:12Z</dcterms:created>
  <dcterms:modified xsi:type="dcterms:W3CDTF">2023-09-05T12:35:02Z</dcterms:modified>
</cp:coreProperties>
</file>