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2" r:id="rId16"/>
    <p:sldId id="273" r:id="rId17"/>
    <p:sldId id="274" r:id="rId18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2F8E-7C3E-4E90-8979-B5EB3EBB20A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1A5D-1D95-4FF4-A214-76B934CE42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2F8E-7C3E-4E90-8979-B5EB3EBB20A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1A5D-1D95-4FF4-A214-76B934C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2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2F8E-7C3E-4E90-8979-B5EB3EBB20A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1A5D-1D95-4FF4-A214-76B934C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2F8E-7C3E-4E90-8979-B5EB3EBB20A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1A5D-1D95-4FF4-A214-76B934C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2F8E-7C3E-4E90-8979-B5EB3EBB20A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1A5D-1D95-4FF4-A214-76B934CE42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2F8E-7C3E-4E90-8979-B5EB3EBB20A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1A5D-1D95-4FF4-A214-76B934C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2F8E-7C3E-4E90-8979-B5EB3EBB20A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1A5D-1D95-4FF4-A214-76B934C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2F8E-7C3E-4E90-8979-B5EB3EBB20A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1A5D-1D95-4FF4-A214-76B934C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2F8E-7C3E-4E90-8979-B5EB3EBB20A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1A5D-1D95-4FF4-A214-76B934C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592F8E-7C3E-4E90-8979-B5EB3EBB20A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611A5D-1D95-4FF4-A214-76B934C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2F8E-7C3E-4E90-8979-B5EB3EBB20A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1A5D-1D95-4FF4-A214-76B934C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592F8E-7C3E-4E90-8979-B5EB3EBB20A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611A5D-1D95-4FF4-A214-76B934CE42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1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DEAE1B-48AA-4242-9252-D026A2505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Pre-Processing-IV</a:t>
            </a:r>
            <a:br>
              <a:rPr lang="en-US" dirty="0"/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Reduction- SVD, LDA)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099B16-2495-41C2-905F-D5BA46B8D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b="1" cap="none" dirty="0">
                <a:solidFill>
                  <a:schemeClr val="tx1"/>
                </a:solidFill>
              </a:rPr>
              <a:t>Dr</a:t>
            </a:r>
            <a:r>
              <a:rPr lang="en-US" b="1" dirty="0">
                <a:solidFill>
                  <a:schemeClr val="tx1"/>
                </a:solidFill>
              </a:rPr>
              <a:t>. Jasmeet </a:t>
            </a:r>
            <a:r>
              <a:rPr lang="en-US" b="1" dirty="0" err="1">
                <a:solidFill>
                  <a:schemeClr val="tx1"/>
                </a:solidFill>
              </a:rPr>
              <a:t>singh</a:t>
            </a:r>
            <a:endParaRPr lang="en-US" b="1" dirty="0">
              <a:solidFill>
                <a:schemeClr val="tx1"/>
              </a:solidFill>
            </a:endParaRP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Assistant Professor, CSED</a:t>
            </a: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TIET, Patiala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411B6-B8B5-40C1-956F-BEBF603F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C411584-9B8A-4190-AA97-9413DD34D0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>
                  <a:lnSpc>
                    <a:spcPct val="8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Now we find the  columns of V by finding an orthonormal set of eigenvectors of A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The eigenvalues of A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are 25, 9, and 0.</a:t>
                </a:r>
              </a:p>
              <a:p>
                <a:pPr algn="just">
                  <a:lnSpc>
                    <a:spcPct val="8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λ = 25, we have,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b="0" i="1" baseline="30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column normalized eigen vector of the above matrix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λ = 9, we have,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b="0" i="1" baseline="30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−9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column normalized eigen vector of the above matrix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√18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√18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√18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buFont typeface="Wingdings" panose="05000000000000000000" pitchFamily="2" charset="2"/>
                  <a:buChar char="§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11584-9B8A-4190-AA97-9413DD34D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2273" r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53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411B6-B8B5-40C1-956F-BEBF603F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C411584-9B8A-4190-AA97-9413DD34D0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>
                  <a:lnSpc>
                    <a:spcPct val="8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λ = 0, we have,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b="0" i="1" baseline="30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column normalized eigen vector of the above matrix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√18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2/3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√18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−2/3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√18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buFont typeface="Wingdings" panose="05000000000000000000" pitchFamily="2" charset="2"/>
                  <a:buChar char="§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11584-9B8A-4190-AA97-9413DD34D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0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EE44A-49C2-4BCA-ADEA-FC5B6353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EE6330F-17F6-4DF1-AA2B-532C29EAB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Finally, we can compute U by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in its full glory the SVD is: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UV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√18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2/3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√18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−2/3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√18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EE6330F-17F6-4DF1-AA2B-532C29EAB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23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088092-220F-4D63-96F2-E47C748F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for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2638E8-D8A5-492D-AFA8-A7064458E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SVD is used for dimensionality reduction by using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compressed SVD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compressed SVD,</a:t>
                </a:r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rgbClr val="2427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dimensionality reduction is done by neglecting small singular values in the diagonal matrix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rgbClr val="2427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rgbClr val="242729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sz="2200" dirty="0">
                    <a:solidFill>
                      <a:srgbClr val="242729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In compressed SVD,</a:t>
                </a:r>
                <a:r>
                  <a:rPr lang="en-US" sz="2200" b="0" i="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factorization has the form </a:t>
                </a:r>
                <a:r>
                  <a:rPr lang="en-US" sz="2200" b="0" i="1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kumimoji="0" lang="el-GR" altLang="en-US" sz="2200" b="0" u="none" strike="noStrike" cap="none" normalizeH="0" baseline="0" dirty="0">
                    <a:ln>
                      <a:noFill/>
                    </a:ln>
                    <a:solidFill>
                      <a:srgbClr val="242729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rgbClr val="2427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  <m:r>
                      <a:rPr kumimoji="0" lang="el-GR" alt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rgbClr val="2427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200" b="0" i="1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200" b="0" i="1" baseline="3000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b="0" i="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 </a:t>
                </a:r>
                <a:r>
                  <a:rPr lang="en-US" sz="2200" b="0" i="1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200" b="0" i="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an </a:t>
                </a:r>
                <a:r>
                  <a:rPr lang="en-US" sz="2200" b="0" i="1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x p</a:t>
                </a:r>
                <a:r>
                  <a:rPr lang="en-US" sz="2200" b="0" i="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matrix. </a:t>
                </a:r>
                <a:r>
                  <a:rPr lang="el-GR" altLang="en-US" sz="2200" dirty="0">
                    <a:solidFill>
                      <a:srgbClr val="242729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>
                        <a:solidFill>
                          <a:srgbClr val="2427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  <m:r>
                      <a:rPr lang="el-GR" altLang="en-US" sz="2200" i="1">
                        <a:solidFill>
                          <a:srgbClr val="2427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200" b="0" i="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a </a:t>
                </a:r>
                <a:r>
                  <a:rPr lang="en-US" sz="2200" b="0" i="1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x p</a:t>
                </a:r>
                <a:r>
                  <a:rPr lang="en-US" sz="2200" b="0" i="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diagonal matrix. </a:t>
                </a:r>
                <a:r>
                  <a:rPr lang="en-US" sz="2200" b="0" i="1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200" b="0" i="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an </a:t>
                </a:r>
                <a:r>
                  <a:rPr lang="en-US" sz="2200" b="0" i="1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x p</a:t>
                </a:r>
                <a:r>
                  <a:rPr lang="en-US" sz="2200" b="0" i="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matrix, with </a:t>
                </a:r>
                <a:r>
                  <a:rPr lang="en-US" sz="2200" b="0" i="1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200" b="0" i="1" baseline="3000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b="0" i="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being the transpose of </a:t>
                </a:r>
                <a:r>
                  <a:rPr lang="en-US" sz="2200" b="0" i="1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200" b="0" i="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 </a:t>
                </a:r>
                <a:r>
                  <a:rPr lang="en-US" sz="2200" b="0" i="1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x n</a:t>
                </a:r>
                <a:r>
                  <a:rPr lang="en-US" sz="2200" b="0" i="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matrix, or the conjugate transpose if </a:t>
                </a:r>
                <a:r>
                  <a:rPr lang="en-US" sz="2200" b="0" i="1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200" b="0" i="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contains complex values. The value </a:t>
                </a:r>
                <a:r>
                  <a:rPr lang="en-US" sz="2200" b="0" i="1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b="0" i="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called the rank. 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638E8-D8A5-492D-AFA8-A7064458E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52" r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00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088092-220F-4D63-96F2-E47C748F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for Dimensionality Reduction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6B620F16-B835-4B56-9F03-9DF7B7F7CF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172" y="2076450"/>
            <a:ext cx="8065928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07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4A916-37D1-4234-80A8-F9F62F93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0E2CE0-9880-4CC2-B70D-32C5606A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SVD, might be the most popular technique for dimensionality reduction when data is sparse.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Sparse data refers to rows of data where many of the values are zero. 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often the case in some problem domains like recommender systems where a user has a rating for very few movies or songs in the database and zero ratings for all other cases. 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Another common example is a </a:t>
            </a:r>
            <a:r>
              <a:rPr lang="en-US" sz="2400" b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model of a text document, where the document has a count or frequency for some words and most words have a 0 value.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0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4A916-37D1-4234-80A8-F9F62F93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0E2CE0-9880-4CC2-B70D-32C5606A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000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sparse data appropriate for applying SVD for dimensionality reduction: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Customer-Product purchases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User-Song Listen Counts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User-Movie Ratings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 of Words Counts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TF/IDF</a:t>
            </a:r>
          </a:p>
        </p:txBody>
      </p:sp>
    </p:spTree>
    <p:extLst>
      <p:ext uri="{BB962C8B-B14F-4D97-AF65-F5344CB8AC3E}">
        <p14:creationId xmlns:p14="http://schemas.microsoft.com/office/powerpoint/2010/main" val="380307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4A916-37D1-4234-80A8-F9F62F93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SVD</a:t>
            </a:r>
          </a:p>
        </p:txBody>
      </p:sp>
      <p:pic>
        <p:nvPicPr>
          <p:cNvPr id="2052" name="Picture 4" descr="DATA MINING LECTURE 7 Dimensionality Reduction PCA – SVD - ppt video online  download">
            <a:extLst>
              <a:ext uri="{FF2B5EF4-FFF2-40B4-BE49-F238E27FC236}">
                <a16:creationId xmlns:a16="http://schemas.microsoft.com/office/drawing/2014/main" xmlns="" id="{67279BA5-1ED9-4DA2-93CA-A959EF54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8" b="9014"/>
          <a:stretch/>
        </p:blipFill>
        <p:spPr bwMode="auto">
          <a:xfrm>
            <a:off x="840105" y="2136555"/>
            <a:ext cx="10315575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01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C888F-5A69-413E-803B-EB2248E2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Valued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5E9B85D-72F2-4589-99DE-BB8C729CE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 </a:t>
                </a:r>
                <a:r>
                  <a:rPr lang="en-US" sz="2400" i="0" strike="noStrike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algebra</a:t>
                </a:r>
                <a:r>
                  <a:rPr lang="en-US" sz="24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 singular value decomposition (SVD) is a </a:t>
                </a:r>
                <a:r>
                  <a:rPr lang="en-US" sz="2400" i="0" strike="noStrike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factorization</a:t>
                </a:r>
                <a:r>
                  <a:rPr lang="en-US" sz="24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of a </a:t>
                </a:r>
                <a:r>
                  <a:rPr lang="en-US" sz="2400" i="0" strike="noStrike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</a:t>
                </a:r>
                <a:r>
                  <a:rPr lang="en-US" sz="24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or </a:t>
                </a:r>
                <a:r>
                  <a:rPr lang="en-US" sz="2400" i="0" strike="noStrike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</a:t>
                </a:r>
                <a:r>
                  <a:rPr lang="en-US" sz="24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matrix.</a:t>
                </a:r>
              </a:p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Formally, a matrix A of order m × n can be decomposed using SVD as follows: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U and V are column unit orthonormal vectors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rectangular diagonal matrix whose diagonal entries are the singular values of matrix A.</a:t>
                </a:r>
              </a:p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non zero singular values is the rank of 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5E9B85D-72F2-4589-99DE-BB8C729CE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303" r="-1818" b="-1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1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C888F-5A69-413E-803B-EB2248E2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Valued Decomposition-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5E9B85D-72F2-4589-99DE-BB8C729CE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and V are orthonormal i.e.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Singular values of any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positive square root of the eigen values of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order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n×n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9B85D-72F2-4589-99DE-BB8C729CE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08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CC0C888F-5A69-413E-803B-EB2248E2B8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Compute U,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and V 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0C888F-5A69-413E-803B-EB2248E2B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5E9B85D-72F2-4589-99DE-BB8C729CE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rectangular diagonal matrix of singular values of A.</a:t>
                </a:r>
              </a:p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So, 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compute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𝜮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calculate eigen value of  A</a:t>
                </a:r>
                <a:r>
                  <a:rPr lang="en-US" sz="2400" b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or AA</a:t>
                </a:r>
                <a:r>
                  <a:rPr lang="en-US" sz="2400" b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i.e.</a:t>
                </a:r>
              </a:p>
              <a:p>
                <a:pPr lvl="7" algn="just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7" algn="just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positive square root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to find singular values of A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……..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……….&gt;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7" algn="just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diagonal entries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……..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and rest all entries are 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9B85D-72F2-4589-99DE-BB8C729CE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7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67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CC0C888F-5A69-413E-803B-EB2248E2B8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Compute U,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and V 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0C888F-5A69-413E-803B-EB2248E2B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5E9B85D-72F2-4589-99DE-BB8C729CE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is the column normalized eigen vectors of  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as explained below: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m:rPr>
                            <m:sty m:val="p"/>
                          </m:rPr>
                          <a:rPr lang="el-GR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(because U is orthonormal)        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sSup>
                      <m:s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(because for diagonal matrix AA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eigen value matrix of 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So according to diagonalization process, 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V represents eigen vector of A</a:t>
                </a:r>
                <a:r>
                  <a:rPr lang="en-US" sz="2400" b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since it is column unit vector so it must be normalized by each column.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5E9B85D-72F2-4589-99DE-BB8C729CE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33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CC0C888F-5A69-413E-803B-EB2248E2B8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Compute U,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and V 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0C888F-5A69-413E-803B-EB2248E2B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5E9B85D-72F2-4589-99DE-BB8C729CE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is the column normalized eigen vectors of AA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explained below: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l-G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m:rPr>
                              <m:sty m:val="p"/>
                            </m:rPr>
                            <a:rPr lang="el-GR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l-G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(because V is orthonormal)        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(because for diagonal matrix AA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eigen value matrix of AA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So according to diagonalization process, 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U represents eigen vector of AA</a:t>
                </a:r>
                <a:r>
                  <a:rPr lang="en-US" sz="2400" b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 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since it is column unit vector so it must be normalized by each column.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5E9B85D-72F2-4589-99DE-BB8C729CE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8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CC0C888F-5A69-413E-803B-EB2248E2B8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Compute U,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and V 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0C888F-5A69-413E-803B-EB2248E2B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5E9B85D-72F2-4589-99DE-BB8C729CE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Alternatively, we can find U or V (anyone) using column normalized eigen vector of AA</a:t>
                </a:r>
                <a:r>
                  <a:rPr lang="en-US" sz="23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A</a:t>
                </a:r>
                <a:r>
                  <a:rPr lang="en-US" sz="23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respectively and then other can be found as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(because AV=U</a:t>
                </a:r>
                <a:r>
                  <a:rPr lang="el-GR" sz="23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3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(because A</a:t>
                </a:r>
                <a:r>
                  <a:rPr lang="en-US" sz="23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U= V</a:t>
                </a:r>
                <a:r>
                  <a:rPr lang="el-GR" sz="23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9B85D-72F2-4589-99DE-BB8C729CE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6" r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87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411B6-B8B5-40C1-956F-BEBF603F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C411584-9B8A-4190-AA97-9413DD34D0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SVD of A, UΣV </a:t>
                </a:r>
                <a:r>
                  <a:rPr lang="en-US" sz="2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where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11584-9B8A-4190-AA97-9413DD34D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1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87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411B6-B8B5-40C1-956F-BEBF603F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C411584-9B8A-4190-AA97-9413DD34D0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we compute the singular values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finding the eigenvalues of AA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characteristic polynomial is det(AA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−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I) =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 </a:t>
                </a:r>
                <a:r>
                  <a:rPr lang="el-GR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− 34λ + 225 = (λ − 25)(λ − 9), 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singular values are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l-GR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√ 25 = 5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l-GR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√ 9 = 3.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case, we will A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, we will have a 3X3 matrix and three values of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will be 25, 9, and 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11584-9B8A-4190-AA97-9413DD34D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1818" r="-1212" b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974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5747&quot;&gt;&lt;/object&gt;&lt;object type=&quot;2&quot; unique_id=&quot;15748&quot;&gt;&lt;object type=&quot;3&quot; unique_id=&quot;15749&quot;&gt;&lt;property id=&quot;20148&quot; value=&quot;5&quot;/&gt;&lt;property id=&quot;20300&quot; value=&quot;Slide 1 - &amp;quot;Data Pre-Processing-IV (Data Reduction- SVD, LDA) &amp;quot;&quot;/&gt;&lt;property id=&quot;20307&quot; value=&quot;257&quot;/&gt;&lt;/object&gt;&lt;object type=&quot;3&quot; unique_id=&quot;15774&quot;&gt;&lt;property id=&quot;20148&quot; value=&quot;5&quot;/&gt;&lt;property id=&quot;20300&quot; value=&quot;Slide 2 - &amp;quot;Singular Valued Decomposition (SVD)&amp;quot;&quot;/&gt;&lt;property id=&quot;20307&quot; value=&quot;258&quot;/&gt;&lt;/object&gt;&lt;object type=&quot;3&quot; unique_id=&quot;15775&quot;&gt;&lt;property id=&quot;20148&quot; value=&quot;5&quot;/&gt;&lt;property id=&quot;20300&quot; value=&quot;Slide 3 - &amp;quot;Singular Valued Decomposition- Contd…&amp;quot;&quot;/&gt;&lt;property id=&quot;20307&quot; value=&quot;259&quot;/&gt;&lt;/object&gt;&lt;object type=&quot;3&quot; unique_id=&quot;15796&quot;&gt;&lt;property id=&quot;20148&quot; value=&quot;5&quot;/&gt;&lt;property id=&quot;20300&quot; value=&quot;Slide 4 - &amp;quot;How to Compute U, Σ, and V ? &amp;quot;&quot;/&gt;&lt;property id=&quot;20307&quot; value=&quot;260&quot;/&gt;&lt;/object&gt;&lt;object type=&quot;3&quot; unique_id=&quot;15797&quot;&gt;&lt;property id=&quot;20148&quot; value=&quot;5&quot;/&gt;&lt;property id=&quot;20300&quot; value=&quot;Slide 6 - &amp;quot;How to Compute U, Σ, and V ? &amp;quot;&quot;/&gt;&lt;property id=&quot;20307&quot; value=&quot;261&quot;/&gt;&lt;/object&gt;&lt;object type=&quot;3&quot; unique_id=&quot;15840&quot;&gt;&lt;property id=&quot;20148&quot; value=&quot;5&quot;/&gt;&lt;property id=&quot;20300&quot; value=&quot;Slide 5 - &amp;quot;How to Compute U, Σ, and V ? &amp;quot;&quot;/&gt;&lt;property id=&quot;20307&quot; value=&quot;262&quot;/&gt;&lt;/object&gt;&lt;object type=&quot;3&quot; unique_id=&quot;15841&quot;&gt;&lt;property id=&quot;20148&quot; value=&quot;5&quot;/&gt;&lt;property id=&quot;20300&quot; value=&quot;Slide 7 - &amp;quot;How to Compute U, Σ, and V ? &amp;quot;&quot;/&gt;&lt;property id=&quot;20307&quot; value=&quot;263&quot;/&gt;&lt;/object&gt;&lt;object type=&quot;3&quot; unique_id=&quot;15905&quot;&gt;&lt;property id=&quot;20148&quot; value=&quot;5&quot;/&gt;&lt;property id=&quot;20300&quot; value=&quot;Slide 8 - &amp;quot;SVD Example&amp;quot;&quot;/&gt;&lt;property id=&quot;20307&quot; value=&quot;264&quot;/&gt;&lt;/object&gt;&lt;object type=&quot;3&quot; unique_id=&quot;15976&quot;&gt;&lt;property id=&quot;20148&quot; value=&quot;5&quot;/&gt;&lt;property id=&quot;20300&quot; value=&quot;Slide 9 - &amp;quot;SVD Example&amp;quot;&quot;/&gt;&lt;property id=&quot;20307&quot; value=&quot;265&quot;/&gt;&lt;/object&gt;&lt;object type=&quot;3&quot; unique_id=&quot;16021&quot;&gt;&lt;property id=&quot;20148&quot; value=&quot;5&quot;/&gt;&lt;property id=&quot;20300&quot; value=&quot;Slide 10 - &amp;quot;SVD Example&amp;quot;&quot;/&gt;&lt;property id=&quot;20307&quot; value=&quot;266&quot;/&gt;&lt;/object&gt;&lt;object type=&quot;3&quot; unique_id=&quot;16022&quot;&gt;&lt;property id=&quot;20148&quot; value=&quot;5&quot;/&gt;&lt;property id=&quot;20300&quot; value=&quot;Slide 11 - &amp;quot;SVD Example&amp;quot;&quot;/&gt;&lt;property id=&quot;20307&quot; value=&quot;267&quot;/&gt;&lt;/object&gt;&lt;object type=&quot;3&quot; unique_id=&quot;16062&quot;&gt;&lt;property id=&quot;20148&quot; value=&quot;5&quot;/&gt;&lt;property id=&quot;20300&quot; value=&quot;Slide 12 - &amp;quot;SVD Example&amp;quot;&quot;/&gt;&lt;property id=&quot;20307&quot; value=&quot;268&quot;/&gt;&lt;/object&gt;&lt;object type=&quot;3&quot; unique_id=&quot;16151&quot;&gt;&lt;property id=&quot;20148&quot; value=&quot;5&quot;/&gt;&lt;property id=&quot;20300&quot; value=&quot;Slide 13 - &amp;quot;SVD for Dimensionality Reduction&amp;quot;&quot;/&gt;&lt;property id=&quot;20307&quot; value=&quot;270&quot;/&gt;&lt;/object&gt;&lt;object type=&quot;3&quot; unique_id=&quot;16214&quot;&gt;&lt;property id=&quot;20148&quot; value=&quot;5&quot;/&gt;&lt;property id=&quot;20300&quot; value=&quot;Slide 14 - &amp;quot;SVD for Dimensionality Reduction&amp;quot;&quot;/&gt;&lt;property id=&quot;20307&quot; value=&quot;269&quot;/&gt;&lt;/object&gt;&lt;object type=&quot;3&quot; unique_id=&quot;16215&quot;&gt;&lt;property id=&quot;20148&quot; value=&quot;5&quot;/&gt;&lt;property id=&quot;20300&quot; value=&quot;Slide 18 - &amp;quot;Relation between PCA and SVD&amp;quot;&quot;/&gt;&lt;property id=&quot;20307&quot; value=&quot;271&quot;/&gt;&lt;/object&gt;&lt;object type=&quot;3&quot; unique_id=&quot;16301&quot;&gt;&lt;property id=&quot;20148&quot; value=&quot;5&quot;/&gt;&lt;property id=&quot;20300&quot; value=&quot;Slide 15 - &amp;quot;Applications of SVD&amp;quot;&quot;/&gt;&lt;property id=&quot;20307&quot; value=&quot;272&quot;/&gt;&lt;/object&gt;&lt;object type=&quot;3&quot; unique_id=&quot;16302&quot;&gt;&lt;property id=&quot;20148&quot; value=&quot;5&quot;/&gt;&lt;property id=&quot;20300&quot; value=&quot;Slide 16 - &amp;quot;Applications of SVD&amp;quot;&quot;/&gt;&lt;property id=&quot;20307&quot; value=&quot;273&quot;/&gt;&lt;/object&gt;&lt;object type=&quot;3&quot; unique_id=&quot;16303&quot;&gt;&lt;property id=&quot;20148&quot; value=&quot;5&quot;/&gt;&lt;property id=&quot;20300&quot; value=&quot;Slide 17 - &amp;quot;Applications of SVD&amp;quot;&quot;/&gt;&lt;property id=&quot;20307&quot; value=&quot;274&quot;/&gt;&lt;/object&gt;&lt;object type=&quot;3&quot; unique_id=&quot;16364&quot;&gt;&lt;property id=&quot;20148&quot; value=&quot;5&quot;/&gt;&lt;property id=&quot;20300&quot; value=&quot;Slide 19 - &amp;quot;Relation between PCA and SVD- Contd….&amp;quot;&quot;/&gt;&lt;property id=&quot;20307&quot; value=&quot;275&quot;/&gt;&lt;/object&gt;&lt;object type=&quot;3&quot; unique_id=&quot;16428&quot;&gt;&lt;property id=&quot;20148&quot; value=&quot;5&quot;/&gt;&lt;property id=&quot;20300&quot; value=&quot;Slide 20 - &amp;quot;Linear Discriminant Analysis (LDA)&amp;quot;&quot;/&gt;&lt;property id=&quot;20307&quot; value=&quot;276&quot;/&gt;&lt;/object&gt;&lt;object type=&quot;3&quot; unique_id=&quot;16561&quot;&gt;&lt;property id=&quot;20148&quot; value=&quot;5&quot;/&gt;&lt;property id=&quot;20300&quot; value=&quot;Slide 21 - &amp;quot;Linear Discriminant Analysis (LDA)&amp;quot;&quot;/&gt;&lt;property id=&quot;20307&quot; value=&quot;277&quot;/&gt;&lt;/object&gt;&lt;object type=&quot;3&quot; unique_id=&quot;16677&quot;&gt;&lt;property id=&quot;20148&quot; value=&quot;5&quot;/&gt;&lt;property id=&quot;20300&quot; value=&quot;Slide 22 - &amp;quot;Step-by-Step Working of LDA&amp;quot;&quot;/&gt;&lt;property id=&quot;20307&quot; value=&quot;278&quot;/&gt;&lt;/object&gt;&lt;object type=&quot;3&quot; unique_id=&quot;16894&quot;&gt;&lt;property id=&quot;20148&quot; value=&quot;5&quot;/&gt;&lt;property id=&quot;20300&quot; value=&quot;Slide 23 - &amp;quot;Step-by-Step Working of LDA&amp;quot;&quot;/&gt;&lt;property id=&quot;20307&quot; value=&quot;279&quot;/&gt;&lt;/object&gt;&lt;object type=&quot;3&quot; unique_id=&quot;16970&quot;&gt;&lt;property id=&quot;20148&quot; value=&quot;5&quot;/&gt;&lt;property id=&quot;20300&quot; value=&quot;Slide 24 - &amp;quot;Step-by-Step Working of LDA&amp;quot;&quot;/&gt;&lt;property id=&quot;20307&quot; value=&quot;280&quot;/&gt;&lt;/object&gt;&lt;object type=&quot;3&quot; unique_id=&quot;17101&quot;&gt;&lt;property id=&quot;20148&quot; value=&quot;5&quot;/&gt;&lt;property id=&quot;20300&quot; value=&quot;Slide 25 - &amp;quot;LDA Example&amp;quot;&quot;/&gt;&lt;property id=&quot;20307&quot; value=&quot;281&quot;/&gt;&lt;/object&gt;&lt;object type=&quot;3&quot; unique_id=&quot;17264&quot;&gt;&lt;property id=&quot;20148&quot; value=&quot;5&quot;/&gt;&lt;property id=&quot;20300&quot; value=&quot;Slide 26 - &amp;quot;LDA Example&amp;quot;&quot;/&gt;&lt;property id=&quot;20307&quot; value=&quot;282&quot;/&gt;&lt;/object&gt;&lt;object type=&quot;3&quot; unique_id=&quot;17265&quot;&gt;&lt;property id=&quot;20148&quot; value=&quot;5&quot;/&gt;&lt;property id=&quot;20300&quot; value=&quot;Slide 27 - &amp;quot;LDA Example&amp;quot;&quot;/&gt;&lt;property id=&quot;20307&quot; value=&quot;283&quot;/&gt;&lt;/object&gt;&lt;object type=&quot;3&quot; unique_id=&quot;17411&quot;&gt;&lt;property id=&quot;20148&quot; value=&quot;5&quot;/&gt;&lt;property id=&quot;20300&quot; value=&quot;Slide 28 - &amp;quot;LDA Example&amp;quot;&quot;/&gt;&lt;property id=&quot;20307&quot; value=&quot;284&quot;/&gt;&lt;/object&gt;&lt;object type=&quot;3&quot; unique_id=&quot;17532&quot;&gt;&lt;property id=&quot;20148&quot; value=&quot;5&quot;/&gt;&lt;property id=&quot;20300&quot; value=&quot;Slide 29 - &amp;quot;LDA Example&amp;quot;&quot;/&gt;&lt;property id=&quot;20307&quot; value=&quot;285&quot;/&gt;&lt;/object&gt;&lt;object type=&quot;3&quot; unique_id=&quot;17688&quot;&gt;&lt;property id=&quot;20148&quot; value=&quot;5&quot;/&gt;&lt;property id=&quot;20300&quot; value=&quot;Slide 30 - &amp;quot;LDA Example&amp;quot;&quot;/&gt;&lt;property id=&quot;20307&quot; value=&quot;286&quot;/&gt;&lt;/object&gt;&lt;object type=&quot;3&quot; unique_id=&quot;17817&quot;&gt;&lt;property id=&quot;20148&quot; value=&quot;5&quot;/&gt;&lt;property id=&quot;20300&quot; value=&quot;Slide 31 - &amp;quot;LDA Example&amp;quot;&quot;/&gt;&lt;property id=&quot;20307&quot; value=&quot;287&quot;/&gt;&lt;/object&gt;&lt;object type=&quot;3&quot; unique_id=&quot;17818&quot;&gt;&lt;property id=&quot;20148&quot; value=&quot;5&quot;/&gt;&lt;property id=&quot;20300&quot; value=&quot;Slide 32 - &amp;quot;LDA Example&amp;quot;&quot;/&gt;&lt;property id=&quot;20307&quot; value=&quot;28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1331</TotalTime>
  <Words>338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Data Pre-Processing-IV (Data Reduction- SVD, LDA) </vt:lpstr>
      <vt:lpstr>Singular Valued Decomposition (SVD)</vt:lpstr>
      <vt:lpstr>Singular Valued Decomposition- Contd…</vt:lpstr>
      <vt:lpstr>How to Compute U, Σ, and V ? </vt:lpstr>
      <vt:lpstr>How to Compute U, Σ, and V ? </vt:lpstr>
      <vt:lpstr>How to Compute U, Σ, and V ? </vt:lpstr>
      <vt:lpstr>How to Compute U, Σ, and V ? </vt:lpstr>
      <vt:lpstr>SVD Example</vt:lpstr>
      <vt:lpstr>SVD Example</vt:lpstr>
      <vt:lpstr>SVD Example</vt:lpstr>
      <vt:lpstr>SVD Example</vt:lpstr>
      <vt:lpstr>SVD Example</vt:lpstr>
      <vt:lpstr>SVD for Dimensionality Reduction</vt:lpstr>
      <vt:lpstr>SVD for Dimensionality Reduction</vt:lpstr>
      <vt:lpstr>Applications of SVD</vt:lpstr>
      <vt:lpstr>Applications of SVD</vt:lpstr>
      <vt:lpstr>Applications of SVD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Pre-Processing-IV (Data Reduction- SVD, LDA)</dc:title>
  <dc:creator>Jasmeet Singh</dc:creator>
  <cp:lastModifiedBy>Harpreet Singh</cp:lastModifiedBy>
  <cp:revision>73</cp:revision>
  <dcterms:created xsi:type="dcterms:W3CDTF">2021-03-11T08:22:52Z</dcterms:created>
  <dcterms:modified xsi:type="dcterms:W3CDTF">2023-09-18T08:01:13Z</dcterms:modified>
</cp:coreProperties>
</file>