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7" r:id="rId11"/>
    <p:sldId id="266" r:id="rId12"/>
    <p:sldId id="268" r:id="rId13"/>
    <p:sldId id="269" r:id="rId14"/>
    <p:sldId id="270" r:id="rId15"/>
    <p:sldId id="271" r:id="rId16"/>
    <p:sldId id="272" r:id="rId17"/>
    <p:sldId id="274" r:id="rId18"/>
    <p:sldId id="275" r:id="rId19"/>
    <p:sldId id="276" r:id="rId20"/>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in Bedi" userId="3686ce540e06d481" providerId="LiveId" clId="{9B7DBA2A-DAA4-4C89-A3E6-8A217AB41449}"/>
    <pc:docChg chg="delSld">
      <pc:chgData name="Jatin Bedi" userId="3686ce540e06d481" providerId="LiveId" clId="{9B7DBA2A-DAA4-4C89-A3E6-8A217AB41449}" dt="2023-07-31T06:52:23.731" v="0" actId="47"/>
      <pc:docMkLst>
        <pc:docMk/>
      </pc:docMkLst>
      <pc:sldChg chg="del">
        <pc:chgData name="Jatin Bedi" userId="3686ce540e06d481" providerId="LiveId" clId="{9B7DBA2A-DAA4-4C89-A3E6-8A217AB41449}" dt="2023-07-31T06:52:23.731" v="0" actId="47"/>
        <pc:sldMkLst>
          <pc:docMk/>
          <pc:sldMk cId="2438705744"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D8136-A8D7-4906-9733-373EFFDC6FE2}"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56B8-BABC-4435-9DCB-24D2B2FE82A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72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8136-A8D7-4906-9733-373EFFDC6FE2}"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107285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8136-A8D7-4906-9733-373EFFDC6FE2}"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198441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8136-A8D7-4906-9733-373EFFDC6FE2}"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356269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8136-A8D7-4906-9733-373EFFDC6FE2}"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56B8-BABC-4435-9DCB-24D2B2FE82A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05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D8136-A8D7-4906-9733-373EFFDC6FE2}"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1876171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D8136-A8D7-4906-9733-373EFFDC6FE2}" type="datetimeFigureOut">
              <a:rPr lang="en-US" smtClean="0"/>
              <a:pPr/>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90563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D8136-A8D7-4906-9733-373EFFDC6FE2}"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240052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6D8136-A8D7-4906-9733-373EFFDC6FE2}" type="datetimeFigureOut">
              <a:rPr lang="en-US" smtClean="0"/>
              <a:pPr/>
              <a:t>7/31/2023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120504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6D8136-A8D7-4906-9733-373EFFDC6FE2}" type="datetimeFigureOut">
              <a:rPr lang="en-US" smtClean="0"/>
              <a:pPr/>
              <a:t>7/31/2023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7756B8-BABC-4435-9DCB-24D2B2FE82AF}" type="slidenum">
              <a:rPr lang="en-US" smtClean="0"/>
              <a:pPr/>
              <a:t>‹#›</a:t>
            </a:fld>
            <a:endParaRPr lang="en-US"/>
          </a:p>
        </p:txBody>
      </p:sp>
    </p:spTree>
    <p:extLst>
      <p:ext uri="{BB962C8B-B14F-4D97-AF65-F5344CB8AC3E}">
        <p14:creationId xmlns:p14="http://schemas.microsoft.com/office/powerpoint/2010/main" val="172541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D8136-A8D7-4906-9733-373EFFDC6FE2}"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56B8-BABC-4435-9DCB-24D2B2FE82AF}" type="slidenum">
              <a:rPr lang="en-US" smtClean="0"/>
              <a:pPr/>
              <a:t>‹#›</a:t>
            </a:fld>
            <a:endParaRPr lang="en-US"/>
          </a:p>
        </p:txBody>
      </p:sp>
    </p:spTree>
    <p:extLst>
      <p:ext uri="{BB962C8B-B14F-4D97-AF65-F5344CB8AC3E}">
        <p14:creationId xmlns:p14="http://schemas.microsoft.com/office/powerpoint/2010/main" val="276084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6D8136-A8D7-4906-9733-373EFFDC6FE2}" type="datetimeFigureOut">
              <a:rPr lang="en-US" smtClean="0"/>
              <a:pPr/>
              <a:t>7/31/2023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7756B8-BABC-4435-9DCB-24D2B2FE82A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21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68E6-7942-4B79-BFAA-B58BDA1751EF}"/>
              </a:ext>
            </a:extLst>
          </p:cNvPr>
          <p:cNvSpPr>
            <a:spLocks noGrp="1"/>
          </p:cNvSpPr>
          <p:nvPr>
            <p:ph type="ctrTitle"/>
          </p:nvPr>
        </p:nvSpPr>
        <p:spPr>
          <a:xfrm>
            <a:off x="1097280" y="758952"/>
            <a:ext cx="10058400" cy="2136648"/>
          </a:xfrm>
        </p:spPr>
        <p:txBody>
          <a:bodyPr>
            <a:normAutofit fontScale="90000"/>
          </a:bodyPr>
          <a:lstStyle/>
          <a:p>
            <a:pPr algn="ctr"/>
            <a:r>
              <a:rPr lang="en-US" dirty="0"/>
              <a:t>Introduction to </a:t>
            </a:r>
            <a:br>
              <a:rPr lang="en-US" dirty="0"/>
            </a:br>
            <a:r>
              <a:rPr lang="en-US" dirty="0"/>
              <a:t>Machine Learning</a:t>
            </a:r>
          </a:p>
        </p:txBody>
      </p:sp>
      <p:sp>
        <p:nvSpPr>
          <p:cNvPr id="3" name="Subtitle 2">
            <a:extLst>
              <a:ext uri="{FF2B5EF4-FFF2-40B4-BE49-F238E27FC236}">
                <a16:creationId xmlns:a16="http://schemas.microsoft.com/office/drawing/2014/main" id="{B7FDF785-4180-4633-B8EA-15E308AF7F7B}"/>
              </a:ext>
            </a:extLst>
          </p:cNvPr>
          <p:cNvSpPr>
            <a:spLocks noGrp="1"/>
          </p:cNvSpPr>
          <p:nvPr>
            <p:ph type="subTitle" idx="1"/>
          </p:nvPr>
        </p:nvSpPr>
        <p:spPr/>
        <p:txBody>
          <a:bodyPr>
            <a:normAutofit/>
          </a:bodyPr>
          <a:lstStyle/>
          <a:p>
            <a:pPr algn="r"/>
            <a:r>
              <a:rPr lang="en-US" b="1" dirty="0">
                <a:solidFill>
                  <a:schemeClr val="tx1"/>
                </a:solidFill>
              </a:rPr>
              <a:t>TIET, Patiala</a:t>
            </a:r>
          </a:p>
        </p:txBody>
      </p:sp>
    </p:spTree>
    <p:extLst>
      <p:ext uri="{BB962C8B-B14F-4D97-AF65-F5344CB8AC3E}">
        <p14:creationId xmlns:p14="http://schemas.microsoft.com/office/powerpoint/2010/main" val="25390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D4F4-261D-4F60-9E59-01898A096625}"/>
              </a:ext>
            </a:extLst>
          </p:cNvPr>
          <p:cNvSpPr>
            <a:spLocks noGrp="1"/>
          </p:cNvSpPr>
          <p:nvPr>
            <p:ph type="title"/>
          </p:nvPr>
        </p:nvSpPr>
        <p:spPr/>
        <p:txBody>
          <a:bodyPr/>
          <a:lstStyle/>
          <a:p>
            <a:r>
              <a:rPr lang="en-US" dirty="0">
                <a:solidFill>
                  <a:schemeClr val="tx1"/>
                </a:solidFill>
              </a:rPr>
              <a:t>Designing a Learning System</a:t>
            </a:r>
          </a:p>
        </p:txBody>
      </p:sp>
      <p:sp>
        <p:nvSpPr>
          <p:cNvPr id="3" name="Content Placeholder 2">
            <a:extLst>
              <a:ext uri="{FF2B5EF4-FFF2-40B4-BE49-F238E27FC236}">
                <a16:creationId xmlns:a16="http://schemas.microsoft.com/office/drawing/2014/main" id="{C2DF7616-16A8-4AF1-8CBA-78972F0734A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order to design a learning system, some of the basic design principles and approaches must be followed: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Choosing the Training Experience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Choosing the Target Function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Choosing a Representation for the Target Function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Choosing a Function Approximation Algorithm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Final Design</a:t>
            </a:r>
          </a:p>
        </p:txBody>
      </p:sp>
    </p:spTree>
    <p:extLst>
      <p:ext uri="{BB962C8B-B14F-4D97-AF65-F5344CB8AC3E}">
        <p14:creationId xmlns:p14="http://schemas.microsoft.com/office/powerpoint/2010/main" val="190432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D4F4-261D-4F60-9E59-01898A096625}"/>
              </a:ext>
            </a:extLst>
          </p:cNvPr>
          <p:cNvSpPr>
            <a:spLocks noGrp="1"/>
          </p:cNvSpPr>
          <p:nvPr>
            <p:ph type="title"/>
          </p:nvPr>
        </p:nvSpPr>
        <p:spPr/>
        <p:txBody>
          <a:bodyPr/>
          <a:lstStyle/>
          <a:p>
            <a:r>
              <a:rPr lang="en-US" dirty="0">
                <a:solidFill>
                  <a:schemeClr val="tx1"/>
                </a:solidFill>
              </a:rPr>
              <a:t>Choosing the Training Experience</a:t>
            </a:r>
          </a:p>
        </p:txBody>
      </p:sp>
      <p:sp>
        <p:nvSpPr>
          <p:cNvPr id="3" name="Content Placeholder 2">
            <a:extLst>
              <a:ext uri="{FF2B5EF4-FFF2-40B4-BE49-F238E27FC236}">
                <a16:creationId xmlns:a16="http://schemas.microsoft.com/office/drawing/2014/main" id="{C2DF7616-16A8-4AF1-8CBA-78972F0734AA}"/>
              </a:ext>
            </a:extLst>
          </p:cNvPr>
          <p:cNvSpPr>
            <a:spLocks noGrp="1"/>
          </p:cNvSpPr>
          <p:nvPr>
            <p:ph idx="1"/>
          </p:nvPr>
        </p:nvSpPr>
        <p:spPr/>
        <p:txBody>
          <a:bodyPr>
            <a:normAutofit/>
          </a:bodyPr>
          <a:lstStyle/>
          <a:p>
            <a:pPr lvl="1"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Whether the training experience provides direct or indirect feedback.</a:t>
            </a:r>
          </a:p>
          <a:p>
            <a:pPr lvl="2" algn="just">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Direct training examples for playing checkers may include individual checkers board states and the correct move for each.</a:t>
            </a:r>
          </a:p>
          <a:p>
            <a:pPr lvl="2" algn="just">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Indirect training examples may include move sequences and final outcomes of game.</a:t>
            </a:r>
          </a:p>
          <a:p>
            <a:pPr lvl="1"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Degree to which the learner controls the sequence of training examples.</a:t>
            </a:r>
          </a:p>
          <a:p>
            <a:pPr lvl="2" algn="just">
              <a:lnSpc>
                <a:spcPct val="1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Learner may be provided training experience by a random process or  learner collects training examples by exploring its environment.</a:t>
            </a:r>
          </a:p>
          <a:p>
            <a:pPr lvl="1"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How well the training experience represents distribution of examples over the final system performance.</a:t>
            </a:r>
          </a:p>
        </p:txBody>
      </p:sp>
    </p:spTree>
    <p:extLst>
      <p:ext uri="{BB962C8B-B14F-4D97-AF65-F5344CB8AC3E}">
        <p14:creationId xmlns:p14="http://schemas.microsoft.com/office/powerpoint/2010/main" val="361531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D765-E184-404F-B0E1-25FD58D38B33}"/>
              </a:ext>
            </a:extLst>
          </p:cNvPr>
          <p:cNvSpPr>
            <a:spLocks noGrp="1"/>
          </p:cNvSpPr>
          <p:nvPr>
            <p:ph type="title"/>
          </p:nvPr>
        </p:nvSpPr>
        <p:spPr/>
        <p:txBody>
          <a:bodyPr/>
          <a:lstStyle/>
          <a:p>
            <a:r>
              <a:rPr lang="en-US" dirty="0"/>
              <a:t>Choosing the Target Function</a:t>
            </a:r>
          </a:p>
        </p:txBody>
      </p:sp>
      <p:sp>
        <p:nvSpPr>
          <p:cNvPr id="3" name="Content Placeholder 2">
            <a:extLst>
              <a:ext uri="{FF2B5EF4-FFF2-40B4-BE49-F238E27FC236}">
                <a16:creationId xmlns:a16="http://schemas.microsoft.com/office/drawing/2014/main" id="{AA0F1D4A-B9C3-4AFF-B9C1-E9F5860B9E08}"/>
              </a:ext>
            </a:extLst>
          </p:cNvPr>
          <p:cNvSpPr>
            <a:spLocks noGrp="1"/>
          </p:cNvSpPr>
          <p:nvPr>
            <p:ph idx="1"/>
          </p:nvPr>
        </p:nvSpPr>
        <p:spPr/>
        <p:txBody>
          <a:bodyPr>
            <a:normAutofit/>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Reduce the learning task to the problem of discovering an ideal target function (function approximation) that performs the desired task.</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For instance, for a checkers player program, we need to define a function: </a:t>
            </a:r>
          </a:p>
          <a:p>
            <a:pPr marL="0" indent="0" algn="ctr">
              <a:lnSpc>
                <a:spcPct val="120000"/>
              </a:lnSpc>
              <a:buNone/>
            </a:pPr>
            <a:r>
              <a:rPr lang="en-US" sz="2400" dirty="0">
                <a:latin typeface="Times New Roman" panose="02020603050405020304" pitchFamily="18" charset="0"/>
                <a:cs typeface="Times New Roman" panose="02020603050405020304" pitchFamily="18" charset="0"/>
              </a:rPr>
              <a:t>V: B → R</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V maps any legal board state from the set B to some real value. </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target function V is intended to assign better score to better board states.</a:t>
            </a:r>
            <a:endParaRPr lang="en-US" sz="1800" dirty="0">
              <a:latin typeface="Times New Roman" panose="02020603050405020304" pitchFamily="18" charset="0"/>
              <a:cs typeface="Times New Roman" panose="02020603050405020304" pitchFamily="18" charset="0"/>
            </a:endParaRPr>
          </a:p>
          <a:p>
            <a:pPr algn="just">
              <a:lnSpc>
                <a:spcPct val="12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99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475B-30B5-4944-9D28-D692F7B598AA}"/>
              </a:ext>
            </a:extLst>
          </p:cNvPr>
          <p:cNvSpPr>
            <a:spLocks noGrp="1"/>
          </p:cNvSpPr>
          <p:nvPr>
            <p:ph type="title"/>
          </p:nvPr>
        </p:nvSpPr>
        <p:spPr/>
        <p:txBody>
          <a:bodyPr>
            <a:normAutofit fontScale="90000"/>
          </a:bodyPr>
          <a:lstStyle/>
          <a:p>
            <a:r>
              <a:rPr lang="en-US" sz="5400" dirty="0"/>
              <a:t>Choosing a Representation of Target Function</a:t>
            </a:r>
          </a:p>
        </p:txBody>
      </p:sp>
      <p:sp>
        <p:nvSpPr>
          <p:cNvPr id="3" name="Content Placeholder 2">
            <a:extLst>
              <a:ext uri="{FF2B5EF4-FFF2-40B4-BE49-F238E27FC236}">
                <a16:creationId xmlns:a16="http://schemas.microsoft.com/office/drawing/2014/main" id="{54E0E56D-8324-4D76-867F-CF76DD5BB323}"/>
              </a:ext>
            </a:extLst>
          </p:cNvPr>
          <p:cNvSpPr>
            <a:spLocks noGrp="1"/>
          </p:cNvSpPr>
          <p:nvPr>
            <p:ph idx="1"/>
          </p:nvPr>
        </p:nvSpPr>
        <p:spPr/>
        <p:txBody>
          <a:bodyPr>
            <a:normAutofit lnSpcReduction="10000"/>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We must choose a representation that the learning system will use to describe target function.</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We may allow the program to represent V as a large table with a distinct entry specifying the value for each distinct board state.</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We can also specify it as linear , quadratic or polynomial function of pre-defined board features.</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For example, V(b) = w</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6</a:t>
            </a:r>
          </a:p>
          <a:p>
            <a:pPr marL="0" indent="0" algn="just">
              <a:lnSpc>
                <a:spcPct val="120000"/>
              </a:lnSpc>
              <a:buNone/>
            </a:pPr>
            <a:r>
              <a:rPr lang="en-US" sz="2400" dirty="0">
                <a:latin typeface="Times New Roman" panose="02020603050405020304" pitchFamily="18" charset="0"/>
                <a:cs typeface="Times New Roman" panose="02020603050405020304" pitchFamily="18" charset="0"/>
              </a:rPr>
              <a:t>where </a:t>
            </a:r>
            <a:r>
              <a:rPr lang="en-US" sz="2400" dirty="0" err="1">
                <a:latin typeface="Times New Roman" panose="02020603050405020304" pitchFamily="18" charset="0"/>
                <a:cs typeface="Times New Roman" panose="02020603050405020304" pitchFamily="18" charset="0"/>
              </a:rPr>
              <a:t>wi</a:t>
            </a:r>
            <a:r>
              <a:rPr lang="en-US" sz="2400" dirty="0">
                <a:latin typeface="Times New Roman" panose="02020603050405020304" pitchFamily="18" charset="0"/>
                <a:cs typeface="Times New Roman" panose="02020603050405020304" pitchFamily="18" charset="0"/>
              </a:rPr>
              <a:t> represents weights and xi corresponds to board positions.  </a:t>
            </a:r>
          </a:p>
        </p:txBody>
      </p:sp>
    </p:spTree>
    <p:extLst>
      <p:ext uri="{BB962C8B-B14F-4D97-AF65-F5344CB8AC3E}">
        <p14:creationId xmlns:p14="http://schemas.microsoft.com/office/powerpoint/2010/main" val="280792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7C3E-12B0-45B6-8259-76138F015C8B}"/>
              </a:ext>
            </a:extLst>
          </p:cNvPr>
          <p:cNvSpPr>
            <a:spLocks noGrp="1"/>
          </p:cNvSpPr>
          <p:nvPr>
            <p:ph type="title"/>
          </p:nvPr>
        </p:nvSpPr>
        <p:spPr/>
        <p:txBody>
          <a:bodyPr/>
          <a:lstStyle/>
          <a:p>
            <a:r>
              <a:rPr lang="en-US" dirty="0"/>
              <a:t>Choosing a Function Approximation Algorithm</a:t>
            </a:r>
          </a:p>
        </p:txBody>
      </p:sp>
      <p:sp>
        <p:nvSpPr>
          <p:cNvPr id="3" name="Content Placeholder 2">
            <a:extLst>
              <a:ext uri="{FF2B5EF4-FFF2-40B4-BE49-F238E27FC236}">
                <a16:creationId xmlns:a16="http://schemas.microsoft.com/office/drawing/2014/main" id="{9BAD3B42-0A46-4296-93AE-1F9E2A64AAF6}"/>
              </a:ext>
            </a:extLst>
          </p:cNvPr>
          <p:cNvSpPr>
            <a:spLocks noGrp="1"/>
          </p:cNvSpPr>
          <p:nvPr>
            <p:ph idx="1"/>
          </p:nvPr>
        </p:nvSpPr>
        <p:spPr/>
        <p:txBody>
          <a:bodyPr>
            <a:normAutofit/>
          </a:bodyPr>
          <a:lstStyle/>
          <a:p>
            <a:pPr algn="just">
              <a:lnSpc>
                <a:spcPct val="120000"/>
              </a:lnSpc>
            </a:pPr>
            <a:r>
              <a:rPr lang="en-US" sz="2400" dirty="0">
                <a:latin typeface="Times New Roman" panose="02020603050405020304" pitchFamily="18" charset="0"/>
                <a:cs typeface="Times New Roman" panose="02020603050405020304" pitchFamily="18" charset="0"/>
              </a:rPr>
              <a:t>In order to learn the target (approximation function), we need methods for the following:</a:t>
            </a:r>
          </a:p>
          <a:p>
            <a:pPr marL="457200" indent="-457200" algn="just">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Estimating Training Values: </a:t>
            </a:r>
          </a:p>
          <a:p>
            <a:pPr lvl="1"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Each training example, is an ordered pair of the form (b, </a:t>
            </a:r>
            <a:r>
              <a:rPr lang="en-US" sz="2200" dirty="0" err="1">
                <a:latin typeface="Times New Roman" panose="02020603050405020304" pitchFamily="18" charset="0"/>
                <a:cs typeface="Times New Roman" panose="02020603050405020304" pitchFamily="18" charset="0"/>
              </a:rPr>
              <a:t>V</a:t>
            </a:r>
            <a:r>
              <a:rPr lang="en-US" sz="2200" baseline="-25000" dirty="0" err="1">
                <a:latin typeface="Times New Roman" panose="02020603050405020304" pitchFamily="18" charset="0"/>
                <a:cs typeface="Times New Roman" panose="02020603050405020304" pitchFamily="18" charset="0"/>
              </a:rPr>
              <a:t>train</a:t>
            </a:r>
            <a:r>
              <a:rPr lang="en-US" sz="2200" dirty="0">
                <a:latin typeface="Times New Roman" panose="02020603050405020304" pitchFamily="18" charset="0"/>
                <a:cs typeface="Times New Roman" panose="02020603050405020304" pitchFamily="18" charset="0"/>
              </a:rPr>
              <a:t>(b)); where b is a particular board state and </a:t>
            </a:r>
            <a:r>
              <a:rPr lang="en-US" sz="2200" dirty="0" err="1">
                <a:latin typeface="Times New Roman" panose="02020603050405020304" pitchFamily="18" charset="0"/>
                <a:cs typeface="Times New Roman" panose="02020603050405020304" pitchFamily="18" charset="0"/>
              </a:rPr>
              <a:t>V</a:t>
            </a:r>
            <a:r>
              <a:rPr lang="en-US" sz="2200" baseline="-25000" dirty="0" err="1">
                <a:latin typeface="Times New Roman" panose="02020603050405020304" pitchFamily="18" charset="0"/>
                <a:cs typeface="Times New Roman" panose="02020603050405020304" pitchFamily="18" charset="0"/>
              </a:rPr>
              <a:t>train</a:t>
            </a:r>
            <a:r>
              <a:rPr lang="en-US" sz="2200" dirty="0">
                <a:latin typeface="Times New Roman" panose="02020603050405020304" pitchFamily="18" charset="0"/>
                <a:cs typeface="Times New Roman" panose="02020603050405020304" pitchFamily="18" charset="0"/>
              </a:rPr>
              <a:t>(b) is the corresponding training value.</a:t>
            </a:r>
          </a:p>
          <a:p>
            <a:pPr lvl="1" algn="just">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These training values need to be estimated in case of indirect training experience.</a:t>
            </a:r>
          </a:p>
          <a:p>
            <a:pPr lvl="1" algn="just">
              <a:lnSpc>
                <a:spcPct val="12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96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7C3E-12B0-45B6-8259-76138F015C8B}"/>
              </a:ext>
            </a:extLst>
          </p:cNvPr>
          <p:cNvSpPr>
            <a:spLocks noGrp="1"/>
          </p:cNvSpPr>
          <p:nvPr>
            <p:ph type="title"/>
          </p:nvPr>
        </p:nvSpPr>
        <p:spPr/>
        <p:txBody>
          <a:bodyPr/>
          <a:lstStyle/>
          <a:p>
            <a:r>
              <a:rPr lang="en-US" dirty="0"/>
              <a:t>Choosing a Function Approximation Algorithm </a:t>
            </a:r>
            <a:r>
              <a:rPr lang="en-US" dirty="0" err="1"/>
              <a:t>Contd</a:t>
            </a:r>
            <a:r>
              <a:rPr lang="en-US" dirty="0"/>
              <a:t>….</a:t>
            </a:r>
          </a:p>
        </p:txBody>
      </p:sp>
      <p:sp>
        <p:nvSpPr>
          <p:cNvPr id="3" name="Content Placeholder 2">
            <a:extLst>
              <a:ext uri="{FF2B5EF4-FFF2-40B4-BE49-F238E27FC236}">
                <a16:creationId xmlns:a16="http://schemas.microsoft.com/office/drawing/2014/main" id="{9BAD3B42-0A46-4296-93AE-1F9E2A64AAF6}"/>
              </a:ext>
            </a:extLst>
          </p:cNvPr>
          <p:cNvSpPr>
            <a:spLocks noGrp="1"/>
          </p:cNvSpPr>
          <p:nvPr>
            <p:ph idx="1"/>
          </p:nvPr>
        </p:nvSpPr>
        <p:spPr/>
        <p:txBody>
          <a:bodyPr>
            <a:normAutofit fontScale="92500" lnSpcReduction="20000"/>
          </a:bodyPr>
          <a:lstStyle/>
          <a:p>
            <a:pPr marL="457200" indent="-457200" algn="just">
              <a:lnSpc>
                <a:spcPct val="120000"/>
              </a:lnSpc>
              <a:buFont typeface="+mj-lt"/>
              <a:buAutoNum type="arabicPeriod" startAt="2"/>
            </a:pPr>
            <a:r>
              <a:rPr lang="en-US" sz="2400" dirty="0">
                <a:latin typeface="Times New Roman" panose="02020603050405020304" pitchFamily="18" charset="0"/>
                <a:cs typeface="Times New Roman" panose="02020603050405020304" pitchFamily="18" charset="0"/>
              </a:rPr>
              <a:t>Adjusting the weights </a:t>
            </a:r>
          </a:p>
          <a:p>
            <a:pPr lvl="1" algn="just">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learning algorithm must choose the weights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to best fit the training examples(</a:t>
            </a:r>
            <a:r>
              <a:rPr lang="en-US" sz="2400" dirty="0" err="1">
                <a:latin typeface="Times New Roman" panose="02020603050405020304" pitchFamily="18" charset="0"/>
                <a:cs typeface="Times New Roman" panose="02020603050405020304" pitchFamily="18" charset="0"/>
              </a:rPr>
              <a:t>b,V</a:t>
            </a:r>
            <a:r>
              <a:rPr lang="en-US" sz="2400" baseline="-25000" dirty="0" err="1">
                <a:latin typeface="Times New Roman" panose="02020603050405020304" pitchFamily="18" charset="0"/>
                <a:cs typeface="Times New Roman" panose="02020603050405020304" pitchFamily="18" charset="0"/>
              </a:rPr>
              <a:t>train</a:t>
            </a:r>
            <a:r>
              <a:rPr lang="en-US" sz="2400" dirty="0">
                <a:latin typeface="Times New Roman" panose="02020603050405020304" pitchFamily="18" charset="0"/>
                <a:cs typeface="Times New Roman" panose="02020603050405020304" pitchFamily="18" charset="0"/>
              </a:rPr>
              <a:t>(b)).</a:t>
            </a:r>
          </a:p>
          <a:p>
            <a:pPr lvl="1" algn="just">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One common approach is to define the best hypothesis, or set the weights, as that which minimized the squared error E between the training values and the values predicted by the hypothesis V.</a:t>
            </a:r>
          </a:p>
          <a:p>
            <a:pPr lvl="1" algn="just">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Several algorithms exist for finding weights of function that minimize E. </a:t>
            </a:r>
          </a:p>
          <a:p>
            <a:pPr lvl="1" algn="just">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One such example is Least Mean squares (LMS) training rule. For each observed training example it adjusts the weight a small amount in a direction that reduces E.</a:t>
            </a:r>
          </a:p>
          <a:p>
            <a:pPr marL="201168" lvl="1" indent="0" algn="just">
              <a:lnSpc>
                <a:spcPct val="120000"/>
              </a:lnSpc>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4669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7C3E-12B0-45B6-8259-76138F015C8B}"/>
              </a:ext>
            </a:extLst>
          </p:cNvPr>
          <p:cNvSpPr>
            <a:spLocks noGrp="1"/>
          </p:cNvSpPr>
          <p:nvPr>
            <p:ph type="title"/>
          </p:nvPr>
        </p:nvSpPr>
        <p:spPr/>
        <p:txBody>
          <a:bodyPr/>
          <a:lstStyle/>
          <a:p>
            <a:r>
              <a:rPr lang="en-US" dirty="0"/>
              <a:t>Choosing a Function Approximation Algorithm </a:t>
            </a:r>
            <a:r>
              <a:rPr lang="en-US" dirty="0" err="1"/>
              <a:t>Contd</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AD3B42-0A46-4296-93AE-1F9E2A64AAF6}"/>
                  </a:ext>
                </a:extLst>
              </p:cNvPr>
              <p:cNvSpPr>
                <a:spLocks noGrp="1"/>
              </p:cNvSpPr>
              <p:nvPr>
                <p:ph idx="1"/>
              </p:nvPr>
            </p:nvSpPr>
            <p:spPr/>
            <p:txBody>
              <a:bodyPr>
                <a:normAutofit/>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LMS </a:t>
                </a:r>
                <a:r>
                  <a:rPr lang="en-US" sz="2400" dirty="0" err="1">
                    <a:latin typeface="Times New Roman" panose="02020603050405020304" pitchFamily="18" charset="0"/>
                    <a:cs typeface="Times New Roman" panose="02020603050405020304" pitchFamily="18" charset="0"/>
                  </a:rPr>
                  <a:t>Updation</a:t>
                </a:r>
                <a:r>
                  <a:rPr lang="en-US" sz="2400" dirty="0">
                    <a:latin typeface="Times New Roman" panose="02020603050405020304" pitchFamily="18" charset="0"/>
                    <a:cs typeface="Times New Roman" panose="02020603050405020304" pitchFamily="18" charset="0"/>
                  </a:rPr>
                  <a:t> Rule:</a:t>
                </a:r>
              </a:p>
              <a:p>
                <a:pPr marL="0" indent="0" algn="just">
                  <a:lnSpc>
                    <a:spcPct val="120000"/>
                  </a:lnSpc>
                  <a:buNone/>
                </a:pPr>
                <a:r>
                  <a:rPr lang="en-US" sz="2400" dirty="0">
                    <a:latin typeface="Times New Roman" panose="02020603050405020304" pitchFamily="18" charset="0"/>
                    <a:cs typeface="Times New Roman" panose="02020603050405020304" pitchFamily="18" charset="0"/>
                  </a:rPr>
                  <a:t>	For each training example (b,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train</a:t>
                </a:r>
                <a:r>
                  <a:rPr lang="en-US" sz="2400" dirty="0">
                    <a:latin typeface="Times New Roman" panose="02020603050405020304" pitchFamily="18" charset="0"/>
                    <a:cs typeface="Times New Roman" panose="02020603050405020304" pitchFamily="18" charset="0"/>
                  </a:rPr>
                  <a:t>(b));</a:t>
                </a:r>
              </a:p>
              <a:p>
                <a:pPr lvl="6" algn="just">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the current weights to estimate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𝑉</m:t>
                        </m:r>
                      </m:e>
                      <m:sup>
                        <m:r>
                          <a:rPr lang="en-US" sz="2400" i="1" smtClean="0">
                            <a:latin typeface="Cambria Math" panose="02040503050406030204" pitchFamily="18" charset="0"/>
                            <a:cs typeface="Times New Roman" panose="02020603050405020304" pitchFamily="18" charset="0"/>
                          </a:rPr>
                          <m:t>ˆ</m:t>
                        </m:r>
                      </m:sup>
                    </m:sSup>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oMath>
                </a14:m>
                <a:endParaRPr lang="en-US" sz="2400" b="0" dirty="0">
                  <a:latin typeface="Times New Roman" panose="02020603050405020304" pitchFamily="18" charset="0"/>
                  <a:cs typeface="Times New Roman" panose="02020603050405020304" pitchFamily="18" charset="0"/>
                </a:endParaRPr>
              </a:p>
              <a:p>
                <a:pPr lvl="6" algn="just">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For each weight </a:t>
                </a:r>
                <a:r>
                  <a:rPr lang="en-US" sz="2400" dirty="0" err="1">
                    <a:latin typeface="Times New Roman" panose="02020603050405020304" pitchFamily="18" charset="0"/>
                    <a:cs typeface="Times New Roman" panose="02020603050405020304" pitchFamily="18" charset="0"/>
                  </a:rPr>
                  <a:t>wi</a:t>
                </a:r>
                <a:r>
                  <a:rPr lang="en-US" sz="2400" dirty="0">
                    <a:latin typeface="Times New Roman" panose="02020603050405020304" pitchFamily="18" charset="0"/>
                    <a:cs typeface="Times New Roman" panose="02020603050405020304" pitchFamily="18" charset="0"/>
                  </a:rPr>
                  <a:t>, update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Vtrain</a:t>
                </a:r>
                <a:r>
                  <a:rPr lang="en-US" sz="1800" dirty="0">
                    <a:latin typeface="Times New Roman" panose="02020603050405020304" pitchFamily="18" charset="0"/>
                    <a:cs typeface="Times New Roman" panose="02020603050405020304" pitchFamily="18" charset="0"/>
                  </a:rPr>
                  <a:t>(b)-</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𝑉</m:t>
                        </m:r>
                      </m:e>
                      <m:sup>
                        <m:r>
                          <a:rPr lang="en-US" sz="1800" i="1" smtClean="0">
                            <a:latin typeface="Cambria Math" panose="02040503050406030204" pitchFamily="18" charset="0"/>
                            <a:cs typeface="Times New Roman" panose="02020603050405020304" pitchFamily="18" charset="0"/>
                          </a:rPr>
                          <m:t>ˆ</m:t>
                        </m:r>
                      </m:sup>
                    </m:sSup>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𝑏</m:t>
                        </m:r>
                      </m:e>
                    </m:d>
                    <m:r>
                      <a:rPr lang="en-US" sz="1800" b="0" i="1"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 x</a:t>
                </a:r>
                <a:r>
                  <a:rPr lang="en-US" sz="1800" baseline="-25000" dirty="0">
                    <a:latin typeface="Times New Roman" panose="02020603050405020304" pitchFamily="18" charset="0"/>
                    <a:cs typeface="Times New Roman" panose="02020603050405020304" pitchFamily="18" charset="0"/>
                  </a:rPr>
                  <a:t>i</a:t>
                </a:r>
              </a:p>
            </p:txBody>
          </p:sp>
        </mc:Choice>
        <mc:Fallback xmlns="">
          <p:sp>
            <p:nvSpPr>
              <p:cNvPr id="3" name="Content Placeholder 2">
                <a:extLst>
                  <a:ext uri="{FF2B5EF4-FFF2-40B4-BE49-F238E27FC236}">
                    <a16:creationId xmlns:a16="http://schemas.microsoft.com/office/drawing/2014/main" xmlns="" xmlns:a14="http://schemas.microsoft.com/office/drawing/2010/main" id="{9BAD3B42-0A46-4296-93AE-1F9E2A64AAF6}"/>
                  </a:ext>
                </a:extLst>
              </p:cNvPr>
              <p:cNvSpPr>
                <a:spLocks noGrp="1" noRot="1" noChangeAspect="1" noMove="1" noResize="1" noEditPoints="1" noAdjustHandles="1" noChangeArrowheads="1" noChangeShapeType="1" noTextEdit="1"/>
              </p:cNvSpPr>
              <p:nvPr>
                <p:ph idx="1"/>
              </p:nvPr>
            </p:nvSpPr>
            <p:spPr>
              <a:blipFill>
                <a:blip r:embed="rId2"/>
                <a:stretch>
                  <a:fillRect l="-1697" t="-303"/>
                </a:stretch>
              </a:blipFill>
            </p:spPr>
            <p:txBody>
              <a:bodyPr/>
              <a:lstStyle/>
              <a:p>
                <a:r>
                  <a:rPr lang="en-US">
                    <a:noFill/>
                  </a:rPr>
                  <a:t> </a:t>
                </a:r>
              </a:p>
            </p:txBody>
          </p:sp>
        </mc:Fallback>
      </mc:AlternateContent>
    </p:spTree>
    <p:extLst>
      <p:ext uri="{BB962C8B-B14F-4D97-AF65-F5344CB8AC3E}">
        <p14:creationId xmlns:p14="http://schemas.microsoft.com/office/powerpoint/2010/main" val="155589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4B4B0D-8165-4BB5-845A-B6E8D050A3A8}"/>
              </a:ext>
            </a:extLst>
          </p:cNvPr>
          <p:cNvSpPr>
            <a:spLocks noGrp="1"/>
          </p:cNvSpPr>
          <p:nvPr>
            <p:ph type="title"/>
          </p:nvPr>
        </p:nvSpPr>
        <p:spPr/>
        <p:txBody>
          <a:bodyPr/>
          <a:lstStyle/>
          <a:p>
            <a:r>
              <a:rPr lang="en-US" dirty="0"/>
              <a:t>Issues in Machine Learning</a:t>
            </a:r>
          </a:p>
        </p:txBody>
      </p:sp>
      <p:sp>
        <p:nvSpPr>
          <p:cNvPr id="7" name="Content Placeholder 6">
            <a:extLst>
              <a:ext uri="{FF2B5EF4-FFF2-40B4-BE49-F238E27FC236}">
                <a16:creationId xmlns:a16="http://schemas.microsoft.com/office/drawing/2014/main" id="{D6091F41-46E9-49AD-BDF1-08CC4E8D84E3}"/>
              </a:ext>
            </a:extLst>
          </p:cNvPr>
          <p:cNvSpPr>
            <a:spLocks noGrp="1"/>
          </p:cNvSpPr>
          <p:nvPr>
            <p:ph idx="1"/>
          </p:nvPr>
        </p:nvSpPr>
        <p:spPr/>
        <p:txBody>
          <a:bodyPr>
            <a:normAutofit fontScale="85000" lnSpcReduction="10000"/>
          </a:bodyPr>
          <a:lstStyle/>
          <a:p>
            <a:pPr algn="just">
              <a:lnSpc>
                <a:spcPct val="120000"/>
              </a:lnSpc>
            </a:pPr>
            <a:r>
              <a:rPr lang="en-US" sz="2400" dirty="0">
                <a:latin typeface="Times New Roman" panose="02020603050405020304" pitchFamily="18" charset="0"/>
                <a:cs typeface="Times New Roman" panose="02020603050405020304" pitchFamily="18" charset="0"/>
              </a:rPr>
              <a:t>The field of machine learning is concerned with answering the questions related to design of learning system:</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What learning algorithms exist for learning general target function from specific training examples?</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In what settings will particular algorithms converge to the desired function, given sufficient data?</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Which algorithms perform best for which types of problems and representations?</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 much training data (examples) is sufficient for a particular model?</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When and how can prior knowledge held by the learner guide the learning process of generalizing from examples?</a:t>
            </a:r>
          </a:p>
          <a:p>
            <a:pPr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1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4B4B0D-8165-4BB5-845A-B6E8D050A3A8}"/>
              </a:ext>
            </a:extLst>
          </p:cNvPr>
          <p:cNvSpPr>
            <a:spLocks noGrp="1"/>
          </p:cNvSpPr>
          <p:nvPr>
            <p:ph type="title"/>
          </p:nvPr>
        </p:nvSpPr>
        <p:spPr/>
        <p:txBody>
          <a:bodyPr/>
          <a:lstStyle/>
          <a:p>
            <a:r>
              <a:rPr lang="en-US" dirty="0"/>
              <a:t>Issues in Machine Learning </a:t>
            </a:r>
            <a:r>
              <a:rPr lang="en-US" dirty="0" err="1"/>
              <a:t>Contd</a:t>
            </a:r>
            <a:r>
              <a:rPr lang="en-US" dirty="0"/>
              <a:t>…..</a:t>
            </a:r>
          </a:p>
        </p:txBody>
      </p:sp>
      <p:sp>
        <p:nvSpPr>
          <p:cNvPr id="7" name="Content Placeholder 6">
            <a:extLst>
              <a:ext uri="{FF2B5EF4-FFF2-40B4-BE49-F238E27FC236}">
                <a16:creationId xmlns:a16="http://schemas.microsoft.com/office/drawing/2014/main" id="{D6091F41-46E9-49AD-BDF1-08CC4E8D84E3}"/>
              </a:ext>
            </a:extLst>
          </p:cNvPr>
          <p:cNvSpPr>
            <a:spLocks noGrp="1"/>
          </p:cNvSpPr>
          <p:nvPr>
            <p:ph idx="1"/>
          </p:nvPr>
        </p:nvSpPr>
        <p:spPr/>
        <p:txBody>
          <a:bodyPr>
            <a:normAutofit/>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What is the best way to reduce the learning task to one or more function approximation problems? In other words, what specific functions should system attempt to learn?</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Can the process of learning target function be automated?</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How can the learner automatically alter its representation to improve its ability to represent and learn the target function?</a:t>
            </a:r>
          </a:p>
          <a:p>
            <a:pPr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68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7AEA-F3E6-4213-8AB7-492265072C19}"/>
              </a:ext>
            </a:extLst>
          </p:cNvPr>
          <p:cNvSpPr>
            <a:spLocks noGrp="1"/>
          </p:cNvSpPr>
          <p:nvPr>
            <p:ph type="title"/>
          </p:nvPr>
        </p:nvSpPr>
        <p:spPr/>
        <p:txBody>
          <a:bodyPr/>
          <a:lstStyle/>
          <a:p>
            <a:r>
              <a:rPr lang="en-US" dirty="0"/>
              <a:t>Applications of Machine Learning</a:t>
            </a:r>
          </a:p>
        </p:txBody>
      </p:sp>
      <p:sp>
        <p:nvSpPr>
          <p:cNvPr id="3" name="Content Placeholder 2">
            <a:extLst>
              <a:ext uri="{FF2B5EF4-FFF2-40B4-BE49-F238E27FC236}">
                <a16:creationId xmlns:a16="http://schemas.microsoft.com/office/drawing/2014/main" id="{5DA5FD6B-7857-4ACC-99F1-CF99F6C9BA19}"/>
              </a:ext>
            </a:extLst>
          </p:cNvPr>
          <p:cNvSpPr>
            <a:spLocks noGrp="1"/>
          </p:cNvSpPr>
          <p:nvPr>
            <p:ph idx="1"/>
          </p:nvPr>
        </p:nvSpPr>
        <p:spPr/>
        <p:txBody>
          <a:bodyPr>
            <a:normAutofit/>
          </a:bodyPr>
          <a:lstStyle/>
          <a:p>
            <a:pPr algn="just">
              <a:lnSpc>
                <a:spcPct val="120000"/>
              </a:lnSpc>
            </a:pPr>
            <a:r>
              <a:rPr lang="en-US" sz="2400" dirty="0">
                <a:latin typeface="Times New Roman" panose="02020603050405020304" pitchFamily="18" charset="0"/>
                <a:cs typeface="Times New Roman" panose="02020603050405020304" pitchFamily="18" charset="0"/>
              </a:rPr>
              <a:t>Machine Learning is used in a number of engineering, applied sciences, life sciences, and mundane tasks. Broad applications of ML are :</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Applications that can’t be programmed by man</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Automatic driving, handwriting recognition, NLP, Computer Vision</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Self Customization Programs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Amazon,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NetFlix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recommendations.</a:t>
            </a:r>
          </a:p>
          <a:p>
            <a:pPr algn="just">
              <a:lnSpc>
                <a:spcPct val="120000"/>
              </a:lnSpc>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mining</a:t>
            </a:r>
            <a:r>
              <a:rPr lang="en-US" sz="2400" b="1"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web click data, medical records, biology, engineering</a:t>
            </a:r>
          </a:p>
          <a:p>
            <a:pPr algn="just">
              <a:lnSpc>
                <a:spcPct val="120000"/>
              </a:lnSpc>
              <a:buFont typeface="Wingdings" panose="05000000000000000000" pitchFamily="2" charset="2"/>
              <a:buChar char="§"/>
            </a:pP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sz="2400" b="1">
                <a:effectLst/>
                <a:latin typeface="Times New Roman" panose="02020603050405020304" pitchFamily="18" charset="0"/>
                <a:ea typeface="Calibri" panose="020F0502020204030204" pitchFamily="34" charset="0"/>
                <a:cs typeface="Times New Roman" panose="02020603050405020304" pitchFamily="18" charset="0"/>
              </a:rPr>
              <a:t>Understanding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human behavior: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brain, real AI</a:t>
            </a:r>
          </a:p>
          <a:p>
            <a:pPr marL="0" indent="0" algn="just">
              <a:lnSpc>
                <a:spcPct val="12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01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D55A-B401-4D5F-8D2B-540D26798165}"/>
              </a:ext>
            </a:extLst>
          </p:cNvPr>
          <p:cNvSpPr>
            <a:spLocks noGrp="1"/>
          </p:cNvSpPr>
          <p:nvPr>
            <p:ph type="title"/>
          </p:nvPr>
        </p:nvSpPr>
        <p:spPr/>
        <p:txBody>
          <a:bodyPr>
            <a:normAutofit/>
          </a:bodyPr>
          <a:lstStyle/>
          <a:p>
            <a:r>
              <a:rPr lang="en-US" sz="6600" dirty="0"/>
              <a:t>Introduction</a:t>
            </a:r>
          </a:p>
        </p:txBody>
      </p:sp>
      <p:sp>
        <p:nvSpPr>
          <p:cNvPr id="3" name="Content Placeholder 2">
            <a:extLst>
              <a:ext uri="{FF2B5EF4-FFF2-40B4-BE49-F238E27FC236}">
                <a16:creationId xmlns:a16="http://schemas.microsoft.com/office/drawing/2014/main" id="{1340E916-0AC2-4B6D-B249-E60FE7D8A8AA}"/>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Machine Learning (ML) techniques are widely used nowadays in number of applications.</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Social media such as Facebook, Twitter, Instagram, etc. use machine learning algorithms for custom feeds, recommendations, auto photo tagging, etc.</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Various Email providers classify Emails as spam or ham using machine learning algorithms.</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Self customization programs for applications like Amazon, Netflix, YouTube uses machine learning for recommendations.</a:t>
            </a:r>
          </a:p>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Search engines rank pages using various learning algorithms.</a:t>
            </a:r>
          </a:p>
        </p:txBody>
      </p:sp>
    </p:spTree>
    <p:extLst>
      <p:ext uri="{BB962C8B-B14F-4D97-AF65-F5344CB8AC3E}">
        <p14:creationId xmlns:p14="http://schemas.microsoft.com/office/powerpoint/2010/main" val="399654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27D3-0A93-417D-BC31-E65C6D6F2390}"/>
              </a:ext>
            </a:extLst>
          </p:cNvPr>
          <p:cNvSpPr>
            <a:spLocks noGrp="1"/>
          </p:cNvSpPr>
          <p:nvPr>
            <p:ph type="title"/>
          </p:nvPr>
        </p:nvSpPr>
        <p:spPr/>
        <p:txBody>
          <a:bodyPr>
            <a:normAutofit/>
          </a:bodyPr>
          <a:lstStyle/>
          <a:p>
            <a:r>
              <a:rPr lang="en-US" sz="6000" dirty="0"/>
              <a:t>Why ML is so prevalent?</a:t>
            </a:r>
          </a:p>
        </p:txBody>
      </p:sp>
      <p:sp>
        <p:nvSpPr>
          <p:cNvPr id="3" name="Content Placeholder 2">
            <a:extLst>
              <a:ext uri="{FF2B5EF4-FFF2-40B4-BE49-F238E27FC236}">
                <a16:creationId xmlns:a16="http://schemas.microsoft.com/office/drawing/2014/main" id="{0D6853EB-3972-4F8B-82E2-8DD0238A9CE0}"/>
              </a:ext>
            </a:extLst>
          </p:cNvPr>
          <p:cNvSpPr>
            <a:spLocks noGrp="1"/>
          </p:cNvSpPr>
          <p:nvPr>
            <p:ph idx="1"/>
          </p:nvPr>
        </p:nvSpPr>
        <p:spPr/>
        <p:txBody>
          <a:bodyPr>
            <a:normAutofit/>
          </a:bodyPr>
          <a:lstStyle/>
          <a:p>
            <a:pPr lvl="1"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ML grew out of Artificial Intelligence that is as intelligent as human mind. </a:t>
            </a:r>
          </a:p>
          <a:p>
            <a:pPr lvl="1" algn="just">
              <a:lnSpc>
                <a:spcPct val="150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New capability for computers that has touched many aspects of industry and basic science.</a:t>
            </a:r>
          </a:p>
          <a:p>
            <a:pPr lvl="1" algn="just">
              <a:lnSpc>
                <a:spcPct val="150000"/>
              </a:lnSpc>
              <a:buFont typeface="Wingdings" panose="05000000000000000000" pitchFamily="2" charset="2"/>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Includes set of algorithms that mimic the learning process of human brain.</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buFont typeface="Wingdings" panose="05000000000000000000" pitchFamily="2" charset="2"/>
              <a:buChar char="§"/>
            </a:pP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38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BED6-8A79-435D-8F4F-92B70EDA7E12}"/>
              </a:ext>
            </a:extLst>
          </p:cNvPr>
          <p:cNvSpPr>
            <a:spLocks noGrp="1"/>
          </p:cNvSpPr>
          <p:nvPr>
            <p:ph type="title"/>
          </p:nvPr>
        </p:nvSpPr>
        <p:spPr/>
        <p:txBody>
          <a:bodyPr>
            <a:normAutofit/>
          </a:bodyPr>
          <a:lstStyle/>
          <a:p>
            <a:r>
              <a:rPr lang="en-US" sz="6600" b="1" dirty="0"/>
              <a:t>ML-DEFINITIONS</a:t>
            </a:r>
          </a:p>
        </p:txBody>
      </p:sp>
      <p:sp>
        <p:nvSpPr>
          <p:cNvPr id="3" name="Content Placeholder 2">
            <a:extLst>
              <a:ext uri="{FF2B5EF4-FFF2-40B4-BE49-F238E27FC236}">
                <a16:creationId xmlns:a16="http://schemas.microsoft.com/office/drawing/2014/main" id="{A1BC84AD-D241-4A2E-95D8-6BB888B2E80B}"/>
              </a:ext>
            </a:extLst>
          </p:cNvPr>
          <p:cNvSpPr>
            <a:spLocks noGrp="1"/>
          </p:cNvSpPr>
          <p:nvPr>
            <p:ph idx="1"/>
          </p:nvPr>
        </p:nvSpPr>
        <p:spPr/>
        <p:txBody>
          <a:bodyPr>
            <a:normAutofit/>
          </a:bodyPr>
          <a:lstStyle/>
          <a:p>
            <a:pPr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Arthur Samuel (1959) coined the term machine learning and gave an informal definition of machine learning.</a:t>
            </a:r>
          </a:p>
          <a:p>
            <a:pPr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Arthur defined machine learning as:</a:t>
            </a:r>
          </a:p>
          <a:p>
            <a:pPr marL="0" indent="0" algn="ctr">
              <a:lnSpc>
                <a:spcPct val="150000"/>
              </a:lnSpc>
              <a:buNone/>
            </a:pPr>
            <a:r>
              <a:rPr lang="en-US" sz="2600" b="1" i="1" dirty="0">
                <a:latin typeface="Times New Roman" panose="02020603050405020304" pitchFamily="18" charset="0"/>
                <a:cs typeface="Times New Roman" panose="02020603050405020304" pitchFamily="18" charset="0"/>
              </a:rPr>
              <a:t>Machine Learning is the field of the study that gives computers</a:t>
            </a:r>
          </a:p>
          <a:p>
            <a:pPr marL="0" indent="0" algn="ctr">
              <a:lnSpc>
                <a:spcPct val="150000"/>
              </a:lnSpc>
              <a:buNone/>
            </a:pPr>
            <a:r>
              <a:rPr lang="en-US" sz="2600" b="1" i="1" dirty="0">
                <a:latin typeface="Times New Roman" panose="02020603050405020304" pitchFamily="18" charset="0"/>
                <a:cs typeface="Times New Roman" panose="02020603050405020304" pitchFamily="18" charset="0"/>
              </a:rPr>
              <a:t> the ability to learn without being explicitly programmed.</a:t>
            </a:r>
          </a:p>
        </p:txBody>
      </p:sp>
    </p:spTree>
    <p:extLst>
      <p:ext uri="{BB962C8B-B14F-4D97-AF65-F5344CB8AC3E}">
        <p14:creationId xmlns:p14="http://schemas.microsoft.com/office/powerpoint/2010/main" val="77104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BED6-8A79-435D-8F4F-92B70EDA7E12}"/>
              </a:ext>
            </a:extLst>
          </p:cNvPr>
          <p:cNvSpPr>
            <a:spLocks noGrp="1"/>
          </p:cNvSpPr>
          <p:nvPr>
            <p:ph type="title"/>
          </p:nvPr>
        </p:nvSpPr>
        <p:spPr/>
        <p:txBody>
          <a:bodyPr>
            <a:normAutofit/>
          </a:bodyPr>
          <a:lstStyle/>
          <a:p>
            <a:r>
              <a:rPr lang="en-US" sz="6600" b="1" dirty="0"/>
              <a:t>ML-DEFINITIONS</a:t>
            </a:r>
          </a:p>
        </p:txBody>
      </p:sp>
      <p:sp>
        <p:nvSpPr>
          <p:cNvPr id="3" name="Content Placeholder 2">
            <a:extLst>
              <a:ext uri="{FF2B5EF4-FFF2-40B4-BE49-F238E27FC236}">
                <a16:creationId xmlns:a16="http://schemas.microsoft.com/office/drawing/2014/main" id="{A1BC84AD-D241-4A2E-95D8-6BB888B2E80B}"/>
              </a:ext>
            </a:extLst>
          </p:cNvPr>
          <p:cNvSpPr>
            <a:spLocks noGrp="1"/>
          </p:cNvSpPr>
          <p:nvPr>
            <p:ph idx="1"/>
          </p:nvPr>
        </p:nvSpPr>
        <p:spPr>
          <a:xfrm>
            <a:off x="1097280" y="1845734"/>
            <a:ext cx="10058400" cy="4459816"/>
          </a:xfrm>
        </p:spPr>
        <p:txBody>
          <a:bodyPr>
            <a:noAutofit/>
          </a:bodyPr>
          <a:lstStyle/>
          <a:p>
            <a:pPr algn="just">
              <a:lnSpc>
                <a:spcPct val="100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In 1950s Arthur wrote checkers playing program (</a:t>
            </a:r>
            <a:r>
              <a:rPr lang="en-US" sz="2600" dirty="0">
                <a:latin typeface="Times New Roman" panose="02020603050405020304" pitchFamily="18" charset="0"/>
                <a:ea typeface="Calibri" panose="020F0502020204030204" pitchFamily="34" charset="0"/>
                <a:cs typeface="Times New Roman" panose="02020603050405020304" pitchFamily="18" charset="0"/>
              </a:rPr>
              <a:t>though he himself was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not a good player). </a:t>
            </a:r>
          </a:p>
          <a:p>
            <a:pPr marL="0" indent="0" algn="just">
              <a:lnSpc>
                <a:spcPct val="100000"/>
              </a:lnSpc>
              <a:buNone/>
            </a:pP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Wingdings" panose="05000000000000000000" pitchFamily="2" charset="2"/>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 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 played tons of thousands of games against himself. </a:t>
            </a:r>
          </a:p>
          <a:p>
            <a:pPr algn="just">
              <a:lnSpc>
                <a:spcPct val="100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The program learnt over time what are good and bad board positions, and what are the wining or losing positions.</a:t>
            </a:r>
          </a:p>
          <a:p>
            <a:pPr algn="just">
              <a:lnSpc>
                <a:spcPct val="100000"/>
              </a:lnSpc>
              <a:buFont typeface="Wingdings" panose="05000000000000000000" pitchFamily="2" charset="2"/>
              <a:buChar char="§"/>
            </a:pPr>
            <a:endParaRPr lang="en-US" sz="2600" b="1" i="1" dirty="0">
              <a:latin typeface="Times New Roman" panose="02020603050405020304" pitchFamily="18" charset="0"/>
              <a:cs typeface="Times New Roman" panose="02020603050405020304" pitchFamily="18" charset="0"/>
            </a:endParaRPr>
          </a:p>
        </p:txBody>
      </p:sp>
      <p:pic>
        <p:nvPicPr>
          <p:cNvPr id="1026" name="Picture 2" descr="Image result for checkers game">
            <a:extLst>
              <a:ext uri="{FF2B5EF4-FFF2-40B4-BE49-F238E27FC236}">
                <a16:creationId xmlns:a16="http://schemas.microsoft.com/office/drawing/2014/main" id="{9CA25706-BFD1-4395-8CA0-1642F89FEF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92" b="8369"/>
          <a:stretch/>
        </p:blipFill>
        <p:spPr bwMode="auto">
          <a:xfrm>
            <a:off x="3581399" y="2319338"/>
            <a:ext cx="4238625" cy="230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9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BED6-8A79-435D-8F4F-92B70EDA7E12}"/>
              </a:ext>
            </a:extLst>
          </p:cNvPr>
          <p:cNvSpPr>
            <a:spLocks noGrp="1"/>
          </p:cNvSpPr>
          <p:nvPr>
            <p:ph type="title"/>
          </p:nvPr>
        </p:nvSpPr>
        <p:spPr/>
        <p:txBody>
          <a:bodyPr>
            <a:normAutofit/>
          </a:bodyPr>
          <a:lstStyle/>
          <a:p>
            <a:r>
              <a:rPr lang="en-US" sz="6600" b="1" dirty="0"/>
              <a:t>ML-DEFINITIONS</a:t>
            </a:r>
          </a:p>
        </p:txBody>
      </p:sp>
      <p:sp>
        <p:nvSpPr>
          <p:cNvPr id="3" name="Content Placeholder 2">
            <a:extLst>
              <a:ext uri="{FF2B5EF4-FFF2-40B4-BE49-F238E27FC236}">
                <a16:creationId xmlns:a16="http://schemas.microsoft.com/office/drawing/2014/main" id="{A1BC84AD-D241-4A2E-95D8-6BB888B2E80B}"/>
              </a:ext>
            </a:extLst>
          </p:cNvPr>
          <p:cNvSpPr>
            <a:spLocks noGrp="1"/>
          </p:cNvSpPr>
          <p:nvPr>
            <p:ph idx="1"/>
          </p:nvPr>
        </p:nvSpPr>
        <p:spPr/>
        <p:txBody>
          <a:bodyPr>
            <a:normAutofit lnSpcReduction="10000"/>
          </a:bodyPr>
          <a:lstStyle/>
          <a:p>
            <a:pPr algn="just">
              <a:lnSpc>
                <a:spcPct val="150000"/>
              </a:lnSpc>
              <a:buFont typeface="Wingdings" panose="05000000000000000000" pitchFamily="2" charset="2"/>
              <a:buChar char="§"/>
            </a:pPr>
            <a:r>
              <a:rPr lang="en-US" sz="2600" b="1" i="1" dirty="0">
                <a:latin typeface="Times New Roman" panose="02020603050405020304" pitchFamily="18" charset="0"/>
                <a:cs typeface="Times New Roman" panose="02020603050405020304" pitchFamily="18" charset="0"/>
              </a:rPr>
              <a:t> Tom Mitchell (1998), </a:t>
            </a:r>
            <a:r>
              <a:rPr lang="en-US" sz="2600" dirty="0">
                <a:latin typeface="Times New Roman" panose="02020603050405020304" pitchFamily="18" charset="0"/>
                <a:cs typeface="Times New Roman" panose="02020603050405020304" pitchFamily="18" charset="0"/>
              </a:rPr>
              <a:t>redefined the concept of Machine Learning as a Well Posed Learning Problem.</a:t>
            </a:r>
          </a:p>
          <a:p>
            <a:pPr algn="just">
              <a:lnSpc>
                <a:spcPct val="15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He defined Well-Posed Learning Problem as:</a:t>
            </a:r>
          </a:p>
          <a:p>
            <a:pPr marL="0" indent="0" algn="ctr">
              <a:lnSpc>
                <a:spcPct val="150000"/>
              </a:lnSpc>
              <a:buNone/>
            </a:pPr>
            <a:r>
              <a:rPr lang="en-US" sz="2600" b="1" i="1" dirty="0">
                <a:effectLst/>
                <a:latin typeface="Times New Roman" panose="02020603050405020304" pitchFamily="18" charset="0"/>
                <a:ea typeface="Calibri" panose="020F0502020204030204" pitchFamily="34" charset="0"/>
                <a:cs typeface="Times New Roman" panose="02020603050405020304" pitchFamily="18" charset="0"/>
              </a:rPr>
              <a:t>“A computer program is said to learn from experience E with respect to some class of tasks T and some performance measure P;  if its performance on T, as measured by P improves with experience E.”</a:t>
            </a:r>
          </a:p>
          <a:p>
            <a:pPr algn="just">
              <a:lnSpc>
                <a:spcPct val="150000"/>
              </a:lnSpc>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21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8273-A120-439D-BAF6-D797C0126490}"/>
              </a:ext>
            </a:extLst>
          </p:cNvPr>
          <p:cNvSpPr>
            <a:spLocks noGrp="1"/>
          </p:cNvSpPr>
          <p:nvPr>
            <p:ph type="title"/>
          </p:nvPr>
        </p:nvSpPr>
        <p:spPr/>
        <p:txBody>
          <a:bodyPr/>
          <a:lstStyle/>
          <a:p>
            <a:r>
              <a:rPr lang="en-US" b="1" dirty="0"/>
              <a:t>Understanding T, E, and P</a:t>
            </a:r>
            <a:endParaRPr lang="en-US" dirty="0"/>
          </a:p>
        </p:txBody>
      </p:sp>
      <p:sp>
        <p:nvSpPr>
          <p:cNvPr id="3" name="Content Placeholder 2">
            <a:extLst>
              <a:ext uri="{FF2B5EF4-FFF2-40B4-BE49-F238E27FC236}">
                <a16:creationId xmlns:a16="http://schemas.microsoft.com/office/drawing/2014/main" id="{5E5F1675-F88B-4F7E-BAE0-CFC5FEF5A265}"/>
              </a:ext>
            </a:extLst>
          </p:cNvPr>
          <p:cNvSpPr>
            <a:spLocks noGrp="1"/>
          </p:cNvSpPr>
          <p:nvPr>
            <p:ph idx="1"/>
          </p:nvPr>
        </p:nvSpPr>
        <p:spPr>
          <a:xfrm>
            <a:off x="1097280" y="1845734"/>
            <a:ext cx="10313670" cy="4023360"/>
          </a:xfrm>
        </p:spPr>
        <p:txBody>
          <a:bodyPr>
            <a:normAutofit/>
          </a:bodyPr>
          <a:lstStyle/>
          <a:p>
            <a:pPr>
              <a:buFont typeface="Wingdings" panose="05000000000000000000" pitchFamily="2" charset="2"/>
              <a:buChar char="§"/>
            </a:pPr>
            <a:r>
              <a:rPr lang="en-US" sz="2400" dirty="0"/>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checkers player example: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Task T: playing checkers,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Experience E: having played tens of thousands of games, </a:t>
            </a:r>
          </a:p>
          <a:p>
            <a:pPr marL="0" indent="0">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Performance measure P: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probability to win the game against a new opponent.</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53851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7756-E49E-49C6-8D20-47C829D126FA}"/>
              </a:ext>
            </a:extLst>
          </p:cNvPr>
          <p:cNvSpPr>
            <a:spLocks noGrp="1"/>
          </p:cNvSpPr>
          <p:nvPr>
            <p:ph type="title"/>
          </p:nvPr>
        </p:nvSpPr>
        <p:spPr/>
        <p:txBody>
          <a:bodyPr/>
          <a:lstStyle/>
          <a:p>
            <a:r>
              <a:rPr lang="en-US" b="1" dirty="0"/>
              <a:t>Understanding T, E, and P</a:t>
            </a:r>
            <a:endParaRPr lang="en-US" dirty="0"/>
          </a:p>
        </p:txBody>
      </p:sp>
      <p:sp>
        <p:nvSpPr>
          <p:cNvPr id="3" name="Content Placeholder 2">
            <a:extLst>
              <a:ext uri="{FF2B5EF4-FFF2-40B4-BE49-F238E27FC236}">
                <a16:creationId xmlns:a16="http://schemas.microsoft.com/office/drawing/2014/main" id="{934B395A-0B0C-4586-8B4C-2B0895146E9E}"/>
              </a:ext>
            </a:extLst>
          </p:cNvPr>
          <p:cNvSpPr>
            <a:spLocks noGrp="1"/>
          </p:cNvSpPr>
          <p:nvPr>
            <p:ph idx="1"/>
          </p:nvPr>
        </p:nvSpPr>
        <p:spPr>
          <a:xfrm>
            <a:off x="1097280" y="1845734"/>
            <a:ext cx="10370820" cy="4023360"/>
          </a:xfrm>
        </p:spPr>
        <p:txBody>
          <a:bodyPr>
            <a:noAutofit/>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Task (T): Stock Price Prediction / Housing Prices Prediction / Bitcoin price Predictor</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Experience (E): Tens of thousands of examples of previous years stock prices or housing prices based on certain factors (number of rooms, area, number of floors, crime rate, etc.)</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Performance (P): how close are the predicted prices to the actual prices measured in terms of number of metrics such as mean error, root mean square error, etc. </a:t>
            </a:r>
          </a:p>
        </p:txBody>
      </p:sp>
    </p:spTree>
    <p:extLst>
      <p:ext uri="{BB962C8B-B14F-4D97-AF65-F5344CB8AC3E}">
        <p14:creationId xmlns:p14="http://schemas.microsoft.com/office/powerpoint/2010/main" val="409233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7756-E49E-49C6-8D20-47C829D126FA}"/>
              </a:ext>
            </a:extLst>
          </p:cNvPr>
          <p:cNvSpPr>
            <a:spLocks noGrp="1"/>
          </p:cNvSpPr>
          <p:nvPr>
            <p:ph type="title"/>
          </p:nvPr>
        </p:nvSpPr>
        <p:spPr/>
        <p:txBody>
          <a:bodyPr/>
          <a:lstStyle/>
          <a:p>
            <a:r>
              <a:rPr lang="en-US" b="1" dirty="0"/>
              <a:t>Understanding T, E, and P</a:t>
            </a:r>
            <a:endParaRPr lang="en-US" dirty="0"/>
          </a:p>
        </p:txBody>
      </p:sp>
      <p:sp>
        <p:nvSpPr>
          <p:cNvPr id="3" name="Content Placeholder 2">
            <a:extLst>
              <a:ext uri="{FF2B5EF4-FFF2-40B4-BE49-F238E27FC236}">
                <a16:creationId xmlns:a16="http://schemas.microsoft.com/office/drawing/2014/main" id="{934B395A-0B0C-4586-8B4C-2B0895146E9E}"/>
              </a:ext>
            </a:extLst>
          </p:cNvPr>
          <p:cNvSpPr>
            <a:spLocks noGrp="1"/>
          </p:cNvSpPr>
          <p:nvPr>
            <p:ph idx="1"/>
          </p:nvPr>
        </p:nvSpPr>
        <p:spPr>
          <a:xfrm>
            <a:off x="1097280" y="1845734"/>
            <a:ext cx="10370820" cy="4023360"/>
          </a:xfrm>
        </p:spPr>
        <p:txBody>
          <a:bodyPr>
            <a:noAutofit/>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Task (T): Image Segmentation / Breast Cancer Detection / Cartoonify or Emojify an image</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Experience (E): Tens of thousands of images with labeling of different objects (for image segmentation), ROI area (for breast cancer detection), emojis or cartoons according to different moods in image (for cartooning or Emojify).</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Performance (P): whether or not the image is properly segmented or classified measured in terms of number of metrics such as precision, recall etc. </a:t>
            </a:r>
          </a:p>
        </p:txBody>
      </p:sp>
    </p:spTree>
    <p:extLst>
      <p:ext uri="{BB962C8B-B14F-4D97-AF65-F5344CB8AC3E}">
        <p14:creationId xmlns:p14="http://schemas.microsoft.com/office/powerpoint/2010/main" val="3620146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troduction to  Machine Learning&amp;quot;&quot;/&gt;&lt;property id=&quot;20307&quot; value=&quot;256&quot;/&gt;&lt;/object&gt;&lt;object type=&quot;3&quot; unique_id=&quot;10005&quot;&gt;&lt;property id=&quot;20148&quot; value=&quot;5&quot;/&gt;&lt;property id=&quot;20300&quot; value=&quot;Slide 2 - &amp;quot;Introduction&amp;quot;&quot;/&gt;&lt;property id=&quot;20307&quot; value=&quot;257&quot;/&gt;&lt;/object&gt;&lt;object type=&quot;3&quot; unique_id=&quot;10006&quot;&gt;&lt;property id=&quot;20148&quot; value=&quot;5&quot;/&gt;&lt;property id=&quot;20300&quot; value=&quot;Slide 3 - &amp;quot;Why ML is so prevalent?&amp;quot;&quot;/&gt;&lt;property id=&quot;20307&quot; value=&quot;258&quot;/&gt;&lt;/object&gt;&lt;object type=&quot;3&quot; unique_id=&quot;10062&quot;&gt;&lt;property id=&quot;20148&quot; value=&quot;5&quot;/&gt;&lt;property id=&quot;20300&quot; value=&quot;Slide 4 - &amp;quot;ML-DEFINITIONS&amp;quot;&quot;/&gt;&lt;property id=&quot;20307&quot; value=&quot;259&quot;/&gt;&lt;/object&gt;&lt;object type=&quot;3&quot; unique_id=&quot;10081&quot;&gt;&lt;property id=&quot;20148&quot; value=&quot;5&quot;/&gt;&lt;property id=&quot;20300&quot; value=&quot;Slide 5 - &amp;quot;ML-DEFINITIONS&amp;quot;&quot;/&gt;&lt;property id=&quot;20307&quot; value=&quot;260&quot;/&gt;&lt;/object&gt;&lt;object type=&quot;3&quot; unique_id=&quot;10131&quot;&gt;&lt;property id=&quot;20148&quot; value=&quot;5&quot;/&gt;&lt;property id=&quot;20300&quot; value=&quot;Slide 6 - &amp;quot;ML-DEFINITIONS&amp;quot;&quot;/&gt;&lt;property id=&quot;20307&quot; value=&quot;261&quot;/&gt;&lt;/object&gt;&lt;object type=&quot;3&quot; unique_id=&quot;10132&quot;&gt;&lt;property id=&quot;20148&quot; value=&quot;5&quot;/&gt;&lt;property id=&quot;20300&quot; value=&quot;Slide 7 - &amp;quot;Understanding T, E, and P&amp;quot;&quot;/&gt;&lt;property id=&quot;20307&quot; value=&quot;262&quot;/&gt;&lt;/object&gt;&lt;object type=&quot;3&quot; unique_id=&quot;10174&quot;&gt;&lt;property id=&quot;20148&quot; value=&quot;5&quot;/&gt;&lt;property id=&quot;20300&quot; value=&quot;Slide 8 - &amp;quot;Understanding T, E, and P&amp;quot;&quot;/&gt;&lt;property id=&quot;20307&quot; value=&quot;264&quot;/&gt;&lt;/object&gt;&lt;object type=&quot;3&quot; unique_id=&quot;10175&quot;&gt;&lt;property id=&quot;20148&quot; value=&quot;5&quot;/&gt;&lt;property id=&quot;20300&quot; value=&quot;Slide 9 - &amp;quot;Understanding T, E, and P&amp;quot;&quot;/&gt;&lt;property id=&quot;20307&quot; value=&quot;265&quot;/&gt;&lt;/object&gt;&lt;object type=&quot;3&quot; unique_id=&quot;10221&quot;&gt;&lt;property id=&quot;20148&quot; value=&quot;5&quot;/&gt;&lt;property id=&quot;20300&quot; value=&quot;Slide 11 - &amp;quot;Choosing the Training Experience&amp;quot;&quot;/&gt;&lt;property id=&quot;20307&quot; value=&quot;266&quot;/&gt;&lt;/object&gt;&lt;object type=&quot;3&quot; unique_id=&quot;10273&quot;&gt;&lt;property id=&quot;20148&quot; value=&quot;5&quot;/&gt;&lt;property id=&quot;20300&quot; value=&quot;Slide 10 - &amp;quot;Designing a Learning System&amp;quot;&quot;/&gt;&lt;property id=&quot;20307&quot; value=&quot;267&quot;/&gt;&lt;/object&gt;&lt;object type=&quot;3&quot; unique_id=&quot;10274&quot;&gt;&lt;property id=&quot;20148&quot; value=&quot;5&quot;/&gt;&lt;property id=&quot;20300&quot; value=&quot;Slide 12 - &amp;quot;Choosing the Target Function&amp;quot;&quot;/&gt;&lt;property id=&quot;20307&quot; value=&quot;268&quot;/&gt;&lt;/object&gt;&lt;object type=&quot;3&quot; unique_id=&quot;10359&quot;&gt;&lt;property id=&quot;20148&quot; value=&quot;5&quot;/&gt;&lt;property id=&quot;20300&quot; value=&quot;Slide 13 - &amp;quot;Choosing a Representation of Target Function&amp;quot;&quot;/&gt;&lt;property id=&quot;20307&quot; value=&quot;269&quot;/&gt;&lt;/object&gt;&lt;object type=&quot;3&quot; unique_id=&quot;10360&quot;&gt;&lt;property id=&quot;20148&quot; value=&quot;5&quot;/&gt;&lt;property id=&quot;20300&quot; value=&quot;Slide 14 - &amp;quot;Choosing a Function Approximation Algorithm&amp;quot;&quot;/&gt;&lt;property id=&quot;20307&quot; value=&quot;270&quot;/&gt;&lt;/object&gt;&lt;object type=&quot;3&quot; unique_id=&quot;10361&quot;&gt;&lt;property id=&quot;20148&quot; value=&quot;5&quot;/&gt;&lt;property id=&quot;20300&quot; value=&quot;Slide 15 - &amp;quot;Choosing a Function Approximation Algorithm Contd….&amp;quot;&quot;/&gt;&lt;property id=&quot;20307&quot; value=&quot;271&quot;/&gt;&lt;/object&gt;&lt;object type=&quot;3&quot; unique_id=&quot;10362&quot;&gt;&lt;property id=&quot;20148&quot; value=&quot;5&quot;/&gt;&lt;property id=&quot;20300&quot; value=&quot;Slide 16 - &amp;quot;Choosing a Function Approximation Algorithm Contd….&amp;quot;&quot;/&gt;&lt;property id=&quot;20307&quot; value=&quot;272&quot;/&gt;&lt;/object&gt;&lt;object type=&quot;3&quot; unique_id=&quot;10453&quot;&gt;&lt;property id=&quot;20148&quot; value=&quot;5&quot;/&gt;&lt;property id=&quot;20300&quot; value=&quot;Slide 17 - &amp;quot;The Final Design&amp;quot;&quot;/&gt;&lt;property id=&quot;20307&quot; value=&quot;273&quot;/&gt;&lt;/object&gt;&lt;object type=&quot;3&quot; unique_id=&quot;10454&quot;&gt;&lt;property id=&quot;20148&quot; value=&quot;5&quot;/&gt;&lt;property id=&quot;20300&quot; value=&quot;Slide 18 - &amp;quot;Issues in Machine Learning&amp;quot;&quot;/&gt;&lt;property id=&quot;20307&quot; value=&quot;274&quot;/&gt;&lt;/object&gt;&lt;object type=&quot;3&quot; unique_id=&quot;10535&quot;&gt;&lt;property id=&quot;20148&quot; value=&quot;5&quot;/&gt;&lt;property id=&quot;20300&quot; value=&quot;Slide 19 - &amp;quot;Issues in Machine Learning Contd…..&amp;quot;&quot;/&gt;&lt;property id=&quot;20307&quot; value=&quot;275&quot;/&gt;&lt;/object&gt;&lt;object type=&quot;3&quot; unique_id=&quot;10536&quot;&gt;&lt;property id=&quot;20148&quot; value=&quot;5&quot;/&gt;&lt;property id=&quot;20300&quot; value=&quot;Slide 20 - &amp;quot;Applications of Machine Learning&amp;quot;&quot;/&gt;&lt;property id=&quot;20307&quot; value=&quot;276&quot;/&gt;&lt;/object&gt;&lt;/object&gt;&lt;/object&gt;&lt;/database&gt;"/>
  <p:tag name="SECTOMILLISECCONVERTED"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12088</TotalTime>
  <Words>1384</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Cambria Math</vt:lpstr>
      <vt:lpstr>Times New Roman</vt:lpstr>
      <vt:lpstr>Wingdings</vt:lpstr>
      <vt:lpstr>Retrospect</vt:lpstr>
      <vt:lpstr>Introduction to  Machine Learning</vt:lpstr>
      <vt:lpstr>Introduction</vt:lpstr>
      <vt:lpstr>Why ML is so prevalent?</vt:lpstr>
      <vt:lpstr>ML-DEFINITIONS</vt:lpstr>
      <vt:lpstr>ML-DEFINITIONS</vt:lpstr>
      <vt:lpstr>ML-DEFINITIONS</vt:lpstr>
      <vt:lpstr>Understanding T, E, and P</vt:lpstr>
      <vt:lpstr>Understanding T, E, and P</vt:lpstr>
      <vt:lpstr>Understanding T, E, and P</vt:lpstr>
      <vt:lpstr>Designing a Learning System</vt:lpstr>
      <vt:lpstr>Choosing the Training Experience</vt:lpstr>
      <vt:lpstr>Choosing the Target Function</vt:lpstr>
      <vt:lpstr>Choosing a Representation of Target Function</vt:lpstr>
      <vt:lpstr>Choosing a Function Approximation Algorithm</vt:lpstr>
      <vt:lpstr>Choosing a Function Approximation Algorithm Contd….</vt:lpstr>
      <vt:lpstr>Choosing a Function Approximation Algorithm Contd….</vt:lpstr>
      <vt:lpstr>Issues in Machine Learning</vt:lpstr>
      <vt:lpstr>Issues in Machine Learning Contd…..</vt:lpstr>
      <vt:lpstr>Applications of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Jasmeet Singh</dc:creator>
  <cp:lastModifiedBy>Jatin Bedi</cp:lastModifiedBy>
  <cp:revision>47</cp:revision>
  <dcterms:created xsi:type="dcterms:W3CDTF">2021-02-15T09:22:30Z</dcterms:created>
  <dcterms:modified xsi:type="dcterms:W3CDTF">2023-07-31T06:52:26Z</dcterms:modified>
</cp:coreProperties>
</file>