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4" r:id="rId1"/>
  </p:sldMasterIdLst>
  <p:notesMasterIdLst>
    <p:notesMasterId r:id="rId14"/>
  </p:notesMasterIdLst>
  <p:sldIdLst>
    <p:sldId id="256" r:id="rId2"/>
    <p:sldId id="388" r:id="rId3"/>
    <p:sldId id="389" r:id="rId4"/>
    <p:sldId id="387" r:id="rId5"/>
    <p:sldId id="395" r:id="rId6"/>
    <p:sldId id="394" r:id="rId7"/>
    <p:sldId id="390" r:id="rId8"/>
    <p:sldId id="391" r:id="rId9"/>
    <p:sldId id="396" r:id="rId10"/>
    <p:sldId id="397" r:id="rId11"/>
    <p:sldId id="398" r:id="rId12"/>
    <p:sldId id="372" r:id="rId1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1" autoAdjust="0"/>
    <p:restoredTop sz="97118" autoAdjust="0"/>
  </p:normalViewPr>
  <p:slideViewPr>
    <p:cSldViewPr>
      <p:cViewPr varScale="1">
        <p:scale>
          <a:sx n="105" d="100"/>
          <a:sy n="105" d="100"/>
        </p:scale>
        <p:origin x="67" y="72"/>
      </p:cViewPr>
      <p:guideLst>
        <p:guide orient="horz" pos="1620"/>
        <p:guide pos="2880"/>
      </p:guideLst>
    </p:cSldViewPr>
  </p:slideViewPr>
  <p:outlineViewPr>
    <p:cViewPr>
      <p:scale>
        <a:sx n="33" d="100"/>
        <a:sy n="33" d="100"/>
      </p:scale>
      <p:origin x="0" y="33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510C8-0F21-45FD-B69A-78D6FF3064EA}" type="datetimeFigureOut">
              <a:rPr lang="ru-RU" smtClean="0"/>
              <a:pPr/>
              <a:t>16.03.2024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55401-035D-45C3-8083-4522C94F6BE9}" type="slidenum">
              <a:rPr lang="ru-RU" smtClean="0"/>
              <a:pPr/>
              <a:t>‹#›</a:t>
            </a:fld>
            <a:endParaRPr lang="ru-RU"/>
          </a:p>
        </p:txBody>
      </p:sp>
    </p:spTree>
    <p:extLst>
      <p:ext uri="{BB962C8B-B14F-4D97-AF65-F5344CB8AC3E}">
        <p14:creationId xmlns:p14="http://schemas.microsoft.com/office/powerpoint/2010/main" val="32532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8455401-035D-45C3-8083-4522C94F6BE9}" type="slidenum">
              <a:rPr lang="ru-RU" smtClean="0"/>
              <a:pPr/>
              <a:t>1</a:t>
            </a:fld>
            <a:endParaRPr lang="ru-RU"/>
          </a:p>
        </p:txBody>
      </p:sp>
    </p:spTree>
    <p:extLst>
      <p:ext uri="{BB962C8B-B14F-4D97-AF65-F5344CB8AC3E}">
        <p14:creationId xmlns:p14="http://schemas.microsoft.com/office/powerpoint/2010/main" val="150877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2</a:t>
            </a:fld>
            <a:endParaRPr lang="ru-RU"/>
          </a:p>
        </p:txBody>
      </p:sp>
    </p:spTree>
    <p:extLst>
      <p:ext uri="{BB962C8B-B14F-4D97-AF65-F5344CB8AC3E}">
        <p14:creationId xmlns:p14="http://schemas.microsoft.com/office/powerpoint/2010/main" val="319256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3</a:t>
            </a:fld>
            <a:endParaRPr lang="ru-RU"/>
          </a:p>
        </p:txBody>
      </p:sp>
    </p:spTree>
    <p:extLst>
      <p:ext uri="{BB962C8B-B14F-4D97-AF65-F5344CB8AC3E}">
        <p14:creationId xmlns:p14="http://schemas.microsoft.com/office/powerpoint/2010/main" val="31925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4</a:t>
            </a:fld>
            <a:endParaRPr lang="ru-RU"/>
          </a:p>
        </p:txBody>
      </p:sp>
    </p:spTree>
    <p:extLst>
      <p:ext uri="{BB962C8B-B14F-4D97-AF65-F5344CB8AC3E}">
        <p14:creationId xmlns:p14="http://schemas.microsoft.com/office/powerpoint/2010/main" val="319256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7</a:t>
            </a:fld>
            <a:endParaRPr lang="ru-RU"/>
          </a:p>
        </p:txBody>
      </p:sp>
    </p:spTree>
    <p:extLst>
      <p:ext uri="{BB962C8B-B14F-4D97-AF65-F5344CB8AC3E}">
        <p14:creationId xmlns:p14="http://schemas.microsoft.com/office/powerpoint/2010/main" val="319256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8</a:t>
            </a:fld>
            <a:endParaRPr lang="ru-RU"/>
          </a:p>
        </p:txBody>
      </p:sp>
    </p:spTree>
    <p:extLst>
      <p:ext uri="{BB962C8B-B14F-4D97-AF65-F5344CB8AC3E}">
        <p14:creationId xmlns:p14="http://schemas.microsoft.com/office/powerpoint/2010/main" val="31925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9</a:t>
            </a:fld>
            <a:endParaRPr lang="ru-RU"/>
          </a:p>
        </p:txBody>
      </p:sp>
    </p:spTree>
    <p:extLst>
      <p:ext uri="{BB962C8B-B14F-4D97-AF65-F5344CB8AC3E}">
        <p14:creationId xmlns:p14="http://schemas.microsoft.com/office/powerpoint/2010/main" val="319256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10</a:t>
            </a:fld>
            <a:endParaRPr lang="ru-RU"/>
          </a:p>
        </p:txBody>
      </p:sp>
    </p:spTree>
    <p:extLst>
      <p:ext uri="{BB962C8B-B14F-4D97-AF65-F5344CB8AC3E}">
        <p14:creationId xmlns:p14="http://schemas.microsoft.com/office/powerpoint/2010/main" val="319256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11</a:t>
            </a:fld>
            <a:endParaRPr lang="ru-RU"/>
          </a:p>
        </p:txBody>
      </p:sp>
    </p:spTree>
    <p:extLst>
      <p:ext uri="{BB962C8B-B14F-4D97-AF65-F5344CB8AC3E}">
        <p14:creationId xmlns:p14="http://schemas.microsoft.com/office/powerpoint/2010/main" val="319256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ru-RU"/>
              <a:t>Образец заголовка</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62F1A3A9-9D85-4BF5-92C8-8D6285E98538}" type="datetime1">
              <a:rPr lang="ru-RU" smtClean="0"/>
              <a:pPr/>
              <a:t>16.03.2024</a:t>
            </a:fld>
            <a:endParaRPr lang="ru-RU"/>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r>
              <a:rPr lang="en-US"/>
              <a:t>UCS405: Discrete Mathematical Structures</a:t>
            </a:r>
            <a:endParaRPr lang="ru-RU"/>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291FA45-1EF8-4972-9D03-2E3B1839D280}" type="slidenum">
              <a:rPr lang="ru-RU" smtClean="0"/>
              <a:pPr/>
              <a:t>‹#›</a:t>
            </a:fld>
            <a:endParaRPr lang="ru-RU"/>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81AA9650-A7FF-4D02-9AA2-3DCA956CAB20}" type="datetime1">
              <a:rPr lang="ru-RU" smtClean="0"/>
              <a:pPr/>
              <a:t>16.03.2024</a:t>
            </a:fld>
            <a:endParaRPr lang="ru-RU"/>
          </a:p>
        </p:txBody>
      </p:sp>
      <p:sp>
        <p:nvSpPr>
          <p:cNvPr id="5" name="Footer Placeholder 4"/>
          <p:cNvSpPr>
            <a:spLocks noGrp="1"/>
          </p:cNvSpPr>
          <p:nvPr>
            <p:ph type="ftr" sz="quarter" idx="11"/>
          </p:nvPr>
        </p:nvSpPr>
        <p:spPr/>
        <p:txBody>
          <a:bodyPr/>
          <a:lstStyle/>
          <a:p>
            <a:r>
              <a:rPr lang="en-US"/>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ru-RU"/>
              <a:t>Образец заголовка</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32F30A1C-8A54-4817-9D3D-3CC0A0967F07}" type="datetime1">
              <a:rPr lang="ru-RU" smtClean="0"/>
              <a:pPr/>
              <a:t>16.03.2024</a:t>
            </a:fld>
            <a:endParaRPr lang="ru-RU"/>
          </a:p>
        </p:txBody>
      </p:sp>
      <p:sp>
        <p:nvSpPr>
          <p:cNvPr id="5" name="Footer Placeholder 4"/>
          <p:cNvSpPr>
            <a:spLocks noGrp="1"/>
          </p:cNvSpPr>
          <p:nvPr>
            <p:ph type="ftr" sz="quarter" idx="11"/>
          </p:nvPr>
        </p:nvSpPr>
        <p:spPr/>
        <p:txBody>
          <a:bodyPr/>
          <a:lstStyle/>
          <a:p>
            <a:r>
              <a:rPr lang="en-US"/>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499A85F-4BB6-4F5E-A31B-10A98743CC51}" type="datetime1">
              <a:rPr lang="ru-RU" smtClean="0"/>
              <a:pPr/>
              <a:t>16.03.2024</a:t>
            </a:fld>
            <a:endParaRPr lang="ru-RU"/>
          </a:p>
        </p:txBody>
      </p:sp>
      <p:sp>
        <p:nvSpPr>
          <p:cNvPr id="5" name="Footer Placeholder 4"/>
          <p:cNvSpPr>
            <a:spLocks noGrp="1"/>
          </p:cNvSpPr>
          <p:nvPr>
            <p:ph type="ftr" sz="quarter" idx="11"/>
          </p:nvPr>
        </p:nvSpPr>
        <p:spPr/>
        <p:txBody>
          <a:bodyPr/>
          <a:lstStyle/>
          <a:p>
            <a:r>
              <a:rPr lang="en-US"/>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ru-RU"/>
              <a:t>Образец заголовка</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F0A6EA9-9B73-4EAE-8655-30126E01ADDD}" type="datetime1">
              <a:rPr lang="ru-RU" smtClean="0"/>
              <a:pPr/>
              <a:t>16.03.2024</a:t>
            </a:fld>
            <a:endParaRPr lang="ru-RU"/>
          </a:p>
        </p:txBody>
      </p:sp>
      <p:sp>
        <p:nvSpPr>
          <p:cNvPr id="5" name="Footer Placeholder 4"/>
          <p:cNvSpPr>
            <a:spLocks noGrp="1"/>
          </p:cNvSpPr>
          <p:nvPr>
            <p:ph type="ftr" sz="quarter" idx="11"/>
          </p:nvPr>
        </p:nvSpPr>
        <p:spPr/>
        <p:txBody>
          <a:bodyPr/>
          <a:lstStyle/>
          <a:p>
            <a:r>
              <a:rPr lang="en-US"/>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5" name="Date Placeholder 4"/>
          <p:cNvSpPr>
            <a:spLocks noGrp="1"/>
          </p:cNvSpPr>
          <p:nvPr>
            <p:ph type="dt" sz="half" idx="10"/>
          </p:nvPr>
        </p:nvSpPr>
        <p:spPr/>
        <p:txBody>
          <a:bodyPr/>
          <a:lstStyle/>
          <a:p>
            <a:fld id="{F4E3853C-B9F5-413F-B9ED-6FC072E739AD}" type="datetime1">
              <a:rPr lang="ru-RU" smtClean="0"/>
              <a:pPr/>
              <a:t>16.03.2024</a:t>
            </a:fld>
            <a:endParaRPr lang="ru-RU"/>
          </a:p>
        </p:txBody>
      </p:sp>
      <p:sp>
        <p:nvSpPr>
          <p:cNvPr id="6" name="Footer Placeholder 5"/>
          <p:cNvSpPr>
            <a:spLocks noGrp="1"/>
          </p:cNvSpPr>
          <p:nvPr>
            <p:ph type="ftr" sz="quarter" idx="11"/>
          </p:nvPr>
        </p:nvSpPr>
        <p:spPr/>
        <p:txBody>
          <a:bodyPr/>
          <a:lstStyle/>
          <a:p>
            <a:r>
              <a:rPr lang="en-US"/>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9" name="Content Placeholder 8"/>
          <p:cNvSpPr>
            <a:spLocks noGrp="1"/>
          </p:cNvSpPr>
          <p:nvPr>
            <p:ph sz="quarter" idx="13"/>
          </p:nvPr>
        </p:nvSpPr>
        <p:spPr>
          <a:xfrm>
            <a:off x="1042416" y="1735074"/>
            <a:ext cx="3419856" cy="261975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8696735-AABE-41A8-897B-0AA756311D52}" type="datetime1">
              <a:rPr lang="ru-RU" smtClean="0"/>
              <a:pPr/>
              <a:t>16.03.2024</a:t>
            </a:fld>
            <a:endParaRPr lang="ru-RU"/>
          </a:p>
        </p:txBody>
      </p:sp>
      <p:sp>
        <p:nvSpPr>
          <p:cNvPr id="8" name="Footer Placeholder 7"/>
          <p:cNvSpPr>
            <a:spLocks noGrp="1"/>
          </p:cNvSpPr>
          <p:nvPr>
            <p:ph type="ftr" sz="quarter" idx="11"/>
          </p:nvPr>
        </p:nvSpPr>
        <p:spPr/>
        <p:txBody>
          <a:bodyPr/>
          <a:lstStyle/>
          <a:p>
            <a:r>
              <a:rPr lang="en-US"/>
              <a:t>UCS405: Discrete Mathematical Structures</a:t>
            </a:r>
            <a:endParaRPr lang="ru-RU"/>
          </a:p>
        </p:txBody>
      </p:sp>
      <p:sp>
        <p:nvSpPr>
          <p:cNvPr id="9" name="Slide Number Placeholder 8"/>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8392A413-779C-4DC6-B495-2E5462A08F8E}" type="datetime1">
              <a:rPr lang="ru-RU" smtClean="0"/>
              <a:pPr/>
              <a:t>16.03.2024</a:t>
            </a:fld>
            <a:endParaRPr lang="ru-RU"/>
          </a:p>
        </p:txBody>
      </p:sp>
      <p:sp>
        <p:nvSpPr>
          <p:cNvPr id="4" name="Footer Placeholder 3"/>
          <p:cNvSpPr>
            <a:spLocks noGrp="1"/>
          </p:cNvSpPr>
          <p:nvPr>
            <p:ph type="ftr" sz="quarter" idx="11"/>
          </p:nvPr>
        </p:nvSpPr>
        <p:spPr/>
        <p:txBody>
          <a:bodyPr/>
          <a:lstStyle/>
          <a:p>
            <a:r>
              <a:rPr lang="en-US"/>
              <a:t>UCS405: Discrete Mathematical Structures</a:t>
            </a:r>
            <a:endParaRPr lang="ru-RU"/>
          </a:p>
        </p:txBody>
      </p:sp>
      <p:sp>
        <p:nvSpPr>
          <p:cNvPr id="5" name="Slide Number Placeholder 4"/>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6C9A8-B2EB-43BD-BDB7-73260B459292}" type="datetime1">
              <a:rPr lang="ru-RU" smtClean="0"/>
              <a:pPr/>
              <a:t>16.03.2024</a:t>
            </a:fld>
            <a:endParaRPr lang="ru-RU"/>
          </a:p>
        </p:txBody>
      </p:sp>
      <p:sp>
        <p:nvSpPr>
          <p:cNvPr id="3" name="Footer Placeholder 2"/>
          <p:cNvSpPr>
            <a:spLocks noGrp="1"/>
          </p:cNvSpPr>
          <p:nvPr>
            <p:ph type="ftr" sz="quarter" idx="11"/>
          </p:nvPr>
        </p:nvSpPr>
        <p:spPr/>
        <p:txBody>
          <a:bodyPr/>
          <a:lstStyle/>
          <a:p>
            <a:r>
              <a:rPr lang="en-US"/>
              <a:t>UCS405: Discrete Mathematical Structures</a:t>
            </a:r>
            <a:endParaRPr lang="ru-RU"/>
          </a:p>
        </p:txBody>
      </p:sp>
      <p:sp>
        <p:nvSpPr>
          <p:cNvPr id="4" name="Slide Number Placeholder 3"/>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6358C36-0220-4D5A-896B-2DBE009908CD}" type="datetime1">
              <a:rPr lang="ru-RU" smtClean="0"/>
              <a:pPr/>
              <a:t>16.03.2024</a:t>
            </a:fld>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a:t>UCS405: Discrete Mathematical Structures</a:t>
            </a:r>
            <a:endParaRPr lang="ru-RU"/>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ru-RU"/>
              <a:t>Образец заголовка</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ru-RU"/>
              <a:t>Образец заголовка</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80B801E-8ED6-469A-AD50-E9BE5E4884C6}" type="datetime1">
              <a:rPr lang="ru-RU" smtClean="0"/>
              <a:pPr/>
              <a:t>16.03.2024</a:t>
            </a:fld>
            <a:endParaRPr lang="ru-RU"/>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8C4BF5E-6749-4F04-BCA0-2A394DD4A8B0}" type="datetime1">
              <a:rPr lang="ru-RU" smtClean="0"/>
              <a:pPr/>
              <a:t>16.03.2024</a:t>
            </a:fld>
            <a:endParaRPr lang="ru-RU"/>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r>
              <a:rPr lang="en-US"/>
              <a:t>UCS405: Discrete Mathematical Structures</a:t>
            </a:r>
            <a:endParaRPr lang="ru-RU"/>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291FA45-1EF8-4972-9D03-2E3B1839D28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33366" y="1928808"/>
            <a:ext cx="3410534" cy="928694"/>
          </a:xfrm>
        </p:spPr>
        <p:txBody>
          <a:bodyPr>
            <a:noAutofit/>
          </a:bodyPr>
          <a:lstStyle/>
          <a:p>
            <a:r>
              <a:rPr lang="en-IE" sz="3200" dirty="0"/>
              <a:t>8085 Microprocessor</a:t>
            </a:r>
            <a:endParaRPr lang="ru-RU" sz="3200" dirty="0"/>
          </a:p>
        </p:txBody>
      </p:sp>
      <p:sp>
        <p:nvSpPr>
          <p:cNvPr id="3" name="Подзаголовок 2"/>
          <p:cNvSpPr>
            <a:spLocks noGrp="1"/>
          </p:cNvSpPr>
          <p:nvPr>
            <p:ph type="subTitle" idx="1"/>
          </p:nvPr>
        </p:nvSpPr>
        <p:spPr>
          <a:xfrm>
            <a:off x="6286512" y="3601562"/>
            <a:ext cx="1857388" cy="756138"/>
          </a:xfrm>
        </p:spPr>
        <p:txBody>
          <a:bodyPr>
            <a:normAutofit fontScale="55000" lnSpcReduction="20000"/>
          </a:bodyPr>
          <a:lstStyle/>
          <a:p>
            <a:r>
              <a:rPr lang="en-IN" b="1" dirty="0">
                <a:latin typeface="Bell MT" pitchFamily="18" charset="0"/>
              </a:rPr>
              <a:t>Dr. Manju Khurana</a:t>
            </a:r>
          </a:p>
          <a:p>
            <a:r>
              <a:rPr lang="en-IN" b="1" dirty="0">
                <a:latin typeface="Bell MT" pitchFamily="18" charset="0"/>
              </a:rPr>
              <a:t>Assistant Professor, CSED</a:t>
            </a:r>
          </a:p>
          <a:p>
            <a:r>
              <a:rPr lang="en-IN" b="1" dirty="0">
                <a:latin typeface="Bell MT" pitchFamily="18" charset="0"/>
              </a:rPr>
              <a:t>TIET, Patiala</a:t>
            </a:r>
          </a:p>
          <a:p>
            <a:r>
              <a:rPr lang="en-IN" b="1" dirty="0">
                <a:latin typeface="Bell MT" pitchFamily="18" charset="0"/>
              </a:rPr>
              <a:t>manju.khurana@thapar.edu</a:t>
            </a:r>
            <a:endParaRPr lang="en-US" b="1" dirty="0">
              <a:latin typeface="Bell MT" pitchFamily="18" charset="0"/>
            </a:endParaRPr>
          </a:p>
        </p:txBody>
      </p:sp>
      <p:pic>
        <p:nvPicPr>
          <p:cNvPr id="11266" name="Picture 2" descr="Introduction to Microprocessor Programming"/>
          <p:cNvPicPr>
            <a:picLocks noChangeAspect="1" noChangeArrowheads="1"/>
          </p:cNvPicPr>
          <p:nvPr/>
        </p:nvPicPr>
        <p:blipFill>
          <a:blip r:embed="rId3"/>
          <a:srcRect/>
          <a:stretch>
            <a:fillRect/>
          </a:stretch>
        </p:blipFill>
        <p:spPr bwMode="auto">
          <a:xfrm>
            <a:off x="5219886" y="142858"/>
            <a:ext cx="2423948" cy="1500180"/>
          </a:xfrm>
          <a:prstGeom prst="rect">
            <a:avLst/>
          </a:prstGeom>
          <a:noFill/>
        </p:spPr>
      </p:pic>
    </p:spTree>
    <p:extLst>
      <p:ext uri="{BB962C8B-B14F-4D97-AF65-F5344CB8AC3E}">
        <p14:creationId xmlns:p14="http://schemas.microsoft.com/office/powerpoint/2010/main" val="36421626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8"/>
            <a:ext cx="8001056" cy="857250"/>
          </a:xfrm>
        </p:spPr>
        <p:txBody>
          <a:bodyPr>
            <a:noAutofit/>
          </a:bodyPr>
          <a:lstStyle/>
          <a:p>
            <a:r>
              <a:rPr lang="en-US" altLang="en-US" sz="1400" b="1" dirty="0"/>
              <a:t>2. Example: Set the interrupt masks so that RST6.5 is enabled and disable RST7.5 and RST5.5.</a:t>
            </a:r>
            <a:br>
              <a:rPr lang="en-US" altLang="en-US" sz="1400" b="1" dirty="0"/>
            </a:br>
            <a:r>
              <a:rPr lang="en-US" altLang="en-US" sz="1400" b="1" dirty="0"/>
              <a:t>First, determine the contents of the accumulator</a:t>
            </a:r>
            <a:endParaRPr lang="en-US" sz="14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10</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53602" name="Picture 2"/>
          <p:cNvPicPr>
            <a:picLocks noChangeAspect="1" noChangeArrowheads="1"/>
          </p:cNvPicPr>
          <p:nvPr/>
        </p:nvPicPr>
        <p:blipFill>
          <a:blip r:embed="rId3"/>
          <a:srcRect l="4149" t="11171" r="4357"/>
          <a:stretch>
            <a:fillRect/>
          </a:stretch>
        </p:blipFill>
        <p:spPr bwMode="auto">
          <a:xfrm>
            <a:off x="5143504" y="1071552"/>
            <a:ext cx="3357586" cy="2571768"/>
          </a:xfrm>
          <a:prstGeom prst="rect">
            <a:avLst/>
          </a:prstGeom>
          <a:noFill/>
          <a:ln w="9525">
            <a:noFill/>
            <a:miter lim="800000"/>
            <a:headEnd/>
            <a:tailEnd/>
          </a:ln>
          <a:effectLst/>
        </p:spPr>
      </p:pic>
      <p:sp>
        <p:nvSpPr>
          <p:cNvPr id="11" name="Text Box 30"/>
          <p:cNvSpPr txBox="1">
            <a:spLocks noChangeArrowheads="1"/>
          </p:cNvSpPr>
          <p:nvPr/>
        </p:nvSpPr>
        <p:spPr bwMode="auto">
          <a:xfrm>
            <a:off x="755576" y="1227951"/>
            <a:ext cx="4572000" cy="2062163"/>
          </a:xfrm>
          <a:prstGeom prst="rect">
            <a:avLst/>
          </a:prstGeom>
          <a:noFill/>
          <a:ln w="9525">
            <a:noFill/>
            <a:miter lim="800000"/>
            <a:headEnd/>
            <a:tailEnd/>
          </a:ln>
        </p:spPr>
        <p:txBody>
          <a:bodyPr>
            <a:spAutoFit/>
          </a:bodyPr>
          <a:lstStyle/>
          <a:p>
            <a:r>
              <a:rPr lang="en-US" altLang="en-US" sz="1400" dirty="0">
                <a:latin typeface="Constantia" pitchFamily="18" charset="0"/>
              </a:rPr>
              <a:t>- </a:t>
            </a:r>
            <a:r>
              <a:rPr lang="en-US" altLang="en-US" sz="1600" dirty="0">
                <a:latin typeface="Constantia" pitchFamily="18" charset="0"/>
              </a:rPr>
              <a:t>Dis</a:t>
            </a:r>
            <a:r>
              <a:rPr lang="en-US" altLang="en-US" sz="1600" dirty="0"/>
              <a:t>able 5.5		bit 0 = 1</a:t>
            </a:r>
          </a:p>
          <a:p>
            <a:r>
              <a:rPr lang="en-US" altLang="en-US" sz="1600" dirty="0"/>
              <a:t>- Enable 6.5		bit 1 = 0</a:t>
            </a:r>
          </a:p>
          <a:p>
            <a:r>
              <a:rPr lang="en-US" altLang="en-US" sz="1600" dirty="0"/>
              <a:t>- Disable 7.5		bit 2 = 1</a:t>
            </a:r>
          </a:p>
          <a:p>
            <a:r>
              <a:rPr lang="en-US" altLang="en-US" sz="1600" dirty="0"/>
              <a:t>- Allow setting the masks	bit 3 = 1</a:t>
            </a:r>
          </a:p>
          <a:p>
            <a:r>
              <a:rPr lang="en-US" altLang="en-US" sz="1600" dirty="0"/>
              <a:t>- reset the flip flop	                bit 4 = 1</a:t>
            </a:r>
          </a:p>
          <a:p>
            <a:r>
              <a:rPr lang="en-US" altLang="en-US" sz="1600" dirty="0"/>
              <a:t>- Bit 5 is not used		bit 5 = 0</a:t>
            </a:r>
          </a:p>
          <a:p>
            <a:r>
              <a:rPr lang="en-US" altLang="en-US" sz="1600" dirty="0"/>
              <a:t>- Don’t use serial data	bit 6 = 0</a:t>
            </a:r>
          </a:p>
          <a:p>
            <a:r>
              <a:rPr lang="en-US" altLang="en-US" sz="1600" dirty="0"/>
              <a:t>- Serial data is ignored	bit 7 = 0</a:t>
            </a:r>
          </a:p>
        </p:txBody>
      </p:sp>
      <p:graphicFrame>
        <p:nvGraphicFramePr>
          <p:cNvPr id="16" name="Table 15"/>
          <p:cNvGraphicFramePr>
            <a:graphicFrameLocks noGrp="1"/>
          </p:cNvGraphicFramePr>
          <p:nvPr/>
        </p:nvGraphicFramePr>
        <p:xfrm>
          <a:off x="5153052" y="3735402"/>
          <a:ext cx="3276600" cy="381000"/>
        </p:xfrm>
        <a:graphic>
          <a:graphicData uri="http://schemas.openxmlformats.org/drawingml/2006/table">
            <a:tbl>
              <a:tblPr firstRow="1" bandRow="1">
                <a:tableStyleId>{5C22544A-7EE6-4342-B048-85BDC9FD1C3A}</a:tableStyleId>
              </a:tblPr>
              <a:tblGrid>
                <a:gridCol w="409575">
                  <a:extLst>
                    <a:ext uri="{9D8B030D-6E8A-4147-A177-3AD203B41FA5}">
                      <a16:colId xmlns:a16="http://schemas.microsoft.com/office/drawing/2014/main" val="20000"/>
                    </a:ext>
                  </a:extLst>
                </a:gridCol>
                <a:gridCol w="409575">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09575">
                  <a:extLst>
                    <a:ext uri="{9D8B030D-6E8A-4147-A177-3AD203B41FA5}">
                      <a16:colId xmlns:a16="http://schemas.microsoft.com/office/drawing/2014/main" val="20003"/>
                    </a:ext>
                  </a:extLst>
                </a:gridCol>
                <a:gridCol w="409575">
                  <a:extLst>
                    <a:ext uri="{9D8B030D-6E8A-4147-A177-3AD203B41FA5}">
                      <a16:colId xmlns:a16="http://schemas.microsoft.com/office/drawing/2014/main" val="20004"/>
                    </a:ext>
                  </a:extLst>
                </a:gridCol>
                <a:gridCol w="409575">
                  <a:extLst>
                    <a:ext uri="{9D8B030D-6E8A-4147-A177-3AD203B41FA5}">
                      <a16:colId xmlns:a16="http://schemas.microsoft.com/office/drawing/2014/main" val="20005"/>
                    </a:ext>
                  </a:extLst>
                </a:gridCol>
                <a:gridCol w="409575">
                  <a:extLst>
                    <a:ext uri="{9D8B030D-6E8A-4147-A177-3AD203B41FA5}">
                      <a16:colId xmlns:a16="http://schemas.microsoft.com/office/drawing/2014/main" val="20006"/>
                    </a:ext>
                  </a:extLst>
                </a:gridCol>
                <a:gridCol w="409575">
                  <a:extLst>
                    <a:ext uri="{9D8B030D-6E8A-4147-A177-3AD203B41FA5}">
                      <a16:colId xmlns:a16="http://schemas.microsoft.com/office/drawing/2014/main" val="20007"/>
                    </a:ext>
                  </a:extLst>
                </a:gridCol>
              </a:tblGrid>
              <a:tr h="38100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0"/>
                  </a:ext>
                </a:extLst>
              </a:tr>
            </a:tbl>
          </a:graphicData>
        </a:graphic>
      </p:graphicFrame>
      <p:sp>
        <p:nvSpPr>
          <p:cNvPr id="17" name="Text Box 39"/>
          <p:cNvSpPr txBox="1">
            <a:spLocks noChangeArrowheads="1"/>
          </p:cNvSpPr>
          <p:nvPr/>
        </p:nvSpPr>
        <p:spPr bwMode="auto">
          <a:xfrm>
            <a:off x="5143504" y="4214824"/>
            <a:ext cx="3810000" cy="307777"/>
          </a:xfrm>
          <a:prstGeom prst="rect">
            <a:avLst/>
          </a:prstGeom>
          <a:noFill/>
          <a:ln w="9525">
            <a:noFill/>
            <a:miter lim="800000"/>
            <a:headEnd/>
            <a:tailEnd/>
          </a:ln>
        </p:spPr>
        <p:txBody>
          <a:bodyPr>
            <a:spAutoFit/>
          </a:bodyPr>
          <a:lstStyle/>
          <a:p>
            <a:r>
              <a:rPr lang="en-US" altLang="en-US" sz="1400" dirty="0"/>
              <a:t>Contents of accumulator are: 1D H</a:t>
            </a:r>
          </a:p>
        </p:txBody>
      </p:sp>
      <p:sp>
        <p:nvSpPr>
          <p:cNvPr id="18" name="Text Box 41"/>
          <p:cNvSpPr txBox="1">
            <a:spLocks noChangeArrowheads="1"/>
          </p:cNvSpPr>
          <p:nvPr/>
        </p:nvSpPr>
        <p:spPr bwMode="auto">
          <a:xfrm>
            <a:off x="501684" y="3446512"/>
            <a:ext cx="4641820" cy="553998"/>
          </a:xfrm>
          <a:prstGeom prst="rect">
            <a:avLst/>
          </a:prstGeom>
          <a:noFill/>
          <a:ln w="9525">
            <a:noFill/>
            <a:miter lim="800000"/>
            <a:headEnd/>
            <a:tailEnd/>
          </a:ln>
        </p:spPr>
        <p:txBody>
          <a:bodyPr wrap="square">
            <a:spAutoFit/>
          </a:bodyPr>
          <a:lstStyle/>
          <a:p>
            <a:r>
              <a:rPr lang="en-US" sz="1000" dirty="0"/>
              <a:t>EI		; Enable interrupts including INTR</a:t>
            </a:r>
          </a:p>
          <a:p>
            <a:r>
              <a:rPr lang="en-US" sz="1000" dirty="0"/>
              <a:t>MVI A, 1D	; Prepare the mask to enable RST 6.5, disable 6.5 and 5.5.</a:t>
            </a:r>
          </a:p>
          <a:p>
            <a:r>
              <a:rPr lang="en-US" sz="1000" dirty="0"/>
              <a:t>SIM		; Apply the settings RST masks</a:t>
            </a:r>
            <a:endParaRPr lang="en-US" altLang="en-US" sz="1000" dirty="0"/>
          </a:p>
        </p:txBody>
      </p:sp>
    </p:spTree>
    <p:extLst>
      <p:ext uri="{BB962C8B-B14F-4D97-AF65-F5344CB8AC3E}">
        <p14:creationId xmlns:p14="http://schemas.microsoft.com/office/powerpoint/2010/main" val="220674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8"/>
            <a:ext cx="7024744" cy="857250"/>
          </a:xfrm>
        </p:spPr>
        <p:txBody>
          <a:bodyPr>
            <a:noAutofit/>
          </a:bodyPr>
          <a:lstStyle/>
          <a:p>
            <a:r>
              <a:rPr lang="en-US" sz="2800" b="1" dirty="0"/>
              <a:t>RIM (Read Interrupt Mask) Instruction</a:t>
            </a:r>
            <a:endParaRPr lang="ru-RU" sz="2800" b="1" dirty="0"/>
          </a:p>
        </p:txBody>
      </p:sp>
      <p:sp>
        <p:nvSpPr>
          <p:cNvPr id="9" name="Content Placeholder 8"/>
          <p:cNvSpPr>
            <a:spLocks noGrp="1"/>
          </p:cNvSpPr>
          <p:nvPr>
            <p:ph idx="1"/>
          </p:nvPr>
        </p:nvSpPr>
        <p:spPr>
          <a:xfrm>
            <a:off x="714348" y="1000114"/>
            <a:ext cx="7643866" cy="2631733"/>
          </a:xfrm>
        </p:spPr>
        <p:txBody>
          <a:bodyPr>
            <a:noAutofit/>
          </a:bodyPr>
          <a:lstStyle/>
          <a:p>
            <a:pPr algn="just"/>
            <a:r>
              <a:rPr lang="en-US" sz="1200" dirty="0"/>
              <a:t>The Read Interrupt Mask, RIM, instruction loads the status of the interrupt mask, the pending interrupts and the contents of the serial input data line, SID, into the accumulator. Thus, it is possible to monitor status of interrupt mask, pending interrupts and serial input. There are number of Types of Interrupts in 8085. When one interrupt is being serviced, other interrupt requests may occur. If the interrupt requests are of higher priority, 8085 branches program control to the requested interrupt service routines. But when the interrupt requests are of lower priority, 8085 stores the information about these interrupt requests. Such interrupts are called pending interrupts. The status of pending interrupts can be monitored using RIM instruction.</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11</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1" name="Footer Placeholder 5"/>
          <p:cNvSpPr>
            <a:spLocks noGrp="1"/>
          </p:cNvSpPr>
          <p:nvPr>
            <p:ph type="ftr" sz="quarter" idx="11"/>
          </p:nvPr>
        </p:nvSpPr>
        <p:spPr>
          <a:xfrm>
            <a:off x="4641448" y="4583922"/>
            <a:ext cx="3716766" cy="273844"/>
          </a:xfrm>
        </p:spPr>
        <p:txBody>
          <a:bodyPr/>
          <a:lstStyle/>
          <a:p>
            <a:r>
              <a:rPr lang="en-US" dirty="0"/>
              <a:t>UCS617: </a:t>
            </a:r>
            <a:r>
              <a:rPr lang="en-IE" dirty="0"/>
              <a:t>Microprocessor Based Systems Design</a:t>
            </a:r>
            <a:endParaRPr lang="ru-RU" dirty="0"/>
          </a:p>
        </p:txBody>
      </p:sp>
      <p:pic>
        <p:nvPicPr>
          <p:cNvPr id="32770" name="Picture 2" descr="Types of Interrupts in 8085"/>
          <p:cNvPicPr>
            <a:picLocks noChangeAspect="1" noChangeArrowheads="1"/>
          </p:cNvPicPr>
          <p:nvPr/>
        </p:nvPicPr>
        <p:blipFill>
          <a:blip r:embed="rId3"/>
          <a:srcRect t="2322" r="9375" b="9442"/>
          <a:stretch>
            <a:fillRect/>
          </a:stretch>
        </p:blipFill>
        <p:spPr bwMode="auto">
          <a:xfrm>
            <a:off x="2500298" y="2571750"/>
            <a:ext cx="4143404" cy="2214578"/>
          </a:xfrm>
          <a:prstGeom prst="rect">
            <a:avLst/>
          </a:prstGeom>
          <a:noFill/>
        </p:spPr>
      </p:pic>
    </p:spTree>
    <p:extLst>
      <p:ext uri="{BB962C8B-B14F-4D97-AF65-F5344CB8AC3E}">
        <p14:creationId xmlns:p14="http://schemas.microsoft.com/office/powerpoint/2010/main" val="220674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2143108" y="642924"/>
            <a:ext cx="4876800" cy="3657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8"/>
            <a:ext cx="7024744" cy="857250"/>
          </a:xfrm>
        </p:spPr>
        <p:txBody>
          <a:bodyPr>
            <a:normAutofit/>
          </a:bodyPr>
          <a:lstStyle/>
          <a:p>
            <a:r>
              <a:rPr lang="en-US" sz="2800" b="1" dirty="0"/>
              <a:t>Interrupts</a:t>
            </a:r>
          </a:p>
        </p:txBody>
      </p:sp>
      <p:sp>
        <p:nvSpPr>
          <p:cNvPr id="6" name="Content Placeholder 5"/>
          <p:cNvSpPr>
            <a:spLocks noGrp="1"/>
          </p:cNvSpPr>
          <p:nvPr>
            <p:ph idx="1"/>
          </p:nvPr>
        </p:nvSpPr>
        <p:spPr>
          <a:xfrm>
            <a:off x="785787" y="1071552"/>
            <a:ext cx="7643866" cy="3429024"/>
          </a:xfrm>
        </p:spPr>
        <p:txBody>
          <a:bodyPr>
            <a:noAutofit/>
          </a:bodyPr>
          <a:lstStyle/>
          <a:p>
            <a:pPr algn="just"/>
            <a:r>
              <a:rPr lang="en-US" sz="1500" dirty="0"/>
              <a:t>Interrupt is a mechanism by which an I/O or an instruction can suspend the normal execution of processor and get itself serviced. Generally, a particular task is assigned to that interrupt signal. In the microprocessor based system the interrupts are used for data transfer between the peripheral devices and the microprocessor.</a:t>
            </a:r>
          </a:p>
          <a:p>
            <a:pPr algn="just"/>
            <a:r>
              <a:rPr lang="en-US" sz="1500" dirty="0"/>
              <a:t>After receiving an interrupt signal from the peripheral, the microprocessor executes current instruction completely.</a:t>
            </a:r>
          </a:p>
          <a:p>
            <a:pPr algn="just"/>
            <a:r>
              <a:rPr lang="en-US" sz="1500" dirty="0"/>
              <a:t>Store the contents of program counter i.e. return address on the stack and then executes interrupts service (ISR) to provide service to the interrupting device.</a:t>
            </a:r>
          </a:p>
          <a:p>
            <a:pPr algn="just"/>
            <a:r>
              <a:rPr lang="en-US" sz="1500" dirty="0"/>
              <a:t>After servicing the device, the microprocessor transfer program control back to the program where interrupt occurs by reloading the content of program counter which has been stored on the stack when an interrupt occurs.</a:t>
            </a:r>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2</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7" name="Footer Placeholder 5"/>
          <p:cNvSpPr>
            <a:spLocks noGrp="1"/>
          </p:cNvSpPr>
          <p:nvPr>
            <p:ph type="ftr" sz="quarter" idx="11"/>
          </p:nvPr>
        </p:nvSpPr>
        <p:spPr>
          <a:xfrm>
            <a:off x="4641448" y="4389120"/>
            <a:ext cx="3716766" cy="273844"/>
          </a:xfrm>
        </p:spPr>
        <p:txBody>
          <a:bodyPr/>
          <a:lstStyle/>
          <a:p>
            <a:r>
              <a:rPr lang="en-US" dirty="0"/>
              <a:t>UCS617: </a:t>
            </a:r>
            <a:r>
              <a:rPr lang="en-IE" dirty="0"/>
              <a:t>Microprocessor Based Systems Design</a:t>
            </a:r>
            <a:endParaRPr lang="ru-RU" dirty="0"/>
          </a:p>
        </p:txBody>
      </p:sp>
    </p:spTree>
    <p:extLst>
      <p:ext uri="{BB962C8B-B14F-4D97-AF65-F5344CB8AC3E}">
        <p14:creationId xmlns:p14="http://schemas.microsoft.com/office/powerpoint/2010/main" val="427492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8"/>
            <a:ext cx="7024744" cy="857250"/>
          </a:xfrm>
        </p:spPr>
        <p:txBody>
          <a:bodyPr>
            <a:normAutofit/>
          </a:bodyPr>
          <a:lstStyle/>
          <a:p>
            <a:r>
              <a:rPr lang="en-US" sz="2800" b="1" dirty="0"/>
              <a:t>Interrupt pins on IC</a:t>
            </a:r>
          </a:p>
        </p:txBody>
      </p:sp>
      <p:sp>
        <p:nvSpPr>
          <p:cNvPr id="6" name="Content Placeholder 5"/>
          <p:cNvSpPr>
            <a:spLocks noGrp="1"/>
          </p:cNvSpPr>
          <p:nvPr>
            <p:ph idx="1"/>
          </p:nvPr>
        </p:nvSpPr>
        <p:spPr>
          <a:xfrm>
            <a:off x="785787" y="1071552"/>
            <a:ext cx="3000395" cy="3429024"/>
          </a:xfrm>
        </p:spPr>
        <p:txBody>
          <a:bodyPr>
            <a:noAutofit/>
          </a:bodyPr>
          <a:lstStyle/>
          <a:p>
            <a:pPr>
              <a:buNone/>
            </a:pPr>
            <a:r>
              <a:rPr lang="en-US" sz="1600" dirty="0"/>
              <a:t>There are 5 interrupt inputs:</a:t>
            </a:r>
          </a:p>
          <a:p>
            <a:r>
              <a:rPr lang="en-US" sz="1600" dirty="0"/>
              <a:t>TRAP (non-</a:t>
            </a:r>
            <a:r>
              <a:rPr lang="en-US" sz="1600" dirty="0" err="1"/>
              <a:t>maskable</a:t>
            </a:r>
            <a:r>
              <a:rPr lang="en-US" sz="1600" dirty="0"/>
              <a:t>)</a:t>
            </a:r>
          </a:p>
          <a:p>
            <a:r>
              <a:rPr lang="en-US" sz="1600" dirty="0"/>
              <a:t>RST7.5</a:t>
            </a:r>
          </a:p>
          <a:p>
            <a:r>
              <a:rPr lang="en-US" sz="1600" dirty="0"/>
              <a:t>RST6.5</a:t>
            </a:r>
          </a:p>
          <a:p>
            <a:r>
              <a:rPr lang="en-US" sz="1600" dirty="0"/>
              <a:t>RST5.5</a:t>
            </a:r>
          </a:p>
          <a:p>
            <a:r>
              <a:rPr lang="en-US" sz="1600" dirty="0"/>
              <a:t>INTR</a:t>
            </a:r>
            <a:endParaRPr lang="en-US" sz="1500" dirty="0"/>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3</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7" name="Footer Placeholder 5"/>
          <p:cNvSpPr>
            <a:spLocks noGrp="1"/>
          </p:cNvSpPr>
          <p:nvPr>
            <p:ph type="ftr" sz="quarter" idx="11"/>
          </p:nvPr>
        </p:nvSpPr>
        <p:spPr>
          <a:xfrm>
            <a:off x="4641448" y="4389120"/>
            <a:ext cx="3716766" cy="273844"/>
          </a:xfrm>
        </p:spPr>
        <p:txBody>
          <a:bodyPr/>
          <a:lstStyle/>
          <a:p>
            <a:r>
              <a:rPr lang="en-US" dirty="0"/>
              <a:t>UCS617: </a:t>
            </a:r>
            <a:r>
              <a:rPr lang="en-IE" dirty="0"/>
              <a:t>Microprocessor Based Systems Design</a:t>
            </a:r>
            <a:endParaRPr lang="ru-RU" dirty="0"/>
          </a:p>
        </p:txBody>
      </p:sp>
      <p:pic>
        <p:nvPicPr>
          <p:cNvPr id="150530" name="Picture 2"/>
          <p:cNvPicPr>
            <a:picLocks noChangeAspect="1" noChangeArrowheads="1"/>
          </p:cNvPicPr>
          <p:nvPr/>
        </p:nvPicPr>
        <p:blipFill>
          <a:blip r:embed="rId3"/>
          <a:srcRect/>
          <a:stretch>
            <a:fillRect/>
          </a:stretch>
        </p:blipFill>
        <p:spPr bwMode="auto">
          <a:xfrm>
            <a:off x="5429256" y="642924"/>
            <a:ext cx="2894960" cy="3723453"/>
          </a:xfrm>
          <a:prstGeom prst="rect">
            <a:avLst/>
          </a:prstGeom>
          <a:noFill/>
          <a:ln w="9525">
            <a:noFill/>
            <a:miter lim="800000"/>
            <a:headEnd/>
            <a:tailEnd/>
          </a:ln>
          <a:effectLst/>
        </p:spPr>
      </p:pic>
      <p:sp>
        <p:nvSpPr>
          <p:cNvPr id="8" name="Left Brace 7"/>
          <p:cNvSpPr/>
          <p:nvPr/>
        </p:nvSpPr>
        <p:spPr>
          <a:xfrm>
            <a:off x="5429255" y="1714494"/>
            <a:ext cx="324000" cy="7143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492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71486"/>
            <a:ext cx="7024744" cy="443680"/>
          </a:xfrm>
        </p:spPr>
        <p:txBody>
          <a:bodyPr>
            <a:noAutofit/>
          </a:bodyPr>
          <a:lstStyle/>
          <a:p>
            <a:r>
              <a:rPr lang="en-US" sz="2800" b="1" dirty="0"/>
              <a:t>Classification of Interrupts</a:t>
            </a:r>
            <a:endParaRPr lang="ru-RU" sz="14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4</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3" name="Footer Placeholder 5"/>
          <p:cNvSpPr>
            <a:spLocks noGrp="1"/>
          </p:cNvSpPr>
          <p:nvPr>
            <p:ph type="ftr" sz="quarter" idx="11"/>
          </p:nvPr>
        </p:nvSpPr>
        <p:spPr>
          <a:xfrm>
            <a:off x="4641448" y="4583922"/>
            <a:ext cx="3716766" cy="273844"/>
          </a:xfrm>
        </p:spPr>
        <p:txBody>
          <a:bodyPr/>
          <a:lstStyle/>
          <a:p>
            <a:r>
              <a:rPr lang="en-US" dirty="0"/>
              <a:t>UCS617: </a:t>
            </a:r>
            <a:r>
              <a:rPr lang="en-IE" dirty="0"/>
              <a:t>Microprocessor Based Systems Design</a:t>
            </a:r>
            <a:endParaRPr lang="ru-RU" dirty="0"/>
          </a:p>
        </p:txBody>
      </p:sp>
      <p:pic>
        <p:nvPicPr>
          <p:cNvPr id="152579" name="Picture 3"/>
          <p:cNvPicPr>
            <a:picLocks noChangeAspect="1" noChangeArrowheads="1"/>
          </p:cNvPicPr>
          <p:nvPr/>
        </p:nvPicPr>
        <p:blipFill>
          <a:blip r:embed="rId3"/>
          <a:srcRect/>
          <a:stretch>
            <a:fillRect/>
          </a:stretch>
        </p:blipFill>
        <p:spPr bwMode="auto">
          <a:xfrm>
            <a:off x="1162050" y="1071575"/>
            <a:ext cx="6819900" cy="3286125"/>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5B712030-C49A-EBAC-EC16-6E62E79C4EFE}"/>
              </a:ext>
            </a:extLst>
          </p:cNvPr>
          <p:cNvSpPr txBox="1"/>
          <p:nvPr/>
        </p:nvSpPr>
        <p:spPr>
          <a:xfrm>
            <a:off x="4719879" y="3393632"/>
            <a:ext cx="3638335" cy="1169551"/>
          </a:xfrm>
          <a:prstGeom prst="rect">
            <a:avLst/>
          </a:prstGeom>
          <a:noFill/>
        </p:spPr>
        <p:txBody>
          <a:bodyPr wrap="square" rtlCol="0">
            <a:spAutoFit/>
          </a:bodyPr>
          <a:lstStyle/>
          <a:p>
            <a:r>
              <a:rPr lang="en-US" sz="1000" dirty="0"/>
              <a:t>Masking is done by software.</a:t>
            </a:r>
          </a:p>
          <a:p>
            <a:r>
              <a:rPr lang="en-US" sz="1000" dirty="0"/>
              <a:t>Non maskable-</a:t>
            </a:r>
          </a:p>
          <a:p>
            <a:r>
              <a:rPr lang="en-US" sz="1000" dirty="0"/>
              <a:t>-it cannot be </a:t>
            </a:r>
            <a:r>
              <a:rPr lang="en-US" sz="1000" dirty="0" err="1"/>
              <a:t>enable,cannot</a:t>
            </a:r>
            <a:r>
              <a:rPr lang="en-US" sz="1000" dirty="0"/>
              <a:t> be disable,</a:t>
            </a:r>
          </a:p>
          <a:p>
            <a:r>
              <a:rPr lang="en-US" sz="1000" dirty="0"/>
              <a:t>It is not accessible to the user, used in emergency</a:t>
            </a:r>
          </a:p>
          <a:p>
            <a:r>
              <a:rPr lang="en-US" sz="1000" dirty="0"/>
              <a:t>Situation such as power shut off.</a:t>
            </a:r>
          </a:p>
          <a:p>
            <a:r>
              <a:rPr lang="en-US" sz="1000" dirty="0"/>
              <a:t>Maskable </a:t>
            </a:r>
            <a:r>
              <a:rPr lang="en-US" sz="1000" dirty="0" err="1"/>
              <a:t>Interupt</a:t>
            </a:r>
            <a:r>
              <a:rPr lang="en-US" sz="1000" dirty="0"/>
              <a:t> can be on and off as per user </a:t>
            </a:r>
          </a:p>
          <a:p>
            <a:r>
              <a:rPr lang="en-US" sz="1000" dirty="0"/>
              <a:t>requirement</a:t>
            </a:r>
            <a:endParaRPr lang="en-IN" sz="1000" dirty="0"/>
          </a:p>
        </p:txBody>
      </p:sp>
    </p:spTree>
    <p:extLst>
      <p:ext uri="{BB962C8B-B14F-4D97-AF65-F5344CB8AC3E}">
        <p14:creationId xmlns:p14="http://schemas.microsoft.com/office/powerpoint/2010/main" val="220674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10"/>
            <a:ext cx="7024744" cy="571504"/>
          </a:xfrm>
        </p:spPr>
        <p:txBody>
          <a:bodyPr>
            <a:normAutofit/>
          </a:bodyPr>
          <a:lstStyle/>
          <a:p>
            <a:r>
              <a:rPr lang="en-IN" sz="2800" b="1" dirty="0"/>
              <a:t>Hardware Interrupts</a:t>
            </a:r>
            <a:endParaRPr lang="en-US" sz="28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5</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0" name="Footer Placeholder 5"/>
          <p:cNvSpPr>
            <a:spLocks noGrp="1"/>
          </p:cNvSpPr>
          <p:nvPr>
            <p:ph type="ftr" sz="quarter" idx="11"/>
          </p:nvPr>
        </p:nvSpPr>
        <p:spPr>
          <a:xfrm>
            <a:off x="4641448" y="4583922"/>
            <a:ext cx="3716766" cy="273844"/>
          </a:xfrm>
        </p:spPr>
        <p:txBody>
          <a:bodyPr/>
          <a:lstStyle/>
          <a:p>
            <a:r>
              <a:rPr lang="en-US" dirty="0"/>
              <a:t>UCS617: </a:t>
            </a:r>
            <a:r>
              <a:rPr lang="en-IE" dirty="0"/>
              <a:t>Microprocessor Based Systems Design</a:t>
            </a:r>
            <a:endParaRPr lang="ru-RU" dirty="0"/>
          </a:p>
        </p:txBody>
      </p:sp>
      <p:pic>
        <p:nvPicPr>
          <p:cNvPr id="30722" name="Picture 2" descr="https://i1.wp.com/electronovel.com/wp-content/uploads/2017/06/Interrupt-Pic5-Pic51.png?resize=507%2C183"/>
          <p:cNvPicPr>
            <a:picLocks noChangeAspect="1" noChangeArrowheads="1"/>
          </p:cNvPicPr>
          <p:nvPr/>
        </p:nvPicPr>
        <p:blipFill>
          <a:blip r:embed="rId2"/>
          <a:srcRect/>
          <a:stretch>
            <a:fillRect/>
          </a:stretch>
        </p:blipFill>
        <p:spPr bwMode="auto">
          <a:xfrm>
            <a:off x="1714480" y="1285866"/>
            <a:ext cx="5937548" cy="2143140"/>
          </a:xfrm>
          <a:prstGeom prst="rect">
            <a:avLst/>
          </a:prstGeom>
          <a:noFill/>
        </p:spPr>
      </p:pic>
      <p:sp>
        <p:nvSpPr>
          <p:cNvPr id="3" name="TextBox 2">
            <a:extLst>
              <a:ext uri="{FF2B5EF4-FFF2-40B4-BE49-F238E27FC236}">
                <a16:creationId xmlns:a16="http://schemas.microsoft.com/office/drawing/2014/main" id="{D8E3D18B-B4AC-5941-5CF8-85786A0CED4C}"/>
              </a:ext>
            </a:extLst>
          </p:cNvPr>
          <p:cNvSpPr txBox="1"/>
          <p:nvPr/>
        </p:nvSpPr>
        <p:spPr>
          <a:xfrm>
            <a:off x="3059832" y="3723878"/>
            <a:ext cx="1079142" cy="369332"/>
          </a:xfrm>
          <a:prstGeom prst="rect">
            <a:avLst/>
          </a:prstGeom>
          <a:noFill/>
        </p:spPr>
        <p:txBody>
          <a:bodyPr wrap="none" rtlCol="0">
            <a:spAutoFit/>
          </a:bodyPr>
          <a:lstStyle/>
          <a:p>
            <a:r>
              <a:rPr lang="en-US" dirty="0"/>
              <a:t>(8*n)/16</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10"/>
            <a:ext cx="7024744" cy="571504"/>
          </a:xfrm>
        </p:spPr>
        <p:txBody>
          <a:bodyPr>
            <a:normAutofit/>
          </a:bodyPr>
          <a:lstStyle/>
          <a:p>
            <a:r>
              <a:rPr lang="en-IN" sz="2800" b="1" dirty="0"/>
              <a:t>Software Interrupts</a:t>
            </a:r>
            <a:endParaRPr lang="en-US" sz="28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6</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0" name="Footer Placeholder 5"/>
          <p:cNvSpPr>
            <a:spLocks noGrp="1"/>
          </p:cNvSpPr>
          <p:nvPr>
            <p:ph type="ftr" sz="quarter" idx="11"/>
          </p:nvPr>
        </p:nvSpPr>
        <p:spPr>
          <a:xfrm>
            <a:off x="4641448" y="4583922"/>
            <a:ext cx="3716766" cy="273844"/>
          </a:xfrm>
        </p:spPr>
        <p:txBody>
          <a:bodyPr/>
          <a:lstStyle/>
          <a:p>
            <a:r>
              <a:rPr lang="en-US" dirty="0"/>
              <a:t>UCS617: </a:t>
            </a:r>
            <a:r>
              <a:rPr lang="en-IE" dirty="0"/>
              <a:t>Microprocessor Based Systems Design</a:t>
            </a:r>
            <a:endParaRPr lang="ru-RU" dirty="0"/>
          </a:p>
        </p:txBody>
      </p:sp>
      <p:pic>
        <p:nvPicPr>
          <p:cNvPr id="1030" name="Picture 6" descr="Education for ALL: Interrupt"/>
          <p:cNvPicPr>
            <a:picLocks noChangeAspect="1" noChangeArrowheads="1"/>
          </p:cNvPicPr>
          <p:nvPr/>
        </p:nvPicPr>
        <p:blipFill>
          <a:blip r:embed="rId2"/>
          <a:srcRect/>
          <a:stretch>
            <a:fillRect/>
          </a:stretch>
        </p:blipFill>
        <p:spPr bwMode="auto">
          <a:xfrm>
            <a:off x="2143108" y="1214428"/>
            <a:ext cx="4257675" cy="271462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12"/>
            <a:ext cx="7024744" cy="857250"/>
          </a:xfrm>
        </p:spPr>
        <p:txBody>
          <a:bodyPr>
            <a:normAutofit/>
          </a:bodyPr>
          <a:lstStyle/>
          <a:p>
            <a:r>
              <a:rPr lang="en-US" sz="2000" b="1" dirty="0"/>
              <a:t>Schematic Diagram of 8085 Interrupts</a:t>
            </a:r>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7</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0242" name="Picture 2" descr="Interrupt Structure of 8085"/>
          <p:cNvPicPr>
            <a:picLocks noChangeAspect="1" noChangeArrowheads="1"/>
          </p:cNvPicPr>
          <p:nvPr/>
        </p:nvPicPr>
        <p:blipFill>
          <a:blip r:embed="rId3"/>
          <a:srcRect t="2075" b="4565"/>
          <a:stretch>
            <a:fillRect/>
          </a:stretch>
        </p:blipFill>
        <p:spPr bwMode="auto">
          <a:xfrm>
            <a:off x="928662" y="928676"/>
            <a:ext cx="7286676" cy="3929090"/>
          </a:xfrm>
          <a:prstGeom prst="rect">
            <a:avLst/>
          </a:prstGeom>
          <a:noFill/>
        </p:spPr>
      </p:pic>
    </p:spTree>
    <p:extLst>
      <p:ext uri="{BB962C8B-B14F-4D97-AF65-F5344CB8AC3E}">
        <p14:creationId xmlns:p14="http://schemas.microsoft.com/office/powerpoint/2010/main" val="427492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8"/>
            <a:ext cx="7024744" cy="857250"/>
          </a:xfrm>
        </p:spPr>
        <p:txBody>
          <a:bodyPr>
            <a:noAutofit/>
          </a:bodyPr>
          <a:lstStyle/>
          <a:p>
            <a:r>
              <a:rPr lang="en-US" sz="2800" b="1" dirty="0"/>
              <a:t>SIM (Set Interrupt Mask) Instruction</a:t>
            </a:r>
            <a:endParaRPr lang="ru-RU" sz="2800" b="1" dirty="0"/>
          </a:p>
        </p:txBody>
      </p:sp>
      <p:sp>
        <p:nvSpPr>
          <p:cNvPr id="9" name="Content Placeholder 8"/>
          <p:cNvSpPr>
            <a:spLocks noGrp="1"/>
          </p:cNvSpPr>
          <p:nvPr>
            <p:ph idx="1"/>
          </p:nvPr>
        </p:nvSpPr>
        <p:spPr>
          <a:xfrm>
            <a:off x="714348" y="1000114"/>
            <a:ext cx="7643866" cy="2631733"/>
          </a:xfrm>
        </p:spPr>
        <p:txBody>
          <a:bodyPr>
            <a:normAutofit/>
          </a:bodyPr>
          <a:lstStyle/>
          <a:p>
            <a:pPr algn="just"/>
            <a:r>
              <a:rPr lang="en-US" sz="1800" dirty="0"/>
              <a:t>This is a multipurpose instruction and used to implement The 8085 interrupts 7.5, 6.5, 5.5, and serial data output. The instruction interrupts the accumulator contents as following:</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8</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11" name="Footer Placeholder 5"/>
          <p:cNvSpPr>
            <a:spLocks noGrp="1"/>
          </p:cNvSpPr>
          <p:nvPr>
            <p:ph type="ftr" sz="quarter" idx="11"/>
          </p:nvPr>
        </p:nvSpPr>
        <p:spPr>
          <a:xfrm>
            <a:off x="4641448" y="4583922"/>
            <a:ext cx="3716766" cy="273844"/>
          </a:xfrm>
        </p:spPr>
        <p:txBody>
          <a:bodyPr/>
          <a:lstStyle/>
          <a:p>
            <a:r>
              <a:rPr lang="en-US" dirty="0"/>
              <a:t>UCS617: </a:t>
            </a:r>
            <a:r>
              <a:rPr lang="en-IE" dirty="0"/>
              <a:t>Microprocessor Based Systems Design</a:t>
            </a:r>
            <a:endParaRPr lang="ru-RU" dirty="0"/>
          </a:p>
        </p:txBody>
      </p:sp>
      <p:pic>
        <p:nvPicPr>
          <p:cNvPr id="153602" name="Picture 2"/>
          <p:cNvPicPr>
            <a:picLocks noChangeAspect="1" noChangeArrowheads="1"/>
          </p:cNvPicPr>
          <p:nvPr/>
        </p:nvPicPr>
        <p:blipFill>
          <a:blip r:embed="rId3"/>
          <a:srcRect l="4149" t="11171" r="4357"/>
          <a:stretch>
            <a:fillRect/>
          </a:stretch>
        </p:blipFill>
        <p:spPr bwMode="auto">
          <a:xfrm>
            <a:off x="2068164" y="1928808"/>
            <a:ext cx="5218480" cy="2571768"/>
          </a:xfrm>
          <a:prstGeom prst="rect">
            <a:avLst/>
          </a:prstGeom>
          <a:noFill/>
          <a:ln w="9525">
            <a:noFill/>
            <a:miter lim="800000"/>
            <a:headEnd/>
            <a:tailEnd/>
          </a:ln>
          <a:effectLst/>
        </p:spPr>
      </p:pic>
    </p:spTree>
    <p:extLst>
      <p:ext uri="{BB962C8B-B14F-4D97-AF65-F5344CB8AC3E}">
        <p14:creationId xmlns:p14="http://schemas.microsoft.com/office/powerpoint/2010/main" val="220674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302"/>
            <a:ext cx="7024744" cy="857250"/>
          </a:xfrm>
        </p:spPr>
        <p:txBody>
          <a:bodyPr>
            <a:noAutofit/>
          </a:bodyPr>
          <a:lstStyle/>
          <a:p>
            <a:r>
              <a:rPr lang="en-US" altLang="en-US" sz="1600" b="1" dirty="0"/>
              <a:t>1. Example: Enable all the interrupts of Intel 8085.</a:t>
            </a:r>
            <a:br>
              <a:rPr lang="en-US" altLang="en-US" sz="1600" b="1" dirty="0"/>
            </a:br>
            <a:r>
              <a:rPr lang="en-US" altLang="en-US" sz="1600" b="1" dirty="0"/>
              <a:t>First, determine the contents of the accumulator</a:t>
            </a:r>
            <a:endParaRPr lang="en-US" sz="16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9</a:t>
            </a:fld>
            <a:r>
              <a:rPr kumimoji="0" lang="en-IN" sz="1200" b="0" i="0" u="none" strike="noStrike" kern="1200" cap="none" spc="0" normalizeH="0" baseline="0" noProof="0" dirty="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153602" name="Picture 2"/>
          <p:cNvPicPr>
            <a:picLocks noChangeAspect="1" noChangeArrowheads="1"/>
          </p:cNvPicPr>
          <p:nvPr/>
        </p:nvPicPr>
        <p:blipFill>
          <a:blip r:embed="rId3"/>
          <a:srcRect l="4149" t="11171" r="4357"/>
          <a:stretch>
            <a:fillRect/>
          </a:stretch>
        </p:blipFill>
        <p:spPr bwMode="auto">
          <a:xfrm>
            <a:off x="5143504" y="1071552"/>
            <a:ext cx="3357586" cy="2571768"/>
          </a:xfrm>
          <a:prstGeom prst="rect">
            <a:avLst/>
          </a:prstGeom>
          <a:noFill/>
          <a:ln w="9525">
            <a:noFill/>
            <a:miter lim="800000"/>
            <a:headEnd/>
            <a:tailEnd/>
          </a:ln>
          <a:effectLst/>
        </p:spPr>
      </p:pic>
      <p:sp>
        <p:nvSpPr>
          <p:cNvPr id="12" name="Text Box 30"/>
          <p:cNvSpPr txBox="1">
            <a:spLocks noChangeArrowheads="1"/>
          </p:cNvSpPr>
          <p:nvPr/>
        </p:nvSpPr>
        <p:spPr bwMode="auto">
          <a:xfrm>
            <a:off x="571472" y="1214428"/>
            <a:ext cx="4572000" cy="2062163"/>
          </a:xfrm>
          <a:prstGeom prst="rect">
            <a:avLst/>
          </a:prstGeom>
          <a:noFill/>
          <a:ln w="9525">
            <a:noFill/>
            <a:miter lim="800000"/>
            <a:headEnd/>
            <a:tailEnd/>
          </a:ln>
        </p:spPr>
        <p:txBody>
          <a:bodyPr>
            <a:spAutoFit/>
          </a:bodyPr>
          <a:lstStyle/>
          <a:p>
            <a:r>
              <a:rPr lang="en-US" altLang="en-US" sz="1400" dirty="0">
                <a:latin typeface="Constantia" pitchFamily="18" charset="0"/>
              </a:rPr>
              <a:t>- </a:t>
            </a:r>
            <a:r>
              <a:rPr lang="en-US" altLang="en-US" sz="1600" dirty="0"/>
              <a:t>Enable 5.5		bit 0 = 0</a:t>
            </a:r>
          </a:p>
          <a:p>
            <a:r>
              <a:rPr lang="en-US" altLang="en-US" sz="1600" dirty="0"/>
              <a:t>- Enable 6.5		bit 1 = 0</a:t>
            </a:r>
          </a:p>
          <a:p>
            <a:r>
              <a:rPr lang="en-US" altLang="en-US" sz="1600" dirty="0"/>
              <a:t>- Enable 7.5		bit 2 = 0</a:t>
            </a:r>
          </a:p>
          <a:p>
            <a:r>
              <a:rPr lang="en-US" altLang="en-US" sz="1600" dirty="0"/>
              <a:t>- Allow setting the masks	bit 3 = 1</a:t>
            </a:r>
          </a:p>
          <a:p>
            <a:r>
              <a:rPr lang="en-US" altLang="en-US" sz="1600" dirty="0"/>
              <a:t>- Don’t reset the flip flop	bit 4 = 0</a:t>
            </a:r>
          </a:p>
          <a:p>
            <a:r>
              <a:rPr lang="en-US" altLang="en-US" sz="1600" dirty="0"/>
              <a:t>- Bit 5 is not used		bit 5 = 0</a:t>
            </a:r>
          </a:p>
          <a:p>
            <a:r>
              <a:rPr lang="en-US" altLang="en-US" sz="1600" dirty="0"/>
              <a:t>- Don’t use serial data	bit 6 = 0</a:t>
            </a:r>
          </a:p>
          <a:p>
            <a:r>
              <a:rPr lang="en-US" altLang="en-US" sz="1600" dirty="0"/>
              <a:t>- Serial data is ignored	bit 7 = 0</a:t>
            </a:r>
          </a:p>
        </p:txBody>
      </p:sp>
      <p:graphicFrame>
        <p:nvGraphicFramePr>
          <p:cNvPr id="13" name="Table 12"/>
          <p:cNvGraphicFramePr>
            <a:graphicFrameLocks noGrp="1"/>
          </p:cNvGraphicFramePr>
          <p:nvPr/>
        </p:nvGraphicFramePr>
        <p:xfrm>
          <a:off x="5153052" y="3786196"/>
          <a:ext cx="3276600" cy="381000"/>
        </p:xfrm>
        <a:graphic>
          <a:graphicData uri="http://schemas.openxmlformats.org/drawingml/2006/table">
            <a:tbl>
              <a:tblPr firstRow="1" bandRow="1">
                <a:tableStyleId>{5C22544A-7EE6-4342-B048-85BDC9FD1C3A}</a:tableStyleId>
              </a:tblPr>
              <a:tblGrid>
                <a:gridCol w="409575">
                  <a:extLst>
                    <a:ext uri="{9D8B030D-6E8A-4147-A177-3AD203B41FA5}">
                      <a16:colId xmlns:a16="http://schemas.microsoft.com/office/drawing/2014/main" val="20000"/>
                    </a:ext>
                  </a:extLst>
                </a:gridCol>
                <a:gridCol w="409575">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gridCol w="409575">
                  <a:extLst>
                    <a:ext uri="{9D8B030D-6E8A-4147-A177-3AD203B41FA5}">
                      <a16:colId xmlns:a16="http://schemas.microsoft.com/office/drawing/2014/main" val="20003"/>
                    </a:ext>
                  </a:extLst>
                </a:gridCol>
                <a:gridCol w="409575">
                  <a:extLst>
                    <a:ext uri="{9D8B030D-6E8A-4147-A177-3AD203B41FA5}">
                      <a16:colId xmlns:a16="http://schemas.microsoft.com/office/drawing/2014/main" val="20004"/>
                    </a:ext>
                  </a:extLst>
                </a:gridCol>
                <a:gridCol w="409575">
                  <a:extLst>
                    <a:ext uri="{9D8B030D-6E8A-4147-A177-3AD203B41FA5}">
                      <a16:colId xmlns:a16="http://schemas.microsoft.com/office/drawing/2014/main" val="20005"/>
                    </a:ext>
                  </a:extLst>
                </a:gridCol>
                <a:gridCol w="409575">
                  <a:extLst>
                    <a:ext uri="{9D8B030D-6E8A-4147-A177-3AD203B41FA5}">
                      <a16:colId xmlns:a16="http://schemas.microsoft.com/office/drawing/2014/main" val="20006"/>
                    </a:ext>
                  </a:extLst>
                </a:gridCol>
                <a:gridCol w="409575">
                  <a:extLst>
                    <a:ext uri="{9D8B030D-6E8A-4147-A177-3AD203B41FA5}">
                      <a16:colId xmlns:a16="http://schemas.microsoft.com/office/drawing/2014/main" val="20007"/>
                    </a:ext>
                  </a:extLst>
                </a:gridCol>
              </a:tblGrid>
              <a:tr h="38100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sp>
        <p:nvSpPr>
          <p:cNvPr id="14" name="Text Box 39"/>
          <p:cNvSpPr txBox="1">
            <a:spLocks noChangeArrowheads="1"/>
          </p:cNvSpPr>
          <p:nvPr/>
        </p:nvSpPr>
        <p:spPr bwMode="auto">
          <a:xfrm>
            <a:off x="5119718" y="4295015"/>
            <a:ext cx="3810000" cy="276999"/>
          </a:xfrm>
          <a:prstGeom prst="rect">
            <a:avLst/>
          </a:prstGeom>
          <a:noFill/>
          <a:ln w="9525">
            <a:noFill/>
            <a:miter lim="800000"/>
            <a:headEnd/>
            <a:tailEnd/>
          </a:ln>
        </p:spPr>
        <p:txBody>
          <a:bodyPr>
            <a:spAutoFit/>
          </a:bodyPr>
          <a:lstStyle/>
          <a:p>
            <a:r>
              <a:rPr lang="en-US" altLang="en-US" sz="1200" dirty="0"/>
              <a:t>Contents of accumulator are: 08 H</a:t>
            </a:r>
          </a:p>
        </p:txBody>
      </p:sp>
      <p:sp>
        <p:nvSpPr>
          <p:cNvPr id="15" name="Text Box 41"/>
          <p:cNvSpPr txBox="1">
            <a:spLocks noChangeArrowheads="1"/>
          </p:cNvSpPr>
          <p:nvPr/>
        </p:nvSpPr>
        <p:spPr bwMode="auto">
          <a:xfrm>
            <a:off x="571472" y="3780619"/>
            <a:ext cx="4286280" cy="577081"/>
          </a:xfrm>
          <a:prstGeom prst="rect">
            <a:avLst/>
          </a:prstGeom>
          <a:noFill/>
          <a:ln w="9525">
            <a:noFill/>
            <a:miter lim="800000"/>
            <a:headEnd/>
            <a:tailEnd/>
          </a:ln>
        </p:spPr>
        <p:txBody>
          <a:bodyPr wrap="square">
            <a:spAutoFit/>
          </a:bodyPr>
          <a:lstStyle/>
          <a:p>
            <a:r>
              <a:rPr lang="en-US" sz="1050" dirty="0"/>
              <a:t>EI		; Enable interrupts including INTR</a:t>
            </a:r>
          </a:p>
          <a:p>
            <a:r>
              <a:rPr lang="en-US" sz="1050" dirty="0"/>
              <a:t>MVI A, 08	; Prepare the mask to enable RST 5.5, 6.5 and 7.5.</a:t>
            </a:r>
          </a:p>
          <a:p>
            <a:r>
              <a:rPr lang="en-US" sz="1050" dirty="0"/>
              <a:t>SIM		; Apply the settings RST masks</a:t>
            </a:r>
            <a:endParaRPr lang="en-US" altLang="en-US" sz="1050" dirty="0"/>
          </a:p>
        </p:txBody>
      </p:sp>
    </p:spTree>
    <p:extLst>
      <p:ext uri="{BB962C8B-B14F-4D97-AF65-F5344CB8AC3E}">
        <p14:creationId xmlns:p14="http://schemas.microsoft.com/office/powerpoint/2010/main" val="2206748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ин">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3122</TotalTime>
  <Words>855</Words>
  <Application>Microsoft Office PowerPoint</Application>
  <PresentationFormat>On-screen Show (16:9)</PresentationFormat>
  <Paragraphs>111</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Bell MT</vt:lpstr>
      <vt:lpstr>Calibri</vt:lpstr>
      <vt:lpstr>Century Gothic</vt:lpstr>
      <vt:lpstr>Constantia</vt:lpstr>
      <vt:lpstr>Wingdings 2</vt:lpstr>
      <vt:lpstr>Остин</vt:lpstr>
      <vt:lpstr>8085 Microprocessor</vt:lpstr>
      <vt:lpstr>Interrupts</vt:lpstr>
      <vt:lpstr>Interrupt pins on IC</vt:lpstr>
      <vt:lpstr>Classification of Interrupts</vt:lpstr>
      <vt:lpstr>Hardware Interrupts</vt:lpstr>
      <vt:lpstr>Software Interrupts</vt:lpstr>
      <vt:lpstr>Schematic Diagram of 8085 Interrupts</vt:lpstr>
      <vt:lpstr>SIM (Set Interrupt Mask) Instruction</vt:lpstr>
      <vt:lpstr>1. Example: Enable all the interrupts of Intel 8085. First, determine the contents of the accumulator</vt:lpstr>
      <vt:lpstr>2. Example: Set the interrupt masks so that RST6.5 is enabled and disable RST7.5 and RST5.5. First, determine the contents of the accumulator</vt:lpstr>
      <vt:lpstr>RIM (Read Interrupt Mask) Instruction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tazotazo29@hotmail.com</dc:creator>
  <cp:lastModifiedBy>Pulkit Arora</cp:lastModifiedBy>
  <cp:revision>327</cp:revision>
  <dcterms:created xsi:type="dcterms:W3CDTF">2017-06-04T10:29:21Z</dcterms:created>
  <dcterms:modified xsi:type="dcterms:W3CDTF">2024-03-16T14:30:49Z</dcterms:modified>
</cp:coreProperties>
</file>