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04" r:id="rId1"/>
  </p:sldMasterIdLst>
  <p:notesMasterIdLst>
    <p:notesMasterId r:id="rId11"/>
  </p:notesMasterIdLst>
  <p:sldIdLst>
    <p:sldId id="256" r:id="rId2"/>
    <p:sldId id="257" r:id="rId3"/>
    <p:sldId id="258" r:id="rId4"/>
    <p:sldId id="259" r:id="rId5"/>
    <p:sldId id="260" r:id="rId6"/>
    <p:sldId id="263" r:id="rId7"/>
    <p:sldId id="261" r:id="rId8"/>
    <p:sldId id="264" r:id="rId9"/>
    <p:sldId id="262" r:id="rId10"/>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91" autoAdjust="0"/>
    <p:restoredTop sz="97118" autoAdjust="0"/>
  </p:normalViewPr>
  <p:slideViewPr>
    <p:cSldViewPr>
      <p:cViewPr>
        <p:scale>
          <a:sx n="90" d="100"/>
          <a:sy n="90" d="100"/>
        </p:scale>
        <p:origin x="-582" y="-174"/>
      </p:cViewPr>
      <p:guideLst>
        <p:guide orient="horz" pos="1620"/>
        <p:guide pos="2880"/>
      </p:guideLst>
    </p:cSldViewPr>
  </p:slideViewPr>
  <p:outlineViewPr>
    <p:cViewPr>
      <p:scale>
        <a:sx n="33" d="100"/>
        <a:sy n="33" d="100"/>
      </p:scale>
      <p:origin x="0" y="3318"/>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8510C8-0F21-45FD-B69A-78D6FF3064EA}" type="datetimeFigureOut">
              <a:rPr lang="ru-RU" smtClean="0"/>
              <a:pPr/>
              <a:t>23.02.2021</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455401-035D-45C3-8083-4522C94F6BE9}" type="slidenum">
              <a:rPr lang="ru-RU" smtClean="0"/>
              <a:pPr/>
              <a:t>‹#›</a:t>
            </a:fld>
            <a:endParaRPr lang="ru-RU"/>
          </a:p>
        </p:txBody>
      </p:sp>
    </p:spTree>
    <p:extLst>
      <p:ext uri="{BB962C8B-B14F-4D97-AF65-F5344CB8AC3E}">
        <p14:creationId xmlns="" xmlns:p14="http://schemas.microsoft.com/office/powerpoint/2010/main" val="325322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8455401-035D-45C3-8083-4522C94F6BE9}" type="slidenum">
              <a:rPr lang="ru-RU" smtClean="0"/>
              <a:pPr/>
              <a:t>1</a:t>
            </a:fld>
            <a:endParaRPr lang="ru-RU"/>
          </a:p>
        </p:txBody>
      </p:sp>
    </p:spTree>
    <p:extLst>
      <p:ext uri="{BB962C8B-B14F-4D97-AF65-F5344CB8AC3E}">
        <p14:creationId xmlns="" xmlns:p14="http://schemas.microsoft.com/office/powerpoint/2010/main" val="1508778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2</a:t>
            </a:fld>
            <a:endParaRPr lang="ru-RU"/>
          </a:p>
        </p:txBody>
      </p:sp>
    </p:spTree>
    <p:extLst>
      <p:ext uri="{BB962C8B-B14F-4D97-AF65-F5344CB8AC3E}">
        <p14:creationId xmlns="" xmlns:p14="http://schemas.microsoft.com/office/powerpoint/2010/main" val="3192562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3</a:t>
            </a:fld>
            <a:endParaRPr lang="ru-RU"/>
          </a:p>
        </p:txBody>
      </p:sp>
    </p:spTree>
    <p:extLst>
      <p:ext uri="{BB962C8B-B14F-4D97-AF65-F5344CB8AC3E}">
        <p14:creationId xmlns="" xmlns:p14="http://schemas.microsoft.com/office/powerpoint/2010/main" val="3192562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4</a:t>
            </a:fld>
            <a:endParaRPr lang="ru-RU"/>
          </a:p>
        </p:txBody>
      </p:sp>
    </p:spTree>
    <p:extLst>
      <p:ext uri="{BB962C8B-B14F-4D97-AF65-F5344CB8AC3E}">
        <p14:creationId xmlns="" xmlns:p14="http://schemas.microsoft.com/office/powerpoint/2010/main" val="3192562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5</a:t>
            </a:fld>
            <a:endParaRPr lang="ru-RU"/>
          </a:p>
        </p:txBody>
      </p:sp>
    </p:spTree>
    <p:extLst>
      <p:ext uri="{BB962C8B-B14F-4D97-AF65-F5344CB8AC3E}">
        <p14:creationId xmlns="" xmlns:p14="http://schemas.microsoft.com/office/powerpoint/2010/main" val="3192562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7</a:t>
            </a:fld>
            <a:endParaRPr lang="ru-RU"/>
          </a:p>
        </p:txBody>
      </p:sp>
    </p:spTree>
    <p:extLst>
      <p:ext uri="{BB962C8B-B14F-4D97-AF65-F5344CB8AC3E}">
        <p14:creationId xmlns="" xmlns:p14="http://schemas.microsoft.com/office/powerpoint/2010/main" val="319256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455401-035D-45C3-8083-4522C94F6BE9}" type="slidenum">
              <a:rPr lang="ru-RU" smtClean="0"/>
              <a:pPr/>
              <a:t>8</a:t>
            </a:fld>
            <a:endParaRPr lang="ru-RU"/>
          </a:p>
        </p:txBody>
      </p:sp>
    </p:spTree>
    <p:extLst>
      <p:ext uri="{BB962C8B-B14F-4D97-AF65-F5344CB8AC3E}">
        <p14:creationId xmlns="" xmlns:p14="http://schemas.microsoft.com/office/powerpoint/2010/main" val="3192562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43" name="Group 42"/>
          <p:cNvGrpSpPr/>
          <p:nvPr/>
        </p:nvGrpSpPr>
        <p:grpSpPr>
          <a:xfrm>
            <a:off x="-382404" y="0"/>
            <a:ext cx="9932332" cy="51435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16133"/>
            <a:ext cx="3505200" cy="1734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6" y="2031357"/>
            <a:ext cx="3313355" cy="1276620"/>
          </a:xfrm>
        </p:spPr>
        <p:txBody>
          <a:bodyPr>
            <a:normAutofit/>
          </a:bodyPr>
          <a:lstStyle>
            <a:lvl1pPr>
              <a:defRPr sz="3600"/>
            </a:lvl1pPr>
          </a:lstStyle>
          <a:p>
            <a:r>
              <a:rPr lang="ru-RU" smtClean="0"/>
              <a:t>Образец заголовка</a:t>
            </a:r>
            <a:endParaRPr lang="en-US" dirty="0"/>
          </a:p>
        </p:txBody>
      </p:sp>
      <p:sp>
        <p:nvSpPr>
          <p:cNvPr id="3" name="Subtitle 2"/>
          <p:cNvSpPr>
            <a:spLocks noGrp="1"/>
          </p:cNvSpPr>
          <p:nvPr>
            <p:ph type="subTitle" idx="1"/>
          </p:nvPr>
        </p:nvSpPr>
        <p:spPr>
          <a:xfrm>
            <a:off x="4733366" y="3315810"/>
            <a:ext cx="3309803" cy="945472"/>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4738744" y="1137621"/>
            <a:ext cx="2133600" cy="563236"/>
          </a:xfrm>
        </p:spPr>
        <p:txBody>
          <a:bodyPr anchor="b"/>
          <a:lstStyle>
            <a:lvl1pPr algn="l">
              <a:defRPr sz="2400"/>
            </a:lvl1pPr>
          </a:lstStyle>
          <a:p>
            <a:fld id="{62F1A3A9-9D85-4BF5-92C8-8D6285E98538}" type="datetime1">
              <a:rPr lang="ru-RU" smtClean="0"/>
              <a:pPr/>
              <a:t>23.02.2021</a:t>
            </a:fld>
            <a:endParaRPr lang="ru-RU"/>
          </a:p>
        </p:txBody>
      </p:sp>
      <p:sp>
        <p:nvSpPr>
          <p:cNvPr id="50" name="Rectangle 49"/>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4289975"/>
            <a:ext cx="2831592" cy="273844"/>
          </a:xfrm>
        </p:spPr>
        <p:txBody>
          <a:bodyPr>
            <a:normAutofit/>
          </a:bodyPr>
          <a:lstStyle>
            <a:lvl1pPr>
              <a:defRPr>
                <a:solidFill>
                  <a:schemeClr val="accent1"/>
                </a:solidFill>
              </a:defRPr>
            </a:lvl1pPr>
          </a:lstStyle>
          <a:p>
            <a:r>
              <a:rPr lang="en-US" smtClean="0"/>
              <a:t>UCS405: Discrete Mathematical Structures</a:t>
            </a:r>
            <a:endParaRPr lang="ru-RU"/>
          </a:p>
        </p:txBody>
      </p:sp>
      <p:sp>
        <p:nvSpPr>
          <p:cNvPr id="6" name="Slide Number Placeholder 5"/>
          <p:cNvSpPr>
            <a:spLocks noGrp="1"/>
          </p:cNvSpPr>
          <p:nvPr>
            <p:ph type="sldNum" sz="quarter" idx="12"/>
          </p:nvPr>
        </p:nvSpPr>
        <p:spPr>
          <a:xfrm>
            <a:off x="4649096" y="4289975"/>
            <a:ext cx="643666" cy="273844"/>
          </a:xfrm>
        </p:spPr>
        <p:txBody>
          <a:bodyPr/>
          <a:lstStyle>
            <a:lvl1pPr>
              <a:defRPr>
                <a:solidFill>
                  <a:schemeClr val="accent1"/>
                </a:solidFill>
              </a:defRPr>
            </a:lvl1pPr>
          </a:lstStyle>
          <a:p>
            <a:fld id="{8291FA45-1EF8-4972-9D03-2E3B1839D280}" type="slidenum">
              <a:rPr lang="ru-RU" smtClean="0"/>
              <a:pPr/>
              <a:t>‹#›</a:t>
            </a:fld>
            <a:endParaRPr lang="ru-RU"/>
          </a:p>
        </p:txBody>
      </p:sp>
      <p:sp>
        <p:nvSpPr>
          <p:cNvPr id="89" name="Rectangle 88"/>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81AA9650-A7FF-4D02-9AA2-3DCA956CAB20}" type="datetime1">
              <a:rPr lang="ru-RU" smtClean="0"/>
              <a:pPr/>
              <a:t>23.02.2021</a:t>
            </a:fld>
            <a:endParaRPr lang="ru-RU"/>
          </a:p>
        </p:txBody>
      </p:sp>
      <p:sp>
        <p:nvSpPr>
          <p:cNvPr id="5" name="Footer Placeholder 4"/>
          <p:cNvSpPr>
            <a:spLocks noGrp="1"/>
          </p:cNvSpPr>
          <p:nvPr>
            <p:ph type="ftr" sz="quarter" idx="11"/>
          </p:nvPr>
        </p:nvSpPr>
        <p:spPr/>
        <p:txBody>
          <a:bodyPr/>
          <a:lstStyle/>
          <a:p>
            <a:r>
              <a:rPr lang="en-US" smtClean="0"/>
              <a:t>UCS405: Discrete Mathematical Structures</a:t>
            </a:r>
            <a:endParaRPr lang="ru-RU"/>
          </a:p>
        </p:txBody>
      </p:sp>
      <p:sp>
        <p:nvSpPr>
          <p:cNvPr id="6" name="Slide Number Placeholder 5"/>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772610"/>
            <a:ext cx="1484453" cy="3585258"/>
          </a:xfrm>
        </p:spPr>
        <p:txBody>
          <a:bodyPr vert="eaVert" anchor="ctr"/>
          <a:lstStyle/>
          <a:p>
            <a:r>
              <a:rPr lang="ru-RU" smtClean="0"/>
              <a:t>Образец заголовка</a:t>
            </a:r>
            <a:endParaRPr lang="en-US"/>
          </a:p>
        </p:txBody>
      </p:sp>
      <p:sp>
        <p:nvSpPr>
          <p:cNvPr id="3" name="Vertical Text Placeholder 2"/>
          <p:cNvSpPr>
            <a:spLocks noGrp="1"/>
          </p:cNvSpPr>
          <p:nvPr>
            <p:ph type="body" orient="vert" idx="1"/>
          </p:nvPr>
        </p:nvSpPr>
        <p:spPr>
          <a:xfrm>
            <a:off x="1053296" y="772610"/>
            <a:ext cx="5423704" cy="3585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32F30A1C-8A54-4817-9D3D-3CC0A0967F07}" type="datetime1">
              <a:rPr lang="ru-RU" smtClean="0"/>
              <a:pPr/>
              <a:t>23.02.2021</a:t>
            </a:fld>
            <a:endParaRPr lang="ru-RU"/>
          </a:p>
        </p:txBody>
      </p:sp>
      <p:sp>
        <p:nvSpPr>
          <p:cNvPr id="5" name="Footer Placeholder 4"/>
          <p:cNvSpPr>
            <a:spLocks noGrp="1"/>
          </p:cNvSpPr>
          <p:nvPr>
            <p:ph type="ftr" sz="quarter" idx="11"/>
          </p:nvPr>
        </p:nvSpPr>
        <p:spPr/>
        <p:txBody>
          <a:bodyPr/>
          <a:lstStyle/>
          <a:p>
            <a:r>
              <a:rPr lang="en-US" smtClean="0"/>
              <a:t>UCS405: Discrete Mathematical Structures</a:t>
            </a:r>
            <a:endParaRPr lang="ru-RU"/>
          </a:p>
        </p:txBody>
      </p:sp>
      <p:sp>
        <p:nvSpPr>
          <p:cNvPr id="6" name="Slide Number Placeholder 5"/>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499A85F-4BB6-4F5E-A31B-10A98743CC51}" type="datetime1">
              <a:rPr lang="ru-RU" smtClean="0"/>
              <a:pPr/>
              <a:t>23.02.2021</a:t>
            </a:fld>
            <a:endParaRPr lang="ru-RU"/>
          </a:p>
        </p:txBody>
      </p:sp>
      <p:sp>
        <p:nvSpPr>
          <p:cNvPr id="5" name="Footer Placeholder 4"/>
          <p:cNvSpPr>
            <a:spLocks noGrp="1"/>
          </p:cNvSpPr>
          <p:nvPr>
            <p:ph type="ftr" sz="quarter" idx="11"/>
          </p:nvPr>
        </p:nvSpPr>
        <p:spPr/>
        <p:txBody>
          <a:bodyPr/>
          <a:lstStyle/>
          <a:p>
            <a:r>
              <a:rPr lang="en-US" smtClean="0"/>
              <a:t>UCS405: Discrete Mathematical Structures</a:t>
            </a:r>
            <a:endParaRPr lang="ru-RU"/>
          </a:p>
        </p:txBody>
      </p:sp>
      <p:sp>
        <p:nvSpPr>
          <p:cNvPr id="6" name="Slide Number Placeholder 5"/>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58645" y="2175622"/>
            <a:ext cx="6637468" cy="1021556"/>
          </a:xfrm>
        </p:spPr>
        <p:txBody>
          <a:bodyPr anchor="b"/>
          <a:lstStyle>
            <a:lvl1pPr algn="l">
              <a:defRPr sz="4000" b="0"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1258646" y="3200400"/>
            <a:ext cx="6637467" cy="1140310"/>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F0A6EA9-9B73-4EAE-8655-30126E01ADDD}" type="datetime1">
              <a:rPr lang="ru-RU" smtClean="0"/>
              <a:pPr/>
              <a:t>23.02.2021</a:t>
            </a:fld>
            <a:endParaRPr lang="ru-RU"/>
          </a:p>
        </p:txBody>
      </p:sp>
      <p:sp>
        <p:nvSpPr>
          <p:cNvPr id="5" name="Footer Placeholder 4"/>
          <p:cNvSpPr>
            <a:spLocks noGrp="1"/>
          </p:cNvSpPr>
          <p:nvPr>
            <p:ph type="ftr" sz="quarter" idx="11"/>
          </p:nvPr>
        </p:nvSpPr>
        <p:spPr/>
        <p:txBody>
          <a:bodyPr/>
          <a:lstStyle/>
          <a:p>
            <a:r>
              <a:rPr lang="en-US" smtClean="0"/>
              <a:t>UCS405: Discrete Mathematical Structures</a:t>
            </a:r>
            <a:endParaRPr lang="ru-RU"/>
          </a:p>
        </p:txBody>
      </p:sp>
      <p:sp>
        <p:nvSpPr>
          <p:cNvPr id="6" name="Slide Number Placeholder 5"/>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5" name="Date Placeholder 4"/>
          <p:cNvSpPr>
            <a:spLocks noGrp="1"/>
          </p:cNvSpPr>
          <p:nvPr>
            <p:ph type="dt" sz="half" idx="10"/>
          </p:nvPr>
        </p:nvSpPr>
        <p:spPr/>
        <p:txBody>
          <a:bodyPr/>
          <a:lstStyle/>
          <a:p>
            <a:fld id="{F4E3853C-B9F5-413F-B9ED-6FC072E739AD}" type="datetime1">
              <a:rPr lang="ru-RU" smtClean="0"/>
              <a:pPr/>
              <a:t>23.02.2021</a:t>
            </a:fld>
            <a:endParaRPr lang="ru-RU"/>
          </a:p>
        </p:txBody>
      </p:sp>
      <p:sp>
        <p:nvSpPr>
          <p:cNvPr id="6" name="Footer Placeholder 5"/>
          <p:cNvSpPr>
            <a:spLocks noGrp="1"/>
          </p:cNvSpPr>
          <p:nvPr>
            <p:ph type="ftr" sz="quarter" idx="11"/>
          </p:nvPr>
        </p:nvSpPr>
        <p:spPr/>
        <p:txBody>
          <a:bodyPr/>
          <a:lstStyle/>
          <a:p>
            <a:r>
              <a:rPr lang="en-US" smtClean="0"/>
              <a:t>UCS405: Discrete Mathematical Structures</a:t>
            </a:r>
            <a:endParaRPr lang="ru-RU"/>
          </a:p>
        </p:txBody>
      </p:sp>
      <p:sp>
        <p:nvSpPr>
          <p:cNvPr id="7" name="Slide Number Placeholder 6"/>
          <p:cNvSpPr>
            <a:spLocks noGrp="1"/>
          </p:cNvSpPr>
          <p:nvPr>
            <p:ph type="sldNum" sz="quarter" idx="12"/>
          </p:nvPr>
        </p:nvSpPr>
        <p:spPr/>
        <p:txBody>
          <a:bodyPr/>
          <a:lstStyle/>
          <a:p>
            <a:fld id="{8291FA45-1EF8-4972-9D03-2E3B1839D280}" type="slidenum">
              <a:rPr lang="ru-RU" smtClean="0"/>
              <a:pPr/>
              <a:t>‹#›</a:t>
            </a:fld>
            <a:endParaRPr lang="ru-RU"/>
          </a:p>
        </p:txBody>
      </p:sp>
      <p:sp>
        <p:nvSpPr>
          <p:cNvPr id="9" name="Content Placeholder 8"/>
          <p:cNvSpPr>
            <a:spLocks noGrp="1"/>
          </p:cNvSpPr>
          <p:nvPr>
            <p:ph sz="quarter" idx="13"/>
          </p:nvPr>
        </p:nvSpPr>
        <p:spPr>
          <a:xfrm>
            <a:off x="1042416" y="1735074"/>
            <a:ext cx="3419856" cy="26197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1" name="Content Placeholder 10"/>
          <p:cNvSpPr>
            <a:spLocks noGrp="1"/>
          </p:cNvSpPr>
          <p:nvPr>
            <p:ph sz="quarter" idx="14"/>
          </p:nvPr>
        </p:nvSpPr>
        <p:spPr>
          <a:xfrm>
            <a:off x="4645152" y="1735073"/>
            <a:ext cx="3419856" cy="26197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1412111" y="1737007"/>
            <a:ext cx="3057148" cy="47982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41721" y="2231021"/>
            <a:ext cx="3419856" cy="2126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11838" y="1737007"/>
            <a:ext cx="3055717" cy="47982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152" y="2231021"/>
            <a:ext cx="3419856" cy="2126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08696735-AABE-41A8-897B-0AA756311D52}" type="datetime1">
              <a:rPr lang="ru-RU" smtClean="0"/>
              <a:pPr/>
              <a:t>23.02.2021</a:t>
            </a:fld>
            <a:endParaRPr lang="ru-RU"/>
          </a:p>
        </p:txBody>
      </p:sp>
      <p:sp>
        <p:nvSpPr>
          <p:cNvPr id="8" name="Footer Placeholder 7"/>
          <p:cNvSpPr>
            <a:spLocks noGrp="1"/>
          </p:cNvSpPr>
          <p:nvPr>
            <p:ph type="ftr" sz="quarter" idx="11"/>
          </p:nvPr>
        </p:nvSpPr>
        <p:spPr/>
        <p:txBody>
          <a:bodyPr/>
          <a:lstStyle/>
          <a:p>
            <a:r>
              <a:rPr lang="en-US" smtClean="0"/>
              <a:t>UCS405: Discrete Mathematical Structures</a:t>
            </a:r>
            <a:endParaRPr lang="ru-RU"/>
          </a:p>
        </p:txBody>
      </p:sp>
      <p:sp>
        <p:nvSpPr>
          <p:cNvPr id="9" name="Slide Number Placeholder 8"/>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8392A413-779C-4DC6-B495-2E5462A08F8E}" type="datetime1">
              <a:rPr lang="ru-RU" smtClean="0"/>
              <a:pPr/>
              <a:t>23.02.2021</a:t>
            </a:fld>
            <a:endParaRPr lang="ru-RU"/>
          </a:p>
        </p:txBody>
      </p:sp>
      <p:sp>
        <p:nvSpPr>
          <p:cNvPr id="4" name="Footer Placeholder 3"/>
          <p:cNvSpPr>
            <a:spLocks noGrp="1"/>
          </p:cNvSpPr>
          <p:nvPr>
            <p:ph type="ftr" sz="quarter" idx="11"/>
          </p:nvPr>
        </p:nvSpPr>
        <p:spPr/>
        <p:txBody>
          <a:bodyPr/>
          <a:lstStyle/>
          <a:p>
            <a:r>
              <a:rPr lang="en-US" smtClean="0"/>
              <a:t>UCS405: Discrete Mathematical Structures</a:t>
            </a:r>
            <a:endParaRPr lang="ru-RU"/>
          </a:p>
        </p:txBody>
      </p:sp>
      <p:sp>
        <p:nvSpPr>
          <p:cNvPr id="5" name="Slide Number Placeholder 4"/>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6C9A8-B2EB-43BD-BDB7-73260B459292}" type="datetime1">
              <a:rPr lang="ru-RU" smtClean="0"/>
              <a:pPr/>
              <a:t>23.02.2021</a:t>
            </a:fld>
            <a:endParaRPr lang="ru-RU"/>
          </a:p>
        </p:txBody>
      </p:sp>
      <p:sp>
        <p:nvSpPr>
          <p:cNvPr id="3" name="Footer Placeholder 2"/>
          <p:cNvSpPr>
            <a:spLocks noGrp="1"/>
          </p:cNvSpPr>
          <p:nvPr>
            <p:ph type="ftr" sz="quarter" idx="11"/>
          </p:nvPr>
        </p:nvSpPr>
        <p:spPr/>
        <p:txBody>
          <a:bodyPr/>
          <a:lstStyle/>
          <a:p>
            <a:r>
              <a:rPr lang="en-US" smtClean="0"/>
              <a:t>UCS405: Discrete Mathematical Structures</a:t>
            </a:r>
            <a:endParaRPr lang="ru-RU"/>
          </a:p>
        </p:txBody>
      </p:sp>
      <p:sp>
        <p:nvSpPr>
          <p:cNvPr id="4" name="Slide Number Placeholder 3"/>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grpSp>
        <p:nvGrpSpPr>
          <p:cNvPr id="44" name="Group 43"/>
          <p:cNvGrpSpPr/>
          <p:nvPr/>
        </p:nvGrpSpPr>
        <p:grpSpPr>
          <a:xfrm>
            <a:off x="-382404" y="0"/>
            <a:ext cx="9932332" cy="51435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6358C36-0220-4D5A-896B-2DBE009908CD}" type="datetime1">
              <a:rPr lang="ru-RU" smtClean="0"/>
              <a:pPr/>
              <a:t>23.02.2021</a:t>
            </a:fld>
            <a:endParaRPr lang="ru-RU"/>
          </a:p>
        </p:txBody>
      </p:sp>
      <p:sp>
        <p:nvSpPr>
          <p:cNvPr id="7" name="Slide Number Placeholder 6"/>
          <p:cNvSpPr>
            <a:spLocks noGrp="1"/>
          </p:cNvSpPr>
          <p:nvPr>
            <p:ph type="sldNum" sz="quarter" idx="12"/>
          </p:nvPr>
        </p:nvSpPr>
        <p:spPr/>
        <p:txBody>
          <a:bodyPr/>
          <a:lstStyle/>
          <a:p>
            <a:fld id="{8291FA45-1EF8-4972-9D03-2E3B1839D280}" type="slidenum">
              <a:rPr lang="ru-RU" smtClean="0"/>
              <a:pPr/>
              <a:t>‹#›</a:t>
            </a:fld>
            <a:endParaRPr lang="ru-RU"/>
          </a:p>
        </p:txBody>
      </p:sp>
      <p:sp>
        <p:nvSpPr>
          <p:cNvPr id="58" name="Rectangle 57"/>
          <p:cNvSpPr/>
          <p:nvPr/>
        </p:nvSpPr>
        <p:spPr>
          <a:xfrm>
            <a:off x="905572" y="451413"/>
            <a:ext cx="3562257" cy="423633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642395"/>
            <a:ext cx="3090440" cy="3863051"/>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61" name="Rectangle 60"/>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4293627"/>
            <a:ext cx="3493664" cy="273844"/>
          </a:xfrm>
        </p:spPr>
        <p:txBody>
          <a:bodyPr>
            <a:normAutofit/>
          </a:bodyPr>
          <a:lstStyle/>
          <a:p>
            <a:r>
              <a:rPr lang="en-US" smtClean="0"/>
              <a:t>UCS405: Discrete Mathematical Structures</a:t>
            </a:r>
            <a:endParaRPr lang="ru-RU"/>
          </a:p>
        </p:txBody>
      </p:sp>
      <p:sp>
        <p:nvSpPr>
          <p:cNvPr id="2" name="Title 1"/>
          <p:cNvSpPr>
            <a:spLocks noGrp="1"/>
          </p:cNvSpPr>
          <p:nvPr>
            <p:ph type="title"/>
          </p:nvPr>
        </p:nvSpPr>
        <p:spPr>
          <a:xfrm>
            <a:off x="4739833" y="1993076"/>
            <a:ext cx="3304572" cy="1097365"/>
          </a:xfrm>
        </p:spPr>
        <p:txBody>
          <a:bodyPr anchor="b">
            <a:normAutofit/>
          </a:bodyPr>
          <a:lstStyle>
            <a:lvl1pPr algn="l">
              <a:defRPr sz="2800" b="0"/>
            </a:lvl1pPr>
          </a:lstStyle>
          <a:p>
            <a:r>
              <a:rPr lang="ru-RU" smtClean="0"/>
              <a:t>Образец заголовка</a:t>
            </a:r>
            <a:endParaRPr lang="en-US"/>
          </a:p>
        </p:txBody>
      </p:sp>
      <p:sp>
        <p:nvSpPr>
          <p:cNvPr id="4" name="Text Placeholder 3"/>
          <p:cNvSpPr>
            <a:spLocks noGrp="1"/>
          </p:cNvSpPr>
          <p:nvPr>
            <p:ph type="body" sz="half" idx="2"/>
          </p:nvPr>
        </p:nvSpPr>
        <p:spPr>
          <a:xfrm>
            <a:off x="4736592" y="3102746"/>
            <a:ext cx="3298784" cy="1138428"/>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grpSp>
        <p:nvGrpSpPr>
          <p:cNvPr id="44" name="Group 43"/>
          <p:cNvGrpSpPr/>
          <p:nvPr/>
        </p:nvGrpSpPr>
        <p:grpSpPr>
          <a:xfrm>
            <a:off x="-382404" y="0"/>
            <a:ext cx="9932332" cy="51435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2" y="451413"/>
            <a:ext cx="3562257" cy="4236334"/>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1995678"/>
            <a:ext cx="3300984" cy="1097280"/>
          </a:xfrm>
        </p:spPr>
        <p:txBody>
          <a:bodyPr anchor="b">
            <a:normAutofit/>
          </a:bodyPr>
          <a:lstStyle>
            <a:lvl1pPr algn="l">
              <a:defRPr sz="2800" b="0"/>
            </a:lvl1pPr>
          </a:lstStyle>
          <a:p>
            <a:r>
              <a:rPr lang="ru-RU" smtClean="0"/>
              <a:t>Образец заголовка</a:t>
            </a:r>
            <a:endParaRPr lang="en-US"/>
          </a:p>
        </p:txBody>
      </p:sp>
      <p:sp>
        <p:nvSpPr>
          <p:cNvPr id="3" name="Picture Placeholder 2"/>
          <p:cNvSpPr>
            <a:spLocks noGrp="1"/>
          </p:cNvSpPr>
          <p:nvPr>
            <p:ph type="pic" idx="1"/>
          </p:nvPr>
        </p:nvSpPr>
        <p:spPr>
          <a:xfrm>
            <a:off x="1005209" y="520346"/>
            <a:ext cx="3359623" cy="4101084"/>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4734631" y="3099816"/>
            <a:ext cx="3300573" cy="113967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80B801E-8ED6-469A-AD50-E9BE5E4884C6}" type="datetime1">
              <a:rPr lang="ru-RU" smtClean="0"/>
              <a:pPr/>
              <a:t>23.02.2021</a:t>
            </a:fld>
            <a:endParaRPr lang="ru-RU"/>
          </a:p>
        </p:txBody>
      </p:sp>
      <p:sp>
        <p:nvSpPr>
          <p:cNvPr id="6" name="Footer Placeholder 5"/>
          <p:cNvSpPr>
            <a:spLocks noGrp="1"/>
          </p:cNvSpPr>
          <p:nvPr>
            <p:ph type="ftr" sz="quarter" idx="11"/>
          </p:nvPr>
        </p:nvSpPr>
        <p:spPr>
          <a:xfrm>
            <a:off x="4641448" y="4293627"/>
            <a:ext cx="3493664" cy="273844"/>
          </a:xfrm>
        </p:spPr>
        <p:txBody>
          <a:bodyPr>
            <a:normAutofit/>
          </a:bodyPr>
          <a:lstStyle/>
          <a:p>
            <a:r>
              <a:rPr lang="en-US" smtClean="0"/>
              <a:t>UCS405: Discrete Mathematical Structures</a:t>
            </a:r>
            <a:endParaRPr lang="ru-RU"/>
          </a:p>
        </p:txBody>
      </p:sp>
      <p:sp>
        <p:nvSpPr>
          <p:cNvPr id="7" name="Slide Number Placeholder 6"/>
          <p:cNvSpPr>
            <a:spLocks noGrp="1"/>
          </p:cNvSpPr>
          <p:nvPr>
            <p:ph type="sldNum" sz="quarter" idx="12"/>
          </p:nvPr>
        </p:nvSpPr>
        <p:spPr/>
        <p:txBody>
          <a:bodyPr/>
          <a:lstStyle/>
          <a:p>
            <a:fld id="{8291FA45-1EF8-4972-9D03-2E3B1839D280}"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51435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250116"/>
            <a:ext cx="8229600" cy="463923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16133"/>
            <a:ext cx="3679116" cy="52443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770748"/>
            <a:ext cx="7024744" cy="857250"/>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43493" y="1742739"/>
            <a:ext cx="6777317" cy="263173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997388" y="168369"/>
            <a:ext cx="2133600" cy="273844"/>
          </a:xfrm>
          <a:prstGeom prst="rect">
            <a:avLst/>
          </a:prstGeom>
        </p:spPr>
        <p:txBody>
          <a:bodyPr vert="horz" lIns="91440" tIns="45720" rIns="91440" bIns="45720" rtlCol="0" anchor="ctr"/>
          <a:lstStyle>
            <a:lvl1pPr algn="r">
              <a:defRPr sz="1200">
                <a:solidFill>
                  <a:srgbClr val="FEFEFE"/>
                </a:solidFill>
              </a:defRPr>
            </a:lvl1pPr>
          </a:lstStyle>
          <a:p>
            <a:fld id="{18C4BF5E-6749-4F04-BCA0-2A394DD4A8B0}" type="datetime1">
              <a:rPr lang="ru-RU" smtClean="0"/>
              <a:pPr/>
              <a:t>23.02.2021</a:t>
            </a:fld>
            <a:endParaRPr lang="ru-RU"/>
          </a:p>
        </p:txBody>
      </p:sp>
      <p:sp>
        <p:nvSpPr>
          <p:cNvPr id="5" name="Footer Placeholder 4"/>
          <p:cNvSpPr>
            <a:spLocks noGrp="1"/>
          </p:cNvSpPr>
          <p:nvPr>
            <p:ph type="ftr" sz="quarter" idx="3"/>
          </p:nvPr>
        </p:nvSpPr>
        <p:spPr>
          <a:xfrm>
            <a:off x="4641448" y="4389120"/>
            <a:ext cx="3502152" cy="273844"/>
          </a:xfrm>
          <a:prstGeom prst="rect">
            <a:avLst/>
          </a:prstGeom>
        </p:spPr>
        <p:txBody>
          <a:bodyPr vert="horz" lIns="91440" tIns="45720" rIns="91440" bIns="45720" rtlCol="0" anchor="ctr"/>
          <a:lstStyle>
            <a:lvl1pPr algn="r">
              <a:defRPr sz="1200">
                <a:solidFill>
                  <a:schemeClr val="accent1"/>
                </a:solidFill>
              </a:defRPr>
            </a:lvl1pPr>
          </a:lstStyle>
          <a:p>
            <a:r>
              <a:rPr lang="en-US" smtClean="0"/>
              <a:t>UCS405: Discrete Mathematical Structures</a:t>
            </a:r>
            <a:endParaRPr lang="ru-RU"/>
          </a:p>
        </p:txBody>
      </p:sp>
      <p:sp>
        <p:nvSpPr>
          <p:cNvPr id="6" name="Slide Number Placeholder 5"/>
          <p:cNvSpPr>
            <a:spLocks noGrp="1"/>
          </p:cNvSpPr>
          <p:nvPr>
            <p:ph type="sldNum" sz="quarter" idx="4"/>
          </p:nvPr>
        </p:nvSpPr>
        <p:spPr>
          <a:xfrm>
            <a:off x="4649096" y="168369"/>
            <a:ext cx="1332156" cy="273844"/>
          </a:xfrm>
          <a:prstGeom prst="rect">
            <a:avLst/>
          </a:prstGeom>
        </p:spPr>
        <p:txBody>
          <a:bodyPr vert="horz" lIns="91440" tIns="45720" rIns="91440" bIns="45720" rtlCol="0" anchor="ctr"/>
          <a:lstStyle>
            <a:lvl1pPr algn="l">
              <a:defRPr sz="1200">
                <a:solidFill>
                  <a:srgbClr val="FEFEFE"/>
                </a:solidFill>
              </a:defRPr>
            </a:lvl1pPr>
          </a:lstStyle>
          <a:p>
            <a:fld id="{8291FA45-1EF8-4972-9D03-2E3B1839D280}"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4405" r:id="rId1"/>
    <p:sldLayoutId id="2147484406" r:id="rId2"/>
    <p:sldLayoutId id="2147484407" r:id="rId3"/>
    <p:sldLayoutId id="2147484408" r:id="rId4"/>
    <p:sldLayoutId id="2147484409" r:id="rId5"/>
    <p:sldLayoutId id="2147484410" r:id="rId6"/>
    <p:sldLayoutId id="2147484411" r:id="rId7"/>
    <p:sldLayoutId id="2147484412" r:id="rId8"/>
    <p:sldLayoutId id="2147484413" r:id="rId9"/>
    <p:sldLayoutId id="2147484414" r:id="rId10"/>
    <p:sldLayoutId id="2147484415" r:id="rId11"/>
  </p:sldLayoutIdLst>
  <p:hf hd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digitalthinkerhelp.com/types-of-computer-hardware-components-devices-par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digitalthinkerhelp.com/how-many-types-of-computer-and-their-function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entral_processing_uni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733366" y="1714494"/>
            <a:ext cx="3410534" cy="1276620"/>
          </a:xfrm>
        </p:spPr>
        <p:txBody>
          <a:bodyPr>
            <a:noAutofit/>
          </a:bodyPr>
          <a:lstStyle/>
          <a:p>
            <a:r>
              <a:rPr lang="en-IE" sz="2400" dirty="0" smtClean="0"/>
              <a:t>Introduction to Microprocessor Based Systems Design</a:t>
            </a:r>
            <a:endParaRPr lang="ru-RU" sz="2400" dirty="0"/>
          </a:p>
        </p:txBody>
      </p:sp>
      <p:sp>
        <p:nvSpPr>
          <p:cNvPr id="3" name="Подзаголовок 2"/>
          <p:cNvSpPr>
            <a:spLocks noGrp="1"/>
          </p:cNvSpPr>
          <p:nvPr>
            <p:ph type="subTitle" idx="1"/>
          </p:nvPr>
        </p:nvSpPr>
        <p:spPr>
          <a:xfrm>
            <a:off x="6286512" y="3601562"/>
            <a:ext cx="1857388" cy="756138"/>
          </a:xfrm>
        </p:spPr>
        <p:txBody>
          <a:bodyPr>
            <a:normAutofit fontScale="55000" lnSpcReduction="20000"/>
          </a:bodyPr>
          <a:lstStyle/>
          <a:p>
            <a:r>
              <a:rPr lang="en-IN" b="1" dirty="0" smtClean="0">
                <a:latin typeface="Bell MT" pitchFamily="18" charset="0"/>
              </a:rPr>
              <a:t>Dr. Manju Khurana</a:t>
            </a:r>
          </a:p>
          <a:p>
            <a:r>
              <a:rPr lang="en-IN" b="1" dirty="0" smtClean="0">
                <a:latin typeface="Bell MT" pitchFamily="18" charset="0"/>
              </a:rPr>
              <a:t>Assistant Professor, CSED</a:t>
            </a:r>
          </a:p>
          <a:p>
            <a:r>
              <a:rPr lang="en-IN" b="1" dirty="0" smtClean="0">
                <a:latin typeface="Bell MT" pitchFamily="18" charset="0"/>
              </a:rPr>
              <a:t>TIET, Patiala</a:t>
            </a:r>
          </a:p>
          <a:p>
            <a:r>
              <a:rPr lang="en-IN" b="1" dirty="0" smtClean="0">
                <a:latin typeface="Bell MT" pitchFamily="18" charset="0"/>
              </a:rPr>
              <a:t>manju.khurana@thapar.edu</a:t>
            </a:r>
            <a:endParaRPr lang="en-US" b="1" dirty="0">
              <a:latin typeface="Bell MT" pitchFamily="18" charset="0"/>
            </a:endParaRPr>
          </a:p>
        </p:txBody>
      </p:sp>
      <p:pic>
        <p:nvPicPr>
          <p:cNvPr id="11266" name="Picture 2" descr="Introduction to Microprocessor Programming"/>
          <p:cNvPicPr>
            <a:picLocks noChangeAspect="1" noChangeArrowheads="1"/>
          </p:cNvPicPr>
          <p:nvPr/>
        </p:nvPicPr>
        <p:blipFill>
          <a:blip r:embed="rId3"/>
          <a:srcRect/>
          <a:stretch>
            <a:fillRect/>
          </a:stretch>
        </p:blipFill>
        <p:spPr bwMode="auto">
          <a:xfrm>
            <a:off x="5219886" y="142858"/>
            <a:ext cx="2423948" cy="1500180"/>
          </a:xfrm>
          <a:prstGeom prst="rect">
            <a:avLst/>
          </a:prstGeom>
          <a:noFill/>
        </p:spPr>
      </p:pic>
    </p:spTree>
    <p:extLst>
      <p:ext uri="{BB962C8B-B14F-4D97-AF65-F5344CB8AC3E}">
        <p14:creationId xmlns="" xmlns:p14="http://schemas.microsoft.com/office/powerpoint/2010/main" val="3642162686"/>
      </p:ext>
    </p:extLst>
  </p:cSld>
  <p:clrMapOvr>
    <a:masterClrMapping/>
  </p:clrMapOvr>
  <mc:AlternateContent xmlns:mc="http://schemas.openxmlformats.org/markup-compatibility/2006">
    <mc:Choice xmlns=""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7224" y="500048"/>
            <a:ext cx="7024744" cy="586556"/>
          </a:xfrm>
        </p:spPr>
        <p:txBody>
          <a:bodyPr>
            <a:normAutofit/>
          </a:bodyPr>
          <a:lstStyle/>
          <a:p>
            <a:r>
              <a:rPr lang="en-IE" sz="2800" b="1" dirty="0" smtClean="0"/>
              <a:t>Microprocessor</a:t>
            </a:r>
            <a:endParaRPr lang="ru-RU" sz="2800" b="1" dirty="0"/>
          </a:p>
        </p:txBody>
      </p:sp>
      <p:sp>
        <p:nvSpPr>
          <p:cNvPr id="3" name="Объект 2"/>
          <p:cNvSpPr>
            <a:spLocks noGrp="1"/>
          </p:cNvSpPr>
          <p:nvPr>
            <p:ph idx="1"/>
          </p:nvPr>
        </p:nvSpPr>
        <p:spPr>
          <a:xfrm>
            <a:off x="785786" y="1152425"/>
            <a:ext cx="7572428" cy="3205275"/>
          </a:xfrm>
        </p:spPr>
        <p:txBody>
          <a:bodyPr>
            <a:noAutofit/>
          </a:bodyPr>
          <a:lstStyle/>
          <a:p>
            <a:pPr marL="525780" indent="-457200" algn="just"/>
            <a:r>
              <a:rPr lang="en-US" sz="1600" dirty="0" smtClean="0"/>
              <a:t>Microprocessor is a </a:t>
            </a:r>
            <a:r>
              <a:rPr lang="en-US" sz="1600" b="1" u="sng" dirty="0" smtClean="0">
                <a:hlinkClick r:id="rId3"/>
              </a:rPr>
              <a:t>hardware component of computer</a:t>
            </a:r>
            <a:r>
              <a:rPr lang="en-US" sz="1600" dirty="0" smtClean="0"/>
              <a:t>, and it works as brain of the computer system as well as </a:t>
            </a:r>
            <a:r>
              <a:rPr lang="en-US" sz="1600" b="1" dirty="0" smtClean="0"/>
              <a:t>use in computer</a:t>
            </a:r>
            <a:r>
              <a:rPr lang="en-US" sz="1600" dirty="0" smtClean="0"/>
              <a:t> because without using microprocessor, Computer like as plastic box. Microprocessor shape as a small chip that is made by silicon and it has to responsible to all functions of central processing unit.</a:t>
            </a:r>
          </a:p>
          <a:p>
            <a:pPr marL="525780" indent="-457200" algn="just">
              <a:buNone/>
            </a:pPr>
            <a:endParaRPr lang="en-US" sz="1600" dirty="0" smtClean="0"/>
          </a:p>
          <a:p>
            <a:pPr marL="525780" indent="-457200" algn="just"/>
            <a:r>
              <a:rPr lang="en-US" sz="1600" b="1" dirty="0" smtClean="0"/>
              <a:t>Microprocessor meaning</a:t>
            </a:r>
            <a:r>
              <a:rPr lang="en-US" sz="1600" dirty="0" smtClean="0"/>
              <a:t> is a control unit of </a:t>
            </a:r>
            <a:r>
              <a:rPr lang="en-US" sz="1600" b="1" u="sng" dirty="0" smtClean="0">
                <a:hlinkClick r:id="rId4"/>
              </a:rPr>
              <a:t>computer</a:t>
            </a:r>
            <a:r>
              <a:rPr lang="en-US" sz="1600" u="sng" dirty="0" smtClean="0"/>
              <a:t> </a:t>
            </a:r>
            <a:r>
              <a:rPr lang="en-US" sz="1600" dirty="0" smtClean="0"/>
              <a:t>because it is able to manage all various Arithmetic Logical Unit (ALU) operations. Microprocessor can capable to execute other operations such as computational activities like as addition/subtraction, internal processing, device terminals communication, and I/O management. </a:t>
            </a:r>
            <a:r>
              <a:rPr lang="en-US" sz="1600" b="1" dirty="0"/>
              <a:t/>
            </a:r>
            <a:br>
              <a:rPr lang="en-US" sz="1600" b="1" dirty="0"/>
            </a:br>
            <a:endParaRPr lang="en-IE" sz="1600" b="1" dirty="0" smtClean="0">
              <a:solidFill>
                <a:schemeClr val="tx1"/>
              </a:solidFill>
            </a:endParaRPr>
          </a:p>
          <a:p>
            <a:pPr marL="525780" indent="-457200" algn="just">
              <a:lnSpc>
                <a:spcPct val="160000"/>
              </a:lnSpc>
            </a:pPr>
            <a:endParaRPr lang="en-IE" sz="1600" b="1" dirty="0" smtClean="0">
              <a:solidFill>
                <a:schemeClr val="accent3"/>
              </a:solidFill>
            </a:endParaRPr>
          </a:p>
          <a:p>
            <a:pPr marL="68580" indent="0" algn="just">
              <a:lnSpc>
                <a:spcPct val="160000"/>
              </a:lnSpc>
            </a:pPr>
            <a:endParaRPr lang="en-IE" sz="1600" b="1" dirty="0" smtClean="0">
              <a:solidFill>
                <a:schemeClr val="accent3"/>
              </a:solidFill>
            </a:endParaRPr>
          </a:p>
        </p:txBody>
      </p:sp>
      <p:sp>
        <p:nvSpPr>
          <p:cNvPr id="4"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sp>
        <p:nvSpPr>
          <p:cNvPr id="5" name="Slide Number Placeholder 4"/>
          <p:cNvSpPr>
            <a:spLocks noGrp="1"/>
          </p:cNvSpPr>
          <p:nvPr>
            <p:ph type="sldNum" sz="quarter" idx="12"/>
          </p:nvPr>
        </p:nvSpPr>
        <p:spPr>
          <a:xfrm>
            <a:off x="8358214" y="4572014"/>
            <a:ext cx="1332156" cy="273844"/>
          </a:xfrm>
        </p:spPr>
        <p:txBody>
          <a:bodyPr/>
          <a:lstStyle/>
          <a:p>
            <a:fld id="{8291FA45-1EF8-4972-9D03-2E3B1839D280}" type="slidenum">
              <a:rPr lang="ru-RU" smtClean="0">
                <a:solidFill>
                  <a:schemeClr val="accent1"/>
                </a:solidFill>
                <a:latin typeface="+mj-lt"/>
                <a:ea typeface="+mj-ea"/>
                <a:cs typeface="+mj-cs"/>
              </a:rPr>
              <a:pPr/>
              <a:t>2</a:t>
            </a:fld>
            <a:r>
              <a:rPr lang="en-IN" dirty="0" smtClean="0">
                <a:solidFill>
                  <a:schemeClr val="accent1"/>
                </a:solidFill>
                <a:latin typeface="+mj-lt"/>
                <a:ea typeface="+mj-ea"/>
                <a:cs typeface="+mj-cs"/>
              </a:rPr>
              <a:t>  </a:t>
            </a:r>
            <a:endParaRPr lang="ru-RU" dirty="0">
              <a:solidFill>
                <a:schemeClr val="accent1"/>
              </a:solidFill>
              <a:latin typeface="+mj-lt"/>
              <a:ea typeface="+mj-ea"/>
              <a:cs typeface="+mj-cs"/>
            </a:endParaRPr>
          </a:p>
        </p:txBody>
      </p:sp>
      <p:sp>
        <p:nvSpPr>
          <p:cNvPr id="6" name="Footer Placeholder 5"/>
          <p:cNvSpPr>
            <a:spLocks noGrp="1"/>
          </p:cNvSpPr>
          <p:nvPr>
            <p:ph type="ftr" sz="quarter" idx="11"/>
          </p:nvPr>
        </p:nvSpPr>
        <p:spPr>
          <a:xfrm>
            <a:off x="4641448" y="4389120"/>
            <a:ext cx="3716766" cy="273844"/>
          </a:xfrm>
        </p:spPr>
        <p:txBody>
          <a:bodyPr/>
          <a:lstStyle/>
          <a:p>
            <a:r>
              <a:rPr lang="en-US" dirty="0" smtClean="0"/>
              <a:t>UCS617: </a:t>
            </a:r>
            <a:r>
              <a:rPr lang="en-IE" dirty="0" smtClean="0"/>
              <a:t>Microprocessor Based Systems Design</a:t>
            </a:r>
            <a:endParaRPr lang="ru-RU" dirty="0"/>
          </a:p>
        </p:txBody>
      </p:sp>
    </p:spTree>
    <p:extLst>
      <p:ext uri="{BB962C8B-B14F-4D97-AF65-F5344CB8AC3E}">
        <p14:creationId xmlns="" xmlns:p14="http://schemas.microsoft.com/office/powerpoint/2010/main" val="386027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490" y="571486"/>
            <a:ext cx="7024744" cy="586556"/>
          </a:xfrm>
        </p:spPr>
        <p:txBody>
          <a:bodyPr>
            <a:normAutofit/>
          </a:bodyPr>
          <a:lstStyle/>
          <a:p>
            <a:pPr fontAlgn="base"/>
            <a:r>
              <a:rPr lang="en-US" sz="2800" b="1" dirty="0" smtClean="0"/>
              <a:t>Block Diagram of Digital Computer</a:t>
            </a:r>
            <a:endParaRPr lang="en-US" sz="2800" b="1" dirty="0"/>
          </a:p>
        </p:txBody>
      </p:sp>
      <p:sp>
        <p:nvSpPr>
          <p:cNvPr id="9"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3</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10" name="Footer Placeholder 5"/>
          <p:cNvSpPr>
            <a:spLocks noGrp="1"/>
          </p:cNvSpPr>
          <p:nvPr>
            <p:ph type="ftr" sz="quarter" idx="11"/>
          </p:nvPr>
        </p:nvSpPr>
        <p:spPr>
          <a:xfrm>
            <a:off x="4641448" y="4389120"/>
            <a:ext cx="3716766" cy="273844"/>
          </a:xfrm>
        </p:spPr>
        <p:txBody>
          <a:bodyPr/>
          <a:lstStyle/>
          <a:p>
            <a:r>
              <a:rPr lang="en-US" dirty="0" smtClean="0"/>
              <a:t>UCS617: </a:t>
            </a:r>
            <a:r>
              <a:rPr lang="en-IE" dirty="0" smtClean="0"/>
              <a:t>Microprocessor Based Systems Design</a:t>
            </a:r>
            <a:endParaRPr lang="ru-RU" dirty="0"/>
          </a:p>
        </p:txBody>
      </p:sp>
      <p:sp>
        <p:nvSpPr>
          <p:cNvPr id="11"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pic>
        <p:nvPicPr>
          <p:cNvPr id="9220" name="Picture 4" descr="Block diagram of computer"/>
          <p:cNvPicPr>
            <a:picLocks noChangeAspect="1" noChangeArrowheads="1"/>
          </p:cNvPicPr>
          <p:nvPr/>
        </p:nvPicPr>
        <p:blipFill>
          <a:blip r:embed="rId3"/>
          <a:srcRect/>
          <a:stretch>
            <a:fillRect/>
          </a:stretch>
        </p:blipFill>
        <p:spPr bwMode="auto">
          <a:xfrm>
            <a:off x="642910" y="1214428"/>
            <a:ext cx="3781425" cy="35575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222" name="Picture 6" descr="central processing unit | CPU"/>
          <p:cNvPicPr>
            <a:picLocks noChangeAspect="1" noChangeArrowheads="1"/>
          </p:cNvPicPr>
          <p:nvPr/>
        </p:nvPicPr>
        <p:blipFill>
          <a:blip r:embed="rId4"/>
          <a:srcRect/>
          <a:stretch>
            <a:fillRect/>
          </a:stretch>
        </p:blipFill>
        <p:spPr bwMode="auto">
          <a:xfrm>
            <a:off x="4776823" y="1198972"/>
            <a:ext cx="3795705" cy="26586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4274922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490" y="770748"/>
            <a:ext cx="7024744" cy="443680"/>
          </a:xfrm>
        </p:spPr>
        <p:txBody>
          <a:bodyPr>
            <a:noAutofit/>
          </a:bodyPr>
          <a:lstStyle/>
          <a:p>
            <a:r>
              <a:rPr lang="en-US" sz="2800" b="1" dirty="0" smtClean="0"/>
              <a:t>Block Diagram of Digital Computer</a:t>
            </a:r>
            <a:endParaRPr lang="ru-RU" sz="2800" b="1" dirty="0"/>
          </a:p>
        </p:txBody>
      </p:sp>
      <p:sp>
        <p:nvSpPr>
          <p:cNvPr id="3" name="Объект 2"/>
          <p:cNvSpPr>
            <a:spLocks noGrp="1"/>
          </p:cNvSpPr>
          <p:nvPr>
            <p:ph idx="1"/>
          </p:nvPr>
        </p:nvSpPr>
        <p:spPr>
          <a:xfrm>
            <a:off x="1043493" y="1340532"/>
            <a:ext cx="7314721" cy="3160044"/>
          </a:xfrm>
        </p:spPr>
        <p:txBody>
          <a:bodyPr>
            <a:normAutofit/>
          </a:bodyPr>
          <a:lstStyle/>
          <a:p>
            <a:pPr algn="just" fontAlgn="base"/>
            <a:r>
              <a:rPr lang="en-US" sz="1400" dirty="0" smtClean="0"/>
              <a:t>The data is entered through input devices such as the keyboard, mouse, etc. This set of instruction is processed by the CPU after getting the input by the user, and then the computer system produces the output. The computer can show the output with the help of output devices to the user, such as  monitor, printer, etc.</a:t>
            </a:r>
          </a:p>
          <a:p>
            <a:pPr lvl="1" algn="just" fontAlgn="base"/>
            <a:r>
              <a:rPr lang="en-US" sz="1200" dirty="0" smtClean="0"/>
              <a:t>CPU (Central Processing Unit)</a:t>
            </a:r>
          </a:p>
          <a:p>
            <a:pPr lvl="1" algn="just" fontAlgn="base"/>
            <a:r>
              <a:rPr lang="en-US" sz="1200" dirty="0" smtClean="0"/>
              <a:t>Storage Unit</a:t>
            </a:r>
          </a:p>
          <a:p>
            <a:pPr lvl="1" algn="just" fontAlgn="base"/>
            <a:r>
              <a:rPr lang="en-US" sz="1200" dirty="0" smtClean="0"/>
              <a:t>ALU (</a:t>
            </a:r>
            <a:r>
              <a:rPr lang="en-US" sz="1200" dirty="0" smtClean="0"/>
              <a:t>Arithmetic Logic Unit)</a:t>
            </a:r>
          </a:p>
          <a:p>
            <a:pPr lvl="1" algn="just" fontAlgn="base"/>
            <a:r>
              <a:rPr lang="en-US" sz="1200" dirty="0" smtClean="0"/>
              <a:t>Control Unit</a:t>
            </a:r>
          </a:p>
          <a:p>
            <a:pPr marL="342900" lvl="1" algn="just" fontAlgn="base"/>
            <a:r>
              <a:rPr lang="en-US" sz="1400" dirty="0" smtClean="0"/>
              <a:t>The computer system is nothing without the </a:t>
            </a:r>
            <a:r>
              <a:rPr lang="en-US" sz="1400" b="1" dirty="0" smtClean="0">
                <a:hlinkClick r:id="rId3"/>
              </a:rPr>
              <a:t>Central processing Unit</a:t>
            </a:r>
            <a:r>
              <a:rPr lang="en-US" sz="1400" dirty="0" smtClean="0"/>
              <a:t> so, it is also known as the brain or heat of computer. The CPU is an electronic hardware device which can perform different types of operations such as arithmetic and logical operation.</a:t>
            </a:r>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4</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9" name="Footer Placeholder 5"/>
          <p:cNvSpPr>
            <a:spLocks noGrp="1"/>
          </p:cNvSpPr>
          <p:nvPr>
            <p:ph type="ftr" sz="quarter" idx="11"/>
          </p:nvPr>
        </p:nvSpPr>
        <p:spPr>
          <a:xfrm>
            <a:off x="4641448" y="4389120"/>
            <a:ext cx="3716766" cy="273844"/>
          </a:xfrm>
        </p:spPr>
        <p:txBody>
          <a:bodyPr/>
          <a:lstStyle/>
          <a:p>
            <a:r>
              <a:rPr lang="en-US" dirty="0" smtClean="0"/>
              <a:t>UCS617: </a:t>
            </a:r>
            <a:r>
              <a:rPr lang="en-IE" dirty="0" smtClean="0"/>
              <a:t>Microprocessor Based Systems Design</a:t>
            </a:r>
            <a:endParaRPr lang="ru-RU" dirty="0"/>
          </a:p>
        </p:txBody>
      </p:sp>
      <p:sp>
        <p:nvSpPr>
          <p:cNvPr id="10"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spTree>
    <p:extLst>
      <p:ext uri="{BB962C8B-B14F-4D97-AF65-F5344CB8AC3E}">
        <p14:creationId xmlns="" xmlns:p14="http://schemas.microsoft.com/office/powerpoint/2010/main" val="220674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1472" y="285734"/>
            <a:ext cx="7024744" cy="586556"/>
          </a:xfrm>
        </p:spPr>
        <p:txBody>
          <a:bodyPr>
            <a:normAutofit/>
          </a:bodyPr>
          <a:lstStyle/>
          <a:p>
            <a:r>
              <a:rPr lang="en-IE" sz="2800" b="1" dirty="0" smtClean="0"/>
              <a:t>Evolution of Microprocessors</a:t>
            </a:r>
            <a:endParaRPr lang="ru-RU" sz="2800" b="1" dirty="0"/>
          </a:p>
        </p:txBody>
      </p:sp>
      <p:sp>
        <p:nvSpPr>
          <p:cNvPr id="8"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5</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10" name="Footer Placeholder 5"/>
          <p:cNvSpPr>
            <a:spLocks noGrp="1"/>
          </p:cNvSpPr>
          <p:nvPr>
            <p:ph type="ftr" sz="quarter" idx="11"/>
          </p:nvPr>
        </p:nvSpPr>
        <p:spPr>
          <a:xfrm>
            <a:off x="4641448" y="4389120"/>
            <a:ext cx="3716766" cy="273844"/>
          </a:xfrm>
        </p:spPr>
        <p:txBody>
          <a:bodyPr/>
          <a:lstStyle/>
          <a:p>
            <a:r>
              <a:rPr lang="en-US" dirty="0" smtClean="0"/>
              <a:t>UCS617: </a:t>
            </a:r>
            <a:r>
              <a:rPr lang="en-IE" dirty="0" smtClean="0"/>
              <a:t>Microprocessor Based Systems Design</a:t>
            </a:r>
            <a:endParaRPr lang="ru-RU" dirty="0"/>
          </a:p>
        </p:txBody>
      </p:sp>
      <p:sp>
        <p:nvSpPr>
          <p:cNvPr id="11"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pic>
        <p:nvPicPr>
          <p:cNvPr id="5121" name="Picture 1"/>
          <p:cNvPicPr>
            <a:picLocks noChangeAspect="1" noChangeArrowheads="1"/>
          </p:cNvPicPr>
          <p:nvPr/>
        </p:nvPicPr>
        <p:blipFill>
          <a:blip r:embed="rId3"/>
          <a:srcRect/>
          <a:stretch>
            <a:fillRect/>
          </a:stretch>
        </p:blipFill>
        <p:spPr bwMode="auto">
          <a:xfrm>
            <a:off x="642910" y="857239"/>
            <a:ext cx="7929618" cy="3929090"/>
          </a:xfrm>
          <a:prstGeom prst="rect">
            <a:avLst/>
          </a:prstGeom>
          <a:noFill/>
          <a:ln w="9525">
            <a:noFill/>
            <a:miter lim="800000"/>
            <a:headEnd/>
            <a:tailEnd/>
          </a:ln>
          <a:effectLst/>
        </p:spPr>
      </p:pic>
    </p:spTree>
    <p:extLst>
      <p:ext uri="{BB962C8B-B14F-4D97-AF65-F5344CB8AC3E}">
        <p14:creationId xmlns="" xmlns:p14="http://schemas.microsoft.com/office/powerpoint/2010/main" val="506104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difference between microprocessor and microcontroller"/>
          <p:cNvPicPr>
            <a:picLocks noChangeAspect="1" noChangeArrowheads="1"/>
          </p:cNvPicPr>
          <p:nvPr/>
        </p:nvPicPr>
        <p:blipFill>
          <a:blip r:embed="rId2"/>
          <a:srcRect/>
          <a:stretch>
            <a:fillRect/>
          </a:stretch>
        </p:blipFill>
        <p:spPr bwMode="auto">
          <a:xfrm>
            <a:off x="1500166" y="571486"/>
            <a:ext cx="5715040" cy="4286280"/>
          </a:xfrm>
          <a:prstGeom prst="rect">
            <a:avLst/>
          </a:prstGeom>
          <a:noFill/>
        </p:spPr>
      </p:pic>
      <p:sp>
        <p:nvSpPr>
          <p:cNvPr id="7"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7224" y="642924"/>
            <a:ext cx="7024744" cy="515118"/>
          </a:xfrm>
        </p:spPr>
        <p:txBody>
          <a:bodyPr>
            <a:normAutofit fontScale="90000"/>
          </a:bodyPr>
          <a:lstStyle/>
          <a:p>
            <a:r>
              <a:rPr lang="en-IE" sz="2800" b="1" dirty="0" smtClean="0"/>
              <a:t>Syllabus</a:t>
            </a:r>
            <a:endParaRPr lang="ru-RU" sz="2800" b="1" dirty="0"/>
          </a:p>
        </p:txBody>
      </p:sp>
      <p:sp>
        <p:nvSpPr>
          <p:cNvPr id="6" name="Content Placeholder 5"/>
          <p:cNvSpPr>
            <a:spLocks noGrp="1"/>
          </p:cNvSpPr>
          <p:nvPr>
            <p:ph idx="1"/>
          </p:nvPr>
        </p:nvSpPr>
        <p:spPr>
          <a:xfrm>
            <a:off x="785787" y="1214428"/>
            <a:ext cx="3929090" cy="1785950"/>
          </a:xfrm>
        </p:spPr>
        <p:txBody>
          <a:bodyPr>
            <a:noAutofit/>
          </a:bodyPr>
          <a:lstStyle/>
          <a:p>
            <a:pPr marL="525780" indent="-457200">
              <a:buFont typeface="+mj-lt"/>
              <a:buAutoNum type="arabicPeriod"/>
            </a:pPr>
            <a:r>
              <a:rPr lang="en-IN" dirty="0" smtClean="0"/>
              <a:t>8085 Microprocessor</a:t>
            </a:r>
          </a:p>
          <a:p>
            <a:pPr marL="525780" indent="-457200">
              <a:buFont typeface="+mj-lt"/>
              <a:buAutoNum type="arabicPeriod"/>
            </a:pPr>
            <a:r>
              <a:rPr lang="en-IN" dirty="0" smtClean="0"/>
              <a:t>8086 Microprocessor</a:t>
            </a:r>
          </a:p>
          <a:p>
            <a:pPr marL="525780" indent="-457200">
              <a:buFont typeface="+mj-lt"/>
              <a:buAutoNum type="arabicPeriod"/>
            </a:pPr>
            <a:r>
              <a:rPr lang="en-IN" dirty="0" smtClean="0"/>
              <a:t>Interfacing</a:t>
            </a:r>
          </a:p>
          <a:p>
            <a:pPr marL="525780" indent="-457200">
              <a:buFont typeface="+mj-lt"/>
              <a:buAutoNum type="arabicPeriod"/>
            </a:pPr>
            <a:r>
              <a:rPr lang="en-IN" dirty="0" smtClean="0"/>
              <a:t>ARM</a:t>
            </a:r>
          </a:p>
        </p:txBody>
      </p:sp>
      <p:sp>
        <p:nvSpPr>
          <p:cNvPr id="9"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7</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10" name="Footer Placeholder 5"/>
          <p:cNvSpPr>
            <a:spLocks noGrp="1"/>
          </p:cNvSpPr>
          <p:nvPr>
            <p:ph type="ftr" sz="quarter" idx="11"/>
          </p:nvPr>
        </p:nvSpPr>
        <p:spPr>
          <a:xfrm>
            <a:off x="4641448" y="4389120"/>
            <a:ext cx="3716766" cy="273844"/>
          </a:xfrm>
        </p:spPr>
        <p:txBody>
          <a:bodyPr/>
          <a:lstStyle/>
          <a:p>
            <a:r>
              <a:rPr lang="en-US" dirty="0" smtClean="0"/>
              <a:t>UCS617: </a:t>
            </a:r>
            <a:r>
              <a:rPr lang="en-IE" dirty="0" smtClean="0"/>
              <a:t>Microprocessor Based Systems Design</a:t>
            </a:r>
            <a:endParaRPr lang="ru-RU" dirty="0"/>
          </a:p>
        </p:txBody>
      </p:sp>
      <p:sp>
        <p:nvSpPr>
          <p:cNvPr id="11"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spTree>
    <p:extLst>
      <p:ext uri="{BB962C8B-B14F-4D97-AF65-F5344CB8AC3E}">
        <p14:creationId xmlns="" xmlns:p14="http://schemas.microsoft.com/office/powerpoint/2010/main" val="199526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2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7224" y="642924"/>
            <a:ext cx="7024744" cy="515118"/>
          </a:xfrm>
        </p:spPr>
        <p:txBody>
          <a:bodyPr>
            <a:normAutofit fontScale="90000"/>
          </a:bodyPr>
          <a:lstStyle/>
          <a:p>
            <a:r>
              <a:rPr lang="en-IE" sz="2800" b="1" dirty="0" smtClean="0"/>
              <a:t>Books</a:t>
            </a:r>
            <a:endParaRPr lang="ru-RU" sz="2800" b="1" dirty="0"/>
          </a:p>
        </p:txBody>
      </p:sp>
      <p:sp>
        <p:nvSpPr>
          <p:cNvPr id="6" name="Content Placeholder 5"/>
          <p:cNvSpPr>
            <a:spLocks noGrp="1"/>
          </p:cNvSpPr>
          <p:nvPr>
            <p:ph idx="1"/>
          </p:nvPr>
        </p:nvSpPr>
        <p:spPr>
          <a:xfrm>
            <a:off x="785787" y="1214428"/>
            <a:ext cx="7643866" cy="1785950"/>
          </a:xfrm>
        </p:spPr>
        <p:txBody>
          <a:bodyPr>
            <a:noAutofit/>
          </a:bodyPr>
          <a:lstStyle/>
          <a:p>
            <a:pPr algn="just"/>
            <a:r>
              <a:rPr lang="en-US" sz="1600" i="1" dirty="0" err="1" smtClean="0"/>
              <a:t>Gaonkar</a:t>
            </a:r>
            <a:r>
              <a:rPr lang="en-US" sz="1600" i="1" dirty="0" smtClean="0"/>
              <a:t> R., Microprocessor Architecture, Programming and Applications with the 8085, </a:t>
            </a:r>
            <a:r>
              <a:rPr lang="en-US" sz="1600" i="1" dirty="0" err="1" smtClean="0"/>
              <a:t>Penram</a:t>
            </a:r>
            <a:r>
              <a:rPr lang="en-US" sz="1600" i="1" dirty="0" smtClean="0"/>
              <a:t> International Publishing India Pvt. Ltd. (2013) 6th ed. </a:t>
            </a:r>
          </a:p>
          <a:p>
            <a:pPr algn="just"/>
            <a:r>
              <a:rPr lang="en-US" sz="1600" i="1" dirty="0" smtClean="0"/>
              <a:t>Hall V. D. and </a:t>
            </a:r>
            <a:r>
              <a:rPr lang="en-US" sz="1600" i="1" dirty="0" err="1" smtClean="0"/>
              <a:t>Rao</a:t>
            </a:r>
            <a:r>
              <a:rPr lang="en-US" sz="1600" i="1" dirty="0" smtClean="0"/>
              <a:t> S., Microprocessor and Its Interfacing, Tata McGraw Hill Publishing Company (2012) 3rd ed. </a:t>
            </a:r>
          </a:p>
          <a:p>
            <a:pPr algn="just"/>
            <a:r>
              <a:rPr lang="en-US" sz="1600" i="1" dirty="0" err="1" smtClean="0"/>
              <a:t>Furber</a:t>
            </a:r>
            <a:r>
              <a:rPr lang="en-US" sz="1600" i="1" dirty="0" smtClean="0"/>
              <a:t> S., ARM System on Chip Architecture, Pearson Education (2000) 2nd Edition. </a:t>
            </a:r>
          </a:p>
          <a:p>
            <a:pPr algn="just"/>
            <a:r>
              <a:rPr lang="en-US" sz="1600" i="1" dirty="0" smtClean="0"/>
              <a:t>Liu Y. and Gibson A. G., Microcomputer Systems: The 8086/8088 Family Architecture Programming and Design, Pearson (2006) 2nd ed. </a:t>
            </a:r>
          </a:p>
          <a:p>
            <a:pPr algn="just"/>
            <a:r>
              <a:rPr lang="en-US" sz="1600" i="1" dirty="0" err="1" smtClean="0"/>
              <a:t>Sloss</a:t>
            </a:r>
            <a:r>
              <a:rPr lang="en-US" sz="1600" i="1" dirty="0" smtClean="0"/>
              <a:t> N. A., </a:t>
            </a:r>
            <a:r>
              <a:rPr lang="en-US" sz="1600" i="1" dirty="0" err="1" smtClean="0"/>
              <a:t>Symes</a:t>
            </a:r>
            <a:r>
              <a:rPr lang="en-US" sz="1600" i="1" dirty="0" smtClean="0"/>
              <a:t> D. and Wright C., ARM System Developer’s Guide, Morgan Kaufmann publications (2004). </a:t>
            </a:r>
          </a:p>
          <a:p>
            <a:pPr algn="just"/>
            <a:endParaRPr lang="en-US" sz="1600" i="1" dirty="0" smtClean="0"/>
          </a:p>
        </p:txBody>
      </p:sp>
      <p:sp>
        <p:nvSpPr>
          <p:cNvPr id="9" name="Slide Number Placeholder 4"/>
          <p:cNvSpPr txBox="1">
            <a:spLocks/>
          </p:cNvSpPr>
          <p:nvPr/>
        </p:nvSpPr>
        <p:spPr>
          <a:xfrm>
            <a:off x="8358214" y="4572014"/>
            <a:ext cx="1332156"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291FA45-1EF8-4972-9D03-2E3B1839D280}" type="slidenum">
              <a:rPr kumimoji="0" lang="ru-RU" sz="1200" b="0" i="0" u="none" strike="noStrike" kern="1200" cap="none" spc="0" normalizeH="0" baseline="0" noProof="0" smtClean="0">
                <a:ln>
                  <a:noFill/>
                </a:ln>
                <a:solidFill>
                  <a:schemeClr val="accent1"/>
                </a:solidFill>
                <a:effectLst/>
                <a:uLnTx/>
                <a:uFillTx/>
                <a:latin typeface="+mj-lt"/>
                <a:ea typeface="+mj-ea"/>
                <a:cs typeface="+mj-cs"/>
              </a:rPr>
              <a:pPr marL="0" marR="0" lvl="0" indent="0" algn="l" defTabSz="914400" rtl="0" eaLnBrk="1" fontAlgn="auto" latinLnBrk="0" hangingPunct="1">
                <a:lnSpc>
                  <a:spcPct val="100000"/>
                </a:lnSpc>
                <a:spcBef>
                  <a:spcPts val="0"/>
                </a:spcBef>
                <a:spcAft>
                  <a:spcPts val="0"/>
                </a:spcAft>
                <a:buClrTx/>
                <a:buSzTx/>
                <a:buFontTx/>
                <a:buNone/>
                <a:tabLst/>
                <a:defRPr/>
              </a:pPr>
              <a:t>8</a:t>
            </a:fld>
            <a:r>
              <a:rPr kumimoji="0" lang="en-IN" sz="1200" b="0" i="0" u="none" strike="noStrike" kern="1200" cap="none" spc="0" normalizeH="0" baseline="0" noProof="0" dirty="0" smtClean="0">
                <a:ln>
                  <a:noFill/>
                </a:ln>
                <a:solidFill>
                  <a:schemeClr val="accent1"/>
                </a:solidFill>
                <a:effectLst/>
                <a:uLnTx/>
                <a:uFillTx/>
                <a:latin typeface="+mj-lt"/>
                <a:ea typeface="+mj-ea"/>
                <a:cs typeface="+mj-cs"/>
              </a:rPr>
              <a:t>  </a:t>
            </a:r>
            <a:endParaRPr kumimoji="0" lang="ru-RU" sz="1200" b="0" i="0" u="none" strike="noStrike" kern="1200" cap="none" spc="0" normalizeH="0" baseline="0" noProof="0" dirty="0">
              <a:ln>
                <a:noFill/>
              </a:ln>
              <a:solidFill>
                <a:schemeClr val="accent1"/>
              </a:solidFill>
              <a:effectLst/>
              <a:uLnTx/>
              <a:uFillTx/>
              <a:latin typeface="+mj-lt"/>
              <a:ea typeface="+mj-ea"/>
              <a:cs typeface="+mj-cs"/>
            </a:endParaRPr>
          </a:p>
        </p:txBody>
      </p:sp>
      <p:sp>
        <p:nvSpPr>
          <p:cNvPr id="10" name="Footer Placeholder 5"/>
          <p:cNvSpPr>
            <a:spLocks noGrp="1"/>
          </p:cNvSpPr>
          <p:nvPr>
            <p:ph type="ftr" sz="quarter" idx="11"/>
          </p:nvPr>
        </p:nvSpPr>
        <p:spPr>
          <a:xfrm>
            <a:off x="4641448" y="4389120"/>
            <a:ext cx="3716766" cy="273844"/>
          </a:xfrm>
        </p:spPr>
        <p:txBody>
          <a:bodyPr/>
          <a:lstStyle/>
          <a:p>
            <a:r>
              <a:rPr lang="en-US" dirty="0" smtClean="0"/>
              <a:t>UCS617: </a:t>
            </a:r>
            <a:r>
              <a:rPr lang="en-IE" dirty="0" smtClean="0"/>
              <a:t>Microprocessor Based Systems Design</a:t>
            </a:r>
            <a:endParaRPr lang="ru-RU" dirty="0"/>
          </a:p>
        </p:txBody>
      </p:sp>
      <p:sp>
        <p:nvSpPr>
          <p:cNvPr id="11" name="Прямоугольник 3"/>
          <p:cNvSpPr/>
          <p:nvPr/>
        </p:nvSpPr>
        <p:spPr>
          <a:xfrm>
            <a:off x="4714908" y="38099"/>
            <a:ext cx="4572000" cy="246221"/>
          </a:xfrm>
          <a:prstGeom prst="rect">
            <a:avLst/>
          </a:prstGeom>
        </p:spPr>
        <p:txBody>
          <a:bodyPr>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smtClean="0">
                <a:solidFill>
                  <a:schemeClr val="bg1">
                    <a:lumMod val="95000"/>
                  </a:schemeClr>
                </a:solidFill>
              </a:rPr>
              <a:t>Introduction to Microprocessor Based Systems Design</a:t>
            </a:r>
            <a:endParaRPr lang="ru-RU" sz="1000" dirty="0">
              <a:solidFill>
                <a:schemeClr val="bg1">
                  <a:lumMod val="95000"/>
                </a:schemeClr>
              </a:solidFill>
            </a:endParaRPr>
          </a:p>
        </p:txBody>
      </p:sp>
    </p:spTree>
    <p:extLst>
      <p:ext uri="{BB962C8B-B14F-4D97-AF65-F5344CB8AC3E}">
        <p14:creationId xmlns="" xmlns:p14="http://schemas.microsoft.com/office/powerpoint/2010/main" val="199526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2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20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2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 thread to say Thank you! - Unreal Engine Forums"/>
          <p:cNvPicPr>
            <a:picLocks noChangeAspect="1" noChangeArrowheads="1"/>
          </p:cNvPicPr>
          <p:nvPr/>
        </p:nvPicPr>
        <p:blipFill>
          <a:blip r:embed="rId2"/>
          <a:srcRect/>
          <a:stretch>
            <a:fillRect/>
          </a:stretch>
        </p:blipFill>
        <p:spPr bwMode="auto">
          <a:xfrm>
            <a:off x="2143108" y="642924"/>
            <a:ext cx="4876800" cy="36576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Остин">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Остин">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Остин">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1385</TotalTime>
  <Words>313</Words>
  <Application>Microsoft Office PowerPoint</Application>
  <PresentationFormat>On-screen Show (16:9)</PresentationFormat>
  <Paragraphs>55</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Остин</vt:lpstr>
      <vt:lpstr>Introduction to Microprocessor Based Systems Design</vt:lpstr>
      <vt:lpstr>Microprocessor</vt:lpstr>
      <vt:lpstr>Block Diagram of Digital Computer</vt:lpstr>
      <vt:lpstr>Block Diagram of Digital Computer</vt:lpstr>
      <vt:lpstr>Evolution of Microprocessors</vt:lpstr>
      <vt:lpstr>Slide 6</vt:lpstr>
      <vt:lpstr>Syllabus</vt:lpstr>
      <vt:lpstr>Books</vt:lpstr>
      <vt:lpstr>Slide 9</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tazotazo29@hotmail.com</dc:creator>
  <cp:lastModifiedBy>Dr. Manju Khurana</cp:lastModifiedBy>
  <cp:revision>121</cp:revision>
  <dcterms:created xsi:type="dcterms:W3CDTF">2017-06-04T10:29:21Z</dcterms:created>
  <dcterms:modified xsi:type="dcterms:W3CDTF">2021-02-23T11:39:53Z</dcterms:modified>
</cp:coreProperties>
</file>