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04" r:id="rId1"/>
  </p:sldMasterIdLst>
  <p:notesMasterIdLst>
    <p:notesMasterId r:id="rId15"/>
  </p:notesMasterIdLst>
  <p:sldIdLst>
    <p:sldId id="256" r:id="rId2"/>
    <p:sldId id="259" r:id="rId3"/>
    <p:sldId id="265" r:id="rId4"/>
    <p:sldId id="266" r:id="rId5"/>
    <p:sldId id="274" r:id="rId6"/>
    <p:sldId id="275" r:id="rId7"/>
    <p:sldId id="276" r:id="rId8"/>
    <p:sldId id="277" r:id="rId9"/>
    <p:sldId id="278" r:id="rId10"/>
    <p:sldId id="279" r:id="rId11"/>
    <p:sldId id="280" r:id="rId12"/>
    <p:sldId id="281" r:id="rId13"/>
    <p:sldId id="262" r:id="rId14"/>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91" autoAdjust="0"/>
    <p:restoredTop sz="97118" autoAdjust="0"/>
  </p:normalViewPr>
  <p:slideViewPr>
    <p:cSldViewPr>
      <p:cViewPr>
        <p:scale>
          <a:sx n="90" d="100"/>
          <a:sy n="90" d="100"/>
        </p:scale>
        <p:origin x="-582" y="-174"/>
      </p:cViewPr>
      <p:guideLst>
        <p:guide orient="horz" pos="1620"/>
        <p:guide pos="2880"/>
      </p:guideLst>
    </p:cSldViewPr>
  </p:slideViewPr>
  <p:outlineViewPr>
    <p:cViewPr>
      <p:scale>
        <a:sx n="33" d="100"/>
        <a:sy n="33" d="100"/>
      </p:scale>
      <p:origin x="0" y="3318"/>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510C8-0F21-45FD-B69A-78D6FF3064EA}" type="datetimeFigureOut">
              <a:rPr lang="ru-RU" smtClean="0"/>
              <a:pPr/>
              <a:t>01.03.2021</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455401-035D-45C3-8083-4522C94F6BE9}" type="slidenum">
              <a:rPr lang="ru-RU" smtClean="0"/>
              <a:pPr/>
              <a:t>‹#›</a:t>
            </a:fld>
            <a:endParaRPr lang="ru-RU"/>
          </a:p>
        </p:txBody>
      </p:sp>
    </p:spTree>
    <p:extLst>
      <p:ext uri="{BB962C8B-B14F-4D97-AF65-F5344CB8AC3E}">
        <p14:creationId xmlns="" xmlns:p14="http://schemas.microsoft.com/office/powerpoint/2010/main" val="32532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8455401-035D-45C3-8083-4522C94F6BE9}" type="slidenum">
              <a:rPr lang="ru-RU" smtClean="0"/>
              <a:pPr/>
              <a:t>1</a:t>
            </a:fld>
            <a:endParaRPr lang="ru-RU"/>
          </a:p>
        </p:txBody>
      </p:sp>
    </p:spTree>
    <p:extLst>
      <p:ext uri="{BB962C8B-B14F-4D97-AF65-F5344CB8AC3E}">
        <p14:creationId xmlns="" xmlns:p14="http://schemas.microsoft.com/office/powerpoint/2010/main" val="150877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10</a:t>
            </a:fld>
            <a:endParaRPr lang="ru-RU"/>
          </a:p>
        </p:txBody>
      </p:sp>
    </p:spTree>
    <p:extLst>
      <p:ext uri="{BB962C8B-B14F-4D97-AF65-F5344CB8AC3E}">
        <p14:creationId xmlns="" xmlns:p14="http://schemas.microsoft.com/office/powerpoint/2010/main" val="3192562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11</a:t>
            </a:fld>
            <a:endParaRPr lang="ru-RU"/>
          </a:p>
        </p:txBody>
      </p:sp>
    </p:spTree>
    <p:extLst>
      <p:ext uri="{BB962C8B-B14F-4D97-AF65-F5344CB8AC3E}">
        <p14:creationId xmlns="" xmlns:p14="http://schemas.microsoft.com/office/powerpoint/2010/main" val="3192562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12</a:t>
            </a:fld>
            <a:endParaRPr lang="ru-RU"/>
          </a:p>
        </p:txBody>
      </p:sp>
    </p:spTree>
    <p:extLst>
      <p:ext uri="{BB962C8B-B14F-4D97-AF65-F5344CB8AC3E}">
        <p14:creationId xmlns="" xmlns:p14="http://schemas.microsoft.com/office/powerpoint/2010/main" val="3192562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2</a:t>
            </a:fld>
            <a:endParaRPr lang="ru-RU"/>
          </a:p>
        </p:txBody>
      </p:sp>
    </p:spTree>
    <p:extLst>
      <p:ext uri="{BB962C8B-B14F-4D97-AF65-F5344CB8AC3E}">
        <p14:creationId xmlns="" xmlns:p14="http://schemas.microsoft.com/office/powerpoint/2010/main" val="3192562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3</a:t>
            </a:fld>
            <a:endParaRPr lang="ru-RU"/>
          </a:p>
        </p:txBody>
      </p:sp>
    </p:spTree>
    <p:extLst>
      <p:ext uri="{BB962C8B-B14F-4D97-AF65-F5344CB8AC3E}">
        <p14:creationId xmlns="" xmlns:p14="http://schemas.microsoft.com/office/powerpoint/2010/main" val="319256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4</a:t>
            </a:fld>
            <a:endParaRPr lang="ru-RU"/>
          </a:p>
        </p:txBody>
      </p:sp>
    </p:spTree>
    <p:extLst>
      <p:ext uri="{BB962C8B-B14F-4D97-AF65-F5344CB8AC3E}">
        <p14:creationId xmlns="" xmlns:p14="http://schemas.microsoft.com/office/powerpoint/2010/main" val="319256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5</a:t>
            </a:fld>
            <a:endParaRPr lang="ru-RU"/>
          </a:p>
        </p:txBody>
      </p:sp>
    </p:spTree>
    <p:extLst>
      <p:ext uri="{BB962C8B-B14F-4D97-AF65-F5344CB8AC3E}">
        <p14:creationId xmlns="" xmlns:p14="http://schemas.microsoft.com/office/powerpoint/2010/main" val="319256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6</a:t>
            </a:fld>
            <a:endParaRPr lang="ru-RU"/>
          </a:p>
        </p:txBody>
      </p:sp>
    </p:spTree>
    <p:extLst>
      <p:ext uri="{BB962C8B-B14F-4D97-AF65-F5344CB8AC3E}">
        <p14:creationId xmlns="" xmlns:p14="http://schemas.microsoft.com/office/powerpoint/2010/main" val="319256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7</a:t>
            </a:fld>
            <a:endParaRPr lang="ru-RU"/>
          </a:p>
        </p:txBody>
      </p:sp>
    </p:spTree>
    <p:extLst>
      <p:ext uri="{BB962C8B-B14F-4D97-AF65-F5344CB8AC3E}">
        <p14:creationId xmlns="" xmlns:p14="http://schemas.microsoft.com/office/powerpoint/2010/main" val="319256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8</a:t>
            </a:fld>
            <a:endParaRPr lang="ru-RU"/>
          </a:p>
        </p:txBody>
      </p:sp>
    </p:spTree>
    <p:extLst>
      <p:ext uri="{BB962C8B-B14F-4D97-AF65-F5344CB8AC3E}">
        <p14:creationId xmlns="" xmlns:p14="http://schemas.microsoft.com/office/powerpoint/2010/main" val="319256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9</a:t>
            </a:fld>
            <a:endParaRPr lang="ru-RU"/>
          </a:p>
        </p:txBody>
      </p:sp>
    </p:spTree>
    <p:extLst>
      <p:ext uri="{BB962C8B-B14F-4D97-AF65-F5344CB8AC3E}">
        <p14:creationId xmlns="" xmlns:p14="http://schemas.microsoft.com/office/powerpoint/2010/main" val="319256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3" name="Group 42"/>
          <p:cNvGrpSpPr/>
          <p:nvPr/>
        </p:nvGrpSpPr>
        <p:grpSpPr>
          <a:xfrm>
            <a:off x="-382404" y="0"/>
            <a:ext cx="9932332" cy="51435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16133"/>
            <a:ext cx="3505200" cy="1734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6" y="2031357"/>
            <a:ext cx="3313355" cy="1276620"/>
          </a:xfrm>
        </p:spPr>
        <p:txBody>
          <a:bodyPr>
            <a:normAutofit/>
          </a:bodyPr>
          <a:lstStyle>
            <a:lvl1pPr>
              <a:defRPr sz="3600"/>
            </a:lvl1pPr>
          </a:lstStyle>
          <a:p>
            <a:r>
              <a:rPr lang="ru-RU" smtClean="0"/>
              <a:t>Образец заголовка</a:t>
            </a:r>
            <a:endParaRPr lang="en-US" dirty="0"/>
          </a:p>
        </p:txBody>
      </p:sp>
      <p:sp>
        <p:nvSpPr>
          <p:cNvPr id="3" name="Subtitle 2"/>
          <p:cNvSpPr>
            <a:spLocks noGrp="1"/>
          </p:cNvSpPr>
          <p:nvPr>
            <p:ph type="subTitle" idx="1"/>
          </p:nvPr>
        </p:nvSpPr>
        <p:spPr>
          <a:xfrm>
            <a:off x="4733366" y="3315810"/>
            <a:ext cx="3309803" cy="945472"/>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4738744" y="1137621"/>
            <a:ext cx="2133600" cy="563236"/>
          </a:xfrm>
        </p:spPr>
        <p:txBody>
          <a:bodyPr anchor="b"/>
          <a:lstStyle>
            <a:lvl1pPr algn="l">
              <a:defRPr sz="2400"/>
            </a:lvl1pPr>
          </a:lstStyle>
          <a:p>
            <a:fld id="{62F1A3A9-9D85-4BF5-92C8-8D6285E98538}" type="datetime1">
              <a:rPr lang="ru-RU" smtClean="0"/>
              <a:pPr/>
              <a:t>01.03.2021</a:t>
            </a:fld>
            <a:endParaRPr lang="ru-RU"/>
          </a:p>
        </p:txBody>
      </p:sp>
      <p:sp>
        <p:nvSpPr>
          <p:cNvPr id="50" name="Rectangle 49"/>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4289975"/>
            <a:ext cx="2831592" cy="273844"/>
          </a:xfrm>
        </p:spPr>
        <p:txBody>
          <a:bodyPr>
            <a:normAutofit/>
          </a:bodyPr>
          <a:lstStyle>
            <a:lvl1pPr>
              <a:defRPr>
                <a:solidFill>
                  <a:schemeClr val="accent1"/>
                </a:solidFill>
              </a:defRPr>
            </a:lvl1pPr>
          </a:lstStyle>
          <a:p>
            <a:r>
              <a:rPr lang="en-US" smtClean="0"/>
              <a:t>UCS405: Discrete Mathematical Structures</a:t>
            </a:r>
            <a:endParaRPr lang="ru-RU"/>
          </a:p>
        </p:txBody>
      </p:sp>
      <p:sp>
        <p:nvSpPr>
          <p:cNvPr id="6" name="Slide Number Placeholder 5"/>
          <p:cNvSpPr>
            <a:spLocks noGrp="1"/>
          </p:cNvSpPr>
          <p:nvPr>
            <p:ph type="sldNum" sz="quarter" idx="12"/>
          </p:nvPr>
        </p:nvSpPr>
        <p:spPr>
          <a:xfrm>
            <a:off x="4649096" y="4289975"/>
            <a:ext cx="643666" cy="273844"/>
          </a:xfrm>
        </p:spPr>
        <p:txBody>
          <a:bodyPr/>
          <a:lstStyle>
            <a:lvl1pPr>
              <a:defRPr>
                <a:solidFill>
                  <a:schemeClr val="accent1"/>
                </a:solidFill>
              </a:defRPr>
            </a:lvl1pPr>
          </a:lstStyle>
          <a:p>
            <a:fld id="{8291FA45-1EF8-4972-9D03-2E3B1839D280}" type="slidenum">
              <a:rPr lang="ru-RU" smtClean="0"/>
              <a:pPr/>
              <a:t>‹#›</a:t>
            </a:fld>
            <a:endParaRPr lang="ru-RU"/>
          </a:p>
        </p:txBody>
      </p:sp>
      <p:sp>
        <p:nvSpPr>
          <p:cNvPr id="89" name="Rectangle 88"/>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81AA9650-A7FF-4D02-9AA2-3DCA956CAB20}" type="datetime1">
              <a:rPr lang="ru-RU" smtClean="0"/>
              <a:pPr/>
              <a:t>01.03.2021</a:t>
            </a:fld>
            <a:endParaRPr lang="ru-RU"/>
          </a:p>
        </p:txBody>
      </p:sp>
      <p:sp>
        <p:nvSpPr>
          <p:cNvPr id="5" name="Footer Placeholder 4"/>
          <p:cNvSpPr>
            <a:spLocks noGrp="1"/>
          </p:cNvSpPr>
          <p:nvPr>
            <p:ph type="ftr" sz="quarter" idx="11"/>
          </p:nvPr>
        </p:nvSpPr>
        <p:spPr/>
        <p:txBody>
          <a:bodyPr/>
          <a:lstStyle/>
          <a:p>
            <a:r>
              <a:rPr lang="en-US" smtClean="0"/>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772610"/>
            <a:ext cx="1484453" cy="3585258"/>
          </a:xfrm>
        </p:spPr>
        <p:txBody>
          <a:bodyPr vert="eaVert" anchor="ctr"/>
          <a:lstStyle/>
          <a:p>
            <a:r>
              <a:rPr lang="ru-RU" smtClean="0"/>
              <a:t>Образец заголовка</a:t>
            </a:r>
            <a:endParaRPr lang="en-US"/>
          </a:p>
        </p:txBody>
      </p:sp>
      <p:sp>
        <p:nvSpPr>
          <p:cNvPr id="3" name="Vertical Text Placeholder 2"/>
          <p:cNvSpPr>
            <a:spLocks noGrp="1"/>
          </p:cNvSpPr>
          <p:nvPr>
            <p:ph type="body" orient="vert" idx="1"/>
          </p:nvPr>
        </p:nvSpPr>
        <p:spPr>
          <a:xfrm>
            <a:off x="1053296" y="772610"/>
            <a:ext cx="5423704" cy="3585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32F30A1C-8A54-4817-9D3D-3CC0A0967F07}" type="datetime1">
              <a:rPr lang="ru-RU" smtClean="0"/>
              <a:pPr/>
              <a:t>01.03.2021</a:t>
            </a:fld>
            <a:endParaRPr lang="ru-RU"/>
          </a:p>
        </p:txBody>
      </p:sp>
      <p:sp>
        <p:nvSpPr>
          <p:cNvPr id="5" name="Footer Placeholder 4"/>
          <p:cNvSpPr>
            <a:spLocks noGrp="1"/>
          </p:cNvSpPr>
          <p:nvPr>
            <p:ph type="ftr" sz="quarter" idx="11"/>
          </p:nvPr>
        </p:nvSpPr>
        <p:spPr/>
        <p:txBody>
          <a:bodyPr/>
          <a:lstStyle/>
          <a:p>
            <a:r>
              <a:rPr lang="en-US" smtClean="0"/>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499A85F-4BB6-4F5E-A31B-10A98743CC51}" type="datetime1">
              <a:rPr lang="ru-RU" smtClean="0"/>
              <a:pPr/>
              <a:t>01.03.2021</a:t>
            </a:fld>
            <a:endParaRPr lang="ru-RU"/>
          </a:p>
        </p:txBody>
      </p:sp>
      <p:sp>
        <p:nvSpPr>
          <p:cNvPr id="5" name="Footer Placeholder 4"/>
          <p:cNvSpPr>
            <a:spLocks noGrp="1"/>
          </p:cNvSpPr>
          <p:nvPr>
            <p:ph type="ftr" sz="quarter" idx="11"/>
          </p:nvPr>
        </p:nvSpPr>
        <p:spPr/>
        <p:txBody>
          <a:bodyPr/>
          <a:lstStyle/>
          <a:p>
            <a:r>
              <a:rPr lang="en-US" smtClean="0"/>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58645" y="2175622"/>
            <a:ext cx="6637468" cy="1021556"/>
          </a:xfrm>
        </p:spPr>
        <p:txBody>
          <a:bodyPr anchor="b"/>
          <a:lstStyle>
            <a:lvl1pPr algn="l">
              <a:defRPr sz="4000" b="0"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258646" y="3200400"/>
            <a:ext cx="6637467" cy="1140310"/>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F0A6EA9-9B73-4EAE-8655-30126E01ADDD}" type="datetime1">
              <a:rPr lang="ru-RU" smtClean="0"/>
              <a:pPr/>
              <a:t>01.03.2021</a:t>
            </a:fld>
            <a:endParaRPr lang="ru-RU"/>
          </a:p>
        </p:txBody>
      </p:sp>
      <p:sp>
        <p:nvSpPr>
          <p:cNvPr id="5" name="Footer Placeholder 4"/>
          <p:cNvSpPr>
            <a:spLocks noGrp="1"/>
          </p:cNvSpPr>
          <p:nvPr>
            <p:ph type="ftr" sz="quarter" idx="11"/>
          </p:nvPr>
        </p:nvSpPr>
        <p:spPr/>
        <p:txBody>
          <a:bodyPr/>
          <a:lstStyle/>
          <a:p>
            <a:r>
              <a:rPr lang="en-US" smtClean="0"/>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F4E3853C-B9F5-413F-B9ED-6FC072E739AD}" type="datetime1">
              <a:rPr lang="ru-RU" smtClean="0"/>
              <a:pPr/>
              <a:t>01.03.2021</a:t>
            </a:fld>
            <a:endParaRPr lang="ru-RU"/>
          </a:p>
        </p:txBody>
      </p:sp>
      <p:sp>
        <p:nvSpPr>
          <p:cNvPr id="6" name="Footer Placeholder 5"/>
          <p:cNvSpPr>
            <a:spLocks noGrp="1"/>
          </p:cNvSpPr>
          <p:nvPr>
            <p:ph type="ftr" sz="quarter" idx="11"/>
          </p:nvPr>
        </p:nvSpPr>
        <p:spPr/>
        <p:txBody>
          <a:bodyPr/>
          <a:lstStyle/>
          <a:p>
            <a:r>
              <a:rPr lang="en-US" smtClean="0"/>
              <a:t>UCS405: Discrete Mathematical Structures</a:t>
            </a:r>
            <a:endParaRPr lang="ru-RU"/>
          </a:p>
        </p:txBody>
      </p:sp>
      <p:sp>
        <p:nvSpPr>
          <p:cNvPr id="7" name="Slide Number Placeholder 6"/>
          <p:cNvSpPr>
            <a:spLocks noGrp="1"/>
          </p:cNvSpPr>
          <p:nvPr>
            <p:ph type="sldNum" sz="quarter" idx="12"/>
          </p:nvPr>
        </p:nvSpPr>
        <p:spPr/>
        <p:txBody>
          <a:bodyPr/>
          <a:lstStyle/>
          <a:p>
            <a:fld id="{8291FA45-1EF8-4972-9D03-2E3B1839D280}" type="slidenum">
              <a:rPr lang="ru-RU" smtClean="0"/>
              <a:pPr/>
              <a:t>‹#›</a:t>
            </a:fld>
            <a:endParaRPr lang="ru-RU"/>
          </a:p>
        </p:txBody>
      </p:sp>
      <p:sp>
        <p:nvSpPr>
          <p:cNvPr id="9" name="Content Placeholder 8"/>
          <p:cNvSpPr>
            <a:spLocks noGrp="1"/>
          </p:cNvSpPr>
          <p:nvPr>
            <p:ph sz="quarter" idx="13"/>
          </p:nvPr>
        </p:nvSpPr>
        <p:spPr>
          <a:xfrm>
            <a:off x="1042416" y="1735074"/>
            <a:ext cx="3419856" cy="26197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1" name="Content Placeholder 10"/>
          <p:cNvSpPr>
            <a:spLocks noGrp="1"/>
          </p:cNvSpPr>
          <p:nvPr>
            <p:ph sz="quarter" idx="14"/>
          </p:nvPr>
        </p:nvSpPr>
        <p:spPr>
          <a:xfrm>
            <a:off x="4645152" y="1735073"/>
            <a:ext cx="3419856" cy="26197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412111" y="1737007"/>
            <a:ext cx="3057148"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41721"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11838" y="1737007"/>
            <a:ext cx="3055717"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152"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8696735-AABE-41A8-897B-0AA756311D52}" type="datetime1">
              <a:rPr lang="ru-RU" smtClean="0"/>
              <a:pPr/>
              <a:t>01.03.2021</a:t>
            </a:fld>
            <a:endParaRPr lang="ru-RU"/>
          </a:p>
        </p:txBody>
      </p:sp>
      <p:sp>
        <p:nvSpPr>
          <p:cNvPr id="8" name="Footer Placeholder 7"/>
          <p:cNvSpPr>
            <a:spLocks noGrp="1"/>
          </p:cNvSpPr>
          <p:nvPr>
            <p:ph type="ftr" sz="quarter" idx="11"/>
          </p:nvPr>
        </p:nvSpPr>
        <p:spPr/>
        <p:txBody>
          <a:bodyPr/>
          <a:lstStyle/>
          <a:p>
            <a:r>
              <a:rPr lang="en-US" smtClean="0"/>
              <a:t>UCS405: Discrete Mathematical Structures</a:t>
            </a:r>
            <a:endParaRPr lang="ru-RU"/>
          </a:p>
        </p:txBody>
      </p:sp>
      <p:sp>
        <p:nvSpPr>
          <p:cNvPr id="9" name="Slide Number Placeholder 8"/>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8392A413-779C-4DC6-B495-2E5462A08F8E}" type="datetime1">
              <a:rPr lang="ru-RU" smtClean="0"/>
              <a:pPr/>
              <a:t>01.03.2021</a:t>
            </a:fld>
            <a:endParaRPr lang="ru-RU"/>
          </a:p>
        </p:txBody>
      </p:sp>
      <p:sp>
        <p:nvSpPr>
          <p:cNvPr id="4" name="Footer Placeholder 3"/>
          <p:cNvSpPr>
            <a:spLocks noGrp="1"/>
          </p:cNvSpPr>
          <p:nvPr>
            <p:ph type="ftr" sz="quarter" idx="11"/>
          </p:nvPr>
        </p:nvSpPr>
        <p:spPr/>
        <p:txBody>
          <a:bodyPr/>
          <a:lstStyle/>
          <a:p>
            <a:r>
              <a:rPr lang="en-US" smtClean="0"/>
              <a:t>UCS405: Discrete Mathematical Structures</a:t>
            </a:r>
            <a:endParaRPr lang="ru-RU"/>
          </a:p>
        </p:txBody>
      </p:sp>
      <p:sp>
        <p:nvSpPr>
          <p:cNvPr id="5" name="Slide Number Placeholder 4"/>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6C9A8-B2EB-43BD-BDB7-73260B459292}" type="datetime1">
              <a:rPr lang="ru-RU" smtClean="0"/>
              <a:pPr/>
              <a:t>01.03.2021</a:t>
            </a:fld>
            <a:endParaRPr lang="ru-RU"/>
          </a:p>
        </p:txBody>
      </p:sp>
      <p:sp>
        <p:nvSpPr>
          <p:cNvPr id="3" name="Footer Placeholder 2"/>
          <p:cNvSpPr>
            <a:spLocks noGrp="1"/>
          </p:cNvSpPr>
          <p:nvPr>
            <p:ph type="ftr" sz="quarter" idx="11"/>
          </p:nvPr>
        </p:nvSpPr>
        <p:spPr/>
        <p:txBody>
          <a:bodyPr/>
          <a:lstStyle/>
          <a:p>
            <a:r>
              <a:rPr lang="en-US" smtClean="0"/>
              <a:t>UCS405: Discrete Mathematical Structures</a:t>
            </a:r>
            <a:endParaRPr lang="ru-RU"/>
          </a:p>
        </p:txBody>
      </p:sp>
      <p:sp>
        <p:nvSpPr>
          <p:cNvPr id="4" name="Slide Number Placeholder 3"/>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6358C36-0220-4D5A-896B-2DBE009908CD}" type="datetime1">
              <a:rPr lang="ru-RU" smtClean="0"/>
              <a:pPr/>
              <a:t>01.03.2021</a:t>
            </a:fld>
            <a:endParaRPr lang="ru-RU"/>
          </a:p>
        </p:txBody>
      </p:sp>
      <p:sp>
        <p:nvSpPr>
          <p:cNvPr id="7" name="Slide Number Placeholder 6"/>
          <p:cNvSpPr>
            <a:spLocks noGrp="1"/>
          </p:cNvSpPr>
          <p:nvPr>
            <p:ph type="sldNum" sz="quarter" idx="12"/>
          </p:nvPr>
        </p:nvSpPr>
        <p:spPr/>
        <p:txBody>
          <a:bodyPr/>
          <a:lstStyle/>
          <a:p>
            <a:fld id="{8291FA45-1EF8-4972-9D03-2E3B1839D280}" type="slidenum">
              <a:rPr lang="ru-RU" smtClean="0"/>
              <a:pPr/>
              <a:t>‹#›</a:t>
            </a:fld>
            <a:endParaRPr lang="ru-RU"/>
          </a:p>
        </p:txBody>
      </p:sp>
      <p:sp>
        <p:nvSpPr>
          <p:cNvPr id="58" name="Rectangle 57"/>
          <p:cNvSpPr/>
          <p:nvPr/>
        </p:nvSpPr>
        <p:spPr>
          <a:xfrm>
            <a:off x="905572" y="451413"/>
            <a:ext cx="3562257" cy="423633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642395"/>
            <a:ext cx="3090440" cy="3863051"/>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61" name="Rectangle 60"/>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r>
              <a:rPr lang="en-US" smtClean="0"/>
              <a:t>UCS405: Discrete Mathematical Structures</a:t>
            </a:r>
            <a:endParaRPr lang="ru-RU"/>
          </a:p>
        </p:txBody>
      </p:sp>
      <p:sp>
        <p:nvSpPr>
          <p:cNvPr id="2" name="Title 1"/>
          <p:cNvSpPr>
            <a:spLocks noGrp="1"/>
          </p:cNvSpPr>
          <p:nvPr>
            <p:ph type="title"/>
          </p:nvPr>
        </p:nvSpPr>
        <p:spPr>
          <a:xfrm>
            <a:off x="4739833" y="1993076"/>
            <a:ext cx="3304572" cy="1097365"/>
          </a:xfrm>
        </p:spPr>
        <p:txBody>
          <a:bodyPr anchor="b">
            <a:normAutofit/>
          </a:bodyPr>
          <a:lstStyle>
            <a:lvl1pPr algn="l">
              <a:defRPr sz="2800" b="0"/>
            </a:lvl1pPr>
          </a:lstStyle>
          <a:p>
            <a:r>
              <a:rPr lang="ru-RU" smtClean="0"/>
              <a:t>Образец заголовка</a:t>
            </a:r>
            <a:endParaRPr lang="en-US"/>
          </a:p>
        </p:txBody>
      </p:sp>
      <p:sp>
        <p:nvSpPr>
          <p:cNvPr id="4" name="Text Placeholder 3"/>
          <p:cNvSpPr>
            <a:spLocks noGrp="1"/>
          </p:cNvSpPr>
          <p:nvPr>
            <p:ph type="body" sz="half" idx="2"/>
          </p:nvPr>
        </p:nvSpPr>
        <p:spPr>
          <a:xfrm>
            <a:off x="4736592" y="3102746"/>
            <a:ext cx="3298784" cy="1138428"/>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2" y="451413"/>
            <a:ext cx="3562257" cy="4236334"/>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1995678"/>
            <a:ext cx="3300984" cy="1097280"/>
          </a:xfrm>
        </p:spPr>
        <p:txBody>
          <a:bodyPr anchor="b">
            <a:normAutofit/>
          </a:bodyPr>
          <a:lstStyle>
            <a:lvl1pPr algn="l">
              <a:defRPr sz="2800" b="0"/>
            </a:lvl1pPr>
          </a:lstStyle>
          <a:p>
            <a:r>
              <a:rPr lang="ru-RU" smtClean="0"/>
              <a:t>Образец заголовка</a:t>
            </a:r>
            <a:endParaRPr lang="en-US"/>
          </a:p>
        </p:txBody>
      </p:sp>
      <p:sp>
        <p:nvSpPr>
          <p:cNvPr id="3" name="Picture Placeholder 2"/>
          <p:cNvSpPr>
            <a:spLocks noGrp="1"/>
          </p:cNvSpPr>
          <p:nvPr>
            <p:ph type="pic" idx="1"/>
          </p:nvPr>
        </p:nvSpPr>
        <p:spPr>
          <a:xfrm>
            <a:off x="1005209" y="520346"/>
            <a:ext cx="3359623" cy="4101084"/>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4734631" y="3099816"/>
            <a:ext cx="3300573" cy="113967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80B801E-8ED6-469A-AD50-E9BE5E4884C6}" type="datetime1">
              <a:rPr lang="ru-RU" smtClean="0"/>
              <a:pPr/>
              <a:t>01.03.2021</a:t>
            </a:fld>
            <a:endParaRPr lang="ru-RU"/>
          </a:p>
        </p:txBody>
      </p:sp>
      <p:sp>
        <p:nvSpPr>
          <p:cNvPr id="6" name="Footer Placeholder 5"/>
          <p:cNvSpPr>
            <a:spLocks noGrp="1"/>
          </p:cNvSpPr>
          <p:nvPr>
            <p:ph type="ftr" sz="quarter" idx="11"/>
          </p:nvPr>
        </p:nvSpPr>
        <p:spPr>
          <a:xfrm>
            <a:off x="4641448" y="4293627"/>
            <a:ext cx="3493664" cy="273844"/>
          </a:xfrm>
        </p:spPr>
        <p:txBody>
          <a:bodyPr>
            <a:normAutofit/>
          </a:bodyPr>
          <a:lstStyle/>
          <a:p>
            <a:r>
              <a:rPr lang="en-US" smtClean="0"/>
              <a:t>UCS405: Discrete Mathematical Structures</a:t>
            </a:r>
            <a:endParaRPr lang="ru-RU"/>
          </a:p>
        </p:txBody>
      </p:sp>
      <p:sp>
        <p:nvSpPr>
          <p:cNvPr id="7" name="Slide Number Placeholder 6"/>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51435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250116"/>
            <a:ext cx="8229600" cy="4639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16133"/>
            <a:ext cx="3679116" cy="5244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70748"/>
            <a:ext cx="7024744" cy="857250"/>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43493" y="1742739"/>
            <a:ext cx="6777317" cy="263173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997388" y="168369"/>
            <a:ext cx="2133600" cy="273844"/>
          </a:xfrm>
          <a:prstGeom prst="rect">
            <a:avLst/>
          </a:prstGeom>
        </p:spPr>
        <p:txBody>
          <a:bodyPr vert="horz" lIns="91440" tIns="45720" rIns="91440" bIns="45720" rtlCol="0" anchor="ctr"/>
          <a:lstStyle>
            <a:lvl1pPr algn="r">
              <a:defRPr sz="1200">
                <a:solidFill>
                  <a:srgbClr val="FEFEFE"/>
                </a:solidFill>
              </a:defRPr>
            </a:lvl1pPr>
          </a:lstStyle>
          <a:p>
            <a:fld id="{18C4BF5E-6749-4F04-BCA0-2A394DD4A8B0}" type="datetime1">
              <a:rPr lang="ru-RU" smtClean="0"/>
              <a:pPr/>
              <a:t>01.03.2021</a:t>
            </a:fld>
            <a:endParaRPr lang="ru-RU"/>
          </a:p>
        </p:txBody>
      </p:sp>
      <p:sp>
        <p:nvSpPr>
          <p:cNvPr id="5" name="Footer Placeholder 4"/>
          <p:cNvSpPr>
            <a:spLocks noGrp="1"/>
          </p:cNvSpPr>
          <p:nvPr>
            <p:ph type="ftr" sz="quarter" idx="3"/>
          </p:nvPr>
        </p:nvSpPr>
        <p:spPr>
          <a:xfrm>
            <a:off x="4641448" y="4389120"/>
            <a:ext cx="3502152" cy="273844"/>
          </a:xfrm>
          <a:prstGeom prst="rect">
            <a:avLst/>
          </a:prstGeom>
        </p:spPr>
        <p:txBody>
          <a:bodyPr vert="horz" lIns="91440" tIns="45720" rIns="91440" bIns="45720" rtlCol="0" anchor="ctr"/>
          <a:lstStyle>
            <a:lvl1pPr algn="r">
              <a:defRPr sz="1200">
                <a:solidFill>
                  <a:schemeClr val="accent1"/>
                </a:solidFill>
              </a:defRPr>
            </a:lvl1pPr>
          </a:lstStyle>
          <a:p>
            <a:r>
              <a:rPr lang="en-US" smtClean="0"/>
              <a:t>UCS405: Discrete Mathematical Structures</a:t>
            </a:r>
            <a:endParaRPr lang="ru-RU"/>
          </a:p>
        </p:txBody>
      </p:sp>
      <p:sp>
        <p:nvSpPr>
          <p:cNvPr id="6" name="Slide Number Placeholder 5"/>
          <p:cNvSpPr>
            <a:spLocks noGrp="1"/>
          </p:cNvSpPr>
          <p:nvPr>
            <p:ph type="sldNum" sz="quarter" idx="4"/>
          </p:nvPr>
        </p:nvSpPr>
        <p:spPr>
          <a:xfrm>
            <a:off x="4649096" y="168369"/>
            <a:ext cx="1332156" cy="273844"/>
          </a:xfrm>
          <a:prstGeom prst="rect">
            <a:avLst/>
          </a:prstGeom>
        </p:spPr>
        <p:txBody>
          <a:bodyPr vert="horz" lIns="91440" tIns="45720" rIns="91440" bIns="45720" rtlCol="0" anchor="ctr"/>
          <a:lstStyle>
            <a:lvl1pPr algn="l">
              <a:defRPr sz="1200">
                <a:solidFill>
                  <a:srgbClr val="FEFEFE"/>
                </a:solidFill>
              </a:defRPr>
            </a:lvl1pPr>
          </a:lstStyle>
          <a:p>
            <a:fld id="{8291FA45-1EF8-4972-9D03-2E3B1839D28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Lst>
  <p:hf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733366" y="1928808"/>
            <a:ext cx="3410534" cy="928694"/>
          </a:xfrm>
        </p:spPr>
        <p:txBody>
          <a:bodyPr>
            <a:noAutofit/>
          </a:bodyPr>
          <a:lstStyle/>
          <a:p>
            <a:r>
              <a:rPr lang="en-IE" sz="3200" dirty="0" smtClean="0"/>
              <a:t>8085 Microprocessor</a:t>
            </a:r>
            <a:endParaRPr lang="ru-RU" sz="3200" dirty="0"/>
          </a:p>
        </p:txBody>
      </p:sp>
      <p:sp>
        <p:nvSpPr>
          <p:cNvPr id="3" name="Подзаголовок 2"/>
          <p:cNvSpPr>
            <a:spLocks noGrp="1"/>
          </p:cNvSpPr>
          <p:nvPr>
            <p:ph type="subTitle" idx="1"/>
          </p:nvPr>
        </p:nvSpPr>
        <p:spPr>
          <a:xfrm>
            <a:off x="6286512" y="3601562"/>
            <a:ext cx="1857388" cy="756138"/>
          </a:xfrm>
        </p:spPr>
        <p:txBody>
          <a:bodyPr>
            <a:normAutofit fontScale="55000" lnSpcReduction="20000"/>
          </a:bodyPr>
          <a:lstStyle/>
          <a:p>
            <a:r>
              <a:rPr lang="en-IN" b="1" dirty="0" smtClean="0">
                <a:latin typeface="Bell MT" pitchFamily="18" charset="0"/>
              </a:rPr>
              <a:t>Dr. Manju Khurana</a:t>
            </a:r>
          </a:p>
          <a:p>
            <a:r>
              <a:rPr lang="en-IN" b="1" dirty="0" smtClean="0">
                <a:latin typeface="Bell MT" pitchFamily="18" charset="0"/>
              </a:rPr>
              <a:t>Assistant Professor, CSED</a:t>
            </a:r>
          </a:p>
          <a:p>
            <a:r>
              <a:rPr lang="en-IN" b="1" dirty="0" smtClean="0">
                <a:latin typeface="Bell MT" pitchFamily="18" charset="0"/>
              </a:rPr>
              <a:t>TIET, Patiala</a:t>
            </a:r>
          </a:p>
          <a:p>
            <a:r>
              <a:rPr lang="en-IN" b="1" dirty="0" smtClean="0">
                <a:latin typeface="Bell MT" pitchFamily="18" charset="0"/>
              </a:rPr>
              <a:t>manju.khurana@thapar.edu</a:t>
            </a:r>
            <a:endParaRPr lang="en-US" b="1" dirty="0">
              <a:latin typeface="Bell MT" pitchFamily="18" charset="0"/>
            </a:endParaRPr>
          </a:p>
        </p:txBody>
      </p:sp>
      <p:pic>
        <p:nvPicPr>
          <p:cNvPr id="11266" name="Picture 2" descr="Introduction to Microprocessor Programming"/>
          <p:cNvPicPr>
            <a:picLocks noChangeAspect="1" noChangeArrowheads="1"/>
          </p:cNvPicPr>
          <p:nvPr/>
        </p:nvPicPr>
        <p:blipFill>
          <a:blip r:embed="rId3"/>
          <a:srcRect/>
          <a:stretch>
            <a:fillRect/>
          </a:stretch>
        </p:blipFill>
        <p:spPr bwMode="auto">
          <a:xfrm>
            <a:off x="5219886" y="142858"/>
            <a:ext cx="2423948" cy="1500180"/>
          </a:xfrm>
          <a:prstGeom prst="rect">
            <a:avLst/>
          </a:prstGeom>
          <a:noFill/>
        </p:spPr>
      </p:pic>
    </p:spTree>
    <p:extLst>
      <p:ext uri="{BB962C8B-B14F-4D97-AF65-F5344CB8AC3E}">
        <p14:creationId xmlns="" xmlns:p14="http://schemas.microsoft.com/office/powerpoint/2010/main" val="3642162686"/>
      </p:ext>
    </p:extLst>
  </p:cSld>
  <p:clrMapOvr>
    <a:masterClrMapping/>
  </p:clrMapOvr>
  <mc:AlternateContent xmlns:mc="http://schemas.openxmlformats.org/markup-compatibility/2006">
    <mc:Choice xmlns=""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490" y="770748"/>
            <a:ext cx="7024744" cy="443680"/>
          </a:xfrm>
        </p:spPr>
        <p:txBody>
          <a:bodyPr>
            <a:noAutofit/>
          </a:bodyPr>
          <a:lstStyle/>
          <a:p>
            <a:r>
              <a:rPr lang="en-US" sz="2800" b="1" dirty="0" smtClean="0">
                <a:effectLst>
                  <a:outerShdw blurRad="38100" dist="38100" dir="2700000" algn="tl">
                    <a:srgbClr val="C0C0C0"/>
                  </a:outerShdw>
                </a:effectLst>
                <a:ea typeface="ＭＳ Ｐゴシック" pitchFamily="34" charset="-128"/>
              </a:rPr>
              <a:t>Register Indirect Addressing Mode</a:t>
            </a:r>
            <a:endParaRPr lang="ru-RU" sz="2800" b="1" dirty="0"/>
          </a:p>
        </p:txBody>
      </p:sp>
      <p:sp>
        <p:nvSpPr>
          <p:cNvPr id="3" name="Объект 2"/>
          <p:cNvSpPr>
            <a:spLocks noGrp="1"/>
          </p:cNvSpPr>
          <p:nvPr>
            <p:ph idx="1"/>
          </p:nvPr>
        </p:nvSpPr>
        <p:spPr>
          <a:xfrm>
            <a:off x="1043493" y="1340532"/>
            <a:ext cx="7314721" cy="3160044"/>
          </a:xfrm>
        </p:spPr>
        <p:txBody>
          <a:bodyPr>
            <a:normAutofit/>
          </a:bodyPr>
          <a:lstStyle/>
          <a:p>
            <a:pPr algn="just">
              <a:spcBef>
                <a:spcPct val="0"/>
              </a:spcBef>
              <a:spcAft>
                <a:spcPts val="1200"/>
              </a:spcAft>
            </a:pPr>
            <a:r>
              <a:rPr lang="en-US" sz="1400" dirty="0" smtClean="0">
                <a:ea typeface="ＭＳ Ｐゴシック" pitchFamily="34" charset="-128"/>
              </a:rPr>
              <a:t>In this mode, the address of operand is specified by a register pair.</a:t>
            </a:r>
          </a:p>
          <a:p>
            <a:pPr>
              <a:spcBef>
                <a:spcPct val="0"/>
              </a:spcBef>
              <a:spcAft>
                <a:spcPts val="1200"/>
              </a:spcAft>
              <a:buNone/>
            </a:pPr>
            <a:endParaRPr lang="en-US" sz="1400" dirty="0" smtClean="0">
              <a:ea typeface="ＭＳ Ｐゴシック" pitchFamily="34" charset="-128"/>
            </a:endParaRPr>
          </a:p>
          <a:p>
            <a:pPr>
              <a:spcBef>
                <a:spcPct val="0"/>
              </a:spcBef>
              <a:spcAft>
                <a:spcPts val="1200"/>
              </a:spcAft>
              <a:buNone/>
            </a:pPr>
            <a:endParaRPr lang="en-US" sz="1400" dirty="0" smtClean="0">
              <a:ea typeface="ＭＳ Ｐゴシック" pitchFamily="34" charset="-128"/>
            </a:endParaRPr>
          </a:p>
          <a:p>
            <a:pPr>
              <a:spcBef>
                <a:spcPct val="0"/>
              </a:spcBef>
              <a:spcAft>
                <a:spcPts val="1200"/>
              </a:spcAft>
            </a:pPr>
            <a:r>
              <a:rPr lang="en-US" sz="1400" dirty="0" smtClean="0">
                <a:ea typeface="ＭＳ Ｐゴシック" pitchFamily="34" charset="-128"/>
              </a:rPr>
              <a:t>MOV is the operation.</a:t>
            </a:r>
          </a:p>
          <a:p>
            <a:pPr>
              <a:spcBef>
                <a:spcPct val="0"/>
              </a:spcBef>
              <a:spcAft>
                <a:spcPts val="1200"/>
              </a:spcAft>
            </a:pPr>
            <a:r>
              <a:rPr lang="en-US" sz="1400" dirty="0" smtClean="0">
                <a:ea typeface="ＭＳ Ｐゴシック" pitchFamily="34" charset="-128"/>
              </a:rPr>
              <a:t>M is the memory location specified by H-L register pair.</a:t>
            </a:r>
          </a:p>
          <a:p>
            <a:pPr>
              <a:spcBef>
                <a:spcPct val="0"/>
              </a:spcBef>
              <a:spcAft>
                <a:spcPts val="1200"/>
              </a:spcAft>
            </a:pPr>
            <a:r>
              <a:rPr lang="en-US" sz="1400" dirty="0" smtClean="0">
                <a:ea typeface="ＭＳ Ｐゴシック" pitchFamily="34" charset="-128"/>
              </a:rPr>
              <a:t>A is the destination.</a:t>
            </a: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10</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graphicFrame>
        <p:nvGraphicFramePr>
          <p:cNvPr id="7" name="Table 6"/>
          <p:cNvGraphicFramePr>
            <a:graphicFrameLocks noGrp="1"/>
          </p:cNvGraphicFramePr>
          <p:nvPr/>
        </p:nvGraphicFramePr>
        <p:xfrm>
          <a:off x="1071538" y="1714494"/>
          <a:ext cx="7239000" cy="642942"/>
        </p:xfrm>
        <a:graphic>
          <a:graphicData uri="http://schemas.openxmlformats.org/drawingml/2006/table">
            <a:tbl>
              <a:tblPr firstRow="1" bandRow="1">
                <a:tableStyleId>{21E4AEA4-8DFA-4A89-87EB-49C32662AFE0}</a:tableStyleId>
              </a:tblPr>
              <a:tblGrid>
                <a:gridCol w="1634584"/>
                <a:gridCol w="5604416"/>
              </a:tblGrid>
              <a:tr h="642942">
                <a:tc>
                  <a:txBody>
                    <a:bodyPr/>
                    <a:lstStyle/>
                    <a:p>
                      <a:r>
                        <a:rPr lang="en-US" sz="1800" dirty="0" smtClean="0"/>
                        <a:t>MOV A, M</a:t>
                      </a:r>
                      <a:endParaRPr lang="en-US" sz="1800" dirty="0"/>
                    </a:p>
                  </a:txBody>
                  <a:tcPr marT="45654" marB="45654"/>
                </a:tc>
                <a:tc>
                  <a:txBody>
                    <a:bodyPr/>
                    <a:lstStyle/>
                    <a:p>
                      <a:pPr algn="just"/>
                      <a:r>
                        <a:rPr lang="en-US" sz="1800" dirty="0" smtClean="0"/>
                        <a:t>Move data</a:t>
                      </a:r>
                      <a:r>
                        <a:rPr lang="en-US" sz="1800" baseline="0" dirty="0" smtClean="0"/>
                        <a:t> from memory location specified by H-L pair to accumulator.</a:t>
                      </a:r>
                      <a:endParaRPr lang="en-US" sz="1800" dirty="0"/>
                    </a:p>
                  </a:txBody>
                  <a:tcPr marT="45654" marB="45654"/>
                </a:tc>
              </a:tr>
            </a:tbl>
          </a:graphicData>
        </a:graphic>
      </p:graphicFrame>
    </p:spTree>
    <p:extLst>
      <p:ext uri="{BB962C8B-B14F-4D97-AF65-F5344CB8AC3E}">
        <p14:creationId xmlns="" xmlns:p14="http://schemas.microsoft.com/office/powerpoint/2010/main"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490" y="770748"/>
            <a:ext cx="7024744" cy="443680"/>
          </a:xfrm>
        </p:spPr>
        <p:txBody>
          <a:bodyPr>
            <a:noAutofit/>
          </a:bodyPr>
          <a:lstStyle/>
          <a:p>
            <a:r>
              <a:rPr lang="en-US" sz="2800" b="1" dirty="0" smtClean="0">
                <a:effectLst>
                  <a:outerShdw blurRad="38100" dist="38100" dir="2700000" algn="tl">
                    <a:srgbClr val="C0C0C0"/>
                  </a:outerShdw>
                </a:effectLst>
                <a:ea typeface="ＭＳ Ｐゴシック" pitchFamily="34" charset="-128"/>
              </a:rPr>
              <a:t>Immediate Addressing Mode</a:t>
            </a:r>
            <a:endParaRPr lang="ru-RU" sz="2800" b="1" dirty="0"/>
          </a:p>
        </p:txBody>
      </p:sp>
      <p:sp>
        <p:nvSpPr>
          <p:cNvPr id="3" name="Объект 2"/>
          <p:cNvSpPr>
            <a:spLocks noGrp="1"/>
          </p:cNvSpPr>
          <p:nvPr>
            <p:ph idx="1"/>
          </p:nvPr>
        </p:nvSpPr>
        <p:spPr>
          <a:xfrm>
            <a:off x="1043493" y="1340532"/>
            <a:ext cx="7314721" cy="3160044"/>
          </a:xfrm>
        </p:spPr>
        <p:txBody>
          <a:bodyPr>
            <a:normAutofit/>
          </a:bodyPr>
          <a:lstStyle/>
          <a:p>
            <a:pPr>
              <a:spcBef>
                <a:spcPct val="0"/>
              </a:spcBef>
              <a:spcAft>
                <a:spcPts val="1200"/>
              </a:spcAft>
            </a:pPr>
            <a:r>
              <a:rPr lang="en-US" sz="1400" dirty="0" smtClean="0">
                <a:ea typeface="ＭＳ Ｐゴシック" pitchFamily="34" charset="-128"/>
              </a:rPr>
              <a:t>In this mode, the operand is specified within the instruction itself.</a:t>
            </a:r>
          </a:p>
          <a:p>
            <a:pPr>
              <a:spcBef>
                <a:spcPct val="0"/>
              </a:spcBef>
              <a:spcAft>
                <a:spcPts val="1200"/>
              </a:spcAft>
              <a:buNone/>
            </a:pPr>
            <a:endParaRPr lang="en-US" sz="1400" dirty="0" smtClean="0">
              <a:ea typeface="ＭＳ Ｐゴシック" pitchFamily="34" charset="-128"/>
            </a:endParaRPr>
          </a:p>
          <a:p>
            <a:pPr>
              <a:spcBef>
                <a:spcPct val="0"/>
              </a:spcBef>
              <a:spcAft>
                <a:spcPts val="1200"/>
              </a:spcAft>
            </a:pPr>
            <a:endParaRPr lang="en-US" sz="1400" dirty="0" smtClean="0">
              <a:ea typeface="ＭＳ Ｐゴシック" pitchFamily="34" charset="-128"/>
            </a:endParaRPr>
          </a:p>
          <a:p>
            <a:pPr>
              <a:spcBef>
                <a:spcPct val="0"/>
              </a:spcBef>
              <a:spcAft>
                <a:spcPts val="1200"/>
              </a:spcAft>
            </a:pPr>
            <a:r>
              <a:rPr lang="en-US" sz="1400" dirty="0" smtClean="0">
                <a:ea typeface="ＭＳ Ｐゴシック" pitchFamily="34" charset="-128"/>
              </a:rPr>
              <a:t>MVI is the operation.</a:t>
            </a:r>
          </a:p>
          <a:p>
            <a:pPr>
              <a:spcBef>
                <a:spcPct val="0"/>
              </a:spcBef>
              <a:spcAft>
                <a:spcPts val="1200"/>
              </a:spcAft>
            </a:pPr>
            <a:r>
              <a:rPr lang="en-US" sz="1400" dirty="0" smtClean="0">
                <a:ea typeface="ＭＳ Ｐゴシック" pitchFamily="34" charset="-128"/>
              </a:rPr>
              <a:t>05 H is the immediate data (source).</a:t>
            </a:r>
          </a:p>
          <a:p>
            <a:pPr>
              <a:spcBef>
                <a:spcPct val="0"/>
              </a:spcBef>
              <a:spcAft>
                <a:spcPts val="1200"/>
              </a:spcAft>
            </a:pPr>
            <a:r>
              <a:rPr lang="en-US" sz="1400" dirty="0" smtClean="0">
                <a:ea typeface="ＭＳ Ｐゴシック" pitchFamily="34" charset="-128"/>
              </a:rPr>
              <a:t>A is the destination.</a:t>
            </a: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11</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graphicFrame>
        <p:nvGraphicFramePr>
          <p:cNvPr id="7" name="Table 6"/>
          <p:cNvGraphicFramePr>
            <a:graphicFrameLocks noGrp="1"/>
          </p:cNvGraphicFramePr>
          <p:nvPr/>
        </p:nvGraphicFramePr>
        <p:xfrm>
          <a:off x="1357290" y="1785932"/>
          <a:ext cx="6548462" cy="396240"/>
        </p:xfrm>
        <a:graphic>
          <a:graphicData uri="http://schemas.openxmlformats.org/drawingml/2006/table">
            <a:tbl>
              <a:tblPr firstRow="1" bandRow="1">
                <a:tableStyleId>{21E4AEA4-8DFA-4A89-87EB-49C32662AFE0}</a:tableStyleId>
              </a:tblPr>
              <a:tblGrid>
                <a:gridCol w="2046394"/>
                <a:gridCol w="4502068"/>
              </a:tblGrid>
              <a:tr h="370840">
                <a:tc>
                  <a:txBody>
                    <a:bodyPr/>
                    <a:lstStyle/>
                    <a:p>
                      <a:r>
                        <a:rPr lang="en-US" sz="2000" dirty="0" smtClean="0"/>
                        <a:t>MVI </a:t>
                      </a:r>
                      <a:r>
                        <a:rPr lang="en-US" sz="2000" baseline="0" dirty="0" smtClean="0"/>
                        <a:t> </a:t>
                      </a:r>
                      <a:r>
                        <a:rPr lang="en-US" sz="2000" dirty="0" smtClean="0"/>
                        <a:t>A, 05 H</a:t>
                      </a:r>
                      <a:endParaRPr lang="en-US" sz="2000" dirty="0"/>
                    </a:p>
                  </a:txBody>
                  <a:tcPr/>
                </a:tc>
                <a:tc>
                  <a:txBody>
                    <a:bodyPr/>
                    <a:lstStyle/>
                    <a:p>
                      <a:r>
                        <a:rPr lang="en-US" sz="2000" dirty="0" smtClean="0"/>
                        <a:t>Move 05</a:t>
                      </a:r>
                      <a:r>
                        <a:rPr lang="en-US" sz="2000" baseline="0" dirty="0" smtClean="0"/>
                        <a:t> H in accumulator.</a:t>
                      </a:r>
                      <a:endParaRPr lang="en-US" sz="2000" dirty="0"/>
                    </a:p>
                  </a:txBody>
                  <a:tcPr/>
                </a:tc>
              </a:tr>
            </a:tbl>
          </a:graphicData>
        </a:graphic>
      </p:graphicFrame>
    </p:spTree>
    <p:extLst>
      <p:ext uri="{BB962C8B-B14F-4D97-AF65-F5344CB8AC3E}">
        <p14:creationId xmlns="" xmlns:p14="http://schemas.microsoft.com/office/powerpoint/2010/main"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490" y="770748"/>
            <a:ext cx="7024744" cy="443680"/>
          </a:xfrm>
        </p:spPr>
        <p:txBody>
          <a:bodyPr>
            <a:noAutofit/>
          </a:bodyPr>
          <a:lstStyle/>
          <a:p>
            <a:r>
              <a:rPr lang="en-US" sz="2800" b="1" dirty="0" smtClean="0">
                <a:effectLst>
                  <a:outerShdw blurRad="38100" dist="38100" dir="2700000" algn="tl">
                    <a:srgbClr val="C0C0C0"/>
                  </a:outerShdw>
                </a:effectLst>
                <a:ea typeface="ＭＳ Ｐゴシック" pitchFamily="34" charset="-128"/>
              </a:rPr>
              <a:t>Implicit Addressing Mode</a:t>
            </a:r>
            <a:endParaRPr lang="ru-RU" sz="2800" b="1" dirty="0"/>
          </a:p>
        </p:txBody>
      </p:sp>
      <p:sp>
        <p:nvSpPr>
          <p:cNvPr id="3" name="Объект 2"/>
          <p:cNvSpPr>
            <a:spLocks noGrp="1"/>
          </p:cNvSpPr>
          <p:nvPr>
            <p:ph idx="1"/>
          </p:nvPr>
        </p:nvSpPr>
        <p:spPr>
          <a:xfrm>
            <a:off x="1043493" y="1340532"/>
            <a:ext cx="7314721" cy="3160044"/>
          </a:xfrm>
        </p:spPr>
        <p:txBody>
          <a:bodyPr>
            <a:normAutofit/>
          </a:bodyPr>
          <a:lstStyle/>
          <a:p>
            <a:pPr marL="365760" indent="-283464" algn="just">
              <a:spcBef>
                <a:spcPts val="0"/>
              </a:spcBef>
              <a:spcAft>
                <a:spcPts val="1200"/>
              </a:spcAft>
              <a:buFont typeface="Wingdings 2"/>
              <a:buChar char=""/>
              <a:defRPr/>
            </a:pPr>
            <a:r>
              <a:rPr lang="en-US" sz="1400" dirty="0" smtClean="0"/>
              <a:t>If address of source of data as well as address of destination of result is fixed, then there is no need to give any operand along with the instruction. It means there are certain instructions which operate on the content of the accumulator. Such instructions do not require the address of the operand.</a:t>
            </a:r>
          </a:p>
          <a:p>
            <a:pPr marL="365760" indent="-283464">
              <a:spcBef>
                <a:spcPts val="0"/>
              </a:spcBef>
              <a:spcAft>
                <a:spcPts val="1200"/>
              </a:spcAft>
              <a:buNone/>
              <a:defRPr/>
            </a:pPr>
            <a:endParaRPr lang="en-US" sz="1400" dirty="0" smtClean="0"/>
          </a:p>
          <a:p>
            <a:pPr marL="365760" indent="-283464">
              <a:spcBef>
                <a:spcPts val="0"/>
              </a:spcBef>
              <a:spcAft>
                <a:spcPts val="1200"/>
              </a:spcAft>
              <a:buFont typeface="Wingdings 2"/>
              <a:buChar char=""/>
              <a:defRPr/>
            </a:pPr>
            <a:endParaRPr lang="en-US" sz="1400" dirty="0" smtClean="0"/>
          </a:p>
          <a:p>
            <a:pPr marL="365760" indent="-283464">
              <a:spcBef>
                <a:spcPts val="0"/>
              </a:spcBef>
              <a:spcAft>
                <a:spcPts val="1200"/>
              </a:spcAft>
              <a:buFont typeface="Wingdings 2"/>
              <a:buChar char=""/>
              <a:defRPr/>
            </a:pPr>
            <a:r>
              <a:rPr lang="en-US" sz="1400" dirty="0" smtClean="0"/>
              <a:t>CMA is the operation.</a:t>
            </a:r>
          </a:p>
          <a:p>
            <a:pPr marL="365760" indent="-283464">
              <a:spcBef>
                <a:spcPts val="0"/>
              </a:spcBef>
              <a:spcAft>
                <a:spcPts val="1200"/>
              </a:spcAft>
              <a:buFont typeface="Wingdings 2"/>
              <a:buChar char=""/>
              <a:defRPr/>
            </a:pPr>
            <a:r>
              <a:rPr lang="en-US" sz="1400" dirty="0" smtClean="0"/>
              <a:t>A is the source.</a:t>
            </a:r>
          </a:p>
          <a:p>
            <a:pPr marL="365760" indent="-283464">
              <a:spcBef>
                <a:spcPts val="0"/>
              </a:spcBef>
              <a:spcAft>
                <a:spcPts val="1200"/>
              </a:spcAft>
              <a:buFont typeface="Wingdings 2"/>
              <a:buChar char=""/>
              <a:defRPr/>
            </a:pPr>
            <a:r>
              <a:rPr lang="en-US" sz="1400" dirty="0" smtClean="0"/>
              <a:t>A is the destination.</a:t>
            </a: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12</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graphicFrame>
        <p:nvGraphicFramePr>
          <p:cNvPr id="7" name="Table 6"/>
          <p:cNvGraphicFramePr>
            <a:graphicFrameLocks noGrp="1"/>
          </p:cNvGraphicFramePr>
          <p:nvPr/>
        </p:nvGraphicFramePr>
        <p:xfrm>
          <a:off x="1571604" y="2389824"/>
          <a:ext cx="6262710" cy="396240"/>
        </p:xfrm>
        <a:graphic>
          <a:graphicData uri="http://schemas.openxmlformats.org/drawingml/2006/table">
            <a:tbl>
              <a:tblPr firstRow="1" bandRow="1">
                <a:tableStyleId>{21E4AEA4-8DFA-4A89-87EB-49C32662AFE0}</a:tableStyleId>
              </a:tblPr>
              <a:tblGrid>
                <a:gridCol w="1500441"/>
                <a:gridCol w="4762269"/>
              </a:tblGrid>
              <a:tr h="370840">
                <a:tc>
                  <a:txBody>
                    <a:bodyPr/>
                    <a:lstStyle/>
                    <a:p>
                      <a:r>
                        <a:rPr lang="en-US" sz="2000" dirty="0" smtClean="0"/>
                        <a:t>CMA</a:t>
                      </a:r>
                      <a:endParaRPr lang="en-US" sz="2000" dirty="0"/>
                    </a:p>
                  </a:txBody>
                  <a:tcPr/>
                </a:tc>
                <a:tc>
                  <a:txBody>
                    <a:bodyPr/>
                    <a:lstStyle/>
                    <a:p>
                      <a:r>
                        <a:rPr lang="en-US" sz="2000" dirty="0" smtClean="0"/>
                        <a:t>Complement accumulator.</a:t>
                      </a:r>
                      <a:endParaRPr lang="en-US" sz="2000" dirty="0"/>
                    </a:p>
                  </a:txBody>
                  <a:tcPr/>
                </a:tc>
              </a:tr>
            </a:tbl>
          </a:graphicData>
        </a:graphic>
      </p:graphicFrame>
    </p:spTree>
    <p:extLst>
      <p:ext uri="{BB962C8B-B14F-4D97-AF65-F5344CB8AC3E}">
        <p14:creationId xmlns="" xmlns:p14="http://schemas.microsoft.com/office/powerpoint/2010/main"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thread to say Thank you! - Unreal Engine Forums"/>
          <p:cNvPicPr>
            <a:picLocks noChangeAspect="1" noChangeArrowheads="1"/>
          </p:cNvPicPr>
          <p:nvPr/>
        </p:nvPicPr>
        <p:blipFill>
          <a:blip r:embed="rId2"/>
          <a:srcRect/>
          <a:stretch>
            <a:fillRect/>
          </a:stretch>
        </p:blipFill>
        <p:spPr bwMode="auto">
          <a:xfrm>
            <a:off x="2143108" y="642924"/>
            <a:ext cx="4876800" cy="3657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8662" y="770748"/>
            <a:ext cx="7024744" cy="443680"/>
          </a:xfrm>
        </p:spPr>
        <p:txBody>
          <a:bodyPr>
            <a:noAutofit/>
          </a:bodyPr>
          <a:lstStyle/>
          <a:p>
            <a:r>
              <a:rPr lang="en-US" sz="2800" b="1" dirty="0" smtClean="0"/>
              <a:t>Instruction Formats</a:t>
            </a:r>
            <a:endParaRPr lang="ru-RU" sz="2800" b="1" dirty="0"/>
          </a:p>
        </p:txBody>
      </p:sp>
      <p:sp>
        <p:nvSpPr>
          <p:cNvPr id="3" name="Объект 2"/>
          <p:cNvSpPr>
            <a:spLocks noGrp="1"/>
          </p:cNvSpPr>
          <p:nvPr>
            <p:ph idx="1"/>
          </p:nvPr>
        </p:nvSpPr>
        <p:spPr>
          <a:xfrm>
            <a:off x="928663" y="1340532"/>
            <a:ext cx="7429552" cy="3160044"/>
          </a:xfrm>
        </p:spPr>
        <p:txBody>
          <a:bodyPr>
            <a:normAutofit/>
          </a:bodyPr>
          <a:lstStyle/>
          <a:p>
            <a:pPr>
              <a:buNone/>
            </a:pPr>
            <a:r>
              <a:rPr lang="en-US" sz="1400" dirty="0" smtClean="0"/>
              <a:t>Each instruction has two parts:</a:t>
            </a:r>
          </a:p>
          <a:p>
            <a:pPr algn="just"/>
            <a:r>
              <a:rPr lang="en-US" sz="1400" b="1" dirty="0" err="1" smtClean="0"/>
              <a:t>Opcode</a:t>
            </a:r>
            <a:r>
              <a:rPr lang="en-US" sz="1400" b="1" dirty="0" smtClean="0"/>
              <a:t> (operation code)- </a:t>
            </a:r>
            <a:r>
              <a:rPr lang="en-US" sz="1400" dirty="0" smtClean="0"/>
              <a:t>The first part is the task or operation to be performed.</a:t>
            </a:r>
          </a:p>
          <a:p>
            <a:pPr algn="just"/>
            <a:r>
              <a:rPr lang="en-US" sz="1400" b="1" dirty="0" smtClean="0"/>
              <a:t>Operand - </a:t>
            </a:r>
            <a:r>
              <a:rPr lang="en-US" sz="1400" dirty="0" smtClean="0"/>
              <a:t>The second part is the data to be operated on. Data can be given in various forms.</a:t>
            </a:r>
          </a:p>
          <a:p>
            <a:pPr lvl="1" algn="just">
              <a:buFont typeface="Wingdings" pitchFamily="2" charset="2"/>
              <a:buChar char="§"/>
            </a:pPr>
            <a:r>
              <a:rPr lang="en-US" sz="1200" dirty="0" smtClean="0"/>
              <a:t>It can specify in various ways: may include 8 bit/16 bit data, an internal register, memory location or 8 bit /16 bit address.</a:t>
            </a:r>
            <a:endParaRPr lang="en-US" sz="1000" dirty="0" smtClean="0"/>
          </a:p>
          <a:p>
            <a:pPr lvl="1" algn="just">
              <a:buFont typeface="Wingdings" pitchFamily="2" charset="2"/>
              <a:buChar char="§"/>
            </a:pPr>
            <a:r>
              <a:rPr lang="en-US" sz="1200" dirty="0" smtClean="0"/>
              <a:t>For </a:t>
            </a:r>
            <a:r>
              <a:rPr lang="en-US" sz="1200" dirty="0" err="1" smtClean="0"/>
              <a:t>Eg</a:t>
            </a:r>
            <a:r>
              <a:rPr lang="en-US" sz="1200" dirty="0" smtClean="0"/>
              <a:t>.:</a:t>
            </a:r>
          </a:p>
          <a:p>
            <a:pPr lvl="1" algn="just">
              <a:buFont typeface="Wingdings" pitchFamily="2" charset="2"/>
              <a:buChar char="§"/>
            </a:pPr>
            <a:endParaRPr lang="en-IN" sz="1200" dirty="0" smtClean="0"/>
          </a:p>
          <a:p>
            <a:pPr lvl="1" algn="just">
              <a:buNone/>
            </a:pPr>
            <a:r>
              <a:rPr lang="en-US" sz="1200" dirty="0" smtClean="0"/>
              <a:t>			MVI A,02H</a:t>
            </a: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2</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cxnSp>
        <p:nvCxnSpPr>
          <p:cNvPr id="13" name="Straight Arrow Connector 12"/>
          <p:cNvCxnSpPr/>
          <p:nvPr/>
        </p:nvCxnSpPr>
        <p:spPr>
          <a:xfrm rot="10800000" flipV="1">
            <a:off x="2571736" y="3643320"/>
            <a:ext cx="64294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86116" y="3643320"/>
            <a:ext cx="704856" cy="419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57356" y="4071948"/>
            <a:ext cx="827471" cy="276999"/>
          </a:xfrm>
          <a:prstGeom prst="rect">
            <a:avLst/>
          </a:prstGeom>
        </p:spPr>
        <p:txBody>
          <a:bodyPr wrap="none">
            <a:spAutoFit/>
          </a:bodyPr>
          <a:lstStyle/>
          <a:p>
            <a:r>
              <a:rPr lang="en-US" sz="1200" dirty="0" err="1" smtClean="0"/>
              <a:t>Opcode</a:t>
            </a:r>
            <a:endParaRPr lang="en-US" sz="1200" dirty="0"/>
          </a:p>
        </p:txBody>
      </p:sp>
      <p:sp>
        <p:nvSpPr>
          <p:cNvPr id="17" name="Rectangle 16"/>
          <p:cNvSpPr/>
          <p:nvPr/>
        </p:nvSpPr>
        <p:spPr>
          <a:xfrm>
            <a:off x="3714744" y="4071948"/>
            <a:ext cx="873957" cy="276999"/>
          </a:xfrm>
          <a:prstGeom prst="rect">
            <a:avLst/>
          </a:prstGeom>
        </p:spPr>
        <p:txBody>
          <a:bodyPr wrap="none">
            <a:spAutoFit/>
          </a:bodyPr>
          <a:lstStyle/>
          <a:p>
            <a:r>
              <a:rPr lang="en-US" sz="1200" dirty="0" smtClean="0"/>
              <a:t>Operand</a:t>
            </a:r>
            <a:endParaRPr lang="en-US" sz="1200" dirty="0"/>
          </a:p>
        </p:txBody>
      </p:sp>
    </p:spTree>
    <p:extLst>
      <p:ext uri="{BB962C8B-B14F-4D97-AF65-F5344CB8AC3E}">
        <p14:creationId xmlns="" xmlns:p14="http://schemas.microsoft.com/office/powerpoint/2010/main"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490" y="500048"/>
            <a:ext cx="7024744" cy="443680"/>
          </a:xfrm>
        </p:spPr>
        <p:txBody>
          <a:bodyPr>
            <a:noAutofit/>
          </a:bodyPr>
          <a:lstStyle/>
          <a:p>
            <a:r>
              <a:rPr lang="en-US" sz="2800" b="1" dirty="0" smtClean="0"/>
              <a:t>Instruction word Size</a:t>
            </a:r>
            <a:endParaRPr lang="ru-RU" sz="2800" b="1" dirty="0"/>
          </a:p>
        </p:txBody>
      </p:sp>
      <p:sp>
        <p:nvSpPr>
          <p:cNvPr id="3" name="Объект 2"/>
          <p:cNvSpPr>
            <a:spLocks noGrp="1"/>
          </p:cNvSpPr>
          <p:nvPr>
            <p:ph idx="1"/>
          </p:nvPr>
        </p:nvSpPr>
        <p:spPr>
          <a:xfrm>
            <a:off x="714349" y="911904"/>
            <a:ext cx="7643866" cy="3160044"/>
          </a:xfrm>
        </p:spPr>
        <p:txBody>
          <a:bodyPr>
            <a:normAutofit/>
          </a:bodyPr>
          <a:lstStyle/>
          <a:p>
            <a:pPr algn="just">
              <a:buFont typeface="Wingdings" pitchFamily="2" charset="2"/>
              <a:buChar char="Ø"/>
            </a:pPr>
            <a:r>
              <a:rPr lang="en-US" sz="1400" dirty="0" smtClean="0"/>
              <a:t>An instruction is assembled in binary </a:t>
            </a:r>
            <a:r>
              <a:rPr lang="en-US" sz="1400" dirty="0" smtClean="0"/>
              <a:t>form (</a:t>
            </a:r>
            <a:r>
              <a:rPr lang="en-US" sz="1400" dirty="0" smtClean="0"/>
              <a:t>0,1) known as machine code or </a:t>
            </a:r>
            <a:r>
              <a:rPr lang="en-US" sz="1400" dirty="0" err="1" smtClean="0"/>
              <a:t>opcode</a:t>
            </a:r>
            <a:r>
              <a:rPr lang="en-US" sz="1400" dirty="0" smtClean="0"/>
              <a:t>. Due to different ways of specifying data or operand the machine code are not same for all the instructions.</a:t>
            </a:r>
          </a:p>
          <a:p>
            <a:pPr algn="just">
              <a:buFont typeface="Wingdings" pitchFamily="2" charset="2"/>
              <a:buChar char="Ø"/>
            </a:pPr>
            <a:r>
              <a:rPr lang="en-US" sz="1400" dirty="0" smtClean="0"/>
              <a:t>The size of an instruction signifies how much memory space is required to load an instruction in the memory. 8085 instructions are of following sizes:</a:t>
            </a:r>
          </a:p>
          <a:p>
            <a:pPr lvl="1" algn="just">
              <a:buFont typeface="Wingdings" pitchFamily="2" charset="2"/>
              <a:buChar char="ü"/>
            </a:pPr>
            <a:r>
              <a:rPr lang="en-US" sz="1400" b="1" dirty="0" smtClean="0"/>
              <a:t>One-byte or one word Instructions: </a:t>
            </a:r>
            <a:r>
              <a:rPr lang="en-US" sz="1400" b="1" dirty="0" err="1" smtClean="0"/>
              <a:t>opcode</a:t>
            </a:r>
            <a:r>
              <a:rPr lang="en-US" sz="1400" b="1" dirty="0" smtClean="0"/>
              <a:t> and operand in 8 bits</a:t>
            </a:r>
          </a:p>
          <a:p>
            <a:pPr lvl="1" algn="just">
              <a:buNone/>
            </a:pPr>
            <a:r>
              <a:rPr lang="en-US" sz="1200" dirty="0" smtClean="0"/>
              <a:t>	only i.e. one byte. Operand(s) are internal register and are coded into the instruction.</a:t>
            </a:r>
          </a:p>
          <a:p>
            <a:pPr lvl="1" algn="just">
              <a:buNone/>
            </a:pPr>
            <a:r>
              <a:rPr lang="en-US" sz="1200" dirty="0" smtClean="0"/>
              <a:t>	</a:t>
            </a:r>
            <a:r>
              <a:rPr lang="pt-BR" sz="1400" dirty="0" smtClean="0"/>
              <a:t>e.g. MOV, ADD, ANA, SUB, ORA etc.</a:t>
            </a:r>
          </a:p>
          <a:p>
            <a:pPr algn="just">
              <a:buNone/>
            </a:pPr>
            <a:r>
              <a:rPr lang="en-US" sz="1400" dirty="0" smtClean="0"/>
              <a:t>	      MOV A,B        		Move the content of B in A</a:t>
            </a:r>
          </a:p>
          <a:p>
            <a:pPr algn="just">
              <a:buNone/>
            </a:pPr>
            <a:r>
              <a:rPr lang="en-US" sz="1400" dirty="0" smtClean="0"/>
              <a:t>	01 111 000 = 78H 		01 for MOV operation, 111 binary code for register 			A and last 000 binary code for register B</a:t>
            </a:r>
            <a:endParaRPr lang="en-US" sz="1200" dirty="0" smtClean="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3</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1026" name="Picture 2"/>
          <p:cNvPicPr>
            <a:picLocks noChangeAspect="1" noChangeArrowheads="1"/>
          </p:cNvPicPr>
          <p:nvPr/>
        </p:nvPicPr>
        <p:blipFill>
          <a:blip r:embed="rId3">
            <a:duotone>
              <a:prstClr val="black"/>
              <a:schemeClr val="accent2">
                <a:tint val="45000"/>
                <a:satMod val="400000"/>
              </a:schemeClr>
            </a:duotone>
          </a:blip>
          <a:srcRect l="3548" t="4651" r="1613"/>
          <a:stretch>
            <a:fillRect/>
          </a:stretch>
        </p:blipFill>
        <p:spPr bwMode="auto">
          <a:xfrm>
            <a:off x="1643042" y="3571882"/>
            <a:ext cx="5715040" cy="1285884"/>
          </a:xfrm>
          <a:prstGeom prst="rect">
            <a:avLst/>
          </a:prstGeom>
          <a:noFill/>
          <a:ln w="9525">
            <a:noFill/>
            <a:miter lim="800000"/>
            <a:headEnd/>
            <a:tailEnd/>
          </a:ln>
          <a:effectLst/>
        </p:spPr>
      </p:pic>
    </p:spTree>
    <p:extLst>
      <p:ext uri="{BB962C8B-B14F-4D97-AF65-F5344CB8AC3E}">
        <p14:creationId xmlns="" xmlns:p14="http://schemas.microsoft.com/office/powerpoint/2010/main"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490" y="571486"/>
            <a:ext cx="7024744" cy="443680"/>
          </a:xfrm>
        </p:spPr>
        <p:txBody>
          <a:bodyPr>
            <a:noAutofit/>
          </a:bodyPr>
          <a:lstStyle/>
          <a:p>
            <a:r>
              <a:rPr lang="en-US" sz="2800" b="1" dirty="0" smtClean="0"/>
              <a:t>Instruction Format or Size….</a:t>
            </a:r>
            <a:r>
              <a:rPr lang="en-US" sz="1400" b="1" dirty="0" smtClean="0"/>
              <a:t>Cont…</a:t>
            </a:r>
            <a:endParaRPr lang="ru-RU" sz="1400" b="1" dirty="0"/>
          </a:p>
        </p:txBody>
      </p:sp>
      <p:sp>
        <p:nvSpPr>
          <p:cNvPr id="3" name="Объект 2"/>
          <p:cNvSpPr>
            <a:spLocks noGrp="1"/>
          </p:cNvSpPr>
          <p:nvPr>
            <p:ph idx="1"/>
          </p:nvPr>
        </p:nvSpPr>
        <p:spPr>
          <a:xfrm>
            <a:off x="1043493" y="1071552"/>
            <a:ext cx="7314721" cy="3160044"/>
          </a:xfrm>
        </p:spPr>
        <p:txBody>
          <a:bodyPr>
            <a:normAutofit/>
          </a:bodyPr>
          <a:lstStyle/>
          <a:p>
            <a:pPr>
              <a:buFont typeface="Wingdings" pitchFamily="2" charset="2"/>
              <a:buChar char="ü"/>
            </a:pPr>
            <a:r>
              <a:rPr lang="en-US" sz="1400" b="1" dirty="0" smtClean="0"/>
              <a:t>Two-byte instructions:</a:t>
            </a:r>
            <a:r>
              <a:rPr lang="en-US" sz="1400" dirty="0" smtClean="0"/>
              <a:t> first byte is </a:t>
            </a:r>
            <a:r>
              <a:rPr lang="en-US" sz="1400" dirty="0" err="1" smtClean="0"/>
              <a:t>opcode</a:t>
            </a:r>
            <a:r>
              <a:rPr lang="en-US" sz="1400" dirty="0" smtClean="0"/>
              <a:t> in 8 bits and second byte is operand either 8 bit data or 8 bit address.</a:t>
            </a:r>
          </a:p>
          <a:p>
            <a:pPr>
              <a:buNone/>
            </a:pPr>
            <a:r>
              <a:rPr lang="it-IT" sz="1400" dirty="0" smtClean="0"/>
              <a:t>		e.g. MVI, ADI, ANI, ORI, XRI etc.</a:t>
            </a:r>
          </a:p>
          <a:p>
            <a:pPr>
              <a:buNone/>
            </a:pPr>
            <a:r>
              <a:rPr lang="it-IT" sz="1400" dirty="0" smtClean="0"/>
              <a:t>		</a:t>
            </a:r>
            <a:r>
              <a:rPr lang="en-US" sz="1400" dirty="0" smtClean="0"/>
              <a:t>MVIB, 05H 		Move 05 to register B</a:t>
            </a:r>
          </a:p>
          <a:p>
            <a:pPr>
              <a:buNone/>
            </a:pPr>
            <a:r>
              <a:rPr lang="en-US" sz="1400" dirty="0" smtClean="0"/>
              <a:t>		06,05 		MVIB, 05H in the code </a:t>
            </a:r>
            <a:r>
              <a:rPr lang="en-US" sz="1400" dirty="0" smtClean="0"/>
              <a:t>form</a:t>
            </a:r>
            <a:endParaRPr lang="en-US" sz="800" dirty="0" smtClean="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4</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2050" name="Picture 2"/>
          <p:cNvPicPr>
            <a:picLocks noChangeAspect="1" noChangeArrowheads="1"/>
          </p:cNvPicPr>
          <p:nvPr/>
        </p:nvPicPr>
        <p:blipFill>
          <a:blip r:embed="rId3">
            <a:duotone>
              <a:prstClr val="black"/>
              <a:schemeClr val="accent2">
                <a:tint val="45000"/>
                <a:satMod val="400000"/>
              </a:schemeClr>
            </a:duotone>
          </a:blip>
          <a:srcRect l="1039" t="4412" r="2354" b="7352"/>
          <a:stretch>
            <a:fillRect/>
          </a:stretch>
        </p:blipFill>
        <p:spPr bwMode="auto">
          <a:xfrm>
            <a:off x="1285852" y="2357436"/>
            <a:ext cx="6643734" cy="142876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duotone>
              <a:prstClr val="black"/>
              <a:schemeClr val="accent2">
                <a:tint val="45000"/>
                <a:satMod val="400000"/>
              </a:schemeClr>
            </a:duotone>
          </a:blip>
          <a:srcRect l="2787" t="9923" r="1439" b="9923"/>
          <a:stretch>
            <a:fillRect/>
          </a:stretch>
        </p:blipFill>
        <p:spPr bwMode="auto">
          <a:xfrm>
            <a:off x="2000232" y="3857634"/>
            <a:ext cx="5072098" cy="1000132"/>
          </a:xfrm>
          <a:prstGeom prst="rect">
            <a:avLst/>
          </a:prstGeom>
          <a:noFill/>
          <a:ln w="9525">
            <a:noFill/>
            <a:miter lim="800000"/>
            <a:headEnd/>
            <a:tailEnd/>
          </a:ln>
          <a:effectLst/>
        </p:spPr>
      </p:pic>
    </p:spTree>
    <p:extLst>
      <p:ext uri="{BB962C8B-B14F-4D97-AF65-F5344CB8AC3E}">
        <p14:creationId xmlns="" xmlns:p14="http://schemas.microsoft.com/office/powerpoint/2010/main"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7224" y="500048"/>
            <a:ext cx="7024744" cy="443680"/>
          </a:xfrm>
        </p:spPr>
        <p:txBody>
          <a:bodyPr>
            <a:noAutofit/>
          </a:bodyPr>
          <a:lstStyle/>
          <a:p>
            <a:r>
              <a:rPr lang="en-US" sz="2800" b="1" dirty="0" smtClean="0"/>
              <a:t>Instruction Format or Size….</a:t>
            </a:r>
            <a:r>
              <a:rPr lang="en-US" sz="1400" b="1" dirty="0" smtClean="0"/>
              <a:t>Cont…</a:t>
            </a:r>
            <a:endParaRPr lang="ru-RU" sz="2800" b="1" dirty="0"/>
          </a:p>
        </p:txBody>
      </p:sp>
      <p:sp>
        <p:nvSpPr>
          <p:cNvPr id="3" name="Объект 2"/>
          <p:cNvSpPr>
            <a:spLocks noGrp="1"/>
          </p:cNvSpPr>
          <p:nvPr>
            <p:ph idx="1"/>
          </p:nvPr>
        </p:nvSpPr>
        <p:spPr>
          <a:xfrm>
            <a:off x="785787" y="928676"/>
            <a:ext cx="7572428" cy="3160044"/>
          </a:xfrm>
        </p:spPr>
        <p:txBody>
          <a:bodyPr>
            <a:normAutofit/>
          </a:bodyPr>
          <a:lstStyle/>
          <a:p>
            <a:pPr>
              <a:buFont typeface="Wingdings" pitchFamily="2" charset="2"/>
              <a:buChar char="ü"/>
            </a:pPr>
            <a:r>
              <a:rPr lang="en-US" sz="1400" b="1" dirty="0" smtClean="0"/>
              <a:t>Three-byte instructions: </a:t>
            </a:r>
            <a:r>
              <a:rPr lang="en-US" sz="1400" dirty="0" smtClean="0"/>
              <a:t>first byte is </a:t>
            </a:r>
            <a:r>
              <a:rPr lang="en-US" sz="1400" dirty="0" err="1" smtClean="0"/>
              <a:t>opcode</a:t>
            </a:r>
            <a:r>
              <a:rPr lang="en-US" sz="1400" dirty="0" smtClean="0"/>
              <a:t> in 8 bits and second and third byte are operand either 16 bit data or 16 bit address.</a:t>
            </a:r>
          </a:p>
          <a:p>
            <a:pPr>
              <a:buNone/>
            </a:pPr>
            <a:r>
              <a:rPr lang="en-US" sz="1400" dirty="0" smtClean="0"/>
              <a:t>			Operand 1 = lower 8 bit data/address</a:t>
            </a:r>
          </a:p>
          <a:p>
            <a:pPr>
              <a:buNone/>
            </a:pPr>
            <a:r>
              <a:rPr lang="en-US" sz="1400" dirty="0" smtClean="0"/>
              <a:t>			Operand 2 = Higher 8 bit data/address</a:t>
            </a:r>
          </a:p>
          <a:p>
            <a:pPr>
              <a:buNone/>
            </a:pPr>
            <a:r>
              <a:rPr lang="en-US" sz="1400" b="1" dirty="0" smtClean="0"/>
              <a:t>	</a:t>
            </a:r>
            <a:r>
              <a:rPr lang="en-US" sz="1400" b="1" dirty="0" err="1" smtClean="0"/>
              <a:t>opcode</a:t>
            </a:r>
            <a:r>
              <a:rPr lang="en-US" sz="1400" b="1" dirty="0" smtClean="0"/>
              <a:t> + data byte + data byte</a:t>
            </a:r>
          </a:p>
          <a:p>
            <a:pPr>
              <a:buNone/>
            </a:pPr>
            <a:r>
              <a:rPr lang="en-US" sz="1400" dirty="0" smtClean="0"/>
              <a:t>			e.g. LXI, LDA, STA, LHLD, SHLD etc.</a:t>
            </a:r>
          </a:p>
          <a:p>
            <a:pPr>
              <a:buNone/>
            </a:pPr>
            <a:r>
              <a:rPr lang="en-US" sz="1400" dirty="0" smtClean="0"/>
              <a:t>		LXIH , 2500H 	load HL pair with 2500H</a:t>
            </a:r>
          </a:p>
          <a:p>
            <a:pPr>
              <a:buNone/>
            </a:pPr>
            <a:r>
              <a:rPr lang="de-DE" sz="1400" dirty="0" smtClean="0"/>
              <a:t>		21,00,25		LXIH , 2500H in code form</a:t>
            </a:r>
            <a:endParaRPr lang="en-US" sz="600" dirty="0" smtClean="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5</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3074" name="Picture 2"/>
          <p:cNvPicPr>
            <a:picLocks noChangeAspect="1" noChangeArrowheads="1"/>
          </p:cNvPicPr>
          <p:nvPr/>
        </p:nvPicPr>
        <p:blipFill>
          <a:blip r:embed="rId3">
            <a:duotone>
              <a:prstClr val="black"/>
              <a:schemeClr val="accent2">
                <a:tint val="45000"/>
                <a:satMod val="400000"/>
              </a:schemeClr>
            </a:duotone>
          </a:blip>
          <a:srcRect l="787" r="787" b="4225"/>
          <a:stretch>
            <a:fillRect/>
          </a:stretch>
        </p:blipFill>
        <p:spPr bwMode="auto">
          <a:xfrm>
            <a:off x="1285852" y="3000378"/>
            <a:ext cx="6643734" cy="1807089"/>
          </a:xfrm>
          <a:prstGeom prst="rect">
            <a:avLst/>
          </a:prstGeom>
          <a:noFill/>
          <a:ln w="9525">
            <a:noFill/>
            <a:miter lim="800000"/>
            <a:headEnd/>
            <a:tailEnd/>
          </a:ln>
          <a:effectLst/>
        </p:spPr>
      </p:pic>
    </p:spTree>
    <p:extLst>
      <p:ext uri="{BB962C8B-B14F-4D97-AF65-F5344CB8AC3E}">
        <p14:creationId xmlns="" xmlns:p14="http://schemas.microsoft.com/office/powerpoint/2010/main"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7224" y="627872"/>
            <a:ext cx="7024744" cy="443680"/>
          </a:xfrm>
        </p:spPr>
        <p:txBody>
          <a:bodyPr>
            <a:noAutofit/>
          </a:bodyPr>
          <a:lstStyle/>
          <a:p>
            <a:r>
              <a:rPr lang="en-US" sz="2800" b="1" dirty="0" smtClean="0"/>
              <a:t>Addressing Modes</a:t>
            </a:r>
            <a:endParaRPr lang="ru-RU" sz="2800" b="1" dirty="0"/>
          </a:p>
        </p:txBody>
      </p:sp>
      <p:sp>
        <p:nvSpPr>
          <p:cNvPr id="3" name="Объект 2"/>
          <p:cNvSpPr>
            <a:spLocks noGrp="1"/>
          </p:cNvSpPr>
          <p:nvPr>
            <p:ph idx="1"/>
          </p:nvPr>
        </p:nvSpPr>
        <p:spPr>
          <a:xfrm>
            <a:off x="785787" y="1197656"/>
            <a:ext cx="7572428" cy="3160044"/>
          </a:xfrm>
        </p:spPr>
        <p:txBody>
          <a:bodyPr>
            <a:normAutofit/>
          </a:bodyPr>
          <a:lstStyle/>
          <a:p>
            <a:pPr algn="just">
              <a:spcBef>
                <a:spcPct val="0"/>
              </a:spcBef>
              <a:spcAft>
                <a:spcPts val="1200"/>
              </a:spcAft>
            </a:pPr>
            <a:r>
              <a:rPr lang="en-US" sz="1400" dirty="0" smtClean="0">
                <a:ea typeface="ＭＳ Ｐゴシック" pitchFamily="34" charset="-128"/>
              </a:rPr>
              <a:t>To perform any operation, we have to give the corresponding instructions to the microprocessor.</a:t>
            </a:r>
          </a:p>
          <a:p>
            <a:pPr algn="just">
              <a:spcBef>
                <a:spcPct val="0"/>
              </a:spcBef>
              <a:spcAft>
                <a:spcPts val="1200"/>
              </a:spcAft>
            </a:pPr>
            <a:r>
              <a:rPr lang="en-US" sz="1400" dirty="0" smtClean="0">
                <a:ea typeface="ＭＳ Ｐゴシック" pitchFamily="34" charset="-128"/>
              </a:rPr>
              <a:t>In each instruction, programmer has to specify 3 things:</a:t>
            </a:r>
          </a:p>
          <a:p>
            <a:pPr lvl="1" algn="just">
              <a:spcBef>
                <a:spcPct val="0"/>
              </a:spcBef>
              <a:spcAft>
                <a:spcPts val="1200"/>
              </a:spcAft>
            </a:pPr>
            <a:r>
              <a:rPr lang="en-US" sz="1400" dirty="0" smtClean="0">
                <a:ea typeface="ＭＳ Ｐゴシック" pitchFamily="34" charset="-128"/>
              </a:rPr>
              <a:t>Operation to be performed.</a:t>
            </a:r>
          </a:p>
          <a:p>
            <a:pPr lvl="1" algn="just">
              <a:spcBef>
                <a:spcPct val="0"/>
              </a:spcBef>
              <a:spcAft>
                <a:spcPts val="1200"/>
              </a:spcAft>
            </a:pPr>
            <a:r>
              <a:rPr lang="en-US" sz="1400" dirty="0" smtClean="0">
                <a:ea typeface="ＭＳ Ｐゴシック" pitchFamily="34" charset="-128"/>
              </a:rPr>
              <a:t>Address of source of data.</a:t>
            </a:r>
          </a:p>
          <a:p>
            <a:pPr lvl="1" algn="just">
              <a:spcBef>
                <a:spcPct val="0"/>
              </a:spcBef>
              <a:spcAft>
                <a:spcPts val="1200"/>
              </a:spcAft>
            </a:pPr>
            <a:r>
              <a:rPr lang="en-US" sz="1400" dirty="0" smtClean="0">
                <a:ea typeface="ＭＳ Ｐゴシック" pitchFamily="34" charset="-128"/>
              </a:rPr>
              <a:t>Address of destination of result.</a:t>
            </a:r>
          </a:p>
          <a:p>
            <a:pPr marL="365760" indent="-283464" algn="just">
              <a:spcBef>
                <a:spcPts val="0"/>
              </a:spcBef>
              <a:spcAft>
                <a:spcPts val="1200"/>
              </a:spcAft>
              <a:buFont typeface="Wingdings 2"/>
              <a:buChar char=""/>
              <a:defRPr/>
            </a:pPr>
            <a:r>
              <a:rPr lang="en-US" sz="1400" dirty="0" smtClean="0"/>
              <a:t>The method by which the address of source of data or the address of destination of result is given in the instruction is called </a:t>
            </a:r>
            <a:r>
              <a:rPr lang="en-US" sz="1400" b="1" dirty="0" smtClean="0">
                <a:solidFill>
                  <a:schemeClr val="tx2">
                    <a:lumMod val="75000"/>
                  </a:schemeClr>
                </a:solidFill>
              </a:rPr>
              <a:t>Addressing Modes.</a:t>
            </a:r>
          </a:p>
          <a:p>
            <a:pPr marL="365760" indent="-283464" algn="just">
              <a:spcBef>
                <a:spcPts val="0"/>
              </a:spcBef>
              <a:spcAft>
                <a:spcPts val="1200"/>
              </a:spcAft>
              <a:buFont typeface="Wingdings 2"/>
              <a:buChar char=""/>
              <a:defRPr/>
            </a:pPr>
            <a:r>
              <a:rPr lang="en-US" sz="1400" dirty="0" smtClean="0"/>
              <a:t>The term addressing mode refers to the way in which the operand of the instruction is specified.</a:t>
            </a: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6</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Tree>
    <p:extLst>
      <p:ext uri="{BB962C8B-B14F-4D97-AF65-F5344CB8AC3E}">
        <p14:creationId xmlns="" xmlns:p14="http://schemas.microsoft.com/office/powerpoint/2010/main"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490" y="770748"/>
            <a:ext cx="7024744" cy="443680"/>
          </a:xfrm>
        </p:spPr>
        <p:txBody>
          <a:bodyPr>
            <a:noAutofit/>
          </a:bodyPr>
          <a:lstStyle/>
          <a:p>
            <a:r>
              <a:rPr lang="en-US" sz="2800" b="1" dirty="0" smtClean="0">
                <a:effectLst>
                  <a:outerShdw blurRad="38100" dist="38100" dir="2700000" algn="tl">
                    <a:srgbClr val="C0C0C0"/>
                  </a:outerShdw>
                </a:effectLst>
                <a:ea typeface="ＭＳ Ｐゴシック" pitchFamily="34" charset="-128"/>
              </a:rPr>
              <a:t>Types of Addressing Modes</a:t>
            </a:r>
            <a:endParaRPr lang="ru-RU" sz="2800" b="1" dirty="0"/>
          </a:p>
        </p:txBody>
      </p:sp>
      <p:sp>
        <p:nvSpPr>
          <p:cNvPr id="3" name="Объект 2"/>
          <p:cNvSpPr>
            <a:spLocks noGrp="1"/>
          </p:cNvSpPr>
          <p:nvPr>
            <p:ph idx="1"/>
          </p:nvPr>
        </p:nvSpPr>
        <p:spPr>
          <a:xfrm>
            <a:off x="1043493" y="1340532"/>
            <a:ext cx="7314721" cy="3160044"/>
          </a:xfrm>
        </p:spPr>
        <p:txBody>
          <a:bodyPr>
            <a:normAutofit/>
          </a:bodyPr>
          <a:lstStyle/>
          <a:p>
            <a:pPr algn="just">
              <a:spcBef>
                <a:spcPct val="0"/>
              </a:spcBef>
              <a:spcAft>
                <a:spcPts val="1200"/>
              </a:spcAft>
              <a:buNone/>
            </a:pPr>
            <a:r>
              <a:rPr lang="en-US" sz="1400" dirty="0" smtClean="0">
                <a:ea typeface="ＭＳ Ｐゴシック" pitchFamily="34" charset="-128"/>
              </a:rPr>
              <a:t>Intel 8085 uses the following addressing modes:</a:t>
            </a:r>
          </a:p>
          <a:p>
            <a:pPr marL="915988" lvl="1" indent="-514350">
              <a:spcBef>
                <a:spcPct val="0"/>
              </a:spcBef>
              <a:spcAft>
                <a:spcPts val="1200"/>
              </a:spcAft>
              <a:buFont typeface="Gill Sans MT" pitchFamily="34" charset="0"/>
              <a:buAutoNum type="arabicPeriod"/>
            </a:pPr>
            <a:r>
              <a:rPr lang="en-US" sz="1400" dirty="0" smtClean="0">
                <a:ea typeface="ＭＳ Ｐゴシック" pitchFamily="34" charset="-128"/>
              </a:rPr>
              <a:t>Direct Addressing Mode</a:t>
            </a:r>
          </a:p>
          <a:p>
            <a:pPr marL="915988" lvl="1" indent="-514350">
              <a:spcBef>
                <a:spcPct val="0"/>
              </a:spcBef>
              <a:spcAft>
                <a:spcPts val="1200"/>
              </a:spcAft>
              <a:buFont typeface="Gill Sans MT" pitchFamily="34" charset="0"/>
              <a:buAutoNum type="arabicPeriod"/>
            </a:pPr>
            <a:r>
              <a:rPr lang="en-US" sz="1400" dirty="0" smtClean="0">
                <a:ea typeface="ＭＳ Ｐゴシック" pitchFamily="34" charset="-128"/>
              </a:rPr>
              <a:t>Register Addressing Mode</a:t>
            </a:r>
          </a:p>
          <a:p>
            <a:pPr marL="915988" lvl="1" indent="-514350">
              <a:spcBef>
                <a:spcPct val="0"/>
              </a:spcBef>
              <a:spcAft>
                <a:spcPts val="1200"/>
              </a:spcAft>
              <a:buFont typeface="Gill Sans MT" pitchFamily="34" charset="0"/>
              <a:buAutoNum type="arabicPeriod"/>
            </a:pPr>
            <a:r>
              <a:rPr lang="en-US" sz="1400" dirty="0" smtClean="0">
                <a:ea typeface="ＭＳ Ｐゴシック" pitchFamily="34" charset="-128"/>
              </a:rPr>
              <a:t>Register Indirect Addressing Mode</a:t>
            </a:r>
          </a:p>
          <a:p>
            <a:pPr marL="915988" lvl="1" indent="-514350">
              <a:spcBef>
                <a:spcPct val="0"/>
              </a:spcBef>
              <a:spcAft>
                <a:spcPts val="1200"/>
              </a:spcAft>
              <a:buFont typeface="Gill Sans MT" pitchFamily="34" charset="0"/>
              <a:buAutoNum type="arabicPeriod"/>
            </a:pPr>
            <a:r>
              <a:rPr lang="en-US" sz="1400" dirty="0" smtClean="0">
                <a:ea typeface="ＭＳ Ｐゴシック" pitchFamily="34" charset="-128"/>
              </a:rPr>
              <a:t>Immediate Addressing Mode</a:t>
            </a:r>
          </a:p>
          <a:p>
            <a:pPr marL="915988" lvl="1" indent="-514350">
              <a:spcBef>
                <a:spcPct val="0"/>
              </a:spcBef>
              <a:spcAft>
                <a:spcPts val="1200"/>
              </a:spcAft>
              <a:buFont typeface="Gill Sans MT" pitchFamily="34" charset="0"/>
              <a:buAutoNum type="arabicPeriod"/>
            </a:pPr>
            <a:r>
              <a:rPr lang="en-US" sz="1400" dirty="0" smtClean="0">
                <a:ea typeface="ＭＳ Ｐゴシック" pitchFamily="34" charset="-128"/>
              </a:rPr>
              <a:t>Implicit Addressing Mode</a:t>
            </a: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7</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Tree>
    <p:extLst>
      <p:ext uri="{BB962C8B-B14F-4D97-AF65-F5344CB8AC3E}">
        <p14:creationId xmlns="" xmlns:p14="http://schemas.microsoft.com/office/powerpoint/2010/main"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490" y="770748"/>
            <a:ext cx="7024744" cy="443680"/>
          </a:xfrm>
        </p:spPr>
        <p:txBody>
          <a:bodyPr>
            <a:noAutofit/>
          </a:bodyPr>
          <a:lstStyle/>
          <a:p>
            <a:r>
              <a:rPr lang="en-US" sz="2800" b="1" dirty="0" smtClean="0">
                <a:effectLst>
                  <a:outerShdw blurRad="38100" dist="38100" dir="2700000" algn="tl">
                    <a:srgbClr val="C0C0C0"/>
                  </a:outerShdw>
                </a:effectLst>
                <a:ea typeface="ＭＳ Ｐゴシック" pitchFamily="34" charset="-128"/>
              </a:rPr>
              <a:t>Direct Addressing Mode</a:t>
            </a:r>
            <a:endParaRPr lang="ru-RU" sz="2800" b="1" dirty="0"/>
          </a:p>
        </p:txBody>
      </p:sp>
      <p:sp>
        <p:nvSpPr>
          <p:cNvPr id="3" name="Объект 2"/>
          <p:cNvSpPr>
            <a:spLocks noGrp="1"/>
          </p:cNvSpPr>
          <p:nvPr>
            <p:ph idx="1"/>
          </p:nvPr>
        </p:nvSpPr>
        <p:spPr>
          <a:xfrm>
            <a:off x="1043493" y="1340532"/>
            <a:ext cx="7314721" cy="3160044"/>
          </a:xfrm>
        </p:spPr>
        <p:txBody>
          <a:bodyPr>
            <a:normAutofit/>
          </a:bodyPr>
          <a:lstStyle/>
          <a:p>
            <a:pPr algn="just">
              <a:spcBef>
                <a:spcPct val="0"/>
              </a:spcBef>
              <a:spcAft>
                <a:spcPts val="1200"/>
              </a:spcAft>
              <a:defRPr/>
            </a:pPr>
            <a:r>
              <a:rPr lang="en-US" sz="1400" dirty="0" smtClean="0"/>
              <a:t>In this mode, the address of the operand is given in the instruction itself.</a:t>
            </a:r>
          </a:p>
          <a:p>
            <a:pPr>
              <a:spcBef>
                <a:spcPct val="0"/>
              </a:spcBef>
              <a:spcAft>
                <a:spcPts val="1200"/>
              </a:spcAft>
              <a:defRPr/>
            </a:pPr>
            <a:endParaRPr lang="en-US" sz="1400" dirty="0" smtClean="0"/>
          </a:p>
          <a:p>
            <a:pPr>
              <a:spcBef>
                <a:spcPct val="0"/>
              </a:spcBef>
              <a:spcAft>
                <a:spcPts val="1200"/>
              </a:spcAft>
              <a:defRPr/>
            </a:pPr>
            <a:endParaRPr lang="en-US" sz="1400" dirty="0" smtClean="0"/>
          </a:p>
          <a:p>
            <a:pPr>
              <a:spcBef>
                <a:spcPct val="0"/>
              </a:spcBef>
              <a:spcAft>
                <a:spcPts val="1200"/>
              </a:spcAft>
              <a:defRPr/>
            </a:pPr>
            <a:endParaRPr lang="en-US" sz="1400" dirty="0" smtClean="0"/>
          </a:p>
          <a:p>
            <a:pPr>
              <a:spcBef>
                <a:spcPct val="0"/>
              </a:spcBef>
              <a:spcAft>
                <a:spcPts val="1200"/>
              </a:spcAft>
              <a:defRPr/>
            </a:pPr>
            <a:r>
              <a:rPr lang="en-US" sz="1400" dirty="0" smtClean="0"/>
              <a:t>LDA is the operation.</a:t>
            </a:r>
          </a:p>
          <a:p>
            <a:pPr>
              <a:spcBef>
                <a:spcPct val="0"/>
              </a:spcBef>
              <a:spcAft>
                <a:spcPts val="1200"/>
              </a:spcAft>
              <a:defRPr/>
            </a:pPr>
            <a:r>
              <a:rPr lang="en-US" sz="1400" dirty="0" smtClean="0"/>
              <a:t>2500 H is the address of source.</a:t>
            </a:r>
          </a:p>
          <a:p>
            <a:pPr>
              <a:spcBef>
                <a:spcPct val="0"/>
              </a:spcBef>
              <a:spcAft>
                <a:spcPts val="1200"/>
              </a:spcAft>
              <a:defRPr/>
            </a:pPr>
            <a:r>
              <a:rPr lang="en-US" sz="1400" dirty="0" smtClean="0"/>
              <a:t>Accumulator is the destination.</a:t>
            </a:r>
          </a:p>
          <a:p>
            <a:pPr>
              <a:spcBef>
                <a:spcPct val="0"/>
              </a:spcBef>
              <a:spcAft>
                <a:spcPts val="1200"/>
              </a:spcAft>
              <a:defRPr/>
            </a:pPr>
            <a:endParaRPr lang="en-US" sz="1400" dirty="0" smtClean="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8</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graphicFrame>
        <p:nvGraphicFramePr>
          <p:cNvPr id="11" name="Table 10"/>
          <p:cNvGraphicFramePr>
            <a:graphicFrameLocks noGrp="1"/>
          </p:cNvGraphicFramePr>
          <p:nvPr/>
        </p:nvGraphicFramePr>
        <p:xfrm>
          <a:off x="1071538" y="1785932"/>
          <a:ext cx="7315200" cy="822325"/>
        </p:xfrm>
        <a:graphic>
          <a:graphicData uri="http://schemas.openxmlformats.org/drawingml/2006/table">
            <a:tbl>
              <a:tblPr firstRow="1" bandRow="1">
                <a:tableStyleId>{21E4AEA4-8DFA-4A89-87EB-49C32662AFE0}</a:tableStyleId>
              </a:tblPr>
              <a:tblGrid>
                <a:gridCol w="1981200"/>
                <a:gridCol w="5334000"/>
              </a:tblGrid>
              <a:tr h="822325">
                <a:tc>
                  <a:txBody>
                    <a:bodyPr/>
                    <a:lstStyle/>
                    <a:p>
                      <a:r>
                        <a:rPr lang="en-US" sz="2000" dirty="0" smtClean="0"/>
                        <a:t>LDA</a:t>
                      </a:r>
                      <a:r>
                        <a:rPr lang="en-US" sz="2000" baseline="0" dirty="0" smtClean="0"/>
                        <a:t> 2500 H</a:t>
                      </a:r>
                      <a:endParaRPr lang="en-US" sz="2000" dirty="0"/>
                    </a:p>
                  </a:txBody>
                  <a:tcPr marT="45654" marB="45654"/>
                </a:tc>
                <a:tc>
                  <a:txBody>
                    <a:bodyPr/>
                    <a:lstStyle/>
                    <a:p>
                      <a:pPr algn="just"/>
                      <a:r>
                        <a:rPr lang="en-US" sz="2000" dirty="0" smtClean="0"/>
                        <a:t>Load the contents of memory location 2500 H</a:t>
                      </a:r>
                      <a:r>
                        <a:rPr lang="en-US" sz="2000" baseline="0" dirty="0" smtClean="0"/>
                        <a:t> in accumulator.</a:t>
                      </a:r>
                      <a:endParaRPr lang="en-US" sz="2000" dirty="0"/>
                    </a:p>
                  </a:txBody>
                  <a:tcPr marT="45654" marB="45654"/>
                </a:tc>
              </a:tr>
            </a:tbl>
          </a:graphicData>
        </a:graphic>
      </p:graphicFrame>
    </p:spTree>
    <p:extLst>
      <p:ext uri="{BB962C8B-B14F-4D97-AF65-F5344CB8AC3E}">
        <p14:creationId xmlns="" xmlns:p14="http://schemas.microsoft.com/office/powerpoint/2010/main"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490" y="770748"/>
            <a:ext cx="7024744" cy="443680"/>
          </a:xfrm>
        </p:spPr>
        <p:txBody>
          <a:bodyPr>
            <a:noAutofit/>
          </a:bodyPr>
          <a:lstStyle/>
          <a:p>
            <a:r>
              <a:rPr lang="en-US" sz="2800" b="1" dirty="0" smtClean="0">
                <a:effectLst>
                  <a:outerShdw blurRad="38100" dist="38100" dir="2700000" algn="tl">
                    <a:srgbClr val="C0C0C0"/>
                  </a:outerShdw>
                </a:effectLst>
                <a:ea typeface="ＭＳ Ｐゴシック" pitchFamily="34" charset="-128"/>
              </a:rPr>
              <a:t>Register Addressing Mode</a:t>
            </a:r>
            <a:endParaRPr lang="ru-RU" sz="2800" b="1" dirty="0"/>
          </a:p>
        </p:txBody>
      </p:sp>
      <p:sp>
        <p:nvSpPr>
          <p:cNvPr id="3" name="Объект 2"/>
          <p:cNvSpPr>
            <a:spLocks noGrp="1"/>
          </p:cNvSpPr>
          <p:nvPr>
            <p:ph idx="1"/>
          </p:nvPr>
        </p:nvSpPr>
        <p:spPr>
          <a:xfrm>
            <a:off x="1043493" y="1340532"/>
            <a:ext cx="7314721" cy="3160044"/>
          </a:xfrm>
        </p:spPr>
        <p:txBody>
          <a:bodyPr>
            <a:normAutofit/>
          </a:bodyPr>
          <a:lstStyle/>
          <a:p>
            <a:pPr algn="just">
              <a:spcBef>
                <a:spcPct val="0"/>
              </a:spcBef>
              <a:spcAft>
                <a:spcPts val="1200"/>
              </a:spcAft>
            </a:pPr>
            <a:r>
              <a:rPr lang="en-US" sz="1400" dirty="0" smtClean="0">
                <a:ea typeface="ＭＳ Ｐゴシック" pitchFamily="34" charset="-128"/>
              </a:rPr>
              <a:t>In this mode, the operand is in one of the general purpose register or accumulator.</a:t>
            </a:r>
          </a:p>
          <a:p>
            <a:pPr>
              <a:spcBef>
                <a:spcPct val="0"/>
              </a:spcBef>
              <a:spcAft>
                <a:spcPts val="1200"/>
              </a:spcAft>
            </a:pPr>
            <a:endParaRPr lang="en-US" sz="1400" dirty="0" smtClean="0">
              <a:ea typeface="ＭＳ Ｐゴシック" pitchFamily="34" charset="-128"/>
            </a:endParaRPr>
          </a:p>
          <a:p>
            <a:pPr>
              <a:spcBef>
                <a:spcPct val="0"/>
              </a:spcBef>
              <a:spcAft>
                <a:spcPts val="1200"/>
              </a:spcAft>
              <a:buNone/>
            </a:pPr>
            <a:endParaRPr lang="en-US" sz="1400" dirty="0" smtClean="0">
              <a:ea typeface="ＭＳ Ｐゴシック" pitchFamily="34" charset="-128"/>
            </a:endParaRPr>
          </a:p>
          <a:p>
            <a:pPr>
              <a:spcBef>
                <a:spcPct val="0"/>
              </a:spcBef>
              <a:spcAft>
                <a:spcPts val="1200"/>
              </a:spcAft>
            </a:pPr>
            <a:r>
              <a:rPr lang="en-US" sz="1400" dirty="0" smtClean="0">
                <a:ea typeface="ＭＳ Ｐゴシック" pitchFamily="34" charset="-128"/>
              </a:rPr>
              <a:t>MOV is the operation.</a:t>
            </a:r>
          </a:p>
          <a:p>
            <a:pPr>
              <a:spcBef>
                <a:spcPct val="0"/>
              </a:spcBef>
              <a:spcAft>
                <a:spcPts val="1200"/>
              </a:spcAft>
            </a:pPr>
            <a:r>
              <a:rPr lang="en-US" sz="1400" dirty="0" smtClean="0">
                <a:ea typeface="ＭＳ Ｐゴシック" pitchFamily="34" charset="-128"/>
              </a:rPr>
              <a:t>B is the source of data.</a:t>
            </a:r>
          </a:p>
          <a:p>
            <a:pPr>
              <a:spcBef>
                <a:spcPct val="0"/>
              </a:spcBef>
              <a:spcAft>
                <a:spcPts val="1200"/>
              </a:spcAft>
            </a:pPr>
            <a:r>
              <a:rPr lang="en-US" sz="1400" dirty="0" smtClean="0">
                <a:ea typeface="ＭＳ Ｐゴシック" pitchFamily="34" charset="-128"/>
              </a:rPr>
              <a:t>A is the destination.</a:t>
            </a: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9</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graphicFrame>
        <p:nvGraphicFramePr>
          <p:cNvPr id="7" name="Table 6"/>
          <p:cNvGraphicFramePr>
            <a:graphicFrameLocks noGrp="1"/>
          </p:cNvGraphicFramePr>
          <p:nvPr/>
        </p:nvGraphicFramePr>
        <p:xfrm>
          <a:off x="1428728" y="1928808"/>
          <a:ext cx="6886572" cy="500066"/>
        </p:xfrm>
        <a:graphic>
          <a:graphicData uri="http://schemas.openxmlformats.org/drawingml/2006/table">
            <a:tbl>
              <a:tblPr firstRow="1" bandRow="1">
                <a:tableStyleId>{21E4AEA4-8DFA-4A89-87EB-49C32662AFE0}</a:tableStyleId>
              </a:tblPr>
              <a:tblGrid>
                <a:gridCol w="1759902"/>
                <a:gridCol w="5126670"/>
              </a:tblGrid>
              <a:tr h="500066">
                <a:tc>
                  <a:txBody>
                    <a:bodyPr/>
                    <a:lstStyle/>
                    <a:p>
                      <a:r>
                        <a:rPr lang="en-US" sz="2000" dirty="0" smtClean="0"/>
                        <a:t>MOV</a:t>
                      </a:r>
                      <a:r>
                        <a:rPr lang="en-US" sz="2000" baseline="0" dirty="0" smtClean="0"/>
                        <a:t> A, B</a:t>
                      </a:r>
                      <a:endParaRPr lang="en-US" sz="2000" dirty="0"/>
                    </a:p>
                  </a:txBody>
                  <a:tcPr/>
                </a:tc>
                <a:tc>
                  <a:txBody>
                    <a:bodyPr/>
                    <a:lstStyle/>
                    <a:p>
                      <a:r>
                        <a:rPr lang="en-US" sz="2000" dirty="0" smtClean="0"/>
                        <a:t>Move the contents of register B to A.</a:t>
                      </a:r>
                      <a:endParaRPr lang="en-US" sz="2000" dirty="0"/>
                    </a:p>
                  </a:txBody>
                  <a:tcPr/>
                </a:tc>
              </a:tr>
            </a:tbl>
          </a:graphicData>
        </a:graphic>
      </p:graphicFrame>
    </p:spTree>
    <p:extLst>
      <p:ext uri="{BB962C8B-B14F-4D97-AF65-F5344CB8AC3E}">
        <p14:creationId xmlns="" xmlns:p14="http://schemas.microsoft.com/office/powerpoint/2010/main"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стин">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Остин">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Остин">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1692</TotalTime>
  <Words>768</Words>
  <Application>Microsoft Office PowerPoint</Application>
  <PresentationFormat>On-screen Show (16:9)</PresentationFormat>
  <Paragraphs>138</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Остин</vt:lpstr>
      <vt:lpstr>8085 Microprocessor</vt:lpstr>
      <vt:lpstr>Instruction Formats</vt:lpstr>
      <vt:lpstr>Instruction word Size</vt:lpstr>
      <vt:lpstr>Instruction Format or Size….Cont…</vt:lpstr>
      <vt:lpstr>Instruction Format or Size….Cont…</vt:lpstr>
      <vt:lpstr>Addressing Modes</vt:lpstr>
      <vt:lpstr>Types of Addressing Modes</vt:lpstr>
      <vt:lpstr>Direct Addressing Mode</vt:lpstr>
      <vt:lpstr>Register Addressing Mode</vt:lpstr>
      <vt:lpstr>Register Indirect Addressing Mode</vt:lpstr>
      <vt:lpstr>Immediate Addressing Mode</vt:lpstr>
      <vt:lpstr>Implicit Addressing Mode</vt:lpstr>
      <vt:lpstr>Slide 13</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tazotazo29@hotmail.com</dc:creator>
  <cp:lastModifiedBy>Dr. Manju Khurana</cp:lastModifiedBy>
  <cp:revision>167</cp:revision>
  <dcterms:created xsi:type="dcterms:W3CDTF">2017-06-04T10:29:21Z</dcterms:created>
  <dcterms:modified xsi:type="dcterms:W3CDTF">2021-03-01T17:22:22Z</dcterms:modified>
</cp:coreProperties>
</file>