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58"/>
  </p:notesMasterIdLst>
  <p:handoutMasterIdLst>
    <p:handoutMasterId r:id="rId59"/>
  </p:handoutMasterIdLst>
  <p:sldIdLst>
    <p:sldId id="384" r:id="rId2"/>
    <p:sldId id="542" r:id="rId3"/>
    <p:sldId id="385" r:id="rId4"/>
    <p:sldId id="386" r:id="rId5"/>
    <p:sldId id="387" r:id="rId6"/>
    <p:sldId id="388" r:id="rId7"/>
    <p:sldId id="389" r:id="rId8"/>
    <p:sldId id="390" r:id="rId9"/>
    <p:sldId id="391" r:id="rId10"/>
    <p:sldId id="392" r:id="rId11"/>
    <p:sldId id="393" r:id="rId12"/>
    <p:sldId id="395" r:id="rId13"/>
    <p:sldId id="396" r:id="rId14"/>
    <p:sldId id="397" r:id="rId15"/>
    <p:sldId id="398" r:id="rId16"/>
    <p:sldId id="399" r:id="rId17"/>
    <p:sldId id="400" r:id="rId18"/>
    <p:sldId id="401" r:id="rId19"/>
    <p:sldId id="402" r:id="rId20"/>
    <p:sldId id="403" r:id="rId21"/>
    <p:sldId id="421" r:id="rId22"/>
    <p:sldId id="422" r:id="rId23"/>
    <p:sldId id="423" r:id="rId24"/>
    <p:sldId id="425" r:id="rId25"/>
    <p:sldId id="481" r:id="rId26"/>
    <p:sldId id="448" r:id="rId27"/>
    <p:sldId id="426" r:id="rId28"/>
    <p:sldId id="427" r:id="rId29"/>
    <p:sldId id="428" r:id="rId30"/>
    <p:sldId id="434" r:id="rId31"/>
    <p:sldId id="429" r:id="rId32"/>
    <p:sldId id="540" r:id="rId33"/>
    <p:sldId id="541" r:id="rId34"/>
    <p:sldId id="431" r:id="rId35"/>
    <p:sldId id="432" r:id="rId36"/>
    <p:sldId id="482" r:id="rId37"/>
    <p:sldId id="449" r:id="rId38"/>
    <p:sldId id="404" r:id="rId39"/>
    <p:sldId id="405" r:id="rId40"/>
    <p:sldId id="406" r:id="rId41"/>
    <p:sldId id="407" r:id="rId42"/>
    <p:sldId id="490" r:id="rId43"/>
    <p:sldId id="408" r:id="rId44"/>
    <p:sldId id="410" r:id="rId45"/>
    <p:sldId id="437" r:id="rId46"/>
    <p:sldId id="483" r:id="rId47"/>
    <p:sldId id="450" r:id="rId48"/>
    <p:sldId id="436" r:id="rId49"/>
    <p:sldId id="411" r:id="rId50"/>
    <p:sldId id="409" r:id="rId51"/>
    <p:sldId id="414" r:id="rId52"/>
    <p:sldId id="415" r:id="rId53"/>
    <p:sldId id="416" r:id="rId54"/>
    <p:sldId id="420" r:id="rId55"/>
    <p:sldId id="419" r:id="rId56"/>
    <p:sldId id="484" r:id="rId57"/>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23" autoAdjust="0"/>
  </p:normalViewPr>
  <p:slideViewPr>
    <p:cSldViewPr>
      <p:cViewPr>
        <p:scale>
          <a:sx n="75" d="100"/>
          <a:sy n="75" d="100"/>
        </p:scale>
        <p:origin x="1666" y="3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407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10</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13</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18</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19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Probabilistic Language Model: Compute the Probability of Sentence or Sequence of words</a:t>
            </a:r>
            <a:endParaRPr lang="en-IN"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79473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21</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22</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23</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28</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29</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31</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LM can also help in augmentative and alternative communication systems. </a:t>
            </a:r>
            <a:r>
              <a:rPr kumimoji="1" lang="en-US" sz="1200" b="0" i="0" u="none" strike="noStrike" kern="1200" baseline="0" dirty="0">
                <a:solidFill>
                  <a:schemeClr val="tx1"/>
                </a:solidFill>
                <a:latin typeface="Arial" pitchFamily="-65" charset="0"/>
                <a:ea typeface="ＭＳ Ｐゴシック" pitchFamily="-65" charset="-128"/>
                <a:cs typeface="ＭＳ Ｐゴシック" pitchFamily="-65" charset="-128"/>
              </a:rPr>
              <a:t>People often use such AAC devices if they are physically unable to speak or sign but can instead use eye gaze or other specific movements to select words from a menu to be spoken by the system. Word prediction can be used to suggest likely words for the menu.</a:t>
            </a:r>
            <a:endParaRPr lang="en-IN"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a:t>
            </a:fld>
            <a:endParaRPr lang="en-US"/>
          </a:p>
        </p:txBody>
      </p:sp>
    </p:spTree>
    <p:extLst>
      <p:ext uri="{BB962C8B-B14F-4D97-AF65-F5344CB8AC3E}">
        <p14:creationId xmlns:p14="http://schemas.microsoft.com/office/powerpoint/2010/main" val="2839502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32</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33</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34</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35</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38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39</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40</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41</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4</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43</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44</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48</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49</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50</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51</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52</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53</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54</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55</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6</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7</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5/14/2024</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5/14/2024</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5/14/2024</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5/14/2024</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5/14/2024</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4.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a:xfrm>
            <a:off x="3460238" y="1733551"/>
            <a:ext cx="4921762" cy="1066800"/>
          </a:xfrm>
        </p:spPr>
        <p:txBody>
          <a:bodyPr/>
          <a:lstStyle/>
          <a:p>
            <a:r>
              <a:rPr lang="en-US" dirty="0"/>
              <a:t>“You are uniformly charming!” cried he, with a smile of associating and now</a:t>
            </a:r>
          </a:p>
          <a:p>
            <a:r>
              <a:rPr lang="en-US" dirty="0"/>
              <a:t>and then I bowed and they perceived a chaise and four to wish for.</a:t>
            </a:r>
          </a:p>
          <a:p>
            <a:r>
              <a:rPr lang="en-US" dirty="0"/>
              <a:t>Random sentence generated from a Jane Austen trigram model</a:t>
            </a:r>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759274767"/>
              </p:ext>
            </p:extLst>
          </p:nvPr>
        </p:nvGraphicFramePr>
        <p:xfrm>
          <a:off x="876300" y="1447800"/>
          <a:ext cx="7027863" cy="1047750"/>
        </p:xfrm>
        <a:graphic>
          <a:graphicData uri="http://schemas.openxmlformats.org/presentationml/2006/ole">
            <mc:AlternateContent xmlns:mc="http://schemas.openxmlformats.org/markup-compatibility/2006">
              <mc:Choice xmlns:v="urn:schemas-microsoft-com:vml" Requires="v">
                <p:oleObj name="Equation" r:id="rId3" imgW="2311200" imgH="342720" progId="Equation.3">
                  <p:embed/>
                </p:oleObj>
              </mc:Choice>
              <mc:Fallback>
                <p:oleObj name="Equation" r:id="rId3" imgW="2311200" imgH="342720" progId="Equation.3">
                  <p:embed/>
                  <p:pic>
                    <p:nvPicPr>
                      <p:cNvPr id="0" name=""/>
                      <p:cNvPicPr>
                        <a:picLocks noChangeAspect="1" noChangeArrowheads="1"/>
                      </p:cNvPicPr>
                      <p:nvPr/>
                    </p:nvPicPr>
                    <p:blipFill>
                      <a:blip r:embed="rId4"/>
                      <a:srcRect/>
                      <a:stretch>
                        <a:fillRect/>
                      </a:stretch>
                    </p:blipFill>
                    <p:spPr bwMode="auto">
                      <a:xfrm>
                        <a:off x="876300" y="1447800"/>
                        <a:ext cx="7027863" cy="10477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044354437"/>
              </p:ext>
            </p:extLst>
          </p:nvPr>
        </p:nvGraphicFramePr>
        <p:xfrm>
          <a:off x="606425" y="3700463"/>
          <a:ext cx="8469313" cy="811212"/>
        </p:xfrm>
        <a:graphic>
          <a:graphicData uri="http://schemas.openxmlformats.org/presentationml/2006/ole">
            <mc:AlternateContent xmlns:mc="http://schemas.openxmlformats.org/markup-compatibility/2006">
              <mc:Choice xmlns:v="urn:schemas-microsoft-com:vml" Requires="v">
                <p:oleObj name="Equation" r:id="rId5" imgW="2400120" imgH="228600" progId="Equation.3">
                  <p:embed/>
                </p:oleObj>
              </mc:Choice>
              <mc:Fallback>
                <p:oleObj name="Equation" r:id="rId5" imgW="2400120" imgH="228600" progId="Equation.3">
                  <p:embed/>
                  <p:pic>
                    <p:nvPicPr>
                      <p:cNvPr id="0" name=""/>
                      <p:cNvPicPr>
                        <a:picLocks noChangeAspect="1" noChangeArrowheads="1"/>
                      </p:cNvPicPr>
                      <p:nvPr/>
                    </p:nvPicPr>
                    <p:blipFill>
                      <a:blip r:embed="rId6"/>
                      <a:srcRect/>
                      <a:stretch>
                        <a:fillRect/>
                      </a:stretch>
                    </p:blipFill>
                    <p:spPr bwMode="auto">
                      <a:xfrm>
                        <a:off x="606425" y="3700463"/>
                        <a:ext cx="8469313" cy="81121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1372480043"/>
              </p:ext>
            </p:extLst>
          </p:nvPr>
        </p:nvGraphicFramePr>
        <p:xfrm>
          <a:off x="1752600" y="1143000"/>
          <a:ext cx="4648200" cy="1009650"/>
        </p:xfrm>
        <a:graphic>
          <a:graphicData uri="http://schemas.openxmlformats.org/presentationml/2006/ole">
            <mc:AlternateContent xmlns:mc="http://schemas.openxmlformats.org/markup-compatibility/2006">
              <mc:Choice xmlns:v="urn:schemas-microsoft-com:vml" Requires="v">
                <p:oleObj name="Equation" r:id="rId4" imgW="1587240" imgH="342720" progId="Equation.3">
                  <p:embed/>
                </p:oleObj>
              </mc:Choice>
              <mc:Fallback>
                <p:oleObj name="Equation" r:id="rId4" imgW="1587240" imgH="342720" progId="Equation.3">
                  <p:embed/>
                  <p:pic>
                    <p:nvPicPr>
                      <p:cNvPr id="0" name=""/>
                      <p:cNvPicPr>
                        <a:picLocks noChangeAspect="1" noChangeArrowheads="1"/>
                      </p:cNvPicPr>
                      <p:nvPr/>
                    </p:nvPicPr>
                    <p:blipFill>
                      <a:blip r:embed="rId5"/>
                      <a:srcRect/>
                      <a:stretch>
                        <a:fillRect/>
                      </a:stretch>
                    </p:blipFill>
                    <p:spPr bwMode="auto">
                      <a:xfrm>
                        <a:off x="1752600" y="1143000"/>
                        <a:ext cx="4648200" cy="1009650"/>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dirty="0"/>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098823395"/>
              </p:ext>
            </p:extLst>
          </p:nvPr>
        </p:nvGraphicFramePr>
        <p:xfrm>
          <a:off x="803275" y="1725613"/>
          <a:ext cx="6618288" cy="766762"/>
        </p:xfrm>
        <a:graphic>
          <a:graphicData uri="http://schemas.openxmlformats.org/presentationml/2006/ole">
            <mc:AlternateContent xmlns:mc="http://schemas.openxmlformats.org/markup-compatibility/2006">
              <mc:Choice xmlns:v="urn:schemas-microsoft-com:vml" Requires="v">
                <p:oleObj name="Equation" r:id="rId4" imgW="1981080" imgH="228600" progId="Equation.3">
                  <p:embed/>
                </p:oleObj>
              </mc:Choice>
              <mc:Fallback>
                <p:oleObj name="Equation" r:id="rId4" imgW="1981080" imgH="228600" progId="Equation.3">
                  <p:embed/>
                  <p:pic>
                    <p:nvPicPr>
                      <p:cNvPr id="0" name=""/>
                      <p:cNvPicPr>
                        <a:picLocks noChangeAspect="1" noChangeArrowheads="1"/>
                      </p:cNvPicPr>
                      <p:nvPr/>
                    </p:nvPicPr>
                    <p:blipFill>
                      <a:blip r:embed="rId5"/>
                      <a:srcRect/>
                      <a:stretch>
                        <a:fillRect/>
                      </a:stretch>
                    </p:blipFill>
                    <p:spPr bwMode="auto">
                      <a:xfrm>
                        <a:off x="803275" y="1725613"/>
                        <a:ext cx="6618288" cy="76676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dirty="0"/>
              <a:t>N-gram models</a:t>
            </a:r>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Probabilistic Language Models</a:t>
            </a:r>
          </a:p>
        </p:txBody>
      </p:sp>
      <p:sp>
        <p:nvSpPr>
          <p:cNvPr id="3" name="Content Placeholder 2"/>
          <p:cNvSpPr>
            <a:spLocks noGrp="1"/>
          </p:cNvSpPr>
          <p:nvPr>
            <p:ph idx="1"/>
          </p:nvPr>
        </p:nvSpPr>
        <p:spPr>
          <a:xfrm>
            <a:off x="648694" y="1428750"/>
            <a:ext cx="8001000" cy="914400"/>
          </a:xfrm>
        </p:spPr>
        <p:txBody>
          <a:bodyPr>
            <a:normAutofit fontScale="85000" lnSpcReduction="20000"/>
          </a:bodyPr>
          <a:lstStyle/>
          <a:p>
            <a:pPr algn="just"/>
            <a:r>
              <a:rPr lang="en-US" b="1" i="1" dirty="0"/>
              <a:t>“You are uniformly charming!” cried he, with a smile of associating and now and then I bowed and they perceived a chaise and four to wish for.</a:t>
            </a:r>
          </a:p>
        </p:txBody>
      </p:sp>
      <p:sp>
        <p:nvSpPr>
          <p:cNvPr id="4" name="TextBox 3"/>
          <p:cNvSpPr txBox="1"/>
          <p:nvPr/>
        </p:nvSpPr>
        <p:spPr>
          <a:xfrm>
            <a:off x="2133600" y="2578377"/>
            <a:ext cx="6553200" cy="338554"/>
          </a:xfrm>
          <a:prstGeom prst="rect">
            <a:avLst/>
          </a:prstGeom>
          <a:noFill/>
        </p:spPr>
        <p:txBody>
          <a:bodyPr wrap="square" rtlCol="0">
            <a:spAutoFit/>
          </a:bodyPr>
          <a:lstStyle/>
          <a:p>
            <a:r>
              <a:rPr lang="en-US" sz="1600" dirty="0"/>
              <a:t>Random sentence generated from a </a:t>
            </a:r>
            <a:r>
              <a:rPr lang="en-US" sz="1600" b="1" dirty="0"/>
              <a:t>Jane Austen </a:t>
            </a:r>
            <a:r>
              <a:rPr lang="en-US" sz="1600" dirty="0"/>
              <a:t>trigram model</a:t>
            </a:r>
          </a:p>
        </p:txBody>
      </p:sp>
    </p:spTree>
    <p:extLst>
      <p:ext uri="{BB962C8B-B14F-4D97-AF65-F5344CB8AC3E}">
        <p14:creationId xmlns:p14="http://schemas.microsoft.com/office/powerpoint/2010/main" val="13302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0" name=""/>
                      <p:cNvPicPr/>
                      <p:nvPr/>
                    </p:nvPicPr>
                    <p:blipFill>
                      <a:blip r:embed="rId4"/>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3"/>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4"/>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name="Equation" r:id="rId5" imgW="2159000" imgH="1320800" progId="Equation.3">
                  <p:embed/>
                </p:oleObj>
              </mc:Choice>
              <mc:Fallback>
                <p:oleObj name="Equation" r:id="rId5" imgW="2159000" imgH="1320800" progId="Equation.3">
                  <p:embed/>
                  <p:pic>
                    <p:nvPicPr>
                      <p:cNvPr id="0" name=""/>
                      <p:cNvPicPr/>
                      <p:nvPr/>
                    </p:nvPicPr>
                    <p:blipFill>
                      <a:blip r:embed="rId6"/>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42</a:t>
            </a:fld>
            <a:endParaRPr lang="en-US"/>
          </a:p>
        </p:txBody>
      </p:sp>
    </p:spTree>
    <p:extLst>
      <p:ext uri="{BB962C8B-B14F-4D97-AF65-F5344CB8AC3E}">
        <p14:creationId xmlns:p14="http://schemas.microsoft.com/office/powerpoint/2010/main" val="4055929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0" name=""/>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0" name=""/>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899421" y="971551"/>
            <a:ext cx="6949179" cy="1242538"/>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3844082171"/>
              </p:ext>
            </p:extLst>
          </p:nvPr>
        </p:nvGraphicFramePr>
        <p:xfrm>
          <a:off x="1330325" y="1827213"/>
          <a:ext cx="6483350" cy="944562"/>
        </p:xfrm>
        <a:graphic>
          <a:graphicData uri="http://schemas.openxmlformats.org/presentationml/2006/ole">
            <mc:AlternateContent xmlns:mc="http://schemas.openxmlformats.org/markup-compatibility/2006">
              <mc:Choice xmlns:v="urn:schemas-microsoft-com:vml" Requires="v">
                <p:oleObj name="Equation" r:id="rId3" imgW="2361960" imgH="342720" progId="Equation.3">
                  <p:embed/>
                </p:oleObj>
              </mc:Choice>
              <mc:Fallback>
                <p:oleObj name="Equation" r:id="rId3" imgW="2361960" imgH="342720" progId="Equation.3">
                  <p:embed/>
                  <p:pic>
                    <p:nvPicPr>
                      <p:cNvPr id="0" name=""/>
                      <p:cNvPicPr>
                        <a:picLocks noChangeAspect="1" noChangeArrowheads="1"/>
                      </p:cNvPicPr>
                      <p:nvPr/>
                    </p:nvPicPr>
                    <p:blipFill>
                      <a:blip r:embed="rId4"/>
                      <a:srcRect/>
                      <a:stretch>
                        <a:fillRect/>
                      </a:stretch>
                    </p:blipFill>
                    <p:spPr bwMode="auto">
                      <a:xfrm>
                        <a:off x="1330325" y="1827213"/>
                        <a:ext cx="6483350" cy="94456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17216</TotalTime>
  <Words>2622</Words>
  <Application>Microsoft Office PowerPoint</Application>
  <PresentationFormat>On-screen Show (16:9)</PresentationFormat>
  <Paragraphs>460</Paragraphs>
  <Slides>56</Slides>
  <Notes>52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8" baseType="lpstr">
      <vt:lpstr>ＭＳ Ｐゴシック</vt: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      Probabilistic Language Models</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Pulkit Arora</cp:lastModifiedBy>
  <cp:revision>206</cp:revision>
  <cp:lastPrinted>2019-01-09T00:29:37Z</cp:lastPrinted>
  <dcterms:created xsi:type="dcterms:W3CDTF">2010-04-19T15:31:24Z</dcterms:created>
  <dcterms:modified xsi:type="dcterms:W3CDTF">2024-05-14T16:36:56Z</dcterms:modified>
  <cp:category/>
</cp:coreProperties>
</file>