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17" r:id="rId3"/>
    <p:sldId id="313" r:id="rId4"/>
    <p:sldId id="316" r:id="rId5"/>
    <p:sldId id="318" r:id="rId6"/>
    <p:sldId id="319" r:id="rId7"/>
    <p:sldId id="320" r:id="rId8"/>
    <p:sldId id="321" r:id="rId9"/>
    <p:sldId id="322" r:id="rId10"/>
    <p:sldId id="323" r:id="rId11"/>
    <p:sldId id="324" r:id="rId12"/>
    <p:sldId id="325" r:id="rId13"/>
    <p:sldId id="326" r:id="rId14"/>
    <p:sldId id="327" r:id="rId15"/>
    <p:sldId id="328" r:id="rId16"/>
    <p:sldId id="329" r:id="rId17"/>
    <p:sldId id="330" r:id="rId18"/>
    <p:sldId id="331" r:id="rId19"/>
    <p:sldId id="332" r:id="rId20"/>
    <p:sldId id="333" r:id="rId21"/>
    <p:sldId id="334" r:id="rId22"/>
    <p:sldId id="335" r:id="rId23"/>
  </p:sldIdLst>
  <p:sldSz cx="12192000" cy="6858000"/>
  <p:notesSz cx="6858000" cy="91440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7" d="100"/>
          <a:sy n="67" d="100"/>
        </p:scale>
        <p:origin x="6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DB1D7-B8AE-4FEB-B0CA-DDC51D82F0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31FBF2E-9D7A-40EE-AE50-B6E7AFFA5B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D895A95-DFC4-43A6-98DF-6EE662AB83D1}"/>
              </a:ext>
            </a:extLst>
          </p:cNvPr>
          <p:cNvSpPr>
            <a:spLocks noGrp="1"/>
          </p:cNvSpPr>
          <p:nvPr>
            <p:ph type="dt" sz="half" idx="10"/>
          </p:nvPr>
        </p:nvSpPr>
        <p:spPr/>
        <p:txBody>
          <a:bodyPr/>
          <a:lstStyle/>
          <a:p>
            <a:fld id="{073FF37A-83EC-4A17-AF3C-8603E884ADDC}" type="datetimeFigureOut">
              <a:rPr lang="en-IN" smtClean="0"/>
              <a:t>05-04-2022</a:t>
            </a:fld>
            <a:endParaRPr lang="en-IN"/>
          </a:p>
        </p:txBody>
      </p:sp>
      <p:sp>
        <p:nvSpPr>
          <p:cNvPr id="5" name="Footer Placeholder 4">
            <a:extLst>
              <a:ext uri="{FF2B5EF4-FFF2-40B4-BE49-F238E27FC236}">
                <a16:creationId xmlns:a16="http://schemas.microsoft.com/office/drawing/2014/main" id="{72D02C07-EFE8-45C9-AFEF-D23BD60F15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A368EC-C0E9-4A85-A13C-A5524395AD63}"/>
              </a:ext>
            </a:extLst>
          </p:cNvPr>
          <p:cNvSpPr>
            <a:spLocks noGrp="1"/>
          </p:cNvSpPr>
          <p:nvPr>
            <p:ph type="sldNum" sz="quarter" idx="12"/>
          </p:nvPr>
        </p:nvSpPr>
        <p:spPr/>
        <p:txBody>
          <a:bodyPr/>
          <a:lstStyle/>
          <a:p>
            <a:fld id="{4AF732BA-C49D-499A-B0F3-71FD3CFEDE74}" type="slidenum">
              <a:rPr lang="en-IN" smtClean="0"/>
              <a:t>‹#›</a:t>
            </a:fld>
            <a:endParaRPr lang="en-IN"/>
          </a:p>
        </p:txBody>
      </p:sp>
    </p:spTree>
    <p:extLst>
      <p:ext uri="{BB962C8B-B14F-4D97-AF65-F5344CB8AC3E}">
        <p14:creationId xmlns:p14="http://schemas.microsoft.com/office/powerpoint/2010/main" val="2300758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91DBA-2160-4982-BA53-2084B6B60D2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3CE2BCB-ABA7-45E4-A790-10637AD7A3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3B0E23-D544-4019-9105-273063D0E304}"/>
              </a:ext>
            </a:extLst>
          </p:cNvPr>
          <p:cNvSpPr>
            <a:spLocks noGrp="1"/>
          </p:cNvSpPr>
          <p:nvPr>
            <p:ph type="dt" sz="half" idx="10"/>
          </p:nvPr>
        </p:nvSpPr>
        <p:spPr/>
        <p:txBody>
          <a:bodyPr/>
          <a:lstStyle/>
          <a:p>
            <a:fld id="{073FF37A-83EC-4A17-AF3C-8603E884ADDC}" type="datetimeFigureOut">
              <a:rPr lang="en-IN" smtClean="0"/>
              <a:t>05-04-2022</a:t>
            </a:fld>
            <a:endParaRPr lang="en-IN"/>
          </a:p>
        </p:txBody>
      </p:sp>
      <p:sp>
        <p:nvSpPr>
          <p:cNvPr id="5" name="Footer Placeholder 4">
            <a:extLst>
              <a:ext uri="{FF2B5EF4-FFF2-40B4-BE49-F238E27FC236}">
                <a16:creationId xmlns:a16="http://schemas.microsoft.com/office/drawing/2014/main" id="{5D9F379D-F707-42B0-BA8A-E4A469461B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2D0325-9B73-48FE-A3D2-1D90E40BB3B4}"/>
              </a:ext>
            </a:extLst>
          </p:cNvPr>
          <p:cNvSpPr>
            <a:spLocks noGrp="1"/>
          </p:cNvSpPr>
          <p:nvPr>
            <p:ph type="sldNum" sz="quarter" idx="12"/>
          </p:nvPr>
        </p:nvSpPr>
        <p:spPr/>
        <p:txBody>
          <a:bodyPr/>
          <a:lstStyle/>
          <a:p>
            <a:fld id="{4AF732BA-C49D-499A-B0F3-71FD3CFEDE74}" type="slidenum">
              <a:rPr lang="en-IN" smtClean="0"/>
              <a:t>‹#›</a:t>
            </a:fld>
            <a:endParaRPr lang="en-IN"/>
          </a:p>
        </p:txBody>
      </p:sp>
    </p:spTree>
    <p:extLst>
      <p:ext uri="{BB962C8B-B14F-4D97-AF65-F5344CB8AC3E}">
        <p14:creationId xmlns:p14="http://schemas.microsoft.com/office/powerpoint/2010/main" val="878384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BA18C2-07CE-46E2-9FC2-27EDE87B786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F899042-5223-426B-A608-335C2C6A43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CF2FCC-D374-4896-89D4-7D4A20234A37}"/>
              </a:ext>
            </a:extLst>
          </p:cNvPr>
          <p:cNvSpPr>
            <a:spLocks noGrp="1"/>
          </p:cNvSpPr>
          <p:nvPr>
            <p:ph type="dt" sz="half" idx="10"/>
          </p:nvPr>
        </p:nvSpPr>
        <p:spPr/>
        <p:txBody>
          <a:bodyPr/>
          <a:lstStyle/>
          <a:p>
            <a:fld id="{073FF37A-83EC-4A17-AF3C-8603E884ADDC}" type="datetimeFigureOut">
              <a:rPr lang="en-IN" smtClean="0"/>
              <a:t>05-04-2022</a:t>
            </a:fld>
            <a:endParaRPr lang="en-IN"/>
          </a:p>
        </p:txBody>
      </p:sp>
      <p:sp>
        <p:nvSpPr>
          <p:cNvPr id="5" name="Footer Placeholder 4">
            <a:extLst>
              <a:ext uri="{FF2B5EF4-FFF2-40B4-BE49-F238E27FC236}">
                <a16:creationId xmlns:a16="http://schemas.microsoft.com/office/drawing/2014/main" id="{11414097-8721-41D3-BB13-A284DE9413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CA7D16-D039-4A71-94D4-ABCDACEDE352}"/>
              </a:ext>
            </a:extLst>
          </p:cNvPr>
          <p:cNvSpPr>
            <a:spLocks noGrp="1"/>
          </p:cNvSpPr>
          <p:nvPr>
            <p:ph type="sldNum" sz="quarter" idx="12"/>
          </p:nvPr>
        </p:nvSpPr>
        <p:spPr/>
        <p:txBody>
          <a:bodyPr/>
          <a:lstStyle/>
          <a:p>
            <a:fld id="{4AF732BA-C49D-499A-B0F3-71FD3CFEDE74}" type="slidenum">
              <a:rPr lang="en-IN" smtClean="0"/>
              <a:t>‹#›</a:t>
            </a:fld>
            <a:endParaRPr lang="en-IN"/>
          </a:p>
        </p:txBody>
      </p:sp>
    </p:spTree>
    <p:extLst>
      <p:ext uri="{BB962C8B-B14F-4D97-AF65-F5344CB8AC3E}">
        <p14:creationId xmlns:p14="http://schemas.microsoft.com/office/powerpoint/2010/main" val="2931416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02056-5694-42FA-8D59-BBC4061E70B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5AEAD0F-B6C2-4A2B-9CDF-BE2C3683B6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C233F7-AE5E-44ED-8993-7B968B930627}"/>
              </a:ext>
            </a:extLst>
          </p:cNvPr>
          <p:cNvSpPr>
            <a:spLocks noGrp="1"/>
          </p:cNvSpPr>
          <p:nvPr>
            <p:ph type="dt" sz="half" idx="10"/>
          </p:nvPr>
        </p:nvSpPr>
        <p:spPr/>
        <p:txBody>
          <a:bodyPr/>
          <a:lstStyle/>
          <a:p>
            <a:fld id="{073FF37A-83EC-4A17-AF3C-8603E884ADDC}" type="datetimeFigureOut">
              <a:rPr lang="en-IN" smtClean="0"/>
              <a:t>05-04-2022</a:t>
            </a:fld>
            <a:endParaRPr lang="en-IN"/>
          </a:p>
        </p:txBody>
      </p:sp>
      <p:sp>
        <p:nvSpPr>
          <p:cNvPr id="5" name="Footer Placeholder 4">
            <a:extLst>
              <a:ext uri="{FF2B5EF4-FFF2-40B4-BE49-F238E27FC236}">
                <a16:creationId xmlns:a16="http://schemas.microsoft.com/office/drawing/2014/main" id="{77917328-3ADD-4CD0-842D-357374F0AD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B2AA64-12AF-40CE-89FB-D65344167DB8}"/>
              </a:ext>
            </a:extLst>
          </p:cNvPr>
          <p:cNvSpPr>
            <a:spLocks noGrp="1"/>
          </p:cNvSpPr>
          <p:nvPr>
            <p:ph type="sldNum" sz="quarter" idx="12"/>
          </p:nvPr>
        </p:nvSpPr>
        <p:spPr/>
        <p:txBody>
          <a:bodyPr/>
          <a:lstStyle/>
          <a:p>
            <a:fld id="{4AF732BA-C49D-499A-B0F3-71FD3CFEDE74}" type="slidenum">
              <a:rPr lang="en-IN" smtClean="0"/>
              <a:t>‹#›</a:t>
            </a:fld>
            <a:endParaRPr lang="en-IN"/>
          </a:p>
        </p:txBody>
      </p:sp>
    </p:spTree>
    <p:extLst>
      <p:ext uri="{BB962C8B-B14F-4D97-AF65-F5344CB8AC3E}">
        <p14:creationId xmlns:p14="http://schemas.microsoft.com/office/powerpoint/2010/main" val="2903834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496CB-325A-4F9E-85C9-B7EEB570AE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4DF7ADD-F5DA-407F-9292-0944ACB617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2F1CF0-F597-4E80-B1EF-263AD911B409}"/>
              </a:ext>
            </a:extLst>
          </p:cNvPr>
          <p:cNvSpPr>
            <a:spLocks noGrp="1"/>
          </p:cNvSpPr>
          <p:nvPr>
            <p:ph type="dt" sz="half" idx="10"/>
          </p:nvPr>
        </p:nvSpPr>
        <p:spPr/>
        <p:txBody>
          <a:bodyPr/>
          <a:lstStyle/>
          <a:p>
            <a:fld id="{073FF37A-83EC-4A17-AF3C-8603E884ADDC}" type="datetimeFigureOut">
              <a:rPr lang="en-IN" smtClean="0"/>
              <a:t>05-04-2022</a:t>
            </a:fld>
            <a:endParaRPr lang="en-IN"/>
          </a:p>
        </p:txBody>
      </p:sp>
      <p:sp>
        <p:nvSpPr>
          <p:cNvPr id="5" name="Footer Placeholder 4">
            <a:extLst>
              <a:ext uri="{FF2B5EF4-FFF2-40B4-BE49-F238E27FC236}">
                <a16:creationId xmlns:a16="http://schemas.microsoft.com/office/drawing/2014/main" id="{F4C0BDDB-EE01-4B56-8899-DC42D80A1E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4E06C2-80B7-48AA-A5D7-07D38866ED2F}"/>
              </a:ext>
            </a:extLst>
          </p:cNvPr>
          <p:cNvSpPr>
            <a:spLocks noGrp="1"/>
          </p:cNvSpPr>
          <p:nvPr>
            <p:ph type="sldNum" sz="quarter" idx="12"/>
          </p:nvPr>
        </p:nvSpPr>
        <p:spPr/>
        <p:txBody>
          <a:bodyPr/>
          <a:lstStyle/>
          <a:p>
            <a:fld id="{4AF732BA-C49D-499A-B0F3-71FD3CFEDE74}" type="slidenum">
              <a:rPr lang="en-IN" smtClean="0"/>
              <a:t>‹#›</a:t>
            </a:fld>
            <a:endParaRPr lang="en-IN"/>
          </a:p>
        </p:txBody>
      </p:sp>
    </p:spTree>
    <p:extLst>
      <p:ext uri="{BB962C8B-B14F-4D97-AF65-F5344CB8AC3E}">
        <p14:creationId xmlns:p14="http://schemas.microsoft.com/office/powerpoint/2010/main" val="1205335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9CCE1-27BC-4E8A-BA2A-639188B8A8A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77FA41C-917B-4A37-AAA9-4392D7D915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D9802E6-374D-4BEA-9F6E-9BA041242A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F72A840-5D7E-4FF2-BAFF-2B5DC213274E}"/>
              </a:ext>
            </a:extLst>
          </p:cNvPr>
          <p:cNvSpPr>
            <a:spLocks noGrp="1"/>
          </p:cNvSpPr>
          <p:nvPr>
            <p:ph type="dt" sz="half" idx="10"/>
          </p:nvPr>
        </p:nvSpPr>
        <p:spPr/>
        <p:txBody>
          <a:bodyPr/>
          <a:lstStyle/>
          <a:p>
            <a:fld id="{073FF37A-83EC-4A17-AF3C-8603E884ADDC}" type="datetimeFigureOut">
              <a:rPr lang="en-IN" smtClean="0"/>
              <a:t>05-04-2022</a:t>
            </a:fld>
            <a:endParaRPr lang="en-IN"/>
          </a:p>
        </p:txBody>
      </p:sp>
      <p:sp>
        <p:nvSpPr>
          <p:cNvPr id="6" name="Footer Placeholder 5">
            <a:extLst>
              <a:ext uri="{FF2B5EF4-FFF2-40B4-BE49-F238E27FC236}">
                <a16:creationId xmlns:a16="http://schemas.microsoft.com/office/drawing/2014/main" id="{60B0BCAB-FD18-4EA6-B020-23719CA8FB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AE00D8-031F-4C79-AC07-08E5410AD030}"/>
              </a:ext>
            </a:extLst>
          </p:cNvPr>
          <p:cNvSpPr>
            <a:spLocks noGrp="1"/>
          </p:cNvSpPr>
          <p:nvPr>
            <p:ph type="sldNum" sz="quarter" idx="12"/>
          </p:nvPr>
        </p:nvSpPr>
        <p:spPr/>
        <p:txBody>
          <a:bodyPr/>
          <a:lstStyle/>
          <a:p>
            <a:fld id="{4AF732BA-C49D-499A-B0F3-71FD3CFEDE74}" type="slidenum">
              <a:rPr lang="en-IN" smtClean="0"/>
              <a:t>‹#›</a:t>
            </a:fld>
            <a:endParaRPr lang="en-IN"/>
          </a:p>
        </p:txBody>
      </p:sp>
    </p:spTree>
    <p:extLst>
      <p:ext uri="{BB962C8B-B14F-4D97-AF65-F5344CB8AC3E}">
        <p14:creationId xmlns:p14="http://schemas.microsoft.com/office/powerpoint/2010/main" val="752829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3BB47-C948-4809-AFD6-7610C048021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83E168E-9F53-4570-B83B-4BF39940E8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27A546-1613-4041-A706-D54F349906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2A40811-8091-462B-B3C9-E7C267A0B4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30779A-B87A-447A-B8D0-0C55170D04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4985B61-52F6-4569-AF79-A7D52E9D2FC1}"/>
              </a:ext>
            </a:extLst>
          </p:cNvPr>
          <p:cNvSpPr>
            <a:spLocks noGrp="1"/>
          </p:cNvSpPr>
          <p:nvPr>
            <p:ph type="dt" sz="half" idx="10"/>
          </p:nvPr>
        </p:nvSpPr>
        <p:spPr/>
        <p:txBody>
          <a:bodyPr/>
          <a:lstStyle/>
          <a:p>
            <a:fld id="{073FF37A-83EC-4A17-AF3C-8603E884ADDC}" type="datetimeFigureOut">
              <a:rPr lang="en-IN" smtClean="0"/>
              <a:t>05-04-2022</a:t>
            </a:fld>
            <a:endParaRPr lang="en-IN"/>
          </a:p>
        </p:txBody>
      </p:sp>
      <p:sp>
        <p:nvSpPr>
          <p:cNvPr id="8" name="Footer Placeholder 7">
            <a:extLst>
              <a:ext uri="{FF2B5EF4-FFF2-40B4-BE49-F238E27FC236}">
                <a16:creationId xmlns:a16="http://schemas.microsoft.com/office/drawing/2014/main" id="{E708AA9B-9E51-4B31-B381-D361CC44AC3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27B6FC4-299F-45F6-838E-16EAF871837C}"/>
              </a:ext>
            </a:extLst>
          </p:cNvPr>
          <p:cNvSpPr>
            <a:spLocks noGrp="1"/>
          </p:cNvSpPr>
          <p:nvPr>
            <p:ph type="sldNum" sz="quarter" idx="12"/>
          </p:nvPr>
        </p:nvSpPr>
        <p:spPr/>
        <p:txBody>
          <a:bodyPr/>
          <a:lstStyle/>
          <a:p>
            <a:fld id="{4AF732BA-C49D-499A-B0F3-71FD3CFEDE74}" type="slidenum">
              <a:rPr lang="en-IN" smtClean="0"/>
              <a:t>‹#›</a:t>
            </a:fld>
            <a:endParaRPr lang="en-IN"/>
          </a:p>
        </p:txBody>
      </p:sp>
    </p:spTree>
    <p:extLst>
      <p:ext uri="{BB962C8B-B14F-4D97-AF65-F5344CB8AC3E}">
        <p14:creationId xmlns:p14="http://schemas.microsoft.com/office/powerpoint/2010/main" val="2815467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728ED-9D1F-419F-AB99-74251F8E604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4160ACB-A18F-4DFE-8AED-FFD481474BA3}"/>
              </a:ext>
            </a:extLst>
          </p:cNvPr>
          <p:cNvSpPr>
            <a:spLocks noGrp="1"/>
          </p:cNvSpPr>
          <p:nvPr>
            <p:ph type="dt" sz="half" idx="10"/>
          </p:nvPr>
        </p:nvSpPr>
        <p:spPr/>
        <p:txBody>
          <a:bodyPr/>
          <a:lstStyle/>
          <a:p>
            <a:fld id="{073FF37A-83EC-4A17-AF3C-8603E884ADDC}" type="datetimeFigureOut">
              <a:rPr lang="en-IN" smtClean="0"/>
              <a:t>05-04-2022</a:t>
            </a:fld>
            <a:endParaRPr lang="en-IN"/>
          </a:p>
        </p:txBody>
      </p:sp>
      <p:sp>
        <p:nvSpPr>
          <p:cNvPr id="4" name="Footer Placeholder 3">
            <a:extLst>
              <a:ext uri="{FF2B5EF4-FFF2-40B4-BE49-F238E27FC236}">
                <a16:creationId xmlns:a16="http://schemas.microsoft.com/office/drawing/2014/main" id="{0D53ECD8-EF18-4F24-82D3-458318F68F4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468A3EA-4FB9-4FD1-82EE-247964CFA789}"/>
              </a:ext>
            </a:extLst>
          </p:cNvPr>
          <p:cNvSpPr>
            <a:spLocks noGrp="1"/>
          </p:cNvSpPr>
          <p:nvPr>
            <p:ph type="sldNum" sz="quarter" idx="12"/>
          </p:nvPr>
        </p:nvSpPr>
        <p:spPr/>
        <p:txBody>
          <a:bodyPr/>
          <a:lstStyle/>
          <a:p>
            <a:fld id="{4AF732BA-C49D-499A-B0F3-71FD3CFEDE74}" type="slidenum">
              <a:rPr lang="en-IN" smtClean="0"/>
              <a:t>‹#›</a:t>
            </a:fld>
            <a:endParaRPr lang="en-IN"/>
          </a:p>
        </p:txBody>
      </p:sp>
    </p:spTree>
    <p:extLst>
      <p:ext uri="{BB962C8B-B14F-4D97-AF65-F5344CB8AC3E}">
        <p14:creationId xmlns:p14="http://schemas.microsoft.com/office/powerpoint/2010/main" val="981375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4BED61-B79C-4754-9BA4-8D47541A23D7}"/>
              </a:ext>
            </a:extLst>
          </p:cNvPr>
          <p:cNvSpPr>
            <a:spLocks noGrp="1"/>
          </p:cNvSpPr>
          <p:nvPr>
            <p:ph type="dt" sz="half" idx="10"/>
          </p:nvPr>
        </p:nvSpPr>
        <p:spPr/>
        <p:txBody>
          <a:bodyPr/>
          <a:lstStyle/>
          <a:p>
            <a:fld id="{073FF37A-83EC-4A17-AF3C-8603E884ADDC}" type="datetimeFigureOut">
              <a:rPr lang="en-IN" smtClean="0"/>
              <a:t>05-04-2022</a:t>
            </a:fld>
            <a:endParaRPr lang="en-IN"/>
          </a:p>
        </p:txBody>
      </p:sp>
      <p:sp>
        <p:nvSpPr>
          <p:cNvPr id="3" name="Footer Placeholder 2">
            <a:extLst>
              <a:ext uri="{FF2B5EF4-FFF2-40B4-BE49-F238E27FC236}">
                <a16:creationId xmlns:a16="http://schemas.microsoft.com/office/drawing/2014/main" id="{8A4B4C5E-C2D9-4F88-9B26-60F586E8EB6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A5E0F48-1C21-452A-BB15-2F1EADB0EDBD}"/>
              </a:ext>
            </a:extLst>
          </p:cNvPr>
          <p:cNvSpPr>
            <a:spLocks noGrp="1"/>
          </p:cNvSpPr>
          <p:nvPr>
            <p:ph type="sldNum" sz="quarter" idx="12"/>
          </p:nvPr>
        </p:nvSpPr>
        <p:spPr/>
        <p:txBody>
          <a:bodyPr/>
          <a:lstStyle/>
          <a:p>
            <a:fld id="{4AF732BA-C49D-499A-B0F3-71FD3CFEDE74}" type="slidenum">
              <a:rPr lang="en-IN" smtClean="0"/>
              <a:t>‹#›</a:t>
            </a:fld>
            <a:endParaRPr lang="en-IN"/>
          </a:p>
        </p:txBody>
      </p:sp>
    </p:spTree>
    <p:extLst>
      <p:ext uri="{BB962C8B-B14F-4D97-AF65-F5344CB8AC3E}">
        <p14:creationId xmlns:p14="http://schemas.microsoft.com/office/powerpoint/2010/main" val="1953201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B156F-68D2-482B-AF8B-BA6FA90447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1861603-5AE2-45BD-BC37-D3B7503C65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C057CC-BFCF-4A2A-A94A-0185EB1B5F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2BEA92-7387-421A-B988-729EF3BCF13E}"/>
              </a:ext>
            </a:extLst>
          </p:cNvPr>
          <p:cNvSpPr>
            <a:spLocks noGrp="1"/>
          </p:cNvSpPr>
          <p:nvPr>
            <p:ph type="dt" sz="half" idx="10"/>
          </p:nvPr>
        </p:nvSpPr>
        <p:spPr/>
        <p:txBody>
          <a:bodyPr/>
          <a:lstStyle/>
          <a:p>
            <a:fld id="{073FF37A-83EC-4A17-AF3C-8603E884ADDC}" type="datetimeFigureOut">
              <a:rPr lang="en-IN" smtClean="0"/>
              <a:t>05-04-2022</a:t>
            </a:fld>
            <a:endParaRPr lang="en-IN"/>
          </a:p>
        </p:txBody>
      </p:sp>
      <p:sp>
        <p:nvSpPr>
          <p:cNvPr id="6" name="Footer Placeholder 5">
            <a:extLst>
              <a:ext uri="{FF2B5EF4-FFF2-40B4-BE49-F238E27FC236}">
                <a16:creationId xmlns:a16="http://schemas.microsoft.com/office/drawing/2014/main" id="{14BBA9C9-F233-419E-B3FF-A45174C00E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05F1F5-A32C-4A13-851F-5F7332EE449D}"/>
              </a:ext>
            </a:extLst>
          </p:cNvPr>
          <p:cNvSpPr>
            <a:spLocks noGrp="1"/>
          </p:cNvSpPr>
          <p:nvPr>
            <p:ph type="sldNum" sz="quarter" idx="12"/>
          </p:nvPr>
        </p:nvSpPr>
        <p:spPr/>
        <p:txBody>
          <a:bodyPr/>
          <a:lstStyle/>
          <a:p>
            <a:fld id="{4AF732BA-C49D-499A-B0F3-71FD3CFEDE74}" type="slidenum">
              <a:rPr lang="en-IN" smtClean="0"/>
              <a:t>‹#›</a:t>
            </a:fld>
            <a:endParaRPr lang="en-IN"/>
          </a:p>
        </p:txBody>
      </p:sp>
    </p:spTree>
    <p:extLst>
      <p:ext uri="{BB962C8B-B14F-4D97-AF65-F5344CB8AC3E}">
        <p14:creationId xmlns:p14="http://schemas.microsoft.com/office/powerpoint/2010/main" val="355113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248C5-B2A3-44D0-8684-76B09CBFB8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BB3DB9A-258B-4AD3-B78C-47092C9A53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8BB4D64-9FB6-48CC-8972-D71904B4D5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3CC84D-EC06-47AA-AFF4-EDF77F2CBF8C}"/>
              </a:ext>
            </a:extLst>
          </p:cNvPr>
          <p:cNvSpPr>
            <a:spLocks noGrp="1"/>
          </p:cNvSpPr>
          <p:nvPr>
            <p:ph type="dt" sz="half" idx="10"/>
          </p:nvPr>
        </p:nvSpPr>
        <p:spPr/>
        <p:txBody>
          <a:bodyPr/>
          <a:lstStyle/>
          <a:p>
            <a:fld id="{073FF37A-83EC-4A17-AF3C-8603E884ADDC}" type="datetimeFigureOut">
              <a:rPr lang="en-IN" smtClean="0"/>
              <a:t>05-04-2022</a:t>
            </a:fld>
            <a:endParaRPr lang="en-IN"/>
          </a:p>
        </p:txBody>
      </p:sp>
      <p:sp>
        <p:nvSpPr>
          <p:cNvPr id="6" name="Footer Placeholder 5">
            <a:extLst>
              <a:ext uri="{FF2B5EF4-FFF2-40B4-BE49-F238E27FC236}">
                <a16:creationId xmlns:a16="http://schemas.microsoft.com/office/drawing/2014/main" id="{A784BA5B-C99C-4BF5-AD7B-FD3F5DB5185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4667BE-C647-467B-8304-502655B3AC0D}"/>
              </a:ext>
            </a:extLst>
          </p:cNvPr>
          <p:cNvSpPr>
            <a:spLocks noGrp="1"/>
          </p:cNvSpPr>
          <p:nvPr>
            <p:ph type="sldNum" sz="quarter" idx="12"/>
          </p:nvPr>
        </p:nvSpPr>
        <p:spPr/>
        <p:txBody>
          <a:bodyPr/>
          <a:lstStyle/>
          <a:p>
            <a:fld id="{4AF732BA-C49D-499A-B0F3-71FD3CFEDE74}" type="slidenum">
              <a:rPr lang="en-IN" smtClean="0"/>
              <a:t>‹#›</a:t>
            </a:fld>
            <a:endParaRPr lang="en-IN"/>
          </a:p>
        </p:txBody>
      </p:sp>
    </p:spTree>
    <p:extLst>
      <p:ext uri="{BB962C8B-B14F-4D97-AF65-F5344CB8AC3E}">
        <p14:creationId xmlns:p14="http://schemas.microsoft.com/office/powerpoint/2010/main" val="2417691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597451-8FC9-42CB-A7FF-5E6C117EFD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42E5C4E-3263-45F3-A578-32DC12F4F4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77EDD9-121F-488A-B7AA-0DA2CC2B0B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3FF37A-83EC-4A17-AF3C-8603E884ADDC}" type="datetimeFigureOut">
              <a:rPr lang="en-IN" smtClean="0"/>
              <a:t>05-04-2022</a:t>
            </a:fld>
            <a:endParaRPr lang="en-IN"/>
          </a:p>
        </p:txBody>
      </p:sp>
      <p:sp>
        <p:nvSpPr>
          <p:cNvPr id="5" name="Footer Placeholder 4">
            <a:extLst>
              <a:ext uri="{FF2B5EF4-FFF2-40B4-BE49-F238E27FC236}">
                <a16:creationId xmlns:a16="http://schemas.microsoft.com/office/drawing/2014/main" id="{E5268547-1C41-4FC2-B73B-D2511458B3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40C1EF0-099A-468B-83F9-FFF04E0B28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F732BA-C49D-499A-B0F3-71FD3CFEDE74}" type="slidenum">
              <a:rPr lang="en-IN" smtClean="0"/>
              <a:t>‹#›</a:t>
            </a:fld>
            <a:endParaRPr lang="en-IN"/>
          </a:p>
        </p:txBody>
      </p:sp>
    </p:spTree>
    <p:extLst>
      <p:ext uri="{BB962C8B-B14F-4D97-AF65-F5344CB8AC3E}">
        <p14:creationId xmlns:p14="http://schemas.microsoft.com/office/powerpoint/2010/main" val="19588862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0" i="0" u="none"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geeksforgeeks.org/image-edge-detection-operators-in-digital-image-processing/" TargetMode="External"/><Relationship Id="rId2" Type="http://schemas.openxmlformats.org/officeDocument/2006/relationships/hyperlink" Target="https://www.geeksforgeeks.org/digital-image-processing-basic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32066" y="947796"/>
            <a:ext cx="9144000" cy="2387600"/>
          </a:xfrm>
        </p:spPr>
        <p:txBody>
          <a:bodyPr/>
          <a:lstStyle/>
          <a:p>
            <a:r>
              <a:rPr lang="en-US" dirty="0"/>
              <a:t>Fundamentals of Computer Vision and its Applications</a:t>
            </a:r>
          </a:p>
        </p:txBody>
      </p:sp>
      <p:sp>
        <p:nvSpPr>
          <p:cNvPr id="4" name="Content Placeholder 2"/>
          <p:cNvSpPr txBox="1">
            <a:spLocks/>
          </p:cNvSpPr>
          <p:nvPr/>
        </p:nvSpPr>
        <p:spPr>
          <a:xfrm>
            <a:off x="663633" y="4183294"/>
            <a:ext cx="10515600" cy="44057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t>Course Code and Name: UCS655 - AI Applications </a:t>
            </a:r>
            <a:endParaRPr lang="en-US" dirty="0"/>
          </a:p>
        </p:txBody>
      </p:sp>
    </p:spTree>
    <p:extLst>
      <p:ext uri="{BB962C8B-B14F-4D97-AF65-F5344CB8AC3E}">
        <p14:creationId xmlns:p14="http://schemas.microsoft.com/office/powerpoint/2010/main" val="3153155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4C3C9-53B7-43A9-BB99-FC3749396DDB}"/>
              </a:ext>
            </a:extLst>
          </p:cNvPr>
          <p:cNvSpPr>
            <a:spLocks noGrp="1"/>
          </p:cNvSpPr>
          <p:nvPr>
            <p:ph type="title"/>
          </p:nvPr>
        </p:nvSpPr>
        <p:spPr/>
        <p:txBody>
          <a:bodyPr/>
          <a:lstStyle/>
          <a:p>
            <a:r>
              <a:rPr lang="en-US" dirty="0"/>
              <a:t>Overlapping fields with Image Processing</a:t>
            </a:r>
            <a:endParaRPr lang="en-IN" dirty="0"/>
          </a:p>
        </p:txBody>
      </p:sp>
      <p:pic>
        <p:nvPicPr>
          <p:cNvPr id="4" name="Picture 3">
            <a:extLst>
              <a:ext uri="{FF2B5EF4-FFF2-40B4-BE49-F238E27FC236}">
                <a16:creationId xmlns:a16="http://schemas.microsoft.com/office/drawing/2014/main" id="{00D67D66-EC05-48D4-A50D-828998FC6F95}"/>
              </a:ext>
            </a:extLst>
          </p:cNvPr>
          <p:cNvPicPr>
            <a:picLocks noChangeAspect="1"/>
          </p:cNvPicPr>
          <p:nvPr/>
        </p:nvPicPr>
        <p:blipFill>
          <a:blip r:embed="rId2"/>
          <a:stretch>
            <a:fillRect/>
          </a:stretch>
        </p:blipFill>
        <p:spPr>
          <a:xfrm>
            <a:off x="7113865" y="1751770"/>
            <a:ext cx="4530055" cy="2838703"/>
          </a:xfrm>
          <a:prstGeom prst="rect">
            <a:avLst/>
          </a:prstGeom>
        </p:spPr>
      </p:pic>
      <p:sp>
        <p:nvSpPr>
          <p:cNvPr id="6" name="TextBox 5">
            <a:extLst>
              <a:ext uri="{FF2B5EF4-FFF2-40B4-BE49-F238E27FC236}">
                <a16:creationId xmlns:a16="http://schemas.microsoft.com/office/drawing/2014/main" id="{DFADA0D8-1DCD-4376-BC96-8AD462E5A220}"/>
              </a:ext>
            </a:extLst>
          </p:cNvPr>
          <p:cNvSpPr txBox="1"/>
          <p:nvPr/>
        </p:nvSpPr>
        <p:spPr>
          <a:xfrm>
            <a:off x="723551" y="1859339"/>
            <a:ext cx="6094602" cy="3970318"/>
          </a:xfrm>
          <a:prstGeom prst="rect">
            <a:avLst/>
          </a:prstGeom>
          <a:noFill/>
        </p:spPr>
        <p:txBody>
          <a:bodyPr wrap="square">
            <a:spAutoFit/>
          </a:bodyPr>
          <a:lstStyle/>
          <a:p>
            <a:r>
              <a:rPr lang="en-US" b="1" i="0" dirty="0">
                <a:solidFill>
                  <a:srgbClr val="40424E"/>
                </a:solidFill>
                <a:effectLst/>
                <a:latin typeface="urw-din"/>
              </a:rPr>
              <a:t>According to block 1</a:t>
            </a:r>
            <a:r>
              <a:rPr lang="en-US" b="0" i="0" dirty="0">
                <a:solidFill>
                  <a:srgbClr val="40424E"/>
                </a:solidFill>
                <a:effectLst/>
                <a:latin typeface="urw-din"/>
              </a:rPr>
              <a:t>,if input is an image and we get out image as a output, then it is termed as Digital Image Processing.</a:t>
            </a:r>
            <a:br>
              <a:rPr lang="en-US" dirty="0"/>
            </a:br>
            <a:endParaRPr lang="en-US" dirty="0"/>
          </a:p>
          <a:p>
            <a:r>
              <a:rPr lang="en-US" b="1" i="0" dirty="0">
                <a:solidFill>
                  <a:srgbClr val="40424E"/>
                </a:solidFill>
                <a:effectLst/>
                <a:latin typeface="urw-din"/>
              </a:rPr>
              <a:t>According to block 2</a:t>
            </a:r>
            <a:r>
              <a:rPr lang="en-US" b="0" i="0" dirty="0">
                <a:solidFill>
                  <a:srgbClr val="40424E"/>
                </a:solidFill>
                <a:effectLst/>
                <a:latin typeface="urw-din"/>
              </a:rPr>
              <a:t>,if input is an image and we get some kind of information or description as a output, then it is termed as Computer Vision.</a:t>
            </a:r>
            <a:br>
              <a:rPr lang="en-US" dirty="0"/>
            </a:br>
            <a:endParaRPr lang="en-US" dirty="0"/>
          </a:p>
          <a:p>
            <a:r>
              <a:rPr lang="en-US" b="1" i="0" dirty="0">
                <a:solidFill>
                  <a:srgbClr val="40424E"/>
                </a:solidFill>
                <a:effectLst/>
                <a:latin typeface="urw-din"/>
              </a:rPr>
              <a:t>According to block 3</a:t>
            </a:r>
            <a:r>
              <a:rPr lang="en-US" b="0" i="0" dirty="0">
                <a:solidFill>
                  <a:srgbClr val="40424E"/>
                </a:solidFill>
                <a:effectLst/>
                <a:latin typeface="urw-din"/>
              </a:rPr>
              <a:t>,if input is some description or code and we get image as an output, then it is termed as Computer Graphics.</a:t>
            </a:r>
            <a:br>
              <a:rPr lang="en-US" dirty="0"/>
            </a:br>
            <a:endParaRPr lang="en-US" dirty="0"/>
          </a:p>
          <a:p>
            <a:r>
              <a:rPr lang="en-US" b="1" i="0" dirty="0">
                <a:solidFill>
                  <a:srgbClr val="40424E"/>
                </a:solidFill>
                <a:effectLst/>
                <a:latin typeface="urw-din"/>
              </a:rPr>
              <a:t>According to block 4</a:t>
            </a:r>
            <a:r>
              <a:rPr lang="en-US" b="0" i="0" dirty="0">
                <a:solidFill>
                  <a:srgbClr val="40424E"/>
                </a:solidFill>
                <a:effectLst/>
                <a:latin typeface="urw-din"/>
              </a:rPr>
              <a:t>,if input is description or some keywords or some code and we get description or some keywords as a output, then it is termed as Artificial Intelligence</a:t>
            </a:r>
            <a:endParaRPr lang="en-IN" dirty="0"/>
          </a:p>
        </p:txBody>
      </p:sp>
    </p:spTree>
    <p:extLst>
      <p:ext uri="{BB962C8B-B14F-4D97-AF65-F5344CB8AC3E}">
        <p14:creationId xmlns:p14="http://schemas.microsoft.com/office/powerpoint/2010/main" val="2245779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9290F-F889-47FC-AA3F-412880771989}"/>
              </a:ext>
            </a:extLst>
          </p:cNvPr>
          <p:cNvSpPr>
            <a:spLocks noGrp="1"/>
          </p:cNvSpPr>
          <p:nvPr>
            <p:ph type="title"/>
          </p:nvPr>
        </p:nvSpPr>
        <p:spPr/>
        <p:txBody>
          <a:bodyPr/>
          <a:lstStyle/>
          <a:p>
            <a:r>
              <a:rPr lang="en-US" dirty="0"/>
              <a:t>Image Edge Detection Operators</a:t>
            </a:r>
            <a:endParaRPr lang="en-IN" dirty="0"/>
          </a:p>
        </p:txBody>
      </p:sp>
      <p:sp>
        <p:nvSpPr>
          <p:cNvPr id="3" name="Content Placeholder 2">
            <a:extLst>
              <a:ext uri="{FF2B5EF4-FFF2-40B4-BE49-F238E27FC236}">
                <a16:creationId xmlns:a16="http://schemas.microsoft.com/office/drawing/2014/main" id="{3FD9AE7E-7F97-4554-9100-3DFE17DBBE2B}"/>
              </a:ext>
            </a:extLst>
          </p:cNvPr>
          <p:cNvSpPr>
            <a:spLocks noGrp="1"/>
          </p:cNvSpPr>
          <p:nvPr>
            <p:ph idx="1"/>
          </p:nvPr>
        </p:nvSpPr>
        <p:spPr/>
        <p:txBody>
          <a:bodyPr/>
          <a:lstStyle/>
          <a:p>
            <a:pPr marL="0" indent="0" algn="l" fontAlgn="base">
              <a:buNone/>
            </a:pPr>
            <a:r>
              <a:rPr lang="en-US" b="1" i="0" dirty="0">
                <a:solidFill>
                  <a:srgbClr val="40424E"/>
                </a:solidFill>
                <a:effectLst/>
                <a:latin typeface="urw-din"/>
              </a:rPr>
              <a:t>Edges</a:t>
            </a:r>
            <a:r>
              <a:rPr lang="en-US" b="0" i="0" dirty="0">
                <a:solidFill>
                  <a:srgbClr val="40424E"/>
                </a:solidFill>
                <a:effectLst/>
                <a:latin typeface="urw-din"/>
              </a:rPr>
              <a:t> are significant local changes of intensity in a digital image. An edge can be defined as a set of connected pixels that forms a boundary between two disjoint regions. There are three types of edges: </a:t>
            </a:r>
          </a:p>
          <a:p>
            <a:pPr algn="l" fontAlgn="base">
              <a:buFont typeface="Arial" panose="020B0604020202020204" pitchFamily="34" charset="0"/>
              <a:buChar char="•"/>
            </a:pPr>
            <a:r>
              <a:rPr lang="en-US" b="0" i="0" dirty="0">
                <a:solidFill>
                  <a:srgbClr val="40424E"/>
                </a:solidFill>
                <a:effectLst/>
                <a:latin typeface="urw-din"/>
              </a:rPr>
              <a:t>Horizontal edges</a:t>
            </a:r>
          </a:p>
          <a:p>
            <a:pPr algn="l" fontAlgn="base">
              <a:buFont typeface="Arial" panose="020B0604020202020204" pitchFamily="34" charset="0"/>
              <a:buChar char="•"/>
            </a:pPr>
            <a:r>
              <a:rPr lang="en-US" b="0" i="0" dirty="0">
                <a:solidFill>
                  <a:srgbClr val="40424E"/>
                </a:solidFill>
                <a:effectLst/>
                <a:latin typeface="urw-din"/>
              </a:rPr>
              <a:t>Vertical edges</a:t>
            </a:r>
          </a:p>
          <a:p>
            <a:pPr algn="l" fontAlgn="base">
              <a:buFont typeface="Arial" panose="020B0604020202020204" pitchFamily="34" charset="0"/>
              <a:buChar char="•"/>
            </a:pPr>
            <a:r>
              <a:rPr lang="en-US" b="0" i="0" dirty="0">
                <a:solidFill>
                  <a:srgbClr val="40424E"/>
                </a:solidFill>
                <a:effectLst/>
                <a:latin typeface="urw-din"/>
              </a:rPr>
              <a:t>Diagonal edges</a:t>
            </a:r>
          </a:p>
          <a:p>
            <a:endParaRPr lang="en-IN" dirty="0"/>
          </a:p>
        </p:txBody>
      </p:sp>
    </p:spTree>
    <p:extLst>
      <p:ext uri="{BB962C8B-B14F-4D97-AF65-F5344CB8AC3E}">
        <p14:creationId xmlns:p14="http://schemas.microsoft.com/office/powerpoint/2010/main" val="2184116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5DEE30-13DF-4432-B9A9-B304266DE80B}"/>
              </a:ext>
            </a:extLst>
          </p:cNvPr>
          <p:cNvSpPr>
            <a:spLocks noGrp="1"/>
          </p:cNvSpPr>
          <p:nvPr>
            <p:ph idx="1"/>
          </p:nvPr>
        </p:nvSpPr>
        <p:spPr/>
        <p:txBody>
          <a:bodyPr/>
          <a:lstStyle/>
          <a:p>
            <a:pPr marL="0" indent="0" algn="l" fontAlgn="base">
              <a:buNone/>
            </a:pPr>
            <a:r>
              <a:rPr lang="en-US" b="1" i="0" dirty="0">
                <a:solidFill>
                  <a:srgbClr val="40424E"/>
                </a:solidFill>
                <a:effectLst/>
                <a:latin typeface="urw-din"/>
              </a:rPr>
              <a:t>Edge Detection</a:t>
            </a:r>
            <a:r>
              <a:rPr lang="en-US" b="0" i="0" dirty="0">
                <a:solidFill>
                  <a:srgbClr val="40424E"/>
                </a:solidFill>
                <a:effectLst/>
                <a:latin typeface="urw-din"/>
              </a:rPr>
              <a:t> is a method of segmenting an image into regions of discontinuity. It is a widely used technique in digital image processing like </a:t>
            </a:r>
            <a:br>
              <a:rPr lang="en-US" b="0" i="0" dirty="0">
                <a:solidFill>
                  <a:srgbClr val="40424E"/>
                </a:solidFill>
                <a:effectLst/>
                <a:latin typeface="urw-din"/>
              </a:rPr>
            </a:br>
            <a:r>
              <a:rPr lang="en-US" b="0" i="0" dirty="0">
                <a:solidFill>
                  <a:srgbClr val="40424E"/>
                </a:solidFill>
                <a:effectLst/>
                <a:latin typeface="urw-din"/>
              </a:rPr>
              <a:t> </a:t>
            </a:r>
          </a:p>
          <a:p>
            <a:pPr algn="l" fontAlgn="base">
              <a:buFont typeface="Arial" panose="020B0604020202020204" pitchFamily="34" charset="0"/>
              <a:buChar char="•"/>
            </a:pPr>
            <a:r>
              <a:rPr lang="en-US" b="0" i="0" dirty="0">
                <a:solidFill>
                  <a:srgbClr val="40424E"/>
                </a:solidFill>
                <a:effectLst/>
                <a:latin typeface="urw-din"/>
              </a:rPr>
              <a:t>pattern recognition</a:t>
            </a:r>
          </a:p>
          <a:p>
            <a:pPr algn="l" fontAlgn="base">
              <a:buFont typeface="Arial" panose="020B0604020202020204" pitchFamily="34" charset="0"/>
              <a:buChar char="•"/>
            </a:pPr>
            <a:r>
              <a:rPr lang="en-US" b="0" i="0" dirty="0">
                <a:solidFill>
                  <a:srgbClr val="40424E"/>
                </a:solidFill>
                <a:effectLst/>
                <a:latin typeface="urw-din"/>
              </a:rPr>
              <a:t>image morphology</a:t>
            </a:r>
          </a:p>
          <a:p>
            <a:pPr algn="l" fontAlgn="base">
              <a:buFont typeface="Arial" panose="020B0604020202020204" pitchFamily="34" charset="0"/>
              <a:buChar char="•"/>
            </a:pPr>
            <a:r>
              <a:rPr lang="en-US" b="0" i="0" dirty="0">
                <a:solidFill>
                  <a:srgbClr val="40424E"/>
                </a:solidFill>
                <a:effectLst/>
                <a:latin typeface="urw-din"/>
              </a:rPr>
              <a:t>feature extraction</a:t>
            </a:r>
          </a:p>
          <a:p>
            <a:endParaRPr lang="en-IN" dirty="0"/>
          </a:p>
        </p:txBody>
      </p:sp>
    </p:spTree>
    <p:extLst>
      <p:ext uri="{BB962C8B-B14F-4D97-AF65-F5344CB8AC3E}">
        <p14:creationId xmlns:p14="http://schemas.microsoft.com/office/powerpoint/2010/main" val="2881982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20BD3C-7AC0-41F7-A05B-D4DC50DD4C9B}"/>
              </a:ext>
            </a:extLst>
          </p:cNvPr>
          <p:cNvSpPr>
            <a:spLocks noGrp="1"/>
          </p:cNvSpPr>
          <p:nvPr>
            <p:ph idx="1"/>
          </p:nvPr>
        </p:nvSpPr>
        <p:spPr>
          <a:xfrm>
            <a:off x="896923" y="176169"/>
            <a:ext cx="6284053" cy="6568580"/>
          </a:xfrm>
        </p:spPr>
        <p:txBody>
          <a:bodyPr>
            <a:normAutofit fontScale="92500" lnSpcReduction="10000"/>
          </a:bodyPr>
          <a:lstStyle/>
          <a:p>
            <a:pPr marL="0" indent="0" algn="l" fontAlgn="base">
              <a:buNone/>
            </a:pPr>
            <a:r>
              <a:rPr lang="en-US" b="0" i="0" dirty="0">
                <a:solidFill>
                  <a:srgbClr val="40424E"/>
                </a:solidFill>
                <a:effectLst/>
                <a:latin typeface="urw-din"/>
              </a:rPr>
              <a:t>Edge detection allows users to observe the features of an image for a significant change in the gray level. This texture indicating the end of one region in the image and the beginning of another. It reduces the amount of data in an image and preserves the structural properties of an image. </a:t>
            </a:r>
          </a:p>
          <a:p>
            <a:pPr marL="0" indent="0" algn="l" fontAlgn="base">
              <a:buNone/>
            </a:pPr>
            <a:r>
              <a:rPr lang="en-US" b="1" i="0" dirty="0">
                <a:solidFill>
                  <a:srgbClr val="40424E"/>
                </a:solidFill>
                <a:effectLst/>
                <a:latin typeface="urw-din"/>
              </a:rPr>
              <a:t>Edge Detection Operators</a:t>
            </a:r>
            <a:r>
              <a:rPr lang="en-US" b="0" i="0" dirty="0">
                <a:solidFill>
                  <a:srgbClr val="40424E"/>
                </a:solidFill>
                <a:effectLst/>
                <a:latin typeface="urw-din"/>
              </a:rPr>
              <a:t> are of two types: </a:t>
            </a:r>
          </a:p>
          <a:p>
            <a:pPr algn="l" fontAlgn="base">
              <a:buFont typeface="Arial" panose="020B0604020202020204" pitchFamily="34" charset="0"/>
              <a:buChar char="•"/>
            </a:pPr>
            <a:r>
              <a:rPr lang="en-US" b="1" i="0" dirty="0">
                <a:solidFill>
                  <a:srgbClr val="40424E"/>
                </a:solidFill>
                <a:effectLst/>
                <a:latin typeface="urw-din"/>
              </a:rPr>
              <a:t>Gradient –</a:t>
            </a:r>
            <a:r>
              <a:rPr lang="en-US" b="0" i="0" dirty="0">
                <a:solidFill>
                  <a:srgbClr val="40424E"/>
                </a:solidFill>
                <a:effectLst/>
                <a:latin typeface="urw-din"/>
              </a:rPr>
              <a:t> based operator which computes first-order derivations in a digital image like, Sobel operator, Prewitt operator, Robert operator</a:t>
            </a:r>
          </a:p>
          <a:p>
            <a:pPr algn="l" fontAlgn="base">
              <a:buFont typeface="Arial" panose="020B0604020202020204" pitchFamily="34" charset="0"/>
              <a:buChar char="•"/>
            </a:pPr>
            <a:r>
              <a:rPr lang="en-US" b="1" i="0" dirty="0">
                <a:solidFill>
                  <a:srgbClr val="40424E"/>
                </a:solidFill>
                <a:effectLst/>
                <a:latin typeface="urw-din"/>
              </a:rPr>
              <a:t>Gaussian –</a:t>
            </a:r>
            <a:r>
              <a:rPr lang="en-US" b="0" i="0" dirty="0">
                <a:solidFill>
                  <a:srgbClr val="40424E"/>
                </a:solidFill>
                <a:effectLst/>
                <a:latin typeface="urw-din"/>
              </a:rPr>
              <a:t> based operator which computes second-order derivations in a digital image like, Canny edge detector, Laplacian of Gaussian </a:t>
            </a:r>
          </a:p>
          <a:p>
            <a:endParaRPr lang="en-IN" dirty="0"/>
          </a:p>
        </p:txBody>
      </p:sp>
      <p:pic>
        <p:nvPicPr>
          <p:cNvPr id="4" name="Picture 2">
            <a:extLst>
              <a:ext uri="{FF2B5EF4-FFF2-40B4-BE49-F238E27FC236}">
                <a16:creationId xmlns:a16="http://schemas.microsoft.com/office/drawing/2014/main" id="{61DCBBC4-1981-4DDB-A8A5-43407B2BF7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7735" y="1363604"/>
            <a:ext cx="4279192" cy="3762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2981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7038A-C62B-452C-BBA8-D72F58E8678C}"/>
              </a:ext>
            </a:extLst>
          </p:cNvPr>
          <p:cNvSpPr>
            <a:spLocks noGrp="1"/>
          </p:cNvSpPr>
          <p:nvPr>
            <p:ph type="title"/>
          </p:nvPr>
        </p:nvSpPr>
        <p:spPr/>
        <p:txBody>
          <a:bodyPr/>
          <a:lstStyle/>
          <a:p>
            <a:r>
              <a:rPr lang="en-US" dirty="0"/>
              <a:t>Sobel Operator</a:t>
            </a:r>
            <a:endParaRPr lang="en-IN" dirty="0"/>
          </a:p>
        </p:txBody>
      </p:sp>
      <p:sp>
        <p:nvSpPr>
          <p:cNvPr id="3" name="Content Placeholder 2">
            <a:extLst>
              <a:ext uri="{FF2B5EF4-FFF2-40B4-BE49-F238E27FC236}">
                <a16:creationId xmlns:a16="http://schemas.microsoft.com/office/drawing/2014/main" id="{D3A1D1D5-C3E4-4C64-82DF-7B9E68048D9E}"/>
              </a:ext>
            </a:extLst>
          </p:cNvPr>
          <p:cNvSpPr>
            <a:spLocks noGrp="1"/>
          </p:cNvSpPr>
          <p:nvPr>
            <p:ph idx="1"/>
          </p:nvPr>
        </p:nvSpPr>
        <p:spPr>
          <a:xfrm>
            <a:off x="838200" y="1825625"/>
            <a:ext cx="10515600" cy="2939322"/>
          </a:xfrm>
        </p:spPr>
        <p:txBody>
          <a:bodyPr>
            <a:normAutofit fontScale="92500" lnSpcReduction="20000"/>
          </a:bodyPr>
          <a:lstStyle/>
          <a:p>
            <a:r>
              <a:rPr lang="en-US" b="0" i="0" dirty="0">
                <a:solidFill>
                  <a:srgbClr val="40424E"/>
                </a:solidFill>
                <a:effectLst/>
                <a:latin typeface="urw-din"/>
              </a:rPr>
              <a:t>It is a discrete differentiation operator. </a:t>
            </a:r>
          </a:p>
          <a:p>
            <a:r>
              <a:rPr lang="en-US" b="0" i="0" dirty="0">
                <a:solidFill>
                  <a:srgbClr val="40424E"/>
                </a:solidFill>
                <a:effectLst/>
                <a:latin typeface="urw-din"/>
              </a:rPr>
              <a:t>It computes the gradient approximation of image intensity function for image edge detection. </a:t>
            </a:r>
          </a:p>
          <a:p>
            <a:r>
              <a:rPr lang="en-US" b="0" i="0" dirty="0">
                <a:solidFill>
                  <a:srgbClr val="40424E"/>
                </a:solidFill>
                <a:effectLst/>
                <a:latin typeface="urw-din"/>
              </a:rPr>
              <a:t>At the pixels of an image, the Sobel operator produces either the normal to a vector or the corresponding gradient vector. </a:t>
            </a:r>
          </a:p>
          <a:p>
            <a:r>
              <a:rPr lang="en-US" b="0" i="0" dirty="0">
                <a:solidFill>
                  <a:srgbClr val="40424E"/>
                </a:solidFill>
                <a:effectLst/>
                <a:latin typeface="urw-din"/>
              </a:rPr>
              <a:t>It uses two 3 x 3 kernels or masks which are convolved with the input image to calculate the vertical and horizontal derivative approximations respectively – </a:t>
            </a:r>
            <a:endParaRPr lang="en-IN" dirty="0"/>
          </a:p>
        </p:txBody>
      </p:sp>
      <p:pic>
        <p:nvPicPr>
          <p:cNvPr id="6" name="Picture 5">
            <a:extLst>
              <a:ext uri="{FF2B5EF4-FFF2-40B4-BE49-F238E27FC236}">
                <a16:creationId xmlns:a16="http://schemas.microsoft.com/office/drawing/2014/main" id="{43A58D8C-C4ED-4BBB-ABD4-9152068CDE34}"/>
              </a:ext>
            </a:extLst>
          </p:cNvPr>
          <p:cNvPicPr>
            <a:picLocks noChangeAspect="1"/>
          </p:cNvPicPr>
          <p:nvPr/>
        </p:nvPicPr>
        <p:blipFill rotWithShape="1">
          <a:blip r:embed="rId2"/>
          <a:srcRect t="466"/>
          <a:stretch/>
        </p:blipFill>
        <p:spPr>
          <a:xfrm>
            <a:off x="1224792" y="4764947"/>
            <a:ext cx="9742415" cy="1727928"/>
          </a:xfrm>
          <a:prstGeom prst="rect">
            <a:avLst/>
          </a:prstGeom>
        </p:spPr>
      </p:pic>
    </p:spTree>
    <p:extLst>
      <p:ext uri="{BB962C8B-B14F-4D97-AF65-F5344CB8AC3E}">
        <p14:creationId xmlns:p14="http://schemas.microsoft.com/office/powerpoint/2010/main" val="2784865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1CC61-FA07-4FA2-99B2-06DE6E20D562}"/>
              </a:ext>
            </a:extLst>
          </p:cNvPr>
          <p:cNvSpPr>
            <a:spLocks noGrp="1"/>
          </p:cNvSpPr>
          <p:nvPr>
            <p:ph type="title"/>
          </p:nvPr>
        </p:nvSpPr>
        <p:spPr/>
        <p:txBody>
          <a:bodyPr/>
          <a:lstStyle/>
          <a:p>
            <a:r>
              <a:rPr lang="en-US" dirty="0"/>
              <a:t>Advantages and Limitations of Sobel Operator</a:t>
            </a:r>
            <a:endParaRPr lang="en-IN" dirty="0"/>
          </a:p>
        </p:txBody>
      </p:sp>
      <p:sp>
        <p:nvSpPr>
          <p:cNvPr id="3" name="Content Placeholder 2">
            <a:extLst>
              <a:ext uri="{FF2B5EF4-FFF2-40B4-BE49-F238E27FC236}">
                <a16:creationId xmlns:a16="http://schemas.microsoft.com/office/drawing/2014/main" id="{BADBBFC5-F72E-458B-ABFF-C476D2BF51E8}"/>
              </a:ext>
            </a:extLst>
          </p:cNvPr>
          <p:cNvSpPr>
            <a:spLocks noGrp="1"/>
          </p:cNvSpPr>
          <p:nvPr>
            <p:ph idx="1"/>
          </p:nvPr>
        </p:nvSpPr>
        <p:spPr/>
        <p:txBody>
          <a:bodyPr>
            <a:normAutofit fontScale="92500" lnSpcReduction="20000"/>
          </a:bodyPr>
          <a:lstStyle/>
          <a:p>
            <a:pPr marL="0" indent="0" algn="l" fontAlgn="base">
              <a:buNone/>
            </a:pPr>
            <a:r>
              <a:rPr lang="en-US" b="1" i="1" dirty="0">
                <a:solidFill>
                  <a:srgbClr val="40424E"/>
                </a:solidFill>
                <a:effectLst/>
                <a:latin typeface="urw-din"/>
              </a:rPr>
              <a:t>Advantages:</a:t>
            </a:r>
            <a:r>
              <a:rPr lang="en-US" b="0" i="0" dirty="0">
                <a:solidFill>
                  <a:srgbClr val="40424E"/>
                </a:solidFill>
                <a:effectLst/>
                <a:latin typeface="urw-din"/>
              </a:rPr>
              <a:t> </a:t>
            </a:r>
            <a:br>
              <a:rPr lang="en-US" b="0" i="0" dirty="0">
                <a:solidFill>
                  <a:srgbClr val="40424E"/>
                </a:solidFill>
                <a:effectLst/>
                <a:latin typeface="urw-din"/>
              </a:rPr>
            </a:br>
            <a:r>
              <a:rPr lang="en-US" b="0" i="0" dirty="0">
                <a:solidFill>
                  <a:srgbClr val="40424E"/>
                </a:solidFill>
                <a:effectLst/>
                <a:latin typeface="urw-din"/>
              </a:rPr>
              <a:t> </a:t>
            </a:r>
          </a:p>
          <a:p>
            <a:pPr algn="l" fontAlgn="base">
              <a:buFont typeface="+mj-lt"/>
              <a:buAutoNum type="arabicPeriod"/>
            </a:pPr>
            <a:r>
              <a:rPr lang="en-US" b="0" i="0" dirty="0">
                <a:solidFill>
                  <a:srgbClr val="40424E"/>
                </a:solidFill>
                <a:effectLst/>
                <a:latin typeface="urw-din"/>
              </a:rPr>
              <a:t>Simple and time efficient computation</a:t>
            </a:r>
          </a:p>
          <a:p>
            <a:pPr algn="l" fontAlgn="base">
              <a:buFont typeface="+mj-lt"/>
              <a:buAutoNum type="arabicPeriod"/>
            </a:pPr>
            <a:r>
              <a:rPr lang="en-US" b="0" i="0" dirty="0">
                <a:solidFill>
                  <a:srgbClr val="40424E"/>
                </a:solidFill>
                <a:effectLst/>
                <a:latin typeface="urw-din"/>
              </a:rPr>
              <a:t>Very easy at searching for smooth edges</a:t>
            </a:r>
          </a:p>
          <a:p>
            <a:pPr marL="0" indent="0" algn="l" fontAlgn="base">
              <a:buNone/>
            </a:pPr>
            <a:endParaRPr lang="en-US" b="1" i="1" dirty="0">
              <a:solidFill>
                <a:srgbClr val="40424E"/>
              </a:solidFill>
              <a:effectLst/>
              <a:latin typeface="urw-din"/>
            </a:endParaRPr>
          </a:p>
          <a:p>
            <a:pPr marL="0" indent="0" algn="l" fontAlgn="base">
              <a:buNone/>
            </a:pPr>
            <a:r>
              <a:rPr lang="en-US" b="1" i="1" dirty="0">
                <a:solidFill>
                  <a:srgbClr val="40424E"/>
                </a:solidFill>
                <a:effectLst/>
                <a:latin typeface="urw-din"/>
              </a:rPr>
              <a:t>Limitations:</a:t>
            </a:r>
            <a:r>
              <a:rPr lang="en-US" b="0" i="0" dirty="0">
                <a:solidFill>
                  <a:srgbClr val="40424E"/>
                </a:solidFill>
                <a:effectLst/>
                <a:latin typeface="urw-din"/>
              </a:rPr>
              <a:t> </a:t>
            </a:r>
            <a:br>
              <a:rPr lang="en-US" b="0" i="0" dirty="0">
                <a:solidFill>
                  <a:srgbClr val="40424E"/>
                </a:solidFill>
                <a:effectLst/>
                <a:latin typeface="urw-din"/>
              </a:rPr>
            </a:br>
            <a:r>
              <a:rPr lang="en-US" b="0" i="0" dirty="0">
                <a:solidFill>
                  <a:srgbClr val="40424E"/>
                </a:solidFill>
                <a:effectLst/>
                <a:latin typeface="urw-din"/>
              </a:rPr>
              <a:t> </a:t>
            </a:r>
          </a:p>
          <a:p>
            <a:pPr algn="l" fontAlgn="base">
              <a:buFont typeface="+mj-lt"/>
              <a:buAutoNum type="arabicPeriod"/>
            </a:pPr>
            <a:r>
              <a:rPr lang="en-US" b="0" i="0" dirty="0">
                <a:solidFill>
                  <a:srgbClr val="40424E"/>
                </a:solidFill>
                <a:effectLst/>
                <a:latin typeface="urw-din"/>
              </a:rPr>
              <a:t>Diagonal direction points are not preserved always</a:t>
            </a:r>
          </a:p>
          <a:p>
            <a:pPr algn="l" fontAlgn="base">
              <a:buFont typeface="+mj-lt"/>
              <a:buAutoNum type="arabicPeriod"/>
            </a:pPr>
            <a:r>
              <a:rPr lang="en-US" b="0" i="0" dirty="0">
                <a:solidFill>
                  <a:srgbClr val="40424E"/>
                </a:solidFill>
                <a:effectLst/>
                <a:latin typeface="urw-din"/>
              </a:rPr>
              <a:t>Highly sensitive to noise</a:t>
            </a:r>
          </a:p>
          <a:p>
            <a:pPr algn="l" fontAlgn="base">
              <a:buFont typeface="+mj-lt"/>
              <a:buAutoNum type="arabicPeriod"/>
            </a:pPr>
            <a:r>
              <a:rPr lang="en-US" b="0" i="0" dirty="0">
                <a:solidFill>
                  <a:srgbClr val="40424E"/>
                </a:solidFill>
                <a:effectLst/>
                <a:latin typeface="urw-din"/>
              </a:rPr>
              <a:t>Not very accurate in edge detection</a:t>
            </a:r>
          </a:p>
          <a:p>
            <a:pPr algn="l" fontAlgn="base">
              <a:buFont typeface="+mj-lt"/>
              <a:buAutoNum type="arabicPeriod"/>
            </a:pPr>
            <a:r>
              <a:rPr lang="en-US" b="0" i="0" dirty="0">
                <a:solidFill>
                  <a:srgbClr val="40424E"/>
                </a:solidFill>
                <a:effectLst/>
                <a:latin typeface="urw-din"/>
              </a:rPr>
              <a:t>Detect with thick and rough edges does not give appropriate results</a:t>
            </a:r>
          </a:p>
          <a:p>
            <a:endParaRPr lang="en-IN" dirty="0"/>
          </a:p>
        </p:txBody>
      </p:sp>
    </p:spTree>
    <p:extLst>
      <p:ext uri="{BB962C8B-B14F-4D97-AF65-F5344CB8AC3E}">
        <p14:creationId xmlns:p14="http://schemas.microsoft.com/office/powerpoint/2010/main" val="3207673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448E7-4FD9-4C88-9B12-DC6D41D55777}"/>
              </a:ext>
            </a:extLst>
          </p:cNvPr>
          <p:cNvSpPr>
            <a:spLocks noGrp="1"/>
          </p:cNvSpPr>
          <p:nvPr>
            <p:ph type="title"/>
          </p:nvPr>
        </p:nvSpPr>
        <p:spPr/>
        <p:txBody>
          <a:bodyPr/>
          <a:lstStyle/>
          <a:p>
            <a:r>
              <a:rPr lang="en-US" dirty="0"/>
              <a:t>Prewitt Operator</a:t>
            </a:r>
            <a:endParaRPr lang="en-IN" dirty="0"/>
          </a:p>
        </p:txBody>
      </p:sp>
      <p:sp>
        <p:nvSpPr>
          <p:cNvPr id="3" name="Content Placeholder 2">
            <a:extLst>
              <a:ext uri="{FF2B5EF4-FFF2-40B4-BE49-F238E27FC236}">
                <a16:creationId xmlns:a16="http://schemas.microsoft.com/office/drawing/2014/main" id="{645D9CFD-A3BC-4689-8204-BD851A133910}"/>
              </a:ext>
            </a:extLst>
          </p:cNvPr>
          <p:cNvSpPr>
            <a:spLocks noGrp="1"/>
          </p:cNvSpPr>
          <p:nvPr>
            <p:ph idx="1"/>
          </p:nvPr>
        </p:nvSpPr>
        <p:spPr>
          <a:xfrm>
            <a:off x="760160" y="1470622"/>
            <a:ext cx="10515600" cy="2228923"/>
          </a:xfrm>
        </p:spPr>
        <p:txBody>
          <a:bodyPr/>
          <a:lstStyle/>
          <a:p>
            <a:pPr marL="0" indent="0">
              <a:buNone/>
            </a:pPr>
            <a:r>
              <a:rPr lang="en-US" b="0" i="0" dirty="0">
                <a:solidFill>
                  <a:srgbClr val="40424E"/>
                </a:solidFill>
                <a:effectLst/>
                <a:latin typeface="urw-din"/>
              </a:rPr>
              <a:t>This operator is almost similar to the </a:t>
            </a:r>
            <a:r>
              <a:rPr lang="en-US" b="0" i="0" dirty="0" err="1">
                <a:solidFill>
                  <a:srgbClr val="40424E"/>
                </a:solidFill>
                <a:effectLst/>
                <a:latin typeface="urw-din"/>
              </a:rPr>
              <a:t>sobel</a:t>
            </a:r>
            <a:r>
              <a:rPr lang="en-US" b="0" i="0" dirty="0">
                <a:solidFill>
                  <a:srgbClr val="40424E"/>
                </a:solidFill>
                <a:effectLst/>
                <a:latin typeface="urw-din"/>
              </a:rPr>
              <a:t> operator. </a:t>
            </a:r>
          </a:p>
          <a:p>
            <a:pPr marL="0" indent="0">
              <a:buNone/>
            </a:pPr>
            <a:r>
              <a:rPr lang="en-US" b="0" i="0" dirty="0">
                <a:solidFill>
                  <a:srgbClr val="40424E"/>
                </a:solidFill>
                <a:effectLst/>
                <a:latin typeface="urw-din"/>
              </a:rPr>
              <a:t>It also detects vertical and horizontal edges of an image. </a:t>
            </a:r>
          </a:p>
          <a:p>
            <a:pPr marL="0" indent="0">
              <a:buNone/>
            </a:pPr>
            <a:r>
              <a:rPr lang="en-US" b="0" i="0" dirty="0">
                <a:solidFill>
                  <a:srgbClr val="40424E"/>
                </a:solidFill>
                <a:effectLst/>
                <a:latin typeface="urw-din"/>
              </a:rPr>
              <a:t>It is one of the best ways to detect the orientation and magnitude of an image. It uses the kernels or masks – </a:t>
            </a:r>
            <a:endParaRPr lang="en-IN" dirty="0"/>
          </a:p>
        </p:txBody>
      </p:sp>
      <p:pic>
        <p:nvPicPr>
          <p:cNvPr id="5" name="Picture 4">
            <a:extLst>
              <a:ext uri="{FF2B5EF4-FFF2-40B4-BE49-F238E27FC236}">
                <a16:creationId xmlns:a16="http://schemas.microsoft.com/office/drawing/2014/main" id="{EA6D18CC-5E84-4620-9EC0-4118F4D5A1A4}"/>
              </a:ext>
            </a:extLst>
          </p:cNvPr>
          <p:cNvPicPr>
            <a:picLocks noChangeAspect="1"/>
          </p:cNvPicPr>
          <p:nvPr/>
        </p:nvPicPr>
        <p:blipFill>
          <a:blip r:embed="rId2"/>
          <a:stretch>
            <a:fillRect/>
          </a:stretch>
        </p:blipFill>
        <p:spPr>
          <a:xfrm>
            <a:off x="838200" y="4001294"/>
            <a:ext cx="10437560" cy="1820666"/>
          </a:xfrm>
          <a:prstGeom prst="rect">
            <a:avLst/>
          </a:prstGeom>
        </p:spPr>
      </p:pic>
    </p:spTree>
    <p:extLst>
      <p:ext uri="{BB962C8B-B14F-4D97-AF65-F5344CB8AC3E}">
        <p14:creationId xmlns:p14="http://schemas.microsoft.com/office/powerpoint/2010/main" val="4179551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1CC61-FA07-4FA2-99B2-06DE6E20D562}"/>
              </a:ext>
            </a:extLst>
          </p:cNvPr>
          <p:cNvSpPr>
            <a:spLocks noGrp="1"/>
          </p:cNvSpPr>
          <p:nvPr>
            <p:ph type="title"/>
          </p:nvPr>
        </p:nvSpPr>
        <p:spPr/>
        <p:txBody>
          <a:bodyPr/>
          <a:lstStyle/>
          <a:p>
            <a:r>
              <a:rPr lang="en-US" dirty="0"/>
              <a:t>Advantages and Limitations of Prewitt Operator</a:t>
            </a:r>
            <a:endParaRPr lang="en-IN" dirty="0"/>
          </a:p>
        </p:txBody>
      </p:sp>
      <p:sp>
        <p:nvSpPr>
          <p:cNvPr id="3" name="Content Placeholder 2">
            <a:extLst>
              <a:ext uri="{FF2B5EF4-FFF2-40B4-BE49-F238E27FC236}">
                <a16:creationId xmlns:a16="http://schemas.microsoft.com/office/drawing/2014/main" id="{BADBBFC5-F72E-458B-ABFF-C476D2BF51E8}"/>
              </a:ext>
            </a:extLst>
          </p:cNvPr>
          <p:cNvSpPr>
            <a:spLocks noGrp="1"/>
          </p:cNvSpPr>
          <p:nvPr>
            <p:ph idx="1"/>
          </p:nvPr>
        </p:nvSpPr>
        <p:spPr/>
        <p:txBody>
          <a:bodyPr>
            <a:normAutofit/>
          </a:bodyPr>
          <a:lstStyle/>
          <a:p>
            <a:pPr marL="0" indent="0" algn="l" fontAlgn="base">
              <a:buNone/>
            </a:pPr>
            <a:r>
              <a:rPr lang="en-US" b="1" i="1" dirty="0">
                <a:solidFill>
                  <a:srgbClr val="40424E"/>
                </a:solidFill>
                <a:effectLst/>
                <a:latin typeface="urw-din"/>
              </a:rPr>
              <a:t>Advantages:</a:t>
            </a:r>
            <a:r>
              <a:rPr lang="en-US" b="0" i="0" dirty="0">
                <a:solidFill>
                  <a:srgbClr val="40424E"/>
                </a:solidFill>
                <a:effectLst/>
                <a:latin typeface="urw-din"/>
              </a:rPr>
              <a:t> </a:t>
            </a:r>
            <a:br>
              <a:rPr lang="en-US" b="0" i="0" dirty="0">
                <a:solidFill>
                  <a:srgbClr val="40424E"/>
                </a:solidFill>
                <a:effectLst/>
                <a:latin typeface="urw-din"/>
              </a:rPr>
            </a:br>
            <a:r>
              <a:rPr lang="en-US" b="0" i="0" dirty="0">
                <a:solidFill>
                  <a:srgbClr val="40424E"/>
                </a:solidFill>
                <a:effectLst/>
                <a:latin typeface="urw-din"/>
              </a:rPr>
              <a:t> </a:t>
            </a:r>
          </a:p>
          <a:p>
            <a:pPr algn="l" fontAlgn="base">
              <a:buFont typeface="+mj-lt"/>
              <a:buAutoNum type="arabicPeriod"/>
            </a:pPr>
            <a:r>
              <a:rPr lang="en-US" b="0" i="0" dirty="0">
                <a:solidFill>
                  <a:srgbClr val="40424E"/>
                </a:solidFill>
                <a:effectLst/>
                <a:latin typeface="urw-din"/>
              </a:rPr>
              <a:t>Good performance on detecting vertical and horizontal edges</a:t>
            </a:r>
          </a:p>
          <a:p>
            <a:pPr algn="l" fontAlgn="base">
              <a:buFont typeface="+mj-lt"/>
              <a:buAutoNum type="arabicPeriod"/>
            </a:pPr>
            <a:r>
              <a:rPr lang="en-US" b="0" i="0" dirty="0">
                <a:solidFill>
                  <a:srgbClr val="40424E"/>
                </a:solidFill>
                <a:effectLst/>
                <a:latin typeface="urw-din"/>
              </a:rPr>
              <a:t>Best operator to detect the orientation of an image</a:t>
            </a:r>
          </a:p>
          <a:p>
            <a:pPr marL="0" indent="0" algn="l" fontAlgn="base">
              <a:buNone/>
            </a:pPr>
            <a:endParaRPr lang="en-US" b="1" i="1" dirty="0">
              <a:solidFill>
                <a:srgbClr val="40424E"/>
              </a:solidFill>
              <a:effectLst/>
              <a:latin typeface="urw-din"/>
            </a:endParaRPr>
          </a:p>
          <a:p>
            <a:pPr marL="0" indent="0" algn="l" fontAlgn="base">
              <a:buNone/>
            </a:pPr>
            <a:r>
              <a:rPr lang="en-US" b="1" i="1" dirty="0">
                <a:solidFill>
                  <a:srgbClr val="40424E"/>
                </a:solidFill>
                <a:effectLst/>
                <a:latin typeface="urw-din"/>
              </a:rPr>
              <a:t>Limitations:</a:t>
            </a:r>
            <a:r>
              <a:rPr lang="en-US" b="0" i="0" dirty="0">
                <a:solidFill>
                  <a:srgbClr val="40424E"/>
                </a:solidFill>
                <a:effectLst/>
                <a:latin typeface="urw-din"/>
              </a:rPr>
              <a:t> </a:t>
            </a:r>
            <a:br>
              <a:rPr lang="en-US" b="0" i="0" dirty="0">
                <a:solidFill>
                  <a:srgbClr val="40424E"/>
                </a:solidFill>
                <a:effectLst/>
                <a:latin typeface="urw-din"/>
              </a:rPr>
            </a:br>
            <a:r>
              <a:rPr lang="en-US" b="0" i="0" dirty="0">
                <a:solidFill>
                  <a:srgbClr val="40424E"/>
                </a:solidFill>
                <a:effectLst/>
                <a:latin typeface="urw-din"/>
              </a:rPr>
              <a:t> </a:t>
            </a:r>
          </a:p>
          <a:p>
            <a:pPr algn="l" fontAlgn="base">
              <a:buFont typeface="+mj-lt"/>
              <a:buAutoNum type="arabicPeriod"/>
            </a:pPr>
            <a:r>
              <a:rPr lang="en-US" b="0" i="0" dirty="0">
                <a:solidFill>
                  <a:srgbClr val="40424E"/>
                </a:solidFill>
                <a:effectLst/>
                <a:latin typeface="urw-din"/>
              </a:rPr>
              <a:t>The magnitude of coefficient is fixed and cannot be changed</a:t>
            </a:r>
          </a:p>
          <a:p>
            <a:pPr algn="l" fontAlgn="base">
              <a:buFont typeface="+mj-lt"/>
              <a:buAutoNum type="arabicPeriod"/>
            </a:pPr>
            <a:r>
              <a:rPr lang="en-US" b="0" i="0" dirty="0">
                <a:solidFill>
                  <a:srgbClr val="40424E"/>
                </a:solidFill>
                <a:effectLst/>
                <a:latin typeface="urw-din"/>
              </a:rPr>
              <a:t>Diagonal direction points are not preserved always</a:t>
            </a:r>
          </a:p>
          <a:p>
            <a:endParaRPr lang="en-IN" dirty="0"/>
          </a:p>
        </p:txBody>
      </p:sp>
    </p:spTree>
    <p:extLst>
      <p:ext uri="{BB962C8B-B14F-4D97-AF65-F5344CB8AC3E}">
        <p14:creationId xmlns:p14="http://schemas.microsoft.com/office/powerpoint/2010/main" val="14492808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47298-33FA-4E7D-8A27-F33180E77F46}"/>
              </a:ext>
            </a:extLst>
          </p:cNvPr>
          <p:cNvSpPr>
            <a:spLocks noGrp="1"/>
          </p:cNvSpPr>
          <p:nvPr>
            <p:ph type="title"/>
          </p:nvPr>
        </p:nvSpPr>
        <p:spPr/>
        <p:txBody>
          <a:bodyPr/>
          <a:lstStyle/>
          <a:p>
            <a:r>
              <a:rPr lang="en-US" dirty="0"/>
              <a:t>Robert Operator</a:t>
            </a:r>
            <a:endParaRPr lang="en-IN" dirty="0"/>
          </a:p>
        </p:txBody>
      </p:sp>
      <p:sp>
        <p:nvSpPr>
          <p:cNvPr id="3" name="Content Placeholder 2">
            <a:extLst>
              <a:ext uri="{FF2B5EF4-FFF2-40B4-BE49-F238E27FC236}">
                <a16:creationId xmlns:a16="http://schemas.microsoft.com/office/drawing/2014/main" id="{DB7A9AFA-A5BE-47B8-A878-203CA1054CC1}"/>
              </a:ext>
            </a:extLst>
          </p:cNvPr>
          <p:cNvSpPr>
            <a:spLocks noGrp="1"/>
          </p:cNvSpPr>
          <p:nvPr>
            <p:ph idx="1"/>
          </p:nvPr>
        </p:nvSpPr>
        <p:spPr>
          <a:xfrm>
            <a:off x="838200" y="1825625"/>
            <a:ext cx="10515600" cy="2175924"/>
          </a:xfrm>
        </p:spPr>
        <p:txBody>
          <a:bodyPr/>
          <a:lstStyle/>
          <a:p>
            <a:pPr marL="0" indent="0">
              <a:buNone/>
            </a:pPr>
            <a:r>
              <a:rPr lang="en-US" b="0" i="0" dirty="0">
                <a:solidFill>
                  <a:srgbClr val="40424E"/>
                </a:solidFill>
                <a:effectLst/>
                <a:latin typeface="urw-din"/>
              </a:rPr>
              <a:t>This gradient-based operator computes the sum of squares of the differences between diagonally adjacent pixels in an image through discrete differentiation. </a:t>
            </a:r>
          </a:p>
          <a:p>
            <a:pPr marL="0" indent="0">
              <a:buNone/>
            </a:pPr>
            <a:r>
              <a:rPr lang="en-US" b="0" i="0" dirty="0">
                <a:solidFill>
                  <a:srgbClr val="40424E"/>
                </a:solidFill>
                <a:effectLst/>
                <a:latin typeface="urw-din"/>
              </a:rPr>
              <a:t>Then the gradient approximation is made. It uses the following 2 x 2 kernels or masks – </a:t>
            </a:r>
            <a:endParaRPr lang="en-IN" dirty="0"/>
          </a:p>
        </p:txBody>
      </p:sp>
      <p:pic>
        <p:nvPicPr>
          <p:cNvPr id="5" name="Picture 4">
            <a:extLst>
              <a:ext uri="{FF2B5EF4-FFF2-40B4-BE49-F238E27FC236}">
                <a16:creationId xmlns:a16="http://schemas.microsoft.com/office/drawing/2014/main" id="{6065A97C-86DE-4BED-95FC-063C9330BC8B}"/>
              </a:ext>
            </a:extLst>
          </p:cNvPr>
          <p:cNvPicPr>
            <a:picLocks noChangeAspect="1"/>
          </p:cNvPicPr>
          <p:nvPr/>
        </p:nvPicPr>
        <p:blipFill>
          <a:blip r:embed="rId2"/>
          <a:stretch>
            <a:fillRect/>
          </a:stretch>
        </p:blipFill>
        <p:spPr>
          <a:xfrm>
            <a:off x="1132514" y="4153310"/>
            <a:ext cx="10435598" cy="1616655"/>
          </a:xfrm>
          <a:prstGeom prst="rect">
            <a:avLst/>
          </a:prstGeom>
        </p:spPr>
      </p:pic>
    </p:spTree>
    <p:extLst>
      <p:ext uri="{BB962C8B-B14F-4D97-AF65-F5344CB8AC3E}">
        <p14:creationId xmlns:p14="http://schemas.microsoft.com/office/powerpoint/2010/main" val="17670935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4728B-6476-4C41-A30D-90ECF03DC0AE}"/>
              </a:ext>
            </a:extLst>
          </p:cNvPr>
          <p:cNvSpPr>
            <a:spLocks noGrp="1"/>
          </p:cNvSpPr>
          <p:nvPr>
            <p:ph type="title"/>
          </p:nvPr>
        </p:nvSpPr>
        <p:spPr/>
        <p:txBody>
          <a:bodyPr/>
          <a:lstStyle/>
          <a:p>
            <a:r>
              <a:rPr lang="en-US" dirty="0"/>
              <a:t>Advantages and Limitations of Robert Operator</a:t>
            </a:r>
            <a:endParaRPr lang="en-IN" dirty="0"/>
          </a:p>
        </p:txBody>
      </p:sp>
      <p:sp>
        <p:nvSpPr>
          <p:cNvPr id="3" name="Content Placeholder 2">
            <a:extLst>
              <a:ext uri="{FF2B5EF4-FFF2-40B4-BE49-F238E27FC236}">
                <a16:creationId xmlns:a16="http://schemas.microsoft.com/office/drawing/2014/main" id="{F322578E-2E75-42C0-81E4-B96C2887BCDD}"/>
              </a:ext>
            </a:extLst>
          </p:cNvPr>
          <p:cNvSpPr>
            <a:spLocks noGrp="1"/>
          </p:cNvSpPr>
          <p:nvPr>
            <p:ph idx="1"/>
          </p:nvPr>
        </p:nvSpPr>
        <p:spPr/>
        <p:txBody>
          <a:bodyPr/>
          <a:lstStyle/>
          <a:p>
            <a:pPr marL="0" indent="0" algn="l" fontAlgn="base">
              <a:buNone/>
            </a:pPr>
            <a:r>
              <a:rPr lang="en-US" b="1" i="1" dirty="0">
                <a:solidFill>
                  <a:srgbClr val="40424E"/>
                </a:solidFill>
                <a:effectLst/>
                <a:latin typeface="urw-din"/>
              </a:rPr>
              <a:t>Advantages:</a:t>
            </a:r>
            <a:r>
              <a:rPr lang="en-US" b="0" i="0" dirty="0">
                <a:solidFill>
                  <a:srgbClr val="40424E"/>
                </a:solidFill>
                <a:effectLst/>
                <a:latin typeface="urw-din"/>
              </a:rPr>
              <a:t> </a:t>
            </a:r>
            <a:br>
              <a:rPr lang="en-US" b="0" i="0" dirty="0">
                <a:solidFill>
                  <a:srgbClr val="40424E"/>
                </a:solidFill>
                <a:effectLst/>
                <a:latin typeface="urw-din"/>
              </a:rPr>
            </a:br>
            <a:r>
              <a:rPr lang="en-US" b="0" i="0" dirty="0">
                <a:solidFill>
                  <a:srgbClr val="40424E"/>
                </a:solidFill>
                <a:effectLst/>
                <a:latin typeface="urw-din"/>
              </a:rPr>
              <a:t> </a:t>
            </a:r>
          </a:p>
          <a:p>
            <a:pPr algn="l" fontAlgn="base">
              <a:buFont typeface="+mj-lt"/>
              <a:buAutoNum type="arabicPeriod"/>
            </a:pPr>
            <a:r>
              <a:rPr lang="en-US" b="0" i="0" dirty="0">
                <a:solidFill>
                  <a:srgbClr val="40424E"/>
                </a:solidFill>
                <a:effectLst/>
                <a:latin typeface="urw-din"/>
              </a:rPr>
              <a:t>Detection of edges and orientation are very easy</a:t>
            </a:r>
          </a:p>
          <a:p>
            <a:pPr algn="l" fontAlgn="base">
              <a:buFont typeface="+mj-lt"/>
              <a:buAutoNum type="arabicPeriod"/>
            </a:pPr>
            <a:r>
              <a:rPr lang="en-US" b="0" i="0" dirty="0">
                <a:solidFill>
                  <a:srgbClr val="40424E"/>
                </a:solidFill>
                <a:effectLst/>
                <a:latin typeface="urw-din"/>
              </a:rPr>
              <a:t>Diagonal direction points are preserved</a:t>
            </a:r>
          </a:p>
          <a:p>
            <a:pPr marL="0" indent="0" algn="l" fontAlgn="base">
              <a:buNone/>
            </a:pPr>
            <a:endParaRPr lang="en-US" b="1" i="1" dirty="0">
              <a:solidFill>
                <a:srgbClr val="40424E"/>
              </a:solidFill>
              <a:effectLst/>
              <a:latin typeface="urw-din"/>
            </a:endParaRPr>
          </a:p>
          <a:p>
            <a:pPr marL="0" indent="0" algn="l" fontAlgn="base">
              <a:buNone/>
            </a:pPr>
            <a:r>
              <a:rPr lang="en-US" b="1" i="1" dirty="0">
                <a:solidFill>
                  <a:srgbClr val="40424E"/>
                </a:solidFill>
                <a:effectLst/>
                <a:latin typeface="urw-din"/>
              </a:rPr>
              <a:t>Limitations:</a:t>
            </a:r>
            <a:r>
              <a:rPr lang="en-US" b="0" i="0" dirty="0">
                <a:solidFill>
                  <a:srgbClr val="40424E"/>
                </a:solidFill>
                <a:effectLst/>
                <a:latin typeface="urw-din"/>
              </a:rPr>
              <a:t> </a:t>
            </a:r>
            <a:br>
              <a:rPr lang="en-US" b="0" i="0" dirty="0">
                <a:solidFill>
                  <a:srgbClr val="40424E"/>
                </a:solidFill>
                <a:effectLst/>
                <a:latin typeface="urw-din"/>
              </a:rPr>
            </a:br>
            <a:r>
              <a:rPr lang="en-US" b="0" i="0" dirty="0">
                <a:solidFill>
                  <a:srgbClr val="40424E"/>
                </a:solidFill>
                <a:effectLst/>
                <a:latin typeface="urw-din"/>
              </a:rPr>
              <a:t> </a:t>
            </a:r>
          </a:p>
          <a:p>
            <a:pPr algn="l" fontAlgn="base">
              <a:buFont typeface="+mj-lt"/>
              <a:buAutoNum type="arabicPeriod"/>
            </a:pPr>
            <a:r>
              <a:rPr lang="en-US" b="0" i="0" dirty="0">
                <a:solidFill>
                  <a:srgbClr val="40424E"/>
                </a:solidFill>
                <a:effectLst/>
                <a:latin typeface="urw-din"/>
              </a:rPr>
              <a:t>Very sensitive to noise</a:t>
            </a:r>
          </a:p>
          <a:p>
            <a:pPr algn="l" fontAlgn="base">
              <a:buFont typeface="+mj-lt"/>
              <a:buAutoNum type="arabicPeriod"/>
            </a:pPr>
            <a:r>
              <a:rPr lang="en-US" b="0" i="0" dirty="0">
                <a:solidFill>
                  <a:srgbClr val="40424E"/>
                </a:solidFill>
                <a:effectLst/>
                <a:latin typeface="urw-din"/>
              </a:rPr>
              <a:t>Not very accurate in edge detection</a:t>
            </a:r>
          </a:p>
          <a:p>
            <a:endParaRPr lang="en-IN" dirty="0"/>
          </a:p>
        </p:txBody>
      </p:sp>
    </p:spTree>
    <p:extLst>
      <p:ext uri="{BB962C8B-B14F-4D97-AF65-F5344CB8AC3E}">
        <p14:creationId xmlns:p14="http://schemas.microsoft.com/office/powerpoint/2010/main" val="3408781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4841182"/>
          </a:xfrm>
        </p:spPr>
        <p:txBody>
          <a:bodyPr>
            <a:normAutofit/>
          </a:bodyPr>
          <a:lstStyle/>
          <a:p>
            <a:endParaRPr lang="en-US" dirty="0"/>
          </a:p>
          <a:p>
            <a:pPr marL="0" indent="0" algn="just">
              <a:buNone/>
            </a:pPr>
            <a:r>
              <a:rPr lang="en-US" b="1" dirty="0"/>
              <a:t>Fundamentals of Computer Vision and its applications: </a:t>
            </a:r>
          </a:p>
          <a:p>
            <a:pPr marL="0" indent="0" algn="just">
              <a:buNone/>
            </a:pPr>
            <a:r>
              <a:rPr lang="en-US" sz="2400" dirty="0"/>
              <a:t>1. Introduction and goal of computer vision </a:t>
            </a:r>
          </a:p>
          <a:p>
            <a:pPr marL="0" indent="0" algn="just">
              <a:buNone/>
            </a:pPr>
            <a:r>
              <a:rPr lang="en-US" sz="2400" dirty="0"/>
              <a:t>2. </a:t>
            </a:r>
            <a:r>
              <a:rPr lang="en-US" sz="2400" b="1" dirty="0"/>
              <a:t>Basics of image processing and formation </a:t>
            </a:r>
          </a:p>
          <a:p>
            <a:pPr marL="0" indent="0" algn="just">
              <a:buNone/>
            </a:pPr>
            <a:r>
              <a:rPr lang="en-US" sz="2400" dirty="0"/>
              <a:t>3. Convolutional neural network</a:t>
            </a:r>
          </a:p>
          <a:p>
            <a:pPr marL="0" indent="0">
              <a:buNone/>
            </a:pPr>
            <a:r>
              <a:rPr lang="en-US" sz="2400" dirty="0"/>
              <a:t>4. Use cases: Face Recognition, Self-Driving Cars, Video Surveillance for Traffic </a:t>
            </a:r>
          </a:p>
        </p:txBody>
      </p:sp>
      <p:sp>
        <p:nvSpPr>
          <p:cNvPr id="4" name="Title 3"/>
          <p:cNvSpPr>
            <a:spLocks noGrp="1"/>
          </p:cNvSpPr>
          <p:nvPr>
            <p:ph type="title"/>
          </p:nvPr>
        </p:nvSpPr>
        <p:spPr/>
        <p:txBody>
          <a:bodyPr/>
          <a:lstStyle/>
          <a:p>
            <a:r>
              <a:rPr lang="en-US" dirty="0"/>
              <a:t>Where are we in Syllabus</a:t>
            </a:r>
          </a:p>
        </p:txBody>
      </p:sp>
    </p:spTree>
    <p:extLst>
      <p:ext uri="{BB962C8B-B14F-4D97-AF65-F5344CB8AC3E}">
        <p14:creationId xmlns:p14="http://schemas.microsoft.com/office/powerpoint/2010/main" val="12322957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8BA682-8664-4846-B30A-3B6AA242881A}"/>
              </a:ext>
            </a:extLst>
          </p:cNvPr>
          <p:cNvSpPr>
            <a:spLocks noGrp="1"/>
          </p:cNvSpPr>
          <p:nvPr>
            <p:ph idx="1"/>
          </p:nvPr>
        </p:nvSpPr>
        <p:spPr/>
        <p:txBody>
          <a:bodyPr/>
          <a:lstStyle/>
          <a:p>
            <a:pPr marL="0" indent="0" algn="l" fontAlgn="base">
              <a:buNone/>
            </a:pPr>
            <a:endParaRPr lang="en-US" b="0" i="0" dirty="0">
              <a:solidFill>
                <a:srgbClr val="40424E"/>
              </a:solidFill>
              <a:effectLst/>
              <a:latin typeface="urw-din"/>
            </a:endParaRPr>
          </a:p>
          <a:p>
            <a:pPr algn="l" fontAlgn="base">
              <a:buFont typeface="Arial" panose="020B0604020202020204" pitchFamily="34" charset="0"/>
              <a:buChar char="•"/>
            </a:pPr>
            <a:r>
              <a:rPr lang="en-US" dirty="0">
                <a:solidFill>
                  <a:srgbClr val="40424E"/>
                </a:solidFill>
                <a:latin typeface="urw-din"/>
              </a:rPr>
              <a:t>M</a:t>
            </a:r>
            <a:r>
              <a:rPr lang="en-US" b="0" i="0" dirty="0">
                <a:solidFill>
                  <a:srgbClr val="40424E"/>
                </a:solidFill>
                <a:effectLst/>
                <a:latin typeface="urw-din"/>
              </a:rPr>
              <a:t>edical imaging, study of anatomical structure</a:t>
            </a:r>
          </a:p>
          <a:p>
            <a:pPr algn="l" fontAlgn="base">
              <a:buFont typeface="Arial" panose="020B0604020202020204" pitchFamily="34" charset="0"/>
              <a:buChar char="•"/>
            </a:pPr>
            <a:r>
              <a:rPr lang="en-US" dirty="0">
                <a:solidFill>
                  <a:srgbClr val="40424E"/>
                </a:solidFill>
                <a:latin typeface="urw-din"/>
              </a:rPr>
              <a:t>L</a:t>
            </a:r>
            <a:r>
              <a:rPr lang="en-US" b="0" i="0" dirty="0">
                <a:solidFill>
                  <a:srgbClr val="40424E"/>
                </a:solidFill>
                <a:effectLst/>
                <a:latin typeface="urw-din"/>
              </a:rPr>
              <a:t>ocate an object in satellite images</a:t>
            </a:r>
          </a:p>
          <a:p>
            <a:pPr algn="l" fontAlgn="base">
              <a:buFont typeface="Arial" panose="020B0604020202020204" pitchFamily="34" charset="0"/>
              <a:buChar char="•"/>
            </a:pPr>
            <a:r>
              <a:rPr lang="en-US" dirty="0">
                <a:solidFill>
                  <a:srgbClr val="40424E"/>
                </a:solidFill>
                <a:latin typeface="urw-din"/>
              </a:rPr>
              <a:t>A</a:t>
            </a:r>
            <a:r>
              <a:rPr lang="en-US" b="0" i="0" dirty="0">
                <a:solidFill>
                  <a:srgbClr val="40424E"/>
                </a:solidFill>
                <a:effectLst/>
                <a:latin typeface="urw-din"/>
              </a:rPr>
              <a:t>utomatic traffic controlling systems</a:t>
            </a:r>
          </a:p>
          <a:p>
            <a:pPr algn="l" fontAlgn="base">
              <a:buFont typeface="Arial" panose="020B0604020202020204" pitchFamily="34" charset="0"/>
              <a:buChar char="•"/>
            </a:pPr>
            <a:r>
              <a:rPr lang="en-US" dirty="0">
                <a:solidFill>
                  <a:srgbClr val="40424E"/>
                </a:solidFill>
                <a:latin typeface="urw-din"/>
              </a:rPr>
              <a:t>F</a:t>
            </a:r>
            <a:r>
              <a:rPr lang="en-US" b="0" i="0" dirty="0">
                <a:solidFill>
                  <a:srgbClr val="40424E"/>
                </a:solidFill>
                <a:effectLst/>
                <a:latin typeface="urw-din"/>
              </a:rPr>
              <a:t>ace recognition, and fingerprint recognition</a:t>
            </a:r>
          </a:p>
          <a:p>
            <a:endParaRPr lang="en-IN" dirty="0"/>
          </a:p>
        </p:txBody>
      </p:sp>
      <p:sp>
        <p:nvSpPr>
          <p:cNvPr id="5" name="Title 4">
            <a:extLst>
              <a:ext uri="{FF2B5EF4-FFF2-40B4-BE49-F238E27FC236}">
                <a16:creationId xmlns:a16="http://schemas.microsoft.com/office/drawing/2014/main" id="{6156DBA2-1539-4CCF-B6BF-14C979B42344}"/>
              </a:ext>
            </a:extLst>
          </p:cNvPr>
          <p:cNvSpPr>
            <a:spLocks noGrp="1"/>
          </p:cNvSpPr>
          <p:nvPr>
            <p:ph type="title"/>
          </p:nvPr>
        </p:nvSpPr>
        <p:spPr/>
        <p:txBody>
          <a:bodyPr/>
          <a:lstStyle/>
          <a:p>
            <a:r>
              <a:rPr lang="en-US" dirty="0"/>
              <a:t>Real world applications of Image Edge Detection</a:t>
            </a:r>
            <a:endParaRPr lang="en-IN" dirty="0"/>
          </a:p>
        </p:txBody>
      </p:sp>
    </p:spTree>
    <p:extLst>
      <p:ext uri="{BB962C8B-B14F-4D97-AF65-F5344CB8AC3E}">
        <p14:creationId xmlns:p14="http://schemas.microsoft.com/office/powerpoint/2010/main" val="42445545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23867-4025-4C30-91E7-872D1CEB049C}"/>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2508BE1C-025F-4F1D-B485-D18455DAF487}"/>
              </a:ext>
            </a:extLst>
          </p:cNvPr>
          <p:cNvSpPr>
            <a:spLocks noGrp="1"/>
          </p:cNvSpPr>
          <p:nvPr>
            <p:ph idx="1"/>
          </p:nvPr>
        </p:nvSpPr>
        <p:spPr/>
        <p:txBody>
          <a:bodyPr/>
          <a:lstStyle/>
          <a:p>
            <a:r>
              <a:rPr lang="en-US" dirty="0">
                <a:hlinkClick r:id="rId2"/>
              </a:rPr>
              <a:t>Digital Image Processing Basics - </a:t>
            </a:r>
            <a:r>
              <a:rPr lang="en-US" dirty="0" err="1">
                <a:hlinkClick r:id="rId2"/>
              </a:rPr>
              <a:t>GeeksforGeeks</a:t>
            </a:r>
            <a:endParaRPr lang="en-US" dirty="0">
              <a:hlinkClick r:id="rId3"/>
            </a:endParaRPr>
          </a:p>
          <a:p>
            <a:r>
              <a:rPr lang="en-US" dirty="0">
                <a:hlinkClick r:id="rId3"/>
              </a:rPr>
              <a:t>Image Edge Detection Operators in Digital Image Processing - </a:t>
            </a:r>
            <a:r>
              <a:rPr lang="en-US" dirty="0" err="1">
                <a:hlinkClick r:id="rId3"/>
              </a:rPr>
              <a:t>GeeksforGeeks</a:t>
            </a:r>
            <a:endParaRPr lang="en-IN" dirty="0"/>
          </a:p>
        </p:txBody>
      </p:sp>
    </p:spTree>
    <p:extLst>
      <p:ext uri="{BB962C8B-B14F-4D97-AF65-F5344CB8AC3E}">
        <p14:creationId xmlns:p14="http://schemas.microsoft.com/office/powerpoint/2010/main" val="778861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ABE4D-E669-4DBB-BDBC-8A7A630D892E}"/>
              </a:ext>
            </a:extLst>
          </p:cNvPr>
          <p:cNvSpPr>
            <a:spLocks noGrp="1"/>
          </p:cNvSpPr>
          <p:nvPr>
            <p:ph type="title"/>
          </p:nvPr>
        </p:nvSpPr>
        <p:spPr>
          <a:xfrm>
            <a:off x="5042832" y="2766218"/>
            <a:ext cx="2106336" cy="1325563"/>
          </a:xfrm>
        </p:spPr>
        <p:txBody>
          <a:bodyPr/>
          <a:lstStyle/>
          <a:p>
            <a:r>
              <a:rPr lang="en-US" dirty="0"/>
              <a:t>Thanks!</a:t>
            </a:r>
            <a:endParaRPr lang="en-IN" dirty="0"/>
          </a:p>
        </p:txBody>
      </p:sp>
    </p:spTree>
    <p:extLst>
      <p:ext uri="{BB962C8B-B14F-4D97-AF65-F5344CB8AC3E}">
        <p14:creationId xmlns:p14="http://schemas.microsoft.com/office/powerpoint/2010/main" val="4084802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06647-C82A-400B-8B0D-A9D44B6ED57D}"/>
              </a:ext>
            </a:extLst>
          </p:cNvPr>
          <p:cNvSpPr>
            <a:spLocks noGrp="1"/>
          </p:cNvSpPr>
          <p:nvPr>
            <p:ph type="title"/>
          </p:nvPr>
        </p:nvSpPr>
        <p:spPr>
          <a:xfrm>
            <a:off x="1083578" y="2766218"/>
            <a:ext cx="10024844" cy="1325563"/>
          </a:xfrm>
        </p:spPr>
        <p:txBody>
          <a:bodyPr/>
          <a:lstStyle/>
          <a:p>
            <a:r>
              <a:rPr lang="en-US" dirty="0"/>
              <a:t>Basics of Image Processing and Formation</a:t>
            </a:r>
            <a:endParaRPr lang="en-IN" dirty="0"/>
          </a:p>
        </p:txBody>
      </p:sp>
    </p:spTree>
    <p:extLst>
      <p:ext uri="{BB962C8B-B14F-4D97-AF65-F5344CB8AC3E}">
        <p14:creationId xmlns:p14="http://schemas.microsoft.com/office/powerpoint/2010/main" val="296958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C194-B965-4E03-BDB5-9F314BD02EAB}"/>
              </a:ext>
            </a:extLst>
          </p:cNvPr>
          <p:cNvSpPr>
            <a:spLocks noGrp="1"/>
          </p:cNvSpPr>
          <p:nvPr>
            <p:ph type="title"/>
          </p:nvPr>
        </p:nvSpPr>
        <p:spPr/>
        <p:txBody>
          <a:bodyPr/>
          <a:lstStyle/>
          <a:p>
            <a:r>
              <a:rPr lang="en-US" dirty="0"/>
              <a:t>What is Image Processing?</a:t>
            </a:r>
            <a:endParaRPr lang="en-IN" dirty="0"/>
          </a:p>
        </p:txBody>
      </p:sp>
      <p:sp>
        <p:nvSpPr>
          <p:cNvPr id="3" name="Content Placeholder 2">
            <a:extLst>
              <a:ext uri="{FF2B5EF4-FFF2-40B4-BE49-F238E27FC236}">
                <a16:creationId xmlns:a16="http://schemas.microsoft.com/office/drawing/2014/main" id="{DC650C68-5E11-4A8D-9DA4-2C820F786820}"/>
              </a:ext>
            </a:extLst>
          </p:cNvPr>
          <p:cNvSpPr>
            <a:spLocks noGrp="1"/>
          </p:cNvSpPr>
          <p:nvPr>
            <p:ph idx="1"/>
          </p:nvPr>
        </p:nvSpPr>
        <p:spPr/>
        <p:txBody>
          <a:bodyPr/>
          <a:lstStyle/>
          <a:p>
            <a:pPr marL="0" indent="0" algn="just">
              <a:buNone/>
            </a:pPr>
            <a:r>
              <a:rPr lang="en-US" b="0" i="0" dirty="0">
                <a:solidFill>
                  <a:srgbClr val="40424E"/>
                </a:solidFill>
                <a:effectLst/>
                <a:latin typeface="urw-din"/>
              </a:rPr>
              <a:t>Digital Image Processing means processing digital image by means of a digital computer. </a:t>
            </a:r>
            <a:endParaRPr lang="en-US" dirty="0">
              <a:solidFill>
                <a:srgbClr val="40424E"/>
              </a:solidFill>
              <a:latin typeface="urw-din"/>
            </a:endParaRPr>
          </a:p>
          <a:p>
            <a:pPr marL="0" indent="0" algn="just" fontAlgn="base">
              <a:buNone/>
            </a:pPr>
            <a:r>
              <a:rPr lang="en-US" b="1" i="0" dirty="0">
                <a:solidFill>
                  <a:srgbClr val="40424E"/>
                </a:solidFill>
                <a:effectLst/>
                <a:latin typeface="urw-din"/>
              </a:rPr>
              <a:t>Image processing mainly include the following steps:</a:t>
            </a:r>
          </a:p>
          <a:p>
            <a:pPr marL="0" indent="0" algn="just" fontAlgn="base">
              <a:buNone/>
            </a:pPr>
            <a:r>
              <a:rPr lang="en-US" b="0" i="0" dirty="0">
                <a:solidFill>
                  <a:srgbClr val="40424E"/>
                </a:solidFill>
                <a:effectLst/>
                <a:latin typeface="urw-din"/>
              </a:rPr>
              <a:t>1.Importing the image via image acquisition tools;</a:t>
            </a:r>
            <a:br>
              <a:rPr lang="en-US" b="0" i="0" dirty="0">
                <a:solidFill>
                  <a:srgbClr val="40424E"/>
                </a:solidFill>
                <a:effectLst/>
                <a:latin typeface="urw-din"/>
              </a:rPr>
            </a:br>
            <a:r>
              <a:rPr lang="en-US" b="0" i="0" dirty="0">
                <a:solidFill>
                  <a:srgbClr val="40424E"/>
                </a:solidFill>
                <a:effectLst/>
                <a:latin typeface="urw-din"/>
              </a:rPr>
              <a:t>2.Analysing and manipulating the image;</a:t>
            </a:r>
            <a:br>
              <a:rPr lang="en-US" b="0" i="0" dirty="0">
                <a:solidFill>
                  <a:srgbClr val="40424E"/>
                </a:solidFill>
                <a:effectLst/>
                <a:latin typeface="urw-din"/>
              </a:rPr>
            </a:br>
            <a:r>
              <a:rPr lang="en-US" b="0" i="0" dirty="0">
                <a:solidFill>
                  <a:srgbClr val="40424E"/>
                </a:solidFill>
                <a:effectLst/>
                <a:latin typeface="urw-din"/>
              </a:rPr>
              <a:t>3.Output in which result can be altered image or a report which is based on analyzing that image.</a:t>
            </a:r>
          </a:p>
          <a:p>
            <a:pPr marL="0" indent="0">
              <a:buNone/>
            </a:pPr>
            <a:endParaRPr lang="en-IN" dirty="0"/>
          </a:p>
        </p:txBody>
      </p:sp>
    </p:spTree>
    <p:extLst>
      <p:ext uri="{BB962C8B-B14F-4D97-AF65-F5344CB8AC3E}">
        <p14:creationId xmlns:p14="http://schemas.microsoft.com/office/powerpoint/2010/main" val="2985029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84AB8-7712-4FE1-8E6B-9DF8CA6BB2C8}"/>
              </a:ext>
            </a:extLst>
          </p:cNvPr>
          <p:cNvSpPr>
            <a:spLocks noGrp="1"/>
          </p:cNvSpPr>
          <p:nvPr>
            <p:ph type="title"/>
          </p:nvPr>
        </p:nvSpPr>
        <p:spPr/>
        <p:txBody>
          <a:bodyPr/>
          <a:lstStyle/>
          <a:p>
            <a:r>
              <a:rPr lang="en-US" dirty="0"/>
              <a:t>What is an image?</a:t>
            </a:r>
            <a:endParaRPr lang="en-IN" dirty="0"/>
          </a:p>
        </p:txBody>
      </p:sp>
      <p:sp>
        <p:nvSpPr>
          <p:cNvPr id="3" name="Content Placeholder 2">
            <a:extLst>
              <a:ext uri="{FF2B5EF4-FFF2-40B4-BE49-F238E27FC236}">
                <a16:creationId xmlns:a16="http://schemas.microsoft.com/office/drawing/2014/main" id="{6AEF7F95-B435-494F-A21B-F5A8D0ED11C2}"/>
              </a:ext>
            </a:extLst>
          </p:cNvPr>
          <p:cNvSpPr>
            <a:spLocks noGrp="1"/>
          </p:cNvSpPr>
          <p:nvPr>
            <p:ph idx="1"/>
          </p:nvPr>
        </p:nvSpPr>
        <p:spPr/>
        <p:txBody>
          <a:bodyPr>
            <a:normAutofit fontScale="92500" lnSpcReduction="10000"/>
          </a:bodyPr>
          <a:lstStyle/>
          <a:p>
            <a:pPr marL="0" indent="0" algn="just">
              <a:buNone/>
            </a:pPr>
            <a:r>
              <a:rPr lang="en-US" b="0" i="0" dirty="0">
                <a:solidFill>
                  <a:srgbClr val="40424E"/>
                </a:solidFill>
                <a:effectLst/>
                <a:latin typeface="urw-din"/>
              </a:rPr>
              <a:t>An image is defined as a two-dimensional </a:t>
            </a:r>
            <a:r>
              <a:rPr lang="en-US" b="0" i="0" dirty="0" err="1">
                <a:solidFill>
                  <a:srgbClr val="40424E"/>
                </a:solidFill>
                <a:effectLst/>
                <a:latin typeface="urw-din"/>
              </a:rPr>
              <a:t>function,</a:t>
            </a:r>
            <a:r>
              <a:rPr lang="en-US" b="1" i="0" dirty="0" err="1">
                <a:solidFill>
                  <a:srgbClr val="40424E"/>
                </a:solidFill>
                <a:effectLst/>
                <a:latin typeface="urw-din"/>
              </a:rPr>
              <a:t>F</a:t>
            </a:r>
            <a:r>
              <a:rPr lang="en-US" b="1" i="0" dirty="0">
                <a:solidFill>
                  <a:srgbClr val="40424E"/>
                </a:solidFill>
                <a:effectLst/>
                <a:latin typeface="urw-din"/>
              </a:rPr>
              <a:t>(</a:t>
            </a:r>
            <a:r>
              <a:rPr lang="en-US" b="1" i="0" dirty="0" err="1">
                <a:solidFill>
                  <a:srgbClr val="40424E"/>
                </a:solidFill>
                <a:effectLst/>
                <a:latin typeface="urw-din"/>
              </a:rPr>
              <a:t>x,y</a:t>
            </a:r>
            <a:r>
              <a:rPr lang="en-US" b="1" i="0" dirty="0">
                <a:solidFill>
                  <a:srgbClr val="40424E"/>
                </a:solidFill>
                <a:effectLst/>
                <a:latin typeface="urw-din"/>
              </a:rPr>
              <a:t>)</a:t>
            </a:r>
            <a:r>
              <a:rPr lang="en-US" b="0" i="0" dirty="0">
                <a:solidFill>
                  <a:srgbClr val="40424E"/>
                </a:solidFill>
                <a:effectLst/>
                <a:latin typeface="urw-din"/>
              </a:rPr>
              <a:t>, where x and y are spatial coordinates, and the amplitude of </a:t>
            </a:r>
            <a:r>
              <a:rPr lang="en-US" b="1" i="0" dirty="0">
                <a:solidFill>
                  <a:srgbClr val="40424E"/>
                </a:solidFill>
                <a:effectLst/>
                <a:latin typeface="urw-din"/>
              </a:rPr>
              <a:t>F</a:t>
            </a:r>
            <a:r>
              <a:rPr lang="en-US" b="0" i="0" dirty="0">
                <a:solidFill>
                  <a:srgbClr val="40424E"/>
                </a:solidFill>
                <a:effectLst/>
                <a:latin typeface="urw-din"/>
              </a:rPr>
              <a:t> at any pair of coordinates (</a:t>
            </a:r>
            <a:r>
              <a:rPr lang="en-US" b="0" i="0" dirty="0" err="1">
                <a:solidFill>
                  <a:srgbClr val="40424E"/>
                </a:solidFill>
                <a:effectLst/>
                <a:latin typeface="urw-din"/>
              </a:rPr>
              <a:t>x,y</a:t>
            </a:r>
            <a:r>
              <a:rPr lang="en-US" b="0" i="0" dirty="0">
                <a:solidFill>
                  <a:srgbClr val="40424E"/>
                </a:solidFill>
                <a:effectLst/>
                <a:latin typeface="urw-din"/>
              </a:rPr>
              <a:t>) is called the </a:t>
            </a:r>
            <a:r>
              <a:rPr lang="en-US" b="1" i="0" dirty="0">
                <a:solidFill>
                  <a:srgbClr val="40424E"/>
                </a:solidFill>
                <a:effectLst/>
                <a:latin typeface="urw-din"/>
              </a:rPr>
              <a:t>intensity</a:t>
            </a:r>
            <a:r>
              <a:rPr lang="en-US" b="0" i="0" dirty="0">
                <a:solidFill>
                  <a:srgbClr val="40424E"/>
                </a:solidFill>
                <a:effectLst/>
                <a:latin typeface="urw-din"/>
              </a:rPr>
              <a:t> of that image at that point. When </a:t>
            </a:r>
            <a:r>
              <a:rPr lang="en-US" b="0" i="0" dirty="0" err="1">
                <a:solidFill>
                  <a:srgbClr val="40424E"/>
                </a:solidFill>
                <a:effectLst/>
                <a:latin typeface="urw-din"/>
              </a:rPr>
              <a:t>x,y</a:t>
            </a:r>
            <a:r>
              <a:rPr lang="en-US" b="0" i="0" dirty="0">
                <a:solidFill>
                  <a:srgbClr val="40424E"/>
                </a:solidFill>
                <a:effectLst/>
                <a:latin typeface="urw-din"/>
              </a:rPr>
              <a:t>, and amplitude values of </a:t>
            </a:r>
            <a:r>
              <a:rPr lang="en-US" b="1" i="0" dirty="0">
                <a:solidFill>
                  <a:srgbClr val="40424E"/>
                </a:solidFill>
                <a:effectLst/>
                <a:latin typeface="urw-din"/>
              </a:rPr>
              <a:t>F</a:t>
            </a:r>
            <a:r>
              <a:rPr lang="en-US" b="0" i="0" dirty="0">
                <a:solidFill>
                  <a:srgbClr val="40424E"/>
                </a:solidFill>
                <a:effectLst/>
                <a:latin typeface="urw-din"/>
              </a:rPr>
              <a:t> are finite, we call it a </a:t>
            </a:r>
            <a:r>
              <a:rPr lang="en-US" b="1" i="0" dirty="0">
                <a:solidFill>
                  <a:srgbClr val="40424E"/>
                </a:solidFill>
                <a:effectLst/>
                <a:latin typeface="urw-din"/>
              </a:rPr>
              <a:t>digital image</a:t>
            </a:r>
            <a:r>
              <a:rPr lang="en-US" b="0" i="0" dirty="0">
                <a:solidFill>
                  <a:srgbClr val="40424E"/>
                </a:solidFill>
                <a:effectLst/>
                <a:latin typeface="urw-din"/>
              </a:rPr>
              <a:t>.</a:t>
            </a:r>
          </a:p>
          <a:p>
            <a:pPr algn="just"/>
            <a:r>
              <a:rPr lang="en-US" b="0" i="0" dirty="0">
                <a:solidFill>
                  <a:srgbClr val="40424E"/>
                </a:solidFill>
                <a:effectLst/>
                <a:latin typeface="urw-din"/>
              </a:rPr>
              <a:t>Digital Image is composed of a finite number of elements, each of which elements have a particular value at a particular location.</a:t>
            </a:r>
          </a:p>
          <a:p>
            <a:pPr algn="just"/>
            <a:r>
              <a:rPr lang="en-US" b="0" i="0" dirty="0">
                <a:solidFill>
                  <a:srgbClr val="40424E"/>
                </a:solidFill>
                <a:effectLst/>
                <a:latin typeface="urw-din"/>
              </a:rPr>
              <a:t>These elements are referred to as </a:t>
            </a:r>
            <a:r>
              <a:rPr lang="en-US" b="0" i="1" dirty="0">
                <a:solidFill>
                  <a:srgbClr val="40424E"/>
                </a:solidFill>
                <a:effectLst/>
                <a:latin typeface="urw-din"/>
              </a:rPr>
              <a:t>picture elements, image elements, and pixels</a:t>
            </a:r>
            <a:r>
              <a:rPr lang="en-US" b="0" i="0" dirty="0">
                <a:solidFill>
                  <a:srgbClr val="40424E"/>
                </a:solidFill>
                <a:effectLst/>
                <a:latin typeface="urw-din"/>
              </a:rPr>
              <a:t>.</a:t>
            </a:r>
          </a:p>
          <a:p>
            <a:pPr algn="just"/>
            <a:r>
              <a:rPr lang="en-US" b="0" i="0" dirty="0">
                <a:solidFill>
                  <a:srgbClr val="40424E"/>
                </a:solidFill>
                <a:effectLst/>
                <a:latin typeface="urw-din"/>
              </a:rPr>
              <a:t>A </a:t>
            </a:r>
            <a:r>
              <a:rPr lang="en-US" b="0" i="1" dirty="0">
                <a:solidFill>
                  <a:srgbClr val="40424E"/>
                </a:solidFill>
                <a:effectLst/>
                <a:latin typeface="urw-din"/>
              </a:rPr>
              <a:t>Pixel</a:t>
            </a:r>
            <a:r>
              <a:rPr lang="en-US" b="0" i="0" dirty="0">
                <a:solidFill>
                  <a:srgbClr val="40424E"/>
                </a:solidFill>
                <a:effectLst/>
                <a:latin typeface="urw-din"/>
              </a:rPr>
              <a:t> is most widely used to denote the elements of a Digital Image.</a:t>
            </a:r>
            <a:endParaRPr lang="en-IN" dirty="0"/>
          </a:p>
        </p:txBody>
      </p:sp>
    </p:spTree>
    <p:extLst>
      <p:ext uri="{BB962C8B-B14F-4D97-AF65-F5344CB8AC3E}">
        <p14:creationId xmlns:p14="http://schemas.microsoft.com/office/powerpoint/2010/main" val="643298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16E47-0825-42CB-B10E-0B1840FB93E7}"/>
              </a:ext>
            </a:extLst>
          </p:cNvPr>
          <p:cNvSpPr>
            <a:spLocks noGrp="1"/>
          </p:cNvSpPr>
          <p:nvPr>
            <p:ph type="title"/>
          </p:nvPr>
        </p:nvSpPr>
        <p:spPr/>
        <p:txBody>
          <a:bodyPr/>
          <a:lstStyle/>
          <a:p>
            <a:r>
              <a:rPr lang="en-US" dirty="0"/>
              <a:t>Types of an Image</a:t>
            </a:r>
            <a:endParaRPr lang="en-IN" dirty="0"/>
          </a:p>
        </p:txBody>
      </p:sp>
      <p:sp>
        <p:nvSpPr>
          <p:cNvPr id="3" name="Content Placeholder 2">
            <a:extLst>
              <a:ext uri="{FF2B5EF4-FFF2-40B4-BE49-F238E27FC236}">
                <a16:creationId xmlns:a16="http://schemas.microsoft.com/office/drawing/2014/main" id="{8BED8C42-604F-4AD6-9258-CEB7DDF9C739}"/>
              </a:ext>
            </a:extLst>
          </p:cNvPr>
          <p:cNvSpPr>
            <a:spLocks noGrp="1"/>
          </p:cNvSpPr>
          <p:nvPr>
            <p:ph idx="1"/>
          </p:nvPr>
        </p:nvSpPr>
        <p:spPr>
          <a:xfrm>
            <a:off x="838200" y="1825625"/>
            <a:ext cx="10515600" cy="4935902"/>
          </a:xfrm>
        </p:spPr>
        <p:txBody>
          <a:bodyPr>
            <a:normAutofit fontScale="92500" lnSpcReduction="20000"/>
          </a:bodyPr>
          <a:lstStyle/>
          <a:p>
            <a:pPr algn="just" fontAlgn="base">
              <a:buFont typeface="+mj-lt"/>
              <a:buAutoNum type="arabicPeriod"/>
            </a:pPr>
            <a:r>
              <a:rPr lang="en-US" b="1" i="0" dirty="0">
                <a:solidFill>
                  <a:srgbClr val="40424E"/>
                </a:solidFill>
                <a:effectLst/>
                <a:latin typeface="urw-din"/>
              </a:rPr>
              <a:t>BINARY IMAGE</a:t>
            </a:r>
            <a:r>
              <a:rPr lang="en-US" b="0" i="0" dirty="0">
                <a:solidFill>
                  <a:srgbClr val="40424E"/>
                </a:solidFill>
                <a:effectLst/>
                <a:latin typeface="urw-din"/>
              </a:rPr>
              <a:t>– The binary image as its name suggests, contain only two pixel elements </a:t>
            </a:r>
            <a:r>
              <a:rPr lang="en-US" b="0" i="0" dirty="0" err="1">
                <a:solidFill>
                  <a:srgbClr val="40424E"/>
                </a:solidFill>
                <a:effectLst/>
                <a:latin typeface="urw-din"/>
              </a:rPr>
              <a:t>i.e</a:t>
            </a:r>
            <a:r>
              <a:rPr lang="en-US" b="0" i="0" dirty="0">
                <a:solidFill>
                  <a:srgbClr val="40424E"/>
                </a:solidFill>
                <a:effectLst/>
                <a:latin typeface="urw-din"/>
              </a:rPr>
              <a:t> 0 &amp; 1,where 0 refers to black and 1 refers to white. This image is also known as Monochrome.</a:t>
            </a:r>
          </a:p>
          <a:p>
            <a:pPr algn="just" fontAlgn="base">
              <a:buFont typeface="+mj-lt"/>
              <a:buAutoNum type="arabicPeriod"/>
            </a:pPr>
            <a:r>
              <a:rPr lang="en-US" b="1" i="0" dirty="0">
                <a:solidFill>
                  <a:srgbClr val="40424E"/>
                </a:solidFill>
                <a:effectLst/>
                <a:latin typeface="urw-din"/>
              </a:rPr>
              <a:t>BLACK AND WHITE IMAGE</a:t>
            </a:r>
            <a:r>
              <a:rPr lang="en-US" b="0" i="0" dirty="0">
                <a:solidFill>
                  <a:srgbClr val="40424E"/>
                </a:solidFill>
                <a:effectLst/>
                <a:latin typeface="urw-din"/>
              </a:rPr>
              <a:t>– The image which consist of only black and white color is called BLACK AND WHITE IMAGE.</a:t>
            </a:r>
          </a:p>
          <a:p>
            <a:pPr algn="just" fontAlgn="base">
              <a:buFont typeface="+mj-lt"/>
              <a:buAutoNum type="arabicPeriod"/>
            </a:pPr>
            <a:r>
              <a:rPr lang="en-US" b="1" i="0" dirty="0">
                <a:solidFill>
                  <a:srgbClr val="40424E"/>
                </a:solidFill>
                <a:effectLst/>
                <a:latin typeface="urw-din"/>
              </a:rPr>
              <a:t>8 bit COLOR FORMAT</a:t>
            </a:r>
            <a:r>
              <a:rPr lang="en-US" b="0" i="0" dirty="0">
                <a:solidFill>
                  <a:srgbClr val="40424E"/>
                </a:solidFill>
                <a:effectLst/>
                <a:latin typeface="urw-din"/>
              </a:rPr>
              <a:t>– It is the most famous image format. It has 256 different shades of colors in it and commonly known as Grayscale Image. In this format, 0 stands for Black, and 255 stands for white, and 127 stands for gray.</a:t>
            </a:r>
          </a:p>
          <a:p>
            <a:pPr algn="just" fontAlgn="base">
              <a:buFont typeface="+mj-lt"/>
              <a:buAutoNum type="arabicPeriod"/>
            </a:pPr>
            <a:r>
              <a:rPr lang="en-US" b="1" i="0" dirty="0">
                <a:solidFill>
                  <a:srgbClr val="40424E"/>
                </a:solidFill>
                <a:effectLst/>
                <a:latin typeface="urw-din"/>
              </a:rPr>
              <a:t>16 bit COLOR FORMAT</a:t>
            </a:r>
            <a:r>
              <a:rPr lang="en-US" b="0" i="0" dirty="0">
                <a:solidFill>
                  <a:srgbClr val="40424E"/>
                </a:solidFill>
                <a:effectLst/>
                <a:latin typeface="urw-din"/>
              </a:rPr>
              <a:t>– It is a color image format. It has 65,536 different colors in it. It is also known as High Color Format. In this format the distribution of color is not as same as Grayscale image.</a:t>
            </a:r>
          </a:p>
          <a:p>
            <a:pPr marL="0" indent="0" algn="just" fontAlgn="base">
              <a:buNone/>
            </a:pPr>
            <a:endParaRPr lang="en-US" b="0" i="0" dirty="0">
              <a:solidFill>
                <a:srgbClr val="40424E"/>
              </a:solidFill>
              <a:effectLst/>
              <a:latin typeface="urw-din"/>
            </a:endParaRPr>
          </a:p>
          <a:p>
            <a:pPr marL="0" indent="0" algn="just" fontAlgn="base">
              <a:buNone/>
            </a:pPr>
            <a:r>
              <a:rPr lang="en-US" b="0" i="0" dirty="0">
                <a:solidFill>
                  <a:srgbClr val="40424E"/>
                </a:solidFill>
                <a:effectLst/>
                <a:latin typeface="urw-din"/>
              </a:rPr>
              <a:t>A 16 bit format is actually divided into three further formats which are Red, Green and Blue. That famous RGB format.</a:t>
            </a:r>
          </a:p>
          <a:p>
            <a:pPr algn="just"/>
            <a:endParaRPr lang="en-IN" dirty="0"/>
          </a:p>
        </p:txBody>
      </p:sp>
    </p:spTree>
    <p:extLst>
      <p:ext uri="{BB962C8B-B14F-4D97-AF65-F5344CB8AC3E}">
        <p14:creationId xmlns:p14="http://schemas.microsoft.com/office/powerpoint/2010/main" val="4057948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80170-6D71-4918-B3D8-39CD43382E07}"/>
              </a:ext>
            </a:extLst>
          </p:cNvPr>
          <p:cNvSpPr>
            <a:spLocks noGrp="1"/>
          </p:cNvSpPr>
          <p:nvPr>
            <p:ph type="title"/>
          </p:nvPr>
        </p:nvSpPr>
        <p:spPr/>
        <p:txBody>
          <a:bodyPr/>
          <a:lstStyle/>
          <a:p>
            <a:r>
              <a:rPr lang="en-US" dirty="0"/>
              <a:t>Image as a Matrix</a:t>
            </a:r>
            <a:endParaRPr lang="en-IN" dirty="0"/>
          </a:p>
        </p:txBody>
      </p:sp>
      <p:sp>
        <p:nvSpPr>
          <p:cNvPr id="3" name="Content Placeholder 2">
            <a:extLst>
              <a:ext uri="{FF2B5EF4-FFF2-40B4-BE49-F238E27FC236}">
                <a16:creationId xmlns:a16="http://schemas.microsoft.com/office/drawing/2014/main" id="{4B2C8E93-4A35-4E6E-95A3-CEF024137AF7}"/>
              </a:ext>
            </a:extLst>
          </p:cNvPr>
          <p:cNvSpPr>
            <a:spLocks noGrp="1"/>
          </p:cNvSpPr>
          <p:nvPr>
            <p:ph idx="1"/>
          </p:nvPr>
        </p:nvSpPr>
        <p:spPr/>
        <p:txBody>
          <a:bodyPr>
            <a:normAutofit lnSpcReduction="10000"/>
          </a:bodyPr>
          <a:lstStyle/>
          <a:p>
            <a:pPr algn="just"/>
            <a:r>
              <a:rPr lang="en-US" dirty="0">
                <a:solidFill>
                  <a:srgbClr val="40424E"/>
                </a:solidFill>
                <a:latin typeface="urw-din"/>
              </a:rPr>
              <a:t>I</a:t>
            </a:r>
            <a:r>
              <a:rPr lang="en-US" b="0" i="0" dirty="0">
                <a:solidFill>
                  <a:srgbClr val="40424E"/>
                </a:solidFill>
                <a:effectLst/>
                <a:latin typeface="urw-din"/>
              </a:rPr>
              <a:t>mages are represented in rows and columns we have the following syntax in which images are represented:</a:t>
            </a:r>
          </a:p>
          <a:p>
            <a:pPr algn="just"/>
            <a:endParaRPr lang="en-US" dirty="0">
              <a:solidFill>
                <a:srgbClr val="40424E"/>
              </a:solidFill>
              <a:latin typeface="urw-din"/>
            </a:endParaRPr>
          </a:p>
          <a:p>
            <a:pPr algn="just"/>
            <a:endParaRPr lang="en-US" dirty="0">
              <a:solidFill>
                <a:srgbClr val="40424E"/>
              </a:solidFill>
              <a:latin typeface="urw-din"/>
            </a:endParaRPr>
          </a:p>
          <a:p>
            <a:pPr algn="just"/>
            <a:endParaRPr lang="en-US" dirty="0">
              <a:solidFill>
                <a:srgbClr val="40424E"/>
              </a:solidFill>
              <a:latin typeface="urw-din"/>
            </a:endParaRPr>
          </a:p>
          <a:p>
            <a:pPr algn="just"/>
            <a:endParaRPr lang="en-US" dirty="0">
              <a:solidFill>
                <a:srgbClr val="40424E"/>
              </a:solidFill>
              <a:latin typeface="urw-din"/>
            </a:endParaRPr>
          </a:p>
          <a:p>
            <a:pPr algn="just"/>
            <a:endParaRPr lang="en-US" dirty="0">
              <a:solidFill>
                <a:srgbClr val="40424E"/>
              </a:solidFill>
              <a:latin typeface="urw-din"/>
            </a:endParaRPr>
          </a:p>
          <a:p>
            <a:pPr algn="just"/>
            <a:r>
              <a:rPr lang="en-US" b="0" i="0" dirty="0">
                <a:solidFill>
                  <a:srgbClr val="40424E"/>
                </a:solidFill>
                <a:effectLst/>
                <a:latin typeface="urw-din"/>
              </a:rPr>
              <a:t>The right side of this equation is digital image by </a:t>
            </a:r>
            <a:r>
              <a:rPr lang="en-US" b="0" i="0" dirty="0" err="1">
                <a:solidFill>
                  <a:srgbClr val="40424E"/>
                </a:solidFill>
                <a:effectLst/>
                <a:latin typeface="urw-din"/>
              </a:rPr>
              <a:t>defintion</a:t>
            </a:r>
            <a:r>
              <a:rPr lang="en-US" b="0" i="0" dirty="0">
                <a:solidFill>
                  <a:srgbClr val="40424E"/>
                </a:solidFill>
                <a:effectLst/>
                <a:latin typeface="urw-din"/>
              </a:rPr>
              <a:t>. Every element of this matrix is called image element , picture element , or pixel.</a:t>
            </a:r>
            <a:endParaRPr lang="en-IN" dirty="0"/>
          </a:p>
        </p:txBody>
      </p:sp>
      <p:pic>
        <p:nvPicPr>
          <p:cNvPr id="1028" name="Picture 4" descr="Lightbox">
            <a:extLst>
              <a:ext uri="{FF2B5EF4-FFF2-40B4-BE49-F238E27FC236}">
                <a16:creationId xmlns:a16="http://schemas.microsoft.com/office/drawing/2014/main" id="{44FC86A3-DB75-4D8C-B15A-1AF090C124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8137" y="2718208"/>
            <a:ext cx="3895725" cy="1790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0436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552E3-B0CA-479A-B806-96BF973B4B09}"/>
              </a:ext>
            </a:extLst>
          </p:cNvPr>
          <p:cNvSpPr>
            <a:spLocks noGrp="1"/>
          </p:cNvSpPr>
          <p:nvPr>
            <p:ph type="title"/>
          </p:nvPr>
        </p:nvSpPr>
        <p:spPr/>
        <p:txBody>
          <a:bodyPr/>
          <a:lstStyle/>
          <a:p>
            <a:r>
              <a:rPr lang="en-US" dirty="0"/>
              <a:t>Phases of Image Processing</a:t>
            </a:r>
            <a:endParaRPr lang="en-IN" dirty="0"/>
          </a:p>
        </p:txBody>
      </p:sp>
      <p:sp>
        <p:nvSpPr>
          <p:cNvPr id="3" name="Content Placeholder 2">
            <a:extLst>
              <a:ext uri="{FF2B5EF4-FFF2-40B4-BE49-F238E27FC236}">
                <a16:creationId xmlns:a16="http://schemas.microsoft.com/office/drawing/2014/main" id="{D932226D-4499-49CD-BF4A-6A9B9AB385A3}"/>
              </a:ext>
            </a:extLst>
          </p:cNvPr>
          <p:cNvSpPr>
            <a:spLocks noGrp="1"/>
          </p:cNvSpPr>
          <p:nvPr>
            <p:ph idx="1"/>
          </p:nvPr>
        </p:nvSpPr>
        <p:spPr/>
        <p:txBody>
          <a:bodyPr>
            <a:normAutofit fontScale="62500" lnSpcReduction="20000"/>
          </a:bodyPr>
          <a:lstStyle/>
          <a:p>
            <a:pPr marL="0" indent="0">
              <a:buNone/>
            </a:pPr>
            <a:r>
              <a:rPr lang="en-US" b="0" i="0" dirty="0">
                <a:solidFill>
                  <a:srgbClr val="40424E"/>
                </a:solidFill>
                <a:effectLst/>
                <a:latin typeface="urw-din"/>
              </a:rPr>
              <a:t>1.</a:t>
            </a:r>
            <a:r>
              <a:rPr lang="en-US" b="1" i="0" dirty="0">
                <a:solidFill>
                  <a:srgbClr val="40424E"/>
                </a:solidFill>
                <a:effectLst/>
                <a:latin typeface="urw-din"/>
              </a:rPr>
              <a:t>ACQUISITION</a:t>
            </a:r>
            <a:r>
              <a:rPr lang="en-US" b="0" i="0" dirty="0">
                <a:solidFill>
                  <a:srgbClr val="40424E"/>
                </a:solidFill>
                <a:effectLst/>
                <a:latin typeface="urw-din"/>
              </a:rPr>
              <a:t>– It could be as simple as being given an image which is in digital form. The main work involves:</a:t>
            </a:r>
            <a:br>
              <a:rPr lang="en-US" dirty="0"/>
            </a:br>
            <a:r>
              <a:rPr lang="en-US" b="0" i="0" dirty="0">
                <a:solidFill>
                  <a:srgbClr val="40424E"/>
                </a:solidFill>
                <a:effectLst/>
                <a:latin typeface="urw-din"/>
              </a:rPr>
              <a:t>a) Scaling</a:t>
            </a:r>
            <a:br>
              <a:rPr lang="en-US" dirty="0"/>
            </a:br>
            <a:r>
              <a:rPr lang="en-US" b="0" i="0" dirty="0">
                <a:solidFill>
                  <a:srgbClr val="40424E"/>
                </a:solidFill>
                <a:effectLst/>
                <a:latin typeface="urw-din"/>
              </a:rPr>
              <a:t>b) Color conversion(RGB to Gray or vice-versa)</a:t>
            </a:r>
          </a:p>
          <a:p>
            <a:pPr marL="0" indent="0">
              <a:buNone/>
            </a:pPr>
            <a:br>
              <a:rPr lang="en-US" dirty="0"/>
            </a:br>
            <a:r>
              <a:rPr lang="en-US" b="0" i="0" dirty="0">
                <a:solidFill>
                  <a:srgbClr val="40424E"/>
                </a:solidFill>
                <a:effectLst/>
                <a:latin typeface="urw-din"/>
              </a:rPr>
              <a:t>2.</a:t>
            </a:r>
            <a:r>
              <a:rPr lang="en-US" b="1" i="0" dirty="0">
                <a:solidFill>
                  <a:srgbClr val="40424E"/>
                </a:solidFill>
                <a:effectLst/>
                <a:latin typeface="urw-din"/>
              </a:rPr>
              <a:t>IMAGE ENHANCEMENT</a:t>
            </a:r>
            <a:r>
              <a:rPr lang="en-US" b="0" i="0" dirty="0">
                <a:solidFill>
                  <a:srgbClr val="40424E"/>
                </a:solidFill>
                <a:effectLst/>
                <a:latin typeface="urw-din"/>
              </a:rPr>
              <a:t>– It is amongst the simplest and most appealing in areas of Image Processing. It is also used to extract some hidden details from an image and is subjective.</a:t>
            </a:r>
            <a:br>
              <a:rPr lang="en-US" dirty="0"/>
            </a:br>
            <a:endParaRPr lang="en-US" dirty="0"/>
          </a:p>
          <a:p>
            <a:pPr marL="0" indent="0">
              <a:buNone/>
            </a:pPr>
            <a:r>
              <a:rPr lang="en-US" b="0" i="0" dirty="0">
                <a:solidFill>
                  <a:srgbClr val="40424E"/>
                </a:solidFill>
                <a:effectLst/>
                <a:latin typeface="urw-din"/>
              </a:rPr>
              <a:t>3.</a:t>
            </a:r>
            <a:r>
              <a:rPr lang="en-US" b="1" i="0" dirty="0">
                <a:solidFill>
                  <a:srgbClr val="40424E"/>
                </a:solidFill>
                <a:effectLst/>
                <a:latin typeface="urw-din"/>
              </a:rPr>
              <a:t>IMAGE RESTORATION</a:t>
            </a:r>
            <a:r>
              <a:rPr lang="en-US" b="0" i="0" dirty="0">
                <a:solidFill>
                  <a:srgbClr val="40424E"/>
                </a:solidFill>
                <a:effectLst/>
                <a:latin typeface="urw-din"/>
              </a:rPr>
              <a:t>– It also deals with appealing of an image but it is objective(Restoration is based on mathematical or probabilistic model or image degradation).</a:t>
            </a:r>
            <a:br>
              <a:rPr lang="en-US" dirty="0"/>
            </a:br>
            <a:endParaRPr lang="en-US" dirty="0"/>
          </a:p>
          <a:p>
            <a:pPr marL="0" indent="0">
              <a:buNone/>
            </a:pPr>
            <a:r>
              <a:rPr lang="en-US" b="0" i="0" dirty="0">
                <a:solidFill>
                  <a:srgbClr val="40424E"/>
                </a:solidFill>
                <a:effectLst/>
                <a:latin typeface="urw-din"/>
              </a:rPr>
              <a:t>4.</a:t>
            </a:r>
            <a:r>
              <a:rPr lang="en-US" b="1" i="0" dirty="0">
                <a:solidFill>
                  <a:srgbClr val="40424E"/>
                </a:solidFill>
                <a:effectLst/>
                <a:latin typeface="urw-din"/>
              </a:rPr>
              <a:t>COLOR IMAGE PROCESSING</a:t>
            </a:r>
            <a:r>
              <a:rPr lang="en-US" b="0" i="0" dirty="0">
                <a:solidFill>
                  <a:srgbClr val="40424E"/>
                </a:solidFill>
                <a:effectLst/>
                <a:latin typeface="urw-din"/>
              </a:rPr>
              <a:t>– It deals with pseudo-color and full color image processing. Color models are applicable to digital image processing.</a:t>
            </a:r>
            <a:br>
              <a:rPr lang="en-US" dirty="0"/>
            </a:br>
            <a:endParaRPr lang="en-US" dirty="0"/>
          </a:p>
          <a:p>
            <a:pPr marL="0" indent="0">
              <a:buNone/>
            </a:pPr>
            <a:r>
              <a:rPr lang="en-US" b="0" i="0" dirty="0">
                <a:solidFill>
                  <a:srgbClr val="40424E"/>
                </a:solidFill>
                <a:effectLst/>
                <a:latin typeface="urw-din"/>
              </a:rPr>
              <a:t>5.</a:t>
            </a:r>
            <a:r>
              <a:rPr lang="en-US" b="1" i="0" dirty="0">
                <a:solidFill>
                  <a:srgbClr val="40424E"/>
                </a:solidFill>
                <a:effectLst/>
                <a:latin typeface="urw-din"/>
              </a:rPr>
              <a:t>WAVELETS AND MULTI-RESOLUTION PROCESSING</a:t>
            </a:r>
            <a:r>
              <a:rPr lang="en-US" b="0" i="0" dirty="0">
                <a:solidFill>
                  <a:srgbClr val="40424E"/>
                </a:solidFill>
                <a:effectLst/>
                <a:latin typeface="urw-din"/>
              </a:rPr>
              <a:t>– It is foundation of representing images in various degrees.</a:t>
            </a:r>
            <a:br>
              <a:rPr lang="en-US" dirty="0"/>
            </a:br>
            <a:endParaRPr lang="en-US" dirty="0"/>
          </a:p>
        </p:txBody>
      </p:sp>
    </p:spTree>
    <p:extLst>
      <p:ext uri="{BB962C8B-B14F-4D97-AF65-F5344CB8AC3E}">
        <p14:creationId xmlns:p14="http://schemas.microsoft.com/office/powerpoint/2010/main" val="2679822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AE6B17-E77A-4484-AD0D-E063831B42C5}"/>
              </a:ext>
            </a:extLst>
          </p:cNvPr>
          <p:cNvSpPr>
            <a:spLocks noGrp="1"/>
          </p:cNvSpPr>
          <p:nvPr>
            <p:ph idx="1"/>
          </p:nvPr>
        </p:nvSpPr>
        <p:spPr/>
        <p:txBody>
          <a:bodyPr>
            <a:normAutofit fontScale="70000" lnSpcReduction="20000"/>
          </a:bodyPr>
          <a:lstStyle/>
          <a:p>
            <a:pPr marL="0" indent="0">
              <a:buNone/>
            </a:pPr>
            <a:r>
              <a:rPr lang="en-US" b="0" i="0" dirty="0">
                <a:solidFill>
                  <a:srgbClr val="40424E"/>
                </a:solidFill>
                <a:effectLst/>
                <a:latin typeface="urw-din"/>
              </a:rPr>
              <a:t>6.</a:t>
            </a:r>
            <a:r>
              <a:rPr lang="en-US" b="1" i="0" dirty="0">
                <a:solidFill>
                  <a:srgbClr val="40424E"/>
                </a:solidFill>
                <a:effectLst/>
                <a:latin typeface="urw-din"/>
              </a:rPr>
              <a:t>IMAGE COMPRESSION</a:t>
            </a:r>
            <a:r>
              <a:rPr lang="en-US" b="0" i="0" dirty="0">
                <a:solidFill>
                  <a:srgbClr val="40424E"/>
                </a:solidFill>
                <a:effectLst/>
                <a:latin typeface="urw-din"/>
              </a:rPr>
              <a:t>-It involves in developing some functions to perform this operation. It mainly deals with image size or resolution.</a:t>
            </a:r>
            <a:br>
              <a:rPr lang="en-US" dirty="0"/>
            </a:br>
            <a:endParaRPr lang="en-US" dirty="0"/>
          </a:p>
          <a:p>
            <a:pPr marL="0" indent="0">
              <a:buNone/>
            </a:pPr>
            <a:r>
              <a:rPr lang="en-US" b="0" i="0" dirty="0">
                <a:solidFill>
                  <a:srgbClr val="40424E"/>
                </a:solidFill>
                <a:effectLst/>
                <a:latin typeface="urw-din"/>
              </a:rPr>
              <a:t>7.</a:t>
            </a:r>
            <a:r>
              <a:rPr lang="en-US" b="1" i="0" dirty="0">
                <a:solidFill>
                  <a:srgbClr val="40424E"/>
                </a:solidFill>
                <a:effectLst/>
                <a:latin typeface="urw-din"/>
              </a:rPr>
              <a:t>MORPHOLOGICAL PROCESSING</a:t>
            </a:r>
            <a:r>
              <a:rPr lang="en-US" b="0" i="0" dirty="0">
                <a:solidFill>
                  <a:srgbClr val="40424E"/>
                </a:solidFill>
                <a:effectLst/>
                <a:latin typeface="urw-din"/>
              </a:rPr>
              <a:t>-It deals with tools for extracting image components that are useful in the representation &amp; description of shape.</a:t>
            </a:r>
            <a:br>
              <a:rPr lang="en-US" dirty="0"/>
            </a:br>
            <a:endParaRPr lang="en-US" dirty="0"/>
          </a:p>
          <a:p>
            <a:pPr marL="0" indent="0">
              <a:buNone/>
            </a:pPr>
            <a:r>
              <a:rPr lang="en-US" b="0" i="0" dirty="0">
                <a:solidFill>
                  <a:srgbClr val="40424E"/>
                </a:solidFill>
                <a:effectLst/>
                <a:latin typeface="urw-din"/>
              </a:rPr>
              <a:t>8.</a:t>
            </a:r>
            <a:r>
              <a:rPr lang="en-US" b="1" i="0" dirty="0">
                <a:solidFill>
                  <a:srgbClr val="40424E"/>
                </a:solidFill>
                <a:effectLst/>
                <a:latin typeface="urw-din"/>
              </a:rPr>
              <a:t>SEGMENTATION PROCEDURE</a:t>
            </a:r>
            <a:r>
              <a:rPr lang="en-US" b="0" i="0" dirty="0">
                <a:solidFill>
                  <a:srgbClr val="40424E"/>
                </a:solidFill>
                <a:effectLst/>
                <a:latin typeface="urw-din"/>
              </a:rPr>
              <a:t>-It includes partitioning an image into its constituent parts or objects. Autonomous segmentation is the most difficult task in Image Processing.</a:t>
            </a:r>
            <a:br>
              <a:rPr lang="en-US" dirty="0"/>
            </a:br>
            <a:endParaRPr lang="en-US" dirty="0"/>
          </a:p>
          <a:p>
            <a:pPr marL="0" indent="0">
              <a:buNone/>
            </a:pPr>
            <a:r>
              <a:rPr lang="en-US" b="0" i="0" dirty="0">
                <a:solidFill>
                  <a:srgbClr val="40424E"/>
                </a:solidFill>
                <a:effectLst/>
                <a:latin typeface="urw-din"/>
              </a:rPr>
              <a:t>9.</a:t>
            </a:r>
            <a:r>
              <a:rPr lang="en-US" b="1" i="0" dirty="0">
                <a:solidFill>
                  <a:srgbClr val="40424E"/>
                </a:solidFill>
                <a:effectLst/>
                <a:latin typeface="urw-din"/>
              </a:rPr>
              <a:t>REPRESENTATION &amp; DESCRIPTION</a:t>
            </a:r>
            <a:r>
              <a:rPr lang="en-US" b="0" i="0" dirty="0">
                <a:solidFill>
                  <a:srgbClr val="40424E"/>
                </a:solidFill>
                <a:effectLst/>
                <a:latin typeface="urw-din"/>
              </a:rPr>
              <a:t>-It follows output of segmentation stage, choosing a representation is only the part of solution for transforming raw data into processed data.</a:t>
            </a:r>
            <a:br>
              <a:rPr lang="en-US" dirty="0"/>
            </a:br>
            <a:endParaRPr lang="en-US" dirty="0"/>
          </a:p>
          <a:p>
            <a:pPr marL="0" indent="0">
              <a:buNone/>
            </a:pPr>
            <a:r>
              <a:rPr lang="en-US" b="0" i="0" dirty="0">
                <a:solidFill>
                  <a:srgbClr val="40424E"/>
                </a:solidFill>
                <a:effectLst/>
                <a:latin typeface="urw-din"/>
              </a:rPr>
              <a:t>10.</a:t>
            </a:r>
            <a:r>
              <a:rPr lang="en-US" b="1" i="0" dirty="0">
                <a:solidFill>
                  <a:srgbClr val="40424E"/>
                </a:solidFill>
                <a:effectLst/>
                <a:latin typeface="urw-din"/>
              </a:rPr>
              <a:t>OBJECT DETECTION AND RECOGNITION</a:t>
            </a:r>
            <a:r>
              <a:rPr lang="en-US" b="0" i="0" dirty="0">
                <a:solidFill>
                  <a:srgbClr val="40424E"/>
                </a:solidFill>
                <a:effectLst/>
                <a:latin typeface="urw-din"/>
              </a:rPr>
              <a:t>-It is a process that assigns a label to an object based on its descriptor.</a:t>
            </a:r>
            <a:endParaRPr lang="en-IN" dirty="0"/>
          </a:p>
          <a:p>
            <a:pPr marL="0" indent="0">
              <a:buNone/>
            </a:pPr>
            <a:endParaRPr lang="en-IN" dirty="0"/>
          </a:p>
        </p:txBody>
      </p:sp>
      <p:sp>
        <p:nvSpPr>
          <p:cNvPr id="4" name="Title 1">
            <a:extLst>
              <a:ext uri="{FF2B5EF4-FFF2-40B4-BE49-F238E27FC236}">
                <a16:creationId xmlns:a16="http://schemas.microsoft.com/office/drawing/2014/main" id="{CB5B4864-1CA9-4319-92AD-06E5045F30B2}"/>
              </a:ext>
            </a:extLst>
          </p:cNvPr>
          <p:cNvSpPr>
            <a:spLocks noGrp="1"/>
          </p:cNvSpPr>
          <p:nvPr>
            <p:ph type="title"/>
          </p:nvPr>
        </p:nvSpPr>
        <p:spPr>
          <a:xfrm>
            <a:off x="838200" y="365125"/>
            <a:ext cx="10515600" cy="1325563"/>
          </a:xfrm>
        </p:spPr>
        <p:txBody>
          <a:bodyPr/>
          <a:lstStyle/>
          <a:p>
            <a:r>
              <a:rPr lang="en-US" dirty="0"/>
              <a:t>Phases of Image Processing – Contd.</a:t>
            </a:r>
            <a:endParaRPr lang="en-IN" dirty="0"/>
          </a:p>
        </p:txBody>
      </p:sp>
    </p:spTree>
    <p:extLst>
      <p:ext uri="{BB962C8B-B14F-4D97-AF65-F5344CB8AC3E}">
        <p14:creationId xmlns:p14="http://schemas.microsoft.com/office/powerpoint/2010/main" val="20855762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UIDATA" val="&lt;database version=&quot;11.0&quot;&gt;&lt;object type=&quot;1&quot; unique_id=&quot;10001&quot;&gt;&lt;object type=&quot;2&quot; unique_id=&quot;11460&quot;&gt;&lt;object type=&quot;3&quot; unique_id=&quot;11461&quot;&gt;&lt;property id=&quot;20148&quot; value=&quot;5&quot;/&gt;&lt;property id=&quot;20300&quot; value=&quot;Slide 1 - &amp;quot;Fundamentals of Computer Vision and its Applications&amp;quot;&quot;/&gt;&lt;property id=&quot;20307&quot; value=&quot;257&quot;/&gt;&lt;/object&gt;&lt;object type=&quot;3&quot; unique_id=&quot;11462&quot;&gt;&lt;property id=&quot;20148&quot; value=&quot;5&quot;/&gt;&lt;property id=&quot;20300&quot; value=&quot;Slide 2 - &amp;quot;Where are we in Syllabus&amp;quot;&quot;/&gt;&lt;property id=&quot;20307&quot; value=&quot;317&quot;/&gt;&lt;/object&gt;&lt;object type=&quot;3&quot; unique_id=&quot;11463&quot;&gt;&lt;property id=&quot;20148&quot; value=&quot;5&quot;/&gt;&lt;property id=&quot;20300&quot; value=&quot;Slide 3 - &amp;quot;Basics of Image Processing and Formation&amp;quot;&quot;/&gt;&lt;property id=&quot;20307&quot; value=&quot;313&quot;/&gt;&lt;/object&gt;&lt;object type=&quot;3&quot; unique_id=&quot;11464&quot;&gt;&lt;property id=&quot;20148&quot; value=&quot;5&quot;/&gt;&lt;property id=&quot;20300&quot; value=&quot;Slide 4 - &amp;quot;What is Image Processing?&amp;quot;&quot;/&gt;&lt;property id=&quot;20307&quot; value=&quot;316&quot;/&gt;&lt;/object&gt;&lt;object type=&quot;3&quot; unique_id=&quot;11465&quot;&gt;&lt;property id=&quot;20148&quot; value=&quot;5&quot;/&gt;&lt;property id=&quot;20300&quot; value=&quot;Slide 5 - &amp;quot;What is an image?&amp;quot;&quot;/&gt;&lt;property id=&quot;20307&quot; value=&quot;318&quot;/&gt;&lt;/object&gt;&lt;object type=&quot;3&quot; unique_id=&quot;11466&quot;&gt;&lt;property id=&quot;20148&quot; value=&quot;5&quot;/&gt;&lt;property id=&quot;20300&quot; value=&quot;Slide 6 - &amp;quot;Types of an Image&amp;quot;&quot;/&gt;&lt;property id=&quot;20307&quot; value=&quot;319&quot;/&gt;&lt;/object&gt;&lt;object type=&quot;3&quot; unique_id=&quot;11467&quot;&gt;&lt;property id=&quot;20148&quot; value=&quot;5&quot;/&gt;&lt;property id=&quot;20300&quot; value=&quot;Slide 7 - &amp;quot;Image as a Matrix&amp;quot;&quot;/&gt;&lt;property id=&quot;20307&quot; value=&quot;320&quot;/&gt;&lt;/object&gt;&lt;object type=&quot;3&quot; unique_id=&quot;11468&quot;&gt;&lt;property id=&quot;20148&quot; value=&quot;5&quot;/&gt;&lt;property id=&quot;20300&quot; value=&quot;Slide 8 - &amp;quot;Phases of Image Processing&amp;quot;&quot;/&gt;&lt;property id=&quot;20307&quot; value=&quot;321&quot;/&gt;&lt;/object&gt;&lt;object type=&quot;3&quot; unique_id=&quot;11469&quot;&gt;&lt;property id=&quot;20148&quot; value=&quot;5&quot;/&gt;&lt;property id=&quot;20300&quot; value=&quot;Slide 9 - &amp;quot;Phases of Image Processing – Contd.&amp;quot;&quot;/&gt;&lt;property id=&quot;20307&quot; value=&quot;322&quot;/&gt;&lt;/object&gt;&lt;object type=&quot;3&quot; unique_id=&quot;11470&quot;&gt;&lt;property id=&quot;20148&quot; value=&quot;5&quot;/&gt;&lt;property id=&quot;20300&quot; value=&quot;Slide 10 - &amp;quot;Overlapping fields with Image Processing&amp;quot;&quot;/&gt;&lt;property id=&quot;20307&quot; value=&quot;323&quot;/&gt;&lt;/object&gt;&lt;object type=&quot;3&quot; unique_id=&quot;11471&quot;&gt;&lt;property id=&quot;20148&quot; value=&quot;5&quot;/&gt;&lt;property id=&quot;20300&quot; value=&quot;Slide 11 - &amp;quot;Image Edge Detection Operators&amp;quot;&quot;/&gt;&lt;property id=&quot;20307&quot; value=&quot;324&quot;/&gt;&lt;/object&gt;&lt;object type=&quot;3&quot; unique_id=&quot;11472&quot;&gt;&lt;property id=&quot;20148&quot; value=&quot;5&quot;/&gt;&lt;property id=&quot;20300&quot; value=&quot;Slide 12&quot;/&gt;&lt;property id=&quot;20307&quot; value=&quot;325&quot;/&gt;&lt;/object&gt;&lt;object type=&quot;3&quot; unique_id=&quot;11473&quot;&gt;&lt;property id=&quot;20148&quot; value=&quot;5&quot;/&gt;&lt;property id=&quot;20300&quot; value=&quot;Slide 13&quot;/&gt;&lt;property id=&quot;20307&quot; value=&quot;326&quot;/&gt;&lt;/object&gt;&lt;object type=&quot;3&quot; unique_id=&quot;11474&quot;&gt;&lt;property id=&quot;20148&quot; value=&quot;5&quot;/&gt;&lt;property id=&quot;20300&quot; value=&quot;Slide 14 - &amp;quot;Sobel Operator&amp;quot;&quot;/&gt;&lt;property id=&quot;20307&quot; value=&quot;327&quot;/&gt;&lt;/object&gt;&lt;object type=&quot;3&quot; unique_id=&quot;11475&quot;&gt;&lt;property id=&quot;20148&quot; value=&quot;5&quot;/&gt;&lt;property id=&quot;20300&quot; value=&quot;Slide 15 - &amp;quot;Advantages and Limitations of Sobel Operator&amp;quot;&quot;/&gt;&lt;property id=&quot;20307&quot; value=&quot;328&quot;/&gt;&lt;/object&gt;&lt;object type=&quot;3&quot; unique_id=&quot;11476&quot;&gt;&lt;property id=&quot;20148&quot; value=&quot;5&quot;/&gt;&lt;property id=&quot;20300&quot; value=&quot;Slide 16 - &amp;quot;Prewitt Operator&amp;quot;&quot;/&gt;&lt;property id=&quot;20307&quot; value=&quot;329&quot;/&gt;&lt;/object&gt;&lt;object type=&quot;3&quot; unique_id=&quot;11477&quot;&gt;&lt;property id=&quot;20148&quot; value=&quot;5&quot;/&gt;&lt;property id=&quot;20300&quot; value=&quot;Slide 17 - &amp;quot;Advantages and Limitations of Prewitt Operator&amp;quot;&quot;/&gt;&lt;property id=&quot;20307&quot; value=&quot;330&quot;/&gt;&lt;/object&gt;&lt;object type=&quot;3&quot; unique_id=&quot;11478&quot;&gt;&lt;property id=&quot;20148&quot; value=&quot;5&quot;/&gt;&lt;property id=&quot;20300&quot; value=&quot;Slide 18 - &amp;quot;Robert Operator&amp;quot;&quot;/&gt;&lt;property id=&quot;20307&quot; value=&quot;331&quot;/&gt;&lt;/object&gt;&lt;object type=&quot;3&quot; unique_id=&quot;11479&quot;&gt;&lt;property id=&quot;20148&quot; value=&quot;5&quot;/&gt;&lt;property id=&quot;20300&quot; value=&quot;Slide 19 - &amp;quot;Advantages and Limitations of Robert Operator&amp;quot;&quot;/&gt;&lt;property id=&quot;20307&quot; value=&quot;332&quot;/&gt;&lt;/object&gt;&lt;object type=&quot;3&quot; unique_id=&quot;11480&quot;&gt;&lt;property id=&quot;20148&quot; value=&quot;5&quot;/&gt;&lt;property id=&quot;20300&quot; value=&quot;Slide 20 - &amp;quot;Real world applications of Image Edge Detection&amp;quot;&quot;/&gt;&lt;property id=&quot;20307&quot; value=&quot;333&quot;/&gt;&lt;/object&gt;&lt;object type=&quot;3&quot; unique_id=&quot;11481&quot;&gt;&lt;property id=&quot;20148&quot; value=&quot;5&quot;/&gt;&lt;property id=&quot;20300&quot; value=&quot;Slide 21 - &amp;quot;References&amp;quot;&quot;/&gt;&lt;property id=&quot;20307&quot; value=&quot;334&quot;/&gt;&lt;/object&gt;&lt;object type=&quot;3&quot; unique_id=&quot;11482&quot;&gt;&lt;property id=&quot;20148&quot; value=&quot;5&quot;/&gt;&lt;property id=&quot;20300&quot; value=&quot;Slide 22 - &amp;quot;Thanks!&amp;quot;&quot;/&gt;&lt;property id=&quot;20307&quot; value=&quot;335&quot;/&gt;&lt;/object&gt;&lt;/object&gt;&lt;object type=&quot;8&quot; unique_id=&quot;11506&quot;&gt;&lt;/object&gt;&lt;/object&gt;&lt;/database&gt;"/>
  <p:tag name="MMPROD_NEXTUNIQUEID" val="10010"/>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468</TotalTime>
  <Words>1456</Words>
  <Application>Microsoft Office PowerPoint</Application>
  <PresentationFormat>Widescreen</PresentationFormat>
  <Paragraphs>112</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urw-din</vt:lpstr>
      <vt:lpstr>Office Theme</vt:lpstr>
      <vt:lpstr>Fundamentals of Computer Vision and its Applications</vt:lpstr>
      <vt:lpstr>Where are we in Syllabus</vt:lpstr>
      <vt:lpstr>Basics of Image Processing and Formation</vt:lpstr>
      <vt:lpstr>What is Image Processing?</vt:lpstr>
      <vt:lpstr>What is an image?</vt:lpstr>
      <vt:lpstr>Types of an Image</vt:lpstr>
      <vt:lpstr>Image as a Matrix</vt:lpstr>
      <vt:lpstr>Phases of Image Processing</vt:lpstr>
      <vt:lpstr>Phases of Image Processing – Contd.</vt:lpstr>
      <vt:lpstr>Overlapping fields with Image Processing</vt:lpstr>
      <vt:lpstr>Image Edge Detection Operators</vt:lpstr>
      <vt:lpstr>PowerPoint Presentation</vt:lpstr>
      <vt:lpstr>PowerPoint Presentation</vt:lpstr>
      <vt:lpstr>Sobel Operator</vt:lpstr>
      <vt:lpstr>Advantages and Limitations of Sobel Operator</vt:lpstr>
      <vt:lpstr>Prewitt Operator</vt:lpstr>
      <vt:lpstr>Advantages and Limitations of Prewitt Operator</vt:lpstr>
      <vt:lpstr>Robert Operator</vt:lpstr>
      <vt:lpstr>Advantages and Limitations of Robert Operator</vt:lpstr>
      <vt:lpstr>Real world applications of Image Edge Detection</vt:lpstr>
      <vt:lpstr>References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Computer Vision and its Applications</dc:title>
  <dc:creator>Sahil Sharma</dc:creator>
  <cp:lastModifiedBy>sonu lamba</cp:lastModifiedBy>
  <cp:revision>11</cp:revision>
  <dcterms:created xsi:type="dcterms:W3CDTF">2021-02-08T03:56:02Z</dcterms:created>
  <dcterms:modified xsi:type="dcterms:W3CDTF">2022-04-05T06:32:58Z</dcterms:modified>
</cp:coreProperties>
</file>