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9302" y="1490929"/>
            <a:ext cx="8613394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07918"/>
            <a:ext cx="3668395" cy="462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5628" y="1677314"/>
            <a:ext cx="4104640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0009" y="3011246"/>
            <a:ext cx="1871980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7106"/>
            <a:ext cx="10358120" cy="408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yondminds/an-overview-of-human-pose-estimation-with-deep-learning-d49eb656739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yncedreview/gan-2-0-nvidias-hyperrealistic-face-generator-e3439d33eba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-domain-adaptation-in-computer-vision-8da398d3167f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3r7PEl0tMS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towardsdatascience.com/depth-estimation-1-basics-and-intuition-86f2c9538cd1#%3A~%3Atext%3D%20Depth%20Estimation%20in%20Computer%20Vision%20%201%2Chas%20been%20ongoing%20research%20in%20interpretable...%20More%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n-shot-learning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20/03/02/anomaly-detection-with-keras-tensorflow-and-deep-learning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ensic_facial_reconstruction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age-captioning-in-deep-learning-9cd23fb4d8d2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07681319301600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rxrdO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tection-and-segmentation-through-convnets-47aa42de27e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34340" marR="5080" indent="-208915">
              <a:lnSpc>
                <a:spcPts val="6480"/>
              </a:lnSpc>
              <a:spcBef>
                <a:spcPts val="915"/>
              </a:spcBef>
            </a:pPr>
            <a:r>
              <a:rPr spc="-15" dirty="0"/>
              <a:t>Fundamentals </a:t>
            </a:r>
            <a:r>
              <a:rPr spc="-5" dirty="0"/>
              <a:t>of </a:t>
            </a:r>
            <a:r>
              <a:rPr spc="-15" dirty="0"/>
              <a:t>Computer </a:t>
            </a:r>
            <a:r>
              <a:rPr spc="-1345" dirty="0"/>
              <a:t> </a:t>
            </a:r>
            <a:r>
              <a:rPr spc="-5" dirty="0"/>
              <a:t>Vision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its</a:t>
            </a:r>
            <a:r>
              <a:rPr spc="-5" dirty="0"/>
              <a:t> </a:t>
            </a:r>
            <a:r>
              <a:rPr spc="-1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1526" y="4160901"/>
            <a:ext cx="622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Course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Code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UCS655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AI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Pose</a:t>
            </a:r>
            <a:r>
              <a:rPr sz="1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Activity</a:t>
            </a:r>
            <a:r>
              <a:rPr sz="1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Gesture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557" y="2063495"/>
            <a:ext cx="5705475" cy="30571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13553" y="5047894"/>
            <a:ext cx="5723255" cy="10325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783965">
              <a:lnSpc>
                <a:spcPct val="100000"/>
              </a:lnSpc>
              <a:spcBef>
                <a:spcPts val="825"/>
              </a:spcBef>
            </a:pPr>
            <a:r>
              <a:rPr sz="1800" spc="-15" dirty="0">
                <a:latin typeface="Calibri"/>
                <a:cs typeface="Calibri"/>
              </a:rPr>
              <a:t>Skating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25"/>
              </a:spcBef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Overview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of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Human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Pose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Estimation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with</a:t>
            </a:r>
            <a:r>
              <a:rPr sz="1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Deep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 </a:t>
            </a:r>
            <a:r>
              <a:rPr sz="1800" spc="-39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by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Bharath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Raj |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BeyondMinds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1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1627632"/>
            <a:ext cx="5177028" cy="38679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3146" y="5649569"/>
            <a:ext cx="5797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GAN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2.0: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NVIDIA’s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Hyperrealistic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Face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Generator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by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Synced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SyncedReview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Domain</a:t>
            </a:r>
            <a:r>
              <a:rPr sz="1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121" y="5346319"/>
            <a:ext cx="6671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Domain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Adaptation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problem</a:t>
            </a:r>
            <a:r>
              <a:rPr sz="1800" b="1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which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task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space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same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difference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solely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 input</a:t>
            </a:r>
            <a:r>
              <a:rPr sz="1800" b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domain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divergence.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308" y="1661160"/>
            <a:ext cx="8237995" cy="3057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05121" y="6090920"/>
            <a:ext cx="665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Deep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Domain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Adaptation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Computer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Vision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by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Branislav</a:t>
            </a:r>
            <a:r>
              <a:rPr sz="1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Holländer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 </a:t>
            </a:r>
            <a:r>
              <a:rPr sz="1800" spc="-39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Towards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Data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Science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Autonomous</a:t>
            </a:r>
            <a:r>
              <a:rPr sz="15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469" y="5898286"/>
            <a:ext cx="5088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Fully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Autonomous,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All-Electric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and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Built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for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Riders,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Not </a:t>
            </a:r>
            <a:r>
              <a:rPr sz="1800" spc="-39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Drivers—This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is 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Zoox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- </a:t>
            </a:r>
            <a:r>
              <a:rPr sz="18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YouTube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7967" y="2033016"/>
            <a:ext cx="5850636" cy="36393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r>
              <a:rPr sz="1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1207" y="5746496"/>
            <a:ext cx="588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Depth</a:t>
            </a:r>
            <a:r>
              <a:rPr sz="1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Estimation: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Basics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and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Intuition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|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by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Daryl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Tan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|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Towards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Data</a:t>
            </a:r>
            <a:r>
              <a:rPr sz="1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Science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1832" y="1825751"/>
            <a:ext cx="5972555" cy="38846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Few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Shot</a:t>
            </a:r>
            <a:r>
              <a:rPr sz="1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908" y="1601724"/>
            <a:ext cx="6752844" cy="3802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06466" y="5557824"/>
            <a:ext cx="584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N-Shot Learning:</a:t>
            </a:r>
            <a:r>
              <a:rPr sz="1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More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with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Less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Data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(floydhub.com)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Anomaly</a:t>
            </a:r>
            <a:r>
              <a:rPr sz="1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271" y="1690116"/>
            <a:ext cx="6729983" cy="3331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9273" y="5400852"/>
            <a:ext cx="593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Anomaly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detection</a:t>
            </a:r>
            <a:r>
              <a:rPr sz="1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with</a:t>
            </a:r>
            <a:r>
              <a:rPr sz="1800" u="heavy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Keras,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TensorFlow,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and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Deep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sz="1800" u="heavy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- </a:t>
            </a:r>
            <a:r>
              <a:rPr sz="1800" spc="-39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PyImageSearch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1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276" y="1520952"/>
            <a:ext cx="3845052" cy="47685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39180" y="6443878"/>
            <a:ext cx="384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Forensic facial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reconstruction</a:t>
            </a:r>
            <a:r>
              <a:rPr sz="1800" u="heavy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-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Wikipedia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1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508" y="2218944"/>
            <a:ext cx="8531352" cy="32823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85717" y="5695594"/>
            <a:ext cx="8042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Image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Captioning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Deep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sz="18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by</a:t>
            </a:r>
            <a:r>
              <a:rPr sz="1800" u="heavy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Pranoy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Radhakrishnan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Towards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Data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Science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Semantic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Visual</a:t>
            </a:r>
            <a:r>
              <a:rPr sz="1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Question</a:t>
            </a:r>
            <a:r>
              <a:rPr sz="1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2014889"/>
            <a:ext cx="8305800" cy="4477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226253"/>
            <a:ext cx="9591040" cy="186974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740"/>
              </a:spcBef>
              <a:buFont typeface="Calibri"/>
              <a:buAutoNum type="arabicPeriod"/>
              <a:tabLst>
                <a:tab pos="311785" algn="l"/>
              </a:tabLst>
            </a:pPr>
            <a:r>
              <a:rPr sz="2400" b="1" spc="-10" dirty="0">
                <a:latin typeface="Calibri"/>
                <a:cs typeface="Calibri"/>
              </a:rPr>
              <a:t>Introduction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goal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computer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vision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Basics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image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formation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Convolutional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Face </a:t>
            </a:r>
            <a:r>
              <a:rPr sz="2400" spc="-10" dirty="0">
                <a:latin typeface="Calibri"/>
                <a:cs typeface="Calibri"/>
              </a:rPr>
              <a:t>Recognition,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Self-Driving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Surveillance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Traffic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358122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b="1" spc="-10" dirty="0">
                <a:latin typeface="Calibri"/>
                <a:cs typeface="Calibri"/>
              </a:rPr>
              <a:t>Fundamentals</a:t>
            </a:r>
            <a:r>
              <a:rPr lang="en-US" sz="4400" b="1" spc="20" dirty="0">
                <a:latin typeface="Calibri"/>
                <a:cs typeface="Calibri"/>
              </a:rPr>
              <a:t> </a:t>
            </a:r>
            <a:r>
              <a:rPr lang="en-US" sz="4400" b="1" spc="-5" dirty="0">
                <a:latin typeface="Calibri"/>
                <a:cs typeface="Calibri"/>
              </a:rPr>
              <a:t>of</a:t>
            </a:r>
            <a:r>
              <a:rPr lang="en-US" sz="4400" b="1" spc="15" dirty="0">
                <a:latin typeface="Calibri"/>
                <a:cs typeface="Calibri"/>
              </a:rPr>
              <a:t> </a:t>
            </a:r>
            <a:r>
              <a:rPr lang="en-US" sz="4400" b="1" spc="-15" dirty="0">
                <a:latin typeface="Calibri"/>
                <a:cs typeface="Calibri"/>
              </a:rPr>
              <a:t>Computer</a:t>
            </a:r>
            <a:r>
              <a:rPr lang="en-US" sz="4400" b="1" spc="45" dirty="0">
                <a:latin typeface="Calibri"/>
                <a:cs typeface="Calibri"/>
              </a:rPr>
              <a:t> </a:t>
            </a:r>
            <a:r>
              <a:rPr lang="en-US" sz="4400" b="1" spc="-10" dirty="0">
                <a:latin typeface="Calibri"/>
                <a:cs typeface="Calibri"/>
              </a:rPr>
              <a:t>Vision</a:t>
            </a:r>
            <a:r>
              <a:rPr lang="en-US" sz="4400" b="1" spc="20" dirty="0">
                <a:latin typeface="Calibri"/>
                <a:cs typeface="Calibri"/>
              </a:rPr>
              <a:t> </a:t>
            </a:r>
            <a:r>
              <a:rPr lang="en-US" sz="4400" b="1" spc="-5" dirty="0">
                <a:latin typeface="Calibri"/>
                <a:cs typeface="Calibri"/>
              </a:rPr>
              <a:t>and</a:t>
            </a:r>
            <a:r>
              <a:rPr lang="en-US" sz="4400" b="1" spc="20" dirty="0">
                <a:latin typeface="Calibri"/>
                <a:cs typeface="Calibri"/>
              </a:rPr>
              <a:t> </a:t>
            </a:r>
            <a:r>
              <a:rPr lang="en-US" sz="4400" b="1" spc="-5" dirty="0">
                <a:latin typeface="Calibri"/>
                <a:cs typeface="Calibri"/>
              </a:rPr>
              <a:t>its</a:t>
            </a:r>
            <a:r>
              <a:rPr lang="en-US" sz="4400" b="1" spc="5" dirty="0">
                <a:latin typeface="Calibri"/>
                <a:cs typeface="Calibri"/>
              </a:rPr>
              <a:t> </a:t>
            </a:r>
            <a:r>
              <a:rPr lang="en-US" sz="4400" b="1" spc="-10" dirty="0">
                <a:latin typeface="Calibri"/>
                <a:cs typeface="Calibri"/>
              </a:rPr>
              <a:t>applications:</a:t>
            </a:r>
            <a:br>
              <a:rPr lang="en-US" sz="4400" dirty="0">
                <a:latin typeface="Calibri"/>
                <a:cs typeface="Calibri"/>
              </a:rPr>
            </a:b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78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Where</a:t>
            </a:r>
            <a:r>
              <a:rPr spc="-3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CV</a:t>
            </a:r>
            <a:r>
              <a:rPr spc="-15" dirty="0"/>
              <a:t> </a:t>
            </a:r>
            <a:r>
              <a:rPr spc="-10" dirty="0"/>
              <a:t>right</a:t>
            </a:r>
            <a:r>
              <a:rPr spc="-5" dirty="0"/>
              <a:t> </a:t>
            </a:r>
            <a:r>
              <a:rPr spc="-10" dirty="0"/>
              <a:t>now?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532" y="1802892"/>
            <a:ext cx="9340596" cy="4040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5053" y="5972352"/>
            <a:ext cx="789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https://www.sciencedirect.com/science/article/abs/pii/S0007681319301600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23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Goals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187305" cy="3627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latin typeface="Arial"/>
                <a:cs typeface="Arial"/>
              </a:rPr>
              <a:t>Typical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goals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vision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include:</a:t>
            </a:r>
          </a:p>
          <a:p>
            <a:pPr marL="241300" marR="43815" indent="-229235">
              <a:lnSpc>
                <a:spcPct val="70000"/>
              </a:lnSpc>
              <a:spcBef>
                <a:spcPts val="99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localisation,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sz="24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images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human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faces)</a:t>
            </a: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segmentation,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registration)</a:t>
            </a: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object</a:t>
            </a: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Char char="•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 image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 marL="241300" marR="5080" indent="-229235">
              <a:lnSpc>
                <a:spcPct val="70100"/>
              </a:lnSpc>
              <a:spcBef>
                <a:spcPts val="990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 scene to a three-dimensional model of the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scene; such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three-dimensional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10185" indent="-229235">
              <a:lnSpc>
                <a:spcPct val="7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digital images by their content (content-based image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0009" y="3011246"/>
            <a:ext cx="1779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</a:t>
            </a:r>
            <a:r>
              <a:rPr spc="-55" dirty="0"/>
              <a:t>k</a:t>
            </a:r>
            <a:r>
              <a:rPr dirty="0"/>
              <a:t>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619" y="2986786"/>
            <a:ext cx="9167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Introduction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goal</a:t>
            </a:r>
            <a:r>
              <a:rPr spc="-5" dirty="0"/>
              <a:t> of</a:t>
            </a:r>
            <a:r>
              <a:rPr spc="-10" dirty="0"/>
              <a:t> </a:t>
            </a:r>
            <a:r>
              <a:rPr spc="-15" dirty="0"/>
              <a:t>computer</a:t>
            </a:r>
            <a:r>
              <a:rPr spc="-5" dirty="0"/>
              <a:t> </a:t>
            </a:r>
            <a:r>
              <a:rPr dirty="0"/>
              <a:t>vision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4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2020569"/>
            <a:ext cx="9798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Computer</a:t>
            </a:r>
            <a:r>
              <a:rPr sz="200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Arial"/>
                <a:cs typeface="Arial"/>
              </a:rPr>
              <a:t>vision</a:t>
            </a:r>
            <a:r>
              <a:rPr sz="20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field</a:t>
            </a:r>
            <a:r>
              <a:rPr sz="200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study</a:t>
            </a:r>
            <a:r>
              <a:rPr sz="20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focused</a:t>
            </a:r>
            <a:r>
              <a:rPr sz="20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problem</a:t>
            </a:r>
            <a:r>
              <a:rPr sz="20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helping</a:t>
            </a:r>
            <a:r>
              <a:rPr sz="20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computers</a:t>
            </a:r>
            <a:r>
              <a:rPr sz="200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see.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3209670"/>
            <a:ext cx="97796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At</a:t>
            </a:r>
            <a:r>
              <a:rPr sz="2000" i="1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an</a:t>
            </a:r>
            <a:r>
              <a:rPr sz="2000" i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abstract</a:t>
            </a:r>
            <a:r>
              <a:rPr sz="2000" i="1" spc="-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level,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2000" i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goal of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computer</a:t>
            </a:r>
            <a:r>
              <a:rPr sz="2000" i="1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vision</a:t>
            </a:r>
            <a:r>
              <a:rPr sz="2000" i="1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problems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is to</a:t>
            </a:r>
            <a:r>
              <a:rPr sz="2000" i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use</a:t>
            </a:r>
            <a:r>
              <a:rPr sz="2000" i="1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observed</a:t>
            </a:r>
            <a:r>
              <a:rPr sz="2000" i="1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545454"/>
                </a:solidFill>
                <a:latin typeface="Arial"/>
                <a:cs typeface="Arial"/>
              </a:rPr>
              <a:t>image </a:t>
            </a:r>
            <a:r>
              <a:rPr sz="2000" i="1" spc="-5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data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infer</a:t>
            </a:r>
            <a:r>
              <a:rPr sz="2000" i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something</a:t>
            </a:r>
            <a:r>
              <a:rPr sz="2000" i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about</a:t>
            </a:r>
            <a:r>
              <a:rPr sz="2000" i="1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2000" i="1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45454"/>
                </a:solidFill>
                <a:latin typeface="Arial"/>
                <a:cs typeface="Arial"/>
              </a:rPr>
              <a:t>world.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545454"/>
                </a:solidFill>
                <a:latin typeface="Arial"/>
                <a:cs typeface="Arial"/>
              </a:rPr>
              <a:t>—</a:t>
            </a:r>
            <a:r>
              <a:rPr sz="20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Page</a:t>
            </a:r>
            <a:r>
              <a:rPr sz="20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83,</a:t>
            </a:r>
            <a:r>
              <a:rPr sz="2000" spc="-3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Computer</a:t>
            </a:r>
            <a:r>
              <a:rPr sz="20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Vision: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Models,</a:t>
            </a:r>
            <a:r>
              <a:rPr sz="20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Learning,</a:t>
            </a:r>
            <a:r>
              <a:rPr sz="20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and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Inference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,</a:t>
            </a:r>
            <a:r>
              <a:rPr sz="2000" spc="-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45454"/>
                </a:solidFill>
                <a:latin typeface="Arial"/>
                <a:cs typeface="Arial"/>
              </a:rPr>
              <a:t>2012.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422" y="392648"/>
            <a:ext cx="10464865" cy="59936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59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5" dirty="0"/>
              <a:t> </a:t>
            </a:r>
            <a:r>
              <a:rPr dirty="0"/>
              <a:t>includes</a:t>
            </a:r>
            <a:r>
              <a:rPr spc="-5" dirty="0"/>
              <a:t> </a:t>
            </a:r>
            <a:r>
              <a:rPr spc="-10" dirty="0"/>
              <a:t>Computer </a:t>
            </a:r>
            <a:r>
              <a:rPr spc="-5" dirty="0"/>
              <a:t>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244340" cy="34994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Images</a:t>
            </a:r>
            <a:endParaRPr sz="2800">
              <a:latin typeface="Calibri"/>
              <a:cs typeface="Calibri"/>
            </a:endParaRPr>
          </a:p>
          <a:p>
            <a:pPr marL="698500" marR="307975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2D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pixels.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3D </a:t>
            </a:r>
            <a:r>
              <a:rPr sz="2400" spc="-5" dirty="0">
                <a:latin typeface="Calibri"/>
                <a:cs typeface="Calibri"/>
              </a:rPr>
              <a:t>images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built using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voxels, </a:t>
            </a:r>
            <a:r>
              <a:rPr sz="2400" spc="-5" dirty="0">
                <a:latin typeface="Calibri"/>
                <a:cs typeface="Calibri"/>
              </a:rPr>
              <a:t>meshes, point-clouds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RGB-D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Videos</a:t>
            </a:r>
            <a:endParaRPr sz="2800">
              <a:latin typeface="Calibri"/>
              <a:cs typeface="Calibri"/>
            </a:endParaRPr>
          </a:p>
          <a:p>
            <a:pPr marL="698500" marR="514350" lvl="1" indent="-2286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Frames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5" dirty="0">
                <a:latin typeface="Calibri"/>
                <a:cs typeface="Calibri"/>
              </a:rPr>
              <a:t>(FPS)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1853" y="1836818"/>
            <a:ext cx="6302986" cy="4396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239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5" dirty="0"/>
              <a:t> </a:t>
            </a:r>
            <a:r>
              <a:rPr dirty="0"/>
              <a:t>does</a:t>
            </a:r>
            <a:r>
              <a:rPr spc="5" dirty="0"/>
              <a:t> </a:t>
            </a:r>
            <a:r>
              <a:rPr dirty="0"/>
              <a:t>not</a:t>
            </a:r>
            <a:r>
              <a:rPr spc="5" dirty="0"/>
              <a:t> </a:t>
            </a:r>
            <a:r>
              <a:rPr dirty="0"/>
              <a:t>include</a:t>
            </a:r>
            <a:r>
              <a:rPr spc="-5" dirty="0"/>
              <a:t> </a:t>
            </a:r>
            <a:r>
              <a:rPr spc="-10" dirty="0"/>
              <a:t>Computer</a:t>
            </a:r>
            <a:r>
              <a:rPr spc="-5" dirty="0"/>
              <a:t> Vision?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05053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75" dirty="0">
                <a:latin typeface="Calibri"/>
                <a:cs typeface="Calibri"/>
              </a:rPr>
              <a:t>Text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Natural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Audio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Listening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pc="-5" dirty="0"/>
              <a:t>Image</a:t>
            </a:r>
            <a:r>
              <a:rPr spc="-45" dirty="0"/>
              <a:t> </a:t>
            </a:r>
            <a:r>
              <a:rPr spc="-10" dirty="0"/>
              <a:t>Classification</a:t>
            </a: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pc="-5" dirty="0"/>
              <a:t>Image</a:t>
            </a:r>
            <a:r>
              <a:rPr spc="-55" dirty="0"/>
              <a:t> </a:t>
            </a:r>
            <a:r>
              <a:rPr spc="-15" dirty="0"/>
              <a:t>Localization</a:t>
            </a: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pc="-10" dirty="0"/>
              <a:t>Object</a:t>
            </a:r>
            <a:r>
              <a:rPr spc="-15" dirty="0"/>
              <a:t> </a:t>
            </a:r>
            <a:r>
              <a:rPr spc="-10" dirty="0"/>
              <a:t>Detection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pc="-10" dirty="0"/>
              <a:t>Semantic</a:t>
            </a:r>
            <a:r>
              <a:rPr spc="-35" dirty="0"/>
              <a:t> </a:t>
            </a:r>
            <a:r>
              <a:rPr spc="-15" dirty="0"/>
              <a:t>Segmentation</a:t>
            </a: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pc="-15" dirty="0"/>
              <a:t>Instance Segmentation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pc="-5" dirty="0"/>
              <a:t>Image</a:t>
            </a:r>
            <a:r>
              <a:rPr spc="-45" dirty="0"/>
              <a:t> </a:t>
            </a:r>
            <a:r>
              <a:rPr spc="-15" dirty="0"/>
              <a:t>Generation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pc="-25" dirty="0"/>
              <a:t>Pose</a:t>
            </a:r>
            <a:r>
              <a:rPr spc="-20" dirty="0"/>
              <a:t> </a:t>
            </a:r>
            <a:r>
              <a:rPr spc="-10" dirty="0"/>
              <a:t>Estimation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pc="-10" dirty="0"/>
              <a:t>Domain</a:t>
            </a:r>
            <a:r>
              <a:rPr spc="-15" dirty="0"/>
              <a:t> </a:t>
            </a:r>
            <a:r>
              <a:rPr spc="-10" dirty="0"/>
              <a:t>Adaptation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pc="-10" dirty="0"/>
              <a:t>Autonomous</a:t>
            </a:r>
            <a:r>
              <a:rPr spc="15" dirty="0"/>
              <a:t> </a:t>
            </a:r>
            <a:r>
              <a:rPr spc="-25" dirty="0"/>
              <a:t>Vehicles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Activity</a:t>
            </a:r>
            <a:r>
              <a:rPr spc="-25" dirty="0"/>
              <a:t> </a:t>
            </a:r>
            <a:r>
              <a:rPr spc="-15" dirty="0"/>
              <a:t>Recognition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Depth</a:t>
            </a:r>
            <a:r>
              <a:rPr spc="-20" dirty="0"/>
              <a:t> </a:t>
            </a:r>
            <a:r>
              <a:rPr spc="-10" dirty="0"/>
              <a:t>Estimation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20" dirty="0"/>
              <a:t>Few</a:t>
            </a:r>
            <a:r>
              <a:rPr spc="-25" dirty="0"/>
              <a:t> </a:t>
            </a:r>
            <a:r>
              <a:rPr spc="-10" dirty="0"/>
              <a:t>Shot</a:t>
            </a:r>
            <a:r>
              <a:rPr dirty="0"/>
              <a:t> </a:t>
            </a:r>
            <a:r>
              <a:rPr spc="-10" dirty="0"/>
              <a:t>Learning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Anomaly</a:t>
            </a:r>
            <a:r>
              <a:rPr spc="-15" dirty="0"/>
              <a:t> </a:t>
            </a:r>
            <a:r>
              <a:rPr spc="-10" dirty="0"/>
              <a:t>Detection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Image</a:t>
            </a:r>
            <a:r>
              <a:rPr spc="-45" dirty="0"/>
              <a:t> </a:t>
            </a:r>
            <a:r>
              <a:rPr spc="-15" dirty="0"/>
              <a:t>Reconstruction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Image</a:t>
            </a:r>
            <a:r>
              <a:rPr spc="-45" dirty="0"/>
              <a:t> </a:t>
            </a:r>
            <a:r>
              <a:rPr spc="-10" dirty="0"/>
              <a:t>Captioning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Visual</a:t>
            </a:r>
            <a:r>
              <a:rPr spc="-5" dirty="0"/>
              <a:t> </a:t>
            </a:r>
            <a:r>
              <a:rPr spc="-10" dirty="0"/>
              <a:t>Question</a:t>
            </a:r>
            <a:r>
              <a:rPr spc="5" dirty="0"/>
              <a:t> </a:t>
            </a:r>
            <a:r>
              <a:rPr spc="-10" dirty="0"/>
              <a:t>Answering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pc="-15" dirty="0"/>
              <a:t>Gesture Recognition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3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Areas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Computer</a:t>
            </a:r>
            <a:r>
              <a:rPr spc="-2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1009"/>
            <a:ext cx="2317750" cy="49047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15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1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Localization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1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Semantic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Instance</a:t>
            </a:r>
            <a:r>
              <a:rPr sz="1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Segmentation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Pose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Domain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Adaptation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Autonomous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Vehicles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Activity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Depth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spc="-5" dirty="0">
                <a:latin typeface="Calibri"/>
                <a:cs typeface="Calibri"/>
              </a:rPr>
              <a:t>Shot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Anomaly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Reconstruction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Image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Captioning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Visual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Question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Gesture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Recognition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1940" y="1296924"/>
            <a:ext cx="6623304" cy="4962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0679" y="6278676"/>
            <a:ext cx="644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Detection</a:t>
            </a:r>
            <a:r>
              <a:rPr sz="1800" u="heavy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and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Segmentation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through</a:t>
            </a:r>
            <a:r>
              <a:rPr sz="1800" u="heavy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ConvNets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by</a:t>
            </a: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Ravindra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Parmar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Towards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Data</a:t>
            </a:r>
            <a:r>
              <a:rPr sz="18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Science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953</Words>
  <Application>Microsoft Office PowerPoint</Application>
  <PresentationFormat>Widescreen</PresentationFormat>
  <Paragraphs>265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Fundamentals of Computer  Vision and its Applications</vt:lpstr>
      <vt:lpstr>Fundamentals of Computer Vision and its applications: </vt:lpstr>
      <vt:lpstr>Introduction and goal of computer vision</vt:lpstr>
      <vt:lpstr>What is Computer Vision?</vt:lpstr>
      <vt:lpstr>PowerPoint Presentation</vt:lpstr>
      <vt:lpstr>What includes Computer Vision?</vt:lpstr>
      <vt:lpstr>What does not include Computer Vision?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Areas of Computer Vision</vt:lpstr>
      <vt:lpstr>Where is CV right now?</vt:lpstr>
      <vt:lpstr>Goals of Computer Vision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Vision and its Applications</dc:title>
  <dc:creator>Sahil Sharma</dc:creator>
  <cp:lastModifiedBy>sonu lamba</cp:lastModifiedBy>
  <cp:revision>2</cp:revision>
  <dcterms:created xsi:type="dcterms:W3CDTF">2021-04-14T10:51:57Z</dcterms:created>
  <dcterms:modified xsi:type="dcterms:W3CDTF">2022-04-05T06:19:03Z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2021-04-14T00:00:00Z</vt:filetime>
  </property>
</Properties>
</file>