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04" autoAdjust="0"/>
  </p:normalViewPr>
  <p:slideViewPr>
    <p:cSldViewPr>
      <p:cViewPr varScale="1">
        <p:scale>
          <a:sx n="69" d="100"/>
          <a:sy n="69" d="100"/>
        </p:scale>
        <p:origin x="1205"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3E1CD29-5298-4C5A-90AF-07589ECE874E}" type="datetimeFigureOut">
              <a:rPr lang="en-IN" smtClean="0"/>
              <a:t>14-05-2024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D788C93-D44E-48D4-B2D6-5723285ECC57}" type="slidenum">
              <a:rPr lang="en-IN" smtClean="0"/>
              <a:t>‹#›</a:t>
            </a:fld>
            <a:endParaRPr lang="en-IN"/>
          </a:p>
        </p:txBody>
      </p:sp>
    </p:spTree>
    <p:extLst>
      <p:ext uri="{BB962C8B-B14F-4D97-AF65-F5344CB8AC3E}">
        <p14:creationId xmlns:p14="http://schemas.microsoft.com/office/powerpoint/2010/main" val="2159324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The bias is added to neural networks to enable flexibility in decision-making and to shift the activation function, allowing for better model performance.</a:t>
            </a:r>
            <a:endParaRPr lang="en-IN" dirty="0"/>
          </a:p>
        </p:txBody>
      </p:sp>
      <p:sp>
        <p:nvSpPr>
          <p:cNvPr id="4" name="Slide Number Placeholder 3"/>
          <p:cNvSpPr>
            <a:spLocks noGrp="1"/>
          </p:cNvSpPr>
          <p:nvPr>
            <p:ph type="sldNum" sz="quarter" idx="5"/>
          </p:nvPr>
        </p:nvSpPr>
        <p:spPr/>
        <p:txBody>
          <a:bodyPr/>
          <a:lstStyle/>
          <a:p>
            <a:fld id="{4D788C93-D44E-48D4-B2D6-5723285ECC57}" type="slidenum">
              <a:rPr lang="en-IN" smtClean="0"/>
              <a:t>5</a:t>
            </a:fld>
            <a:endParaRPr lang="en-IN"/>
          </a:p>
        </p:txBody>
      </p:sp>
    </p:spTree>
    <p:extLst>
      <p:ext uri="{BB962C8B-B14F-4D97-AF65-F5344CB8AC3E}">
        <p14:creationId xmlns:p14="http://schemas.microsoft.com/office/powerpoint/2010/main" val="275523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Sigmoid Function</a:t>
            </a:r>
            <a:r>
              <a:rPr lang="en-US" dirty="0"/>
              <a:t>:</a:t>
            </a:r>
          </a:p>
          <a:p>
            <a:pPr>
              <a:buFont typeface="Arial" panose="020B0604020202020204" pitchFamily="34" charset="0"/>
              <a:buChar char="•"/>
            </a:pPr>
            <a:r>
              <a:rPr lang="en-US" dirty="0"/>
              <a:t>The sigmoid function maps any real-valued input to a range between 0 and 1. It is commonly used in binary classification tasks, where the output represents probabilities.</a:t>
            </a:r>
          </a:p>
          <a:p>
            <a:r>
              <a:rPr lang="en-US" b="1" dirty="0"/>
              <a:t>Hyperbolic Tangent (tanh)</a:t>
            </a:r>
            <a:r>
              <a:rPr lang="en-US" dirty="0"/>
              <a:t>:</a:t>
            </a:r>
          </a:p>
          <a:p>
            <a:pPr>
              <a:buFont typeface="Arial" panose="020B0604020202020204" pitchFamily="34" charset="0"/>
              <a:buChar char="•"/>
            </a:pPr>
            <a:r>
              <a:rPr lang="en-US" dirty="0"/>
              <a:t>Similar to the sigmoid, the tanh function maps input to a range between -1 and 1. It is symmetric around the origin and is useful for hidden layers in neural networks.</a:t>
            </a:r>
          </a:p>
          <a:p>
            <a:endParaRPr lang="en-IN" dirty="0"/>
          </a:p>
        </p:txBody>
      </p:sp>
      <p:sp>
        <p:nvSpPr>
          <p:cNvPr id="4" name="Slide Number Placeholder 3"/>
          <p:cNvSpPr>
            <a:spLocks noGrp="1"/>
          </p:cNvSpPr>
          <p:nvPr>
            <p:ph type="sldNum" sz="quarter" idx="5"/>
          </p:nvPr>
        </p:nvSpPr>
        <p:spPr/>
        <p:txBody>
          <a:bodyPr/>
          <a:lstStyle/>
          <a:p>
            <a:fld id="{4D788C93-D44E-48D4-B2D6-5723285ECC57}" type="slidenum">
              <a:rPr lang="en-IN" smtClean="0"/>
              <a:t>8</a:t>
            </a:fld>
            <a:endParaRPr lang="en-IN"/>
          </a:p>
        </p:txBody>
      </p:sp>
    </p:spTree>
    <p:extLst>
      <p:ext uri="{BB962C8B-B14F-4D97-AF65-F5344CB8AC3E}">
        <p14:creationId xmlns:p14="http://schemas.microsoft.com/office/powerpoint/2010/main" val="1424429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Activation functions introduce nonlinearity into the network, enabling it to learn and approximate complex, nonlinear relationships in data. Without nonlinear activation functions, neural networks would only be able to represent linear transformations of the input, severely limiting their expressive power.</a:t>
            </a:r>
            <a:endParaRPr lang="en-IN" dirty="0"/>
          </a:p>
        </p:txBody>
      </p:sp>
      <p:sp>
        <p:nvSpPr>
          <p:cNvPr id="4" name="Slide Number Placeholder 3"/>
          <p:cNvSpPr>
            <a:spLocks noGrp="1"/>
          </p:cNvSpPr>
          <p:nvPr>
            <p:ph type="sldNum" sz="quarter" idx="5"/>
          </p:nvPr>
        </p:nvSpPr>
        <p:spPr/>
        <p:txBody>
          <a:bodyPr/>
          <a:lstStyle/>
          <a:p>
            <a:fld id="{4D788C93-D44E-48D4-B2D6-5723285ECC57}" type="slidenum">
              <a:rPr lang="en-IN" smtClean="0"/>
              <a:t>9</a:t>
            </a:fld>
            <a:endParaRPr lang="en-IN"/>
          </a:p>
        </p:txBody>
      </p:sp>
    </p:spTree>
    <p:extLst>
      <p:ext uri="{BB962C8B-B14F-4D97-AF65-F5344CB8AC3E}">
        <p14:creationId xmlns:p14="http://schemas.microsoft.com/office/powerpoint/2010/main" val="1700785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122290" y="2939542"/>
            <a:ext cx="1947418" cy="696595"/>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916939" y="1707918"/>
            <a:ext cx="10358120" cy="20707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59402" y="2836545"/>
            <a:ext cx="3470910" cy="696595"/>
          </a:xfrm>
          <a:prstGeom prst="rect">
            <a:avLst/>
          </a:prstGeom>
        </p:spPr>
        <p:txBody>
          <a:bodyPr vert="horz" wrap="square" lIns="0" tIns="13335" rIns="0" bIns="0" rtlCol="0">
            <a:spAutoFit/>
          </a:bodyPr>
          <a:lstStyle/>
          <a:p>
            <a:pPr marL="12700">
              <a:lnSpc>
                <a:spcPct val="100000"/>
              </a:lnSpc>
              <a:spcBef>
                <a:spcPts val="105"/>
              </a:spcBef>
            </a:pPr>
            <a:r>
              <a:rPr spc="-5" dirty="0"/>
              <a:t>The</a:t>
            </a:r>
            <a:r>
              <a:rPr spc="-65" dirty="0"/>
              <a:t> </a:t>
            </a:r>
            <a:r>
              <a:rPr spc="-30" dirty="0"/>
              <a:t>Perceptron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20979"/>
            <a:ext cx="12191999" cy="64160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66227" y="600391"/>
            <a:ext cx="10725772" cy="60396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974" y="204215"/>
            <a:ext cx="12184025" cy="64495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76728" y="584695"/>
            <a:ext cx="11315271" cy="474811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9790" y="220979"/>
            <a:ext cx="12112209" cy="641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955" y="599917"/>
            <a:ext cx="12134088" cy="60401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1825" y="600391"/>
            <a:ext cx="12052074" cy="603967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34695"/>
            <a:ext cx="12191999" cy="638860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2290" y="2939542"/>
            <a:ext cx="1779270" cy="696595"/>
          </a:xfrm>
          <a:prstGeom prst="rect">
            <a:avLst/>
          </a:prstGeom>
        </p:spPr>
        <p:txBody>
          <a:bodyPr vert="horz" wrap="square" lIns="0" tIns="13335" rIns="0" bIns="0" rtlCol="0">
            <a:spAutoFit/>
          </a:bodyPr>
          <a:lstStyle/>
          <a:p>
            <a:pPr marL="12700">
              <a:lnSpc>
                <a:spcPct val="100000"/>
              </a:lnSpc>
              <a:spcBef>
                <a:spcPts val="105"/>
              </a:spcBef>
            </a:pPr>
            <a:r>
              <a:rPr spc="-5" dirty="0"/>
              <a:t>Than</a:t>
            </a:r>
            <a:r>
              <a:rPr spc="-50" dirty="0"/>
              <a:t>k</a:t>
            </a:r>
            <a:r>
              <a:rPr dirty="0"/>
              <a: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1720214" cy="697230"/>
          </a:xfrm>
          <a:prstGeom prst="rect">
            <a:avLst/>
          </a:prstGeom>
        </p:spPr>
        <p:txBody>
          <a:bodyPr vert="horz" wrap="square" lIns="0" tIns="13335" rIns="0" bIns="0" rtlCol="0">
            <a:spAutoFit/>
          </a:bodyPr>
          <a:lstStyle/>
          <a:p>
            <a:pPr marL="12700">
              <a:lnSpc>
                <a:spcPct val="100000"/>
              </a:lnSpc>
              <a:spcBef>
                <a:spcPts val="105"/>
              </a:spcBef>
            </a:pPr>
            <a:r>
              <a:rPr spc="-10" dirty="0"/>
              <a:t>Agenda</a:t>
            </a:r>
          </a:p>
        </p:txBody>
      </p:sp>
      <p:sp>
        <p:nvSpPr>
          <p:cNvPr id="3" name="object 3"/>
          <p:cNvSpPr txBox="1"/>
          <p:nvPr/>
        </p:nvSpPr>
        <p:spPr>
          <a:xfrm>
            <a:off x="916939" y="1707918"/>
            <a:ext cx="5833745" cy="2070735"/>
          </a:xfrm>
          <a:prstGeom prst="rect">
            <a:avLst/>
          </a:prstGeom>
        </p:spPr>
        <p:txBody>
          <a:bodyPr vert="horz" wrap="square" lIns="0" tIns="97790" rIns="0" bIns="0" rtlCol="0">
            <a:spAutoFit/>
          </a:bodyPr>
          <a:lstStyle/>
          <a:p>
            <a:pPr marL="241300" indent="-229235">
              <a:lnSpc>
                <a:spcPct val="100000"/>
              </a:lnSpc>
              <a:spcBef>
                <a:spcPts val="770"/>
              </a:spcBef>
              <a:buFont typeface="Arial MT"/>
              <a:buChar char="•"/>
              <a:tabLst>
                <a:tab pos="241935" algn="l"/>
              </a:tabLst>
            </a:pPr>
            <a:r>
              <a:rPr sz="2800" spc="-10" dirty="0">
                <a:latin typeface="Calibri"/>
                <a:cs typeface="Calibri"/>
              </a:rPr>
              <a:t>The</a:t>
            </a:r>
            <a:r>
              <a:rPr sz="2800" spc="-20" dirty="0">
                <a:latin typeface="Calibri"/>
                <a:cs typeface="Calibri"/>
              </a:rPr>
              <a:t> Perceptron</a:t>
            </a:r>
            <a:r>
              <a:rPr sz="2800" spc="25" dirty="0">
                <a:latin typeface="Calibri"/>
                <a:cs typeface="Calibri"/>
              </a:rPr>
              <a:t> </a:t>
            </a:r>
            <a:r>
              <a:rPr sz="2800" spc="-5" dirty="0">
                <a:latin typeface="Calibri"/>
                <a:cs typeface="Calibri"/>
              </a:rPr>
              <a:t>–</a:t>
            </a:r>
            <a:r>
              <a:rPr sz="2800" dirty="0">
                <a:latin typeface="Calibri"/>
                <a:cs typeface="Calibri"/>
              </a:rPr>
              <a:t> </a:t>
            </a:r>
            <a:r>
              <a:rPr sz="2800" spc="-20" dirty="0">
                <a:latin typeface="Calibri"/>
                <a:cs typeface="Calibri"/>
              </a:rPr>
              <a:t>Forward</a:t>
            </a:r>
            <a:r>
              <a:rPr sz="2800" spc="-10" dirty="0">
                <a:latin typeface="Calibri"/>
                <a:cs typeface="Calibri"/>
              </a:rPr>
              <a:t> </a:t>
            </a:r>
            <a:r>
              <a:rPr sz="2800" spc="-15" dirty="0">
                <a:latin typeface="Calibri"/>
                <a:cs typeface="Calibri"/>
              </a:rPr>
              <a:t>Propagation</a:t>
            </a:r>
            <a:endParaRPr sz="2800">
              <a:latin typeface="Calibri"/>
              <a:cs typeface="Calibri"/>
            </a:endParaRPr>
          </a:p>
          <a:p>
            <a:pPr marL="241300" indent="-229235">
              <a:lnSpc>
                <a:spcPct val="100000"/>
              </a:lnSpc>
              <a:spcBef>
                <a:spcPts val="670"/>
              </a:spcBef>
              <a:buFont typeface="Arial MT"/>
              <a:buChar char="•"/>
              <a:tabLst>
                <a:tab pos="241935" algn="l"/>
              </a:tabLst>
            </a:pPr>
            <a:r>
              <a:rPr sz="2800" spc="-10" dirty="0">
                <a:latin typeface="Calibri"/>
                <a:cs typeface="Calibri"/>
              </a:rPr>
              <a:t>Common</a:t>
            </a:r>
            <a:r>
              <a:rPr sz="2800" spc="-5" dirty="0">
                <a:latin typeface="Calibri"/>
                <a:cs typeface="Calibri"/>
              </a:rPr>
              <a:t> </a:t>
            </a:r>
            <a:r>
              <a:rPr sz="2800" spc="-10" dirty="0">
                <a:latin typeface="Calibri"/>
                <a:cs typeface="Calibri"/>
              </a:rPr>
              <a:t>Activation</a:t>
            </a:r>
            <a:r>
              <a:rPr sz="2800" spc="-15" dirty="0">
                <a:latin typeface="Calibri"/>
                <a:cs typeface="Calibri"/>
              </a:rPr>
              <a:t> </a:t>
            </a:r>
            <a:r>
              <a:rPr sz="2800" spc="-5" dirty="0">
                <a:latin typeface="Calibri"/>
                <a:cs typeface="Calibri"/>
              </a:rPr>
              <a:t>Functions</a:t>
            </a:r>
            <a:endParaRPr sz="2800">
              <a:latin typeface="Calibri"/>
              <a:cs typeface="Calibri"/>
            </a:endParaRPr>
          </a:p>
          <a:p>
            <a:pPr marL="241300" indent="-229235">
              <a:lnSpc>
                <a:spcPct val="100000"/>
              </a:lnSpc>
              <a:spcBef>
                <a:spcPts val="665"/>
              </a:spcBef>
              <a:buFont typeface="Arial MT"/>
              <a:buChar char="•"/>
              <a:tabLst>
                <a:tab pos="241935" algn="l"/>
              </a:tabLst>
            </a:pPr>
            <a:r>
              <a:rPr sz="2800" spc="-10" dirty="0">
                <a:latin typeface="Calibri"/>
                <a:cs typeface="Calibri"/>
              </a:rPr>
              <a:t>Importance</a:t>
            </a:r>
            <a:r>
              <a:rPr sz="2800" spc="10" dirty="0">
                <a:latin typeface="Calibri"/>
                <a:cs typeface="Calibri"/>
              </a:rPr>
              <a:t> </a:t>
            </a:r>
            <a:r>
              <a:rPr sz="2800" spc="-5" dirty="0">
                <a:latin typeface="Calibri"/>
                <a:cs typeface="Calibri"/>
              </a:rPr>
              <a:t>of</a:t>
            </a:r>
            <a:r>
              <a:rPr sz="2800" spc="-10" dirty="0">
                <a:latin typeface="Calibri"/>
                <a:cs typeface="Calibri"/>
              </a:rPr>
              <a:t> Activation</a:t>
            </a:r>
            <a:r>
              <a:rPr sz="2800" dirty="0">
                <a:latin typeface="Calibri"/>
                <a:cs typeface="Calibri"/>
              </a:rPr>
              <a:t> </a:t>
            </a:r>
            <a:r>
              <a:rPr sz="2800" spc="-10" dirty="0">
                <a:latin typeface="Calibri"/>
                <a:cs typeface="Calibri"/>
              </a:rPr>
              <a:t>Functions</a:t>
            </a:r>
            <a:endParaRPr sz="2800">
              <a:latin typeface="Calibri"/>
              <a:cs typeface="Calibri"/>
            </a:endParaRPr>
          </a:p>
          <a:p>
            <a:pPr marL="241300" indent="-229235">
              <a:lnSpc>
                <a:spcPct val="100000"/>
              </a:lnSpc>
              <a:spcBef>
                <a:spcPts val="660"/>
              </a:spcBef>
              <a:buFont typeface="Arial MT"/>
              <a:buChar char="•"/>
              <a:tabLst>
                <a:tab pos="241935" algn="l"/>
              </a:tabLst>
            </a:pPr>
            <a:r>
              <a:rPr sz="2800" spc="-10" dirty="0">
                <a:latin typeface="Calibri"/>
                <a:cs typeface="Calibri"/>
              </a:rPr>
              <a:t>The</a:t>
            </a:r>
            <a:r>
              <a:rPr sz="2800" spc="-25" dirty="0">
                <a:latin typeface="Calibri"/>
                <a:cs typeface="Calibri"/>
              </a:rPr>
              <a:t> </a:t>
            </a:r>
            <a:r>
              <a:rPr sz="2800" spc="-20" dirty="0">
                <a:latin typeface="Calibri"/>
                <a:cs typeface="Calibri"/>
              </a:rPr>
              <a:t>Perceptron</a:t>
            </a:r>
            <a:r>
              <a:rPr sz="2800" spc="25" dirty="0">
                <a:latin typeface="Calibri"/>
                <a:cs typeface="Calibri"/>
              </a:rPr>
              <a:t> </a:t>
            </a:r>
            <a:r>
              <a:rPr sz="2800" spc="-5" dirty="0">
                <a:latin typeface="Calibri"/>
                <a:cs typeface="Calibri"/>
              </a:rPr>
              <a:t>- </a:t>
            </a:r>
            <a:r>
              <a:rPr sz="2800" spc="-10" dirty="0">
                <a:latin typeface="Calibri"/>
                <a:cs typeface="Calibri"/>
              </a:rPr>
              <a:t>Example</a:t>
            </a:r>
            <a:endParaRPr sz="28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4652010" cy="697230"/>
          </a:xfrm>
          <a:prstGeom prst="rect">
            <a:avLst/>
          </a:prstGeom>
        </p:spPr>
        <p:txBody>
          <a:bodyPr vert="horz" wrap="square" lIns="0" tIns="13335" rIns="0" bIns="0" rtlCol="0">
            <a:spAutoFit/>
          </a:bodyPr>
          <a:lstStyle/>
          <a:p>
            <a:pPr marL="12700">
              <a:lnSpc>
                <a:spcPct val="100000"/>
              </a:lnSpc>
              <a:spcBef>
                <a:spcPts val="105"/>
              </a:spcBef>
            </a:pPr>
            <a:r>
              <a:rPr spc="-30" dirty="0"/>
              <a:t>Perceptron</a:t>
            </a:r>
            <a:r>
              <a:rPr spc="-50" dirty="0"/>
              <a:t> </a:t>
            </a:r>
            <a:r>
              <a:rPr dirty="0"/>
              <a:t>/</a:t>
            </a:r>
            <a:r>
              <a:rPr spc="-35" dirty="0"/>
              <a:t> </a:t>
            </a:r>
            <a:r>
              <a:rPr spc="-15" dirty="0"/>
              <a:t>Neuron</a:t>
            </a:r>
          </a:p>
        </p:txBody>
      </p:sp>
      <p:pic>
        <p:nvPicPr>
          <p:cNvPr id="3" name="object 3"/>
          <p:cNvPicPr/>
          <p:nvPr/>
        </p:nvPicPr>
        <p:blipFill>
          <a:blip r:embed="rId2" cstate="print"/>
          <a:stretch>
            <a:fillRect/>
          </a:stretch>
        </p:blipFill>
        <p:spPr>
          <a:xfrm>
            <a:off x="0" y="2215895"/>
            <a:ext cx="12191999" cy="24262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1234" y="639561"/>
            <a:ext cx="11291621" cy="56027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207263"/>
            <a:ext cx="12191999" cy="644347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36220"/>
            <a:ext cx="12191999" cy="63855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85860" y="593826"/>
            <a:ext cx="11306139" cy="5980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672251" y="297519"/>
            <a:ext cx="10855284" cy="62785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644030"/>
            <a:ext cx="12191999" cy="600822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35</TotalTime>
  <Words>171</Words>
  <Application>Microsoft Office PowerPoint</Application>
  <PresentationFormat>Widescreen</PresentationFormat>
  <Paragraphs>17</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Arial MT</vt:lpstr>
      <vt:lpstr>Calibri</vt:lpstr>
      <vt:lpstr>Calibri Light</vt:lpstr>
      <vt:lpstr>Söhne</vt:lpstr>
      <vt:lpstr>Office Theme</vt:lpstr>
      <vt:lpstr>The Perceptron</vt:lpstr>
      <vt:lpstr>Agenda</vt:lpstr>
      <vt:lpstr>Perceptron / Neuron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Computer Vision and its Applications</dc:title>
  <dc:creator>Sahil Sharma</dc:creator>
  <cp:lastModifiedBy>Pulkit Arora</cp:lastModifiedBy>
  <cp:revision>5</cp:revision>
  <dcterms:created xsi:type="dcterms:W3CDTF">2021-04-14T10:53:07Z</dcterms:created>
  <dcterms:modified xsi:type="dcterms:W3CDTF">2024-05-14T11:13:51Z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2021-02-20T00:00:00Z</vt:filetime>
  </property>
  <property fmtid="{D5CDD505-2E9C-101B-9397-08002B2CF9AE}" pid="3" name="Creator">
    <vt:lpwstr>Microsoft® PowerPoint® 2019</vt:lpwstr>
  </property>
  <property fmtid="{D5CDD505-2E9C-101B-9397-08002B2CF9AE}" pid="4" name="LastSaved">
    <vt:filetime>2021-04-14T00:00:00Z</vt:filetime>
  </property>
</Properties>
</file>