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71" y="1843862"/>
            <a:ext cx="8515857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2105"/>
            <a:ext cx="10358120" cy="422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3970" marR="5080" indent="-7620" algn="ctr">
              <a:lnSpc>
                <a:spcPts val="5830"/>
              </a:lnSpc>
              <a:spcBef>
                <a:spcPts val="835"/>
              </a:spcBef>
            </a:pPr>
            <a:r>
              <a:rPr spc="-15" dirty="0"/>
              <a:t>Applications </a:t>
            </a:r>
            <a:r>
              <a:rPr spc="-5" dirty="0"/>
              <a:t>of </a:t>
            </a:r>
            <a:r>
              <a:rPr spc="-10" dirty="0"/>
              <a:t>AI: </a:t>
            </a:r>
            <a:r>
              <a:rPr spc="-180" dirty="0"/>
              <a:t>NLP, </a:t>
            </a:r>
            <a:r>
              <a:rPr spc="-175" dirty="0"/>
              <a:t> </a:t>
            </a:r>
            <a:r>
              <a:rPr spc="-10" dirty="0"/>
              <a:t>Computer</a:t>
            </a:r>
            <a:r>
              <a:rPr spc="-55" dirty="0"/>
              <a:t> </a:t>
            </a:r>
            <a:r>
              <a:rPr spc="-10" dirty="0"/>
              <a:t>Vision,</a:t>
            </a:r>
            <a:r>
              <a:rPr spc="5" dirty="0"/>
              <a:t> </a:t>
            </a:r>
            <a:r>
              <a:rPr spc="-5" dirty="0"/>
              <a:t>IoT</a:t>
            </a:r>
            <a:r>
              <a:rPr spc="-30" dirty="0"/>
              <a:t> </a:t>
            </a:r>
            <a:r>
              <a:rPr dirty="0"/>
              <a:t>(UCS655)</a:t>
            </a:r>
          </a:p>
          <a:p>
            <a:pPr marL="1270" algn="ctr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Calibri"/>
                <a:cs typeface="Calibri"/>
              </a:rPr>
              <a:t>Unit 4: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Artificial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Intelligence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IoT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74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Functional</a:t>
            </a:r>
            <a:r>
              <a:rPr sz="4400" spc="-65" dirty="0"/>
              <a:t> </a:t>
            </a:r>
            <a:r>
              <a:rPr sz="4400" spc="-5" dirty="0"/>
              <a:t>Components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279" y="1429511"/>
            <a:ext cx="4887334" cy="53427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6128" y="6480454"/>
            <a:ext cx="3937000" cy="311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500"/>
              </a:spcBef>
            </a:pPr>
            <a:r>
              <a:rPr sz="1100" dirty="0">
                <a:latin typeface="Calibri"/>
                <a:cs typeface="Calibri"/>
              </a:rPr>
              <a:t>Source: </a:t>
            </a:r>
            <a:r>
              <a:rPr sz="1100" spc="-5" dirty="0">
                <a:latin typeface="Calibri"/>
                <a:cs typeface="Calibri"/>
              </a:rPr>
              <a:t>S. </a:t>
            </a:r>
            <a:r>
              <a:rPr sz="1100" dirty="0">
                <a:latin typeface="Calibri"/>
                <a:cs typeface="Calibri"/>
              </a:rPr>
              <a:t>Rathore, </a:t>
            </a:r>
            <a:r>
              <a:rPr sz="1100" spc="-5" dirty="0">
                <a:latin typeface="Calibri"/>
                <a:cs typeface="Calibri"/>
              </a:rPr>
              <a:t>Y. </a:t>
            </a:r>
            <a:r>
              <a:rPr sz="1100" dirty="0">
                <a:latin typeface="Calibri"/>
                <a:cs typeface="Calibri"/>
              </a:rPr>
              <a:t>Pan, </a:t>
            </a:r>
            <a:r>
              <a:rPr sz="1100" spc="-5" dirty="0">
                <a:latin typeface="Calibri"/>
                <a:cs typeface="Calibri"/>
              </a:rPr>
              <a:t>J.H. </a:t>
            </a:r>
            <a:r>
              <a:rPr sz="1100" dirty="0">
                <a:latin typeface="Calibri"/>
                <a:cs typeface="Calibri"/>
              </a:rPr>
              <a:t>Park, BlockDeepNet: A Blockchain-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Secure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Deep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Learning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Sustainability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2019.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47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</a:t>
            </a:r>
            <a:r>
              <a:rPr sz="4400" spc="-15" dirty="0"/>
              <a:t> </a:t>
            </a:r>
            <a:r>
              <a:rPr sz="4400" spc="-10" dirty="0"/>
              <a:t>case:</a:t>
            </a:r>
            <a:r>
              <a:rPr sz="4400" spc="-15" dirty="0"/>
              <a:t> </a:t>
            </a:r>
            <a:r>
              <a:rPr sz="4400" spc="-5" dirty="0"/>
              <a:t>Smart</a:t>
            </a:r>
            <a:r>
              <a:rPr sz="4400" spc="-15" dirty="0"/>
              <a:t> </a:t>
            </a:r>
            <a:r>
              <a:rPr sz="4400" spc="-5" dirty="0"/>
              <a:t>Cities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8192134" cy="17849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(sensors,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actuators,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RFID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infrastructure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interactive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-5" dirty="0">
                <a:latin typeface="Calibri"/>
                <a:cs typeface="Calibri"/>
              </a:rPr>
              <a:t> 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city?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8746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Key</a:t>
            </a:r>
            <a:r>
              <a:rPr sz="4400" spc="-10" dirty="0"/>
              <a:t> Application</a:t>
            </a:r>
            <a:r>
              <a:rPr sz="4400" spc="-5" dirty="0"/>
              <a:t> </a:t>
            </a:r>
            <a:r>
              <a:rPr sz="4400" spc="-15" dirty="0"/>
              <a:t>Areas</a:t>
            </a:r>
            <a:r>
              <a:rPr sz="4400" spc="-4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dirty="0"/>
              <a:t>Smart</a:t>
            </a:r>
            <a:r>
              <a:rPr sz="4400" spc="-20" dirty="0"/>
              <a:t> </a:t>
            </a:r>
            <a:r>
              <a:rPr sz="4400" spc="-5" dirty="0"/>
              <a:t>City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041650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Governance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Economy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People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Living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3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Current</a:t>
            </a:r>
            <a:r>
              <a:rPr sz="4400" spc="-45" dirty="0"/>
              <a:t> </a:t>
            </a:r>
            <a:r>
              <a:rPr sz="4400" spc="-15" dirty="0"/>
              <a:t>Focus</a:t>
            </a:r>
            <a:r>
              <a:rPr sz="4400" spc="-30" dirty="0"/>
              <a:t> </a:t>
            </a:r>
            <a:r>
              <a:rPr sz="4400" spc="-15" dirty="0"/>
              <a:t>Areas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64248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Vehicles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Health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Pollution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crisis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Energy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2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Challenges</a:t>
            </a:r>
            <a:r>
              <a:rPr sz="4400" spc="-5" dirty="0"/>
              <a:t> </a:t>
            </a:r>
            <a:r>
              <a:rPr sz="4400" dirty="0"/>
              <a:t>in </a:t>
            </a:r>
            <a:r>
              <a:rPr sz="4400" spc="-5" dirty="0"/>
              <a:t>Building</a:t>
            </a:r>
            <a:r>
              <a:rPr sz="4400" spc="5" dirty="0"/>
              <a:t> </a:t>
            </a:r>
            <a:r>
              <a:rPr sz="4400" dirty="0"/>
              <a:t>Smart</a:t>
            </a:r>
            <a:r>
              <a:rPr sz="4400" spc="-30" dirty="0"/>
              <a:t> </a:t>
            </a:r>
            <a:r>
              <a:rPr sz="4400" spc="-5" dirty="0"/>
              <a:t>Cities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14579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Heterogeneity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Scalability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Reliability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Big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6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Data</a:t>
            </a:r>
            <a:r>
              <a:rPr sz="4400" spc="-70" dirty="0"/>
              <a:t> </a:t>
            </a:r>
            <a:r>
              <a:rPr sz="4400" dirty="0"/>
              <a:t>Fusion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9346565" cy="43954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Enables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optimum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utilization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massive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gathered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sources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across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platforms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Stages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Decision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Feature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Pixel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Mathematical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fusion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Probability-based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39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Bayesian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statistics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ts val="24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AI-based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39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Machine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Learning,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ANN,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Deep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Learning,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CNN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Theory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Evidence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19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Belief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functions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4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Role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spc="5" dirty="0"/>
              <a:t>AI</a:t>
            </a:r>
            <a:r>
              <a:rPr sz="4400" spc="-5" dirty="0"/>
              <a:t> </a:t>
            </a:r>
            <a:r>
              <a:rPr sz="4400" dirty="0"/>
              <a:t>in</a:t>
            </a:r>
            <a:r>
              <a:rPr sz="4400" spc="15" dirty="0"/>
              <a:t> </a:t>
            </a:r>
            <a:r>
              <a:rPr sz="4400" spc="-5" dirty="0"/>
              <a:t>IoT</a:t>
            </a:r>
            <a:r>
              <a:rPr sz="4400" dirty="0"/>
              <a:t> Decision Making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0483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enabling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Highly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accurate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0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</a:t>
            </a:r>
            <a:r>
              <a:rPr sz="4400" spc="-15" dirty="0"/>
              <a:t> </a:t>
            </a:r>
            <a:r>
              <a:rPr sz="4400" spc="-5" dirty="0"/>
              <a:t>Case:</a:t>
            </a:r>
            <a:r>
              <a:rPr sz="4400" spc="-35" dirty="0"/>
              <a:t> </a:t>
            </a:r>
            <a:r>
              <a:rPr sz="4400" spc="-5" dirty="0"/>
              <a:t>Smart</a:t>
            </a:r>
            <a:r>
              <a:rPr sz="4400" spc="-10" dirty="0"/>
              <a:t> Energy</a:t>
            </a:r>
            <a:r>
              <a:rPr sz="4400" spc="-4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7619365" cy="3360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Traditional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Grid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Centralized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Unidirectional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energy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maintenance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manually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 </a:t>
            </a: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10" dirty="0">
                <a:latin typeface="Calibri"/>
                <a:cs typeface="Calibri"/>
              </a:rPr>
              <a:t> Grid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reliable</a:t>
            </a:r>
            <a:r>
              <a:rPr sz="2400" spc="-15" dirty="0">
                <a:latin typeface="Calibri"/>
                <a:cs typeface="Calibri"/>
              </a:rPr>
              <a:t> power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Cyber-physical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Bidirectional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3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95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10228580" cy="1543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45" dirty="0">
                <a:latin typeface="Calibri"/>
                <a:cs typeface="Calibri"/>
              </a:rPr>
              <a:t>NIST: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smart </a:t>
            </a:r>
            <a:r>
              <a:rPr sz="2400" dirty="0">
                <a:latin typeface="Calibri"/>
                <a:cs typeface="Calibri"/>
              </a:rPr>
              <a:t>grid is a </a:t>
            </a:r>
            <a:r>
              <a:rPr sz="2400" spc="-5" dirty="0">
                <a:latin typeface="Calibri"/>
                <a:cs typeface="Calibri"/>
              </a:rPr>
              <a:t>modernized </a:t>
            </a:r>
            <a:r>
              <a:rPr sz="2400" dirty="0">
                <a:latin typeface="Calibri"/>
                <a:cs typeface="Calibri"/>
              </a:rPr>
              <a:t>grid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enables </a:t>
            </a:r>
            <a:r>
              <a:rPr sz="2400" spc="-5" dirty="0">
                <a:latin typeface="Calibri"/>
                <a:cs typeface="Calibri"/>
              </a:rPr>
              <a:t>bidirectional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energy 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20" dirty="0">
                <a:latin typeface="Calibri"/>
                <a:cs typeface="Calibri"/>
              </a:rPr>
              <a:t>two-way </a:t>
            </a:r>
            <a:r>
              <a:rPr sz="2400" spc="-10" dirty="0">
                <a:latin typeface="Calibri"/>
                <a:cs typeface="Calibri"/>
              </a:rPr>
              <a:t>communication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capabilities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lead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8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Benefits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Smart</a:t>
            </a:r>
            <a:r>
              <a:rPr sz="4400" spc="-2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53643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Better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integration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customer-owner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Improved</a:t>
            </a:r>
            <a:r>
              <a:rPr sz="2800" spc="-10" dirty="0">
                <a:latin typeface="Calibri"/>
                <a:cs typeface="Calibri"/>
              </a:rPr>
              <a:t> security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Efficient</a:t>
            </a:r>
            <a:r>
              <a:rPr sz="2800" spc="-10" dirty="0">
                <a:latin typeface="Calibri"/>
                <a:cs typeface="Calibri"/>
              </a:rPr>
              <a:t> transmission,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quicker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restoration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peak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4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IoT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473825" cy="4160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 </a:t>
            </a:r>
            <a:r>
              <a:rPr sz="2800" spc="-10" dirty="0">
                <a:latin typeface="Calibri"/>
                <a:cs typeface="Calibri"/>
              </a:rPr>
              <a:t>behind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-5" dirty="0">
                <a:latin typeface="Calibri"/>
                <a:cs typeface="Calibri"/>
              </a:rPr>
              <a:t> technology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unification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technologies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Cloud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Big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Networking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61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Benefits</a:t>
            </a:r>
            <a:r>
              <a:rPr sz="4400" spc="-20" dirty="0"/>
              <a:t> to </a:t>
            </a:r>
            <a:r>
              <a:rPr sz="4400" spc="-25" dirty="0"/>
              <a:t>Customers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2858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appliances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off-peak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hours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bills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Updated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energy usage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Enjoy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54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Properties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spc="-5" dirty="0"/>
              <a:t>Smart</a:t>
            </a:r>
            <a:r>
              <a:rPr sz="4400" spc="-2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70586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participation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pricing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Distributed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Power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Power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2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Architecture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dirty="0"/>
              <a:t>Smart</a:t>
            </a:r>
            <a:r>
              <a:rPr sz="4400" spc="-4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82009" y="5978144"/>
            <a:ext cx="431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IEEE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M,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716" y="1999487"/>
            <a:ext cx="9026652" cy="34731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29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45" dirty="0"/>
              <a:t> </a:t>
            </a:r>
            <a:r>
              <a:rPr sz="4400" spc="-5" dirty="0"/>
              <a:t>Grid</a:t>
            </a:r>
            <a:r>
              <a:rPr sz="4400" spc="-25" dirty="0"/>
              <a:t> </a:t>
            </a:r>
            <a:r>
              <a:rPr sz="4400" spc="-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5857240" cy="421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Energy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Components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communication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Smart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appliances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Smart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Meters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5" dirty="0">
                <a:latin typeface="Calibri"/>
                <a:cs typeface="Calibri"/>
              </a:rPr>
              <a:t>Gateways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aggregation units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(DAUs)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Meter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Management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(MDMS)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7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Networks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communication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(HAN)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Neighborhood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(NAN)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(WAN)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IP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Sensor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Actuator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(SANET)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26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Components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Smart</a:t>
            </a:r>
            <a:r>
              <a:rPr sz="4400" spc="-1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02105"/>
            <a:ext cx="10019665" cy="422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97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Smart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home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Smart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metering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Smart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appliances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Consumer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engagement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Time-of-use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pricing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Financial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incentives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7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Operation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Centre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Monitoring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transmission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1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Phasor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measurement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units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(PMUs)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–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dynamic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energy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ts val="209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Collection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PMUs –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Phasor </a:t>
            </a:r>
            <a:r>
              <a:rPr sz="1900" spc="-10" dirty="0"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ts val="218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Phasor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network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information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further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SCADA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(Supervisory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Acquisition)</a:t>
            </a:r>
            <a:endParaRPr sz="19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Distribution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Intelligence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77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50" dirty="0"/>
              <a:t> </a:t>
            </a:r>
            <a:r>
              <a:rPr sz="4400" spc="-5" dirty="0"/>
              <a:t>Grid</a:t>
            </a:r>
            <a:r>
              <a:rPr sz="4400" spc="-30" dirty="0"/>
              <a:t> </a:t>
            </a:r>
            <a:r>
              <a:rPr sz="4400" dirty="0"/>
              <a:t>Security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55651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Integrity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Availability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Threats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6672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5" dirty="0"/>
              <a:t>Collaborating</a:t>
            </a:r>
            <a:r>
              <a:rPr sz="4400" dirty="0"/>
              <a:t> </a:t>
            </a:r>
            <a:r>
              <a:rPr sz="4400" spc="-5" dirty="0"/>
              <a:t>Cloud</a:t>
            </a:r>
            <a:r>
              <a:rPr sz="4400" dirty="0"/>
              <a:t> </a:t>
            </a:r>
            <a:r>
              <a:rPr sz="4400" spc="-45" dirty="0"/>
              <a:t>Technology</a:t>
            </a:r>
            <a:r>
              <a:rPr sz="4400" spc="-5" dirty="0"/>
              <a:t> </a:t>
            </a:r>
            <a:r>
              <a:rPr sz="4400" dirty="0"/>
              <a:t>with</a:t>
            </a:r>
            <a:r>
              <a:rPr sz="4400" spc="5" dirty="0"/>
              <a:t> </a:t>
            </a:r>
            <a:r>
              <a:rPr sz="4400" dirty="0"/>
              <a:t>Smart </a:t>
            </a:r>
            <a:r>
              <a:rPr sz="4400" spc="-98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980179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33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IoT</a:t>
            </a:r>
            <a:r>
              <a:rPr sz="4400" spc="-65" dirty="0"/>
              <a:t> </a:t>
            </a:r>
            <a:r>
              <a:rPr sz="4400" spc="-15" dirty="0"/>
              <a:t>Architecture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136" y="2272283"/>
            <a:ext cx="664463" cy="664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9136" y="2272283"/>
            <a:ext cx="664845" cy="6648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136" y="3128772"/>
            <a:ext cx="664463" cy="6659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9136" y="3128772"/>
            <a:ext cx="664845" cy="6661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9136" y="4651247"/>
            <a:ext cx="664463" cy="664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9136" y="4651247"/>
            <a:ext cx="664845" cy="6648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5272" y="3995928"/>
            <a:ext cx="58419" cy="58419"/>
            <a:chOff x="1795272" y="3995928"/>
            <a:chExt cx="58419" cy="58419"/>
          </a:xfrm>
        </p:grpSpPr>
        <p:sp>
          <p:nvSpPr>
            <p:cNvPr id="10" name="object 10"/>
            <p:cNvSpPr/>
            <p:nvPr/>
          </p:nvSpPr>
          <p:spPr>
            <a:xfrm>
              <a:off x="1801368" y="400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859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19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1368" y="400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59" y="0"/>
                  </a:lnTo>
                  <a:lnTo>
                    <a:pt x="31736" y="1803"/>
                  </a:lnTo>
                  <a:lnTo>
                    <a:pt x="39004" y="6715"/>
                  </a:lnTo>
                  <a:lnTo>
                    <a:pt x="43916" y="13983"/>
                  </a:lnTo>
                  <a:lnTo>
                    <a:pt x="45719" y="22859"/>
                  </a:lnTo>
                  <a:lnTo>
                    <a:pt x="43916" y="31736"/>
                  </a:lnTo>
                  <a:lnTo>
                    <a:pt x="39004" y="39004"/>
                  </a:lnTo>
                  <a:lnTo>
                    <a:pt x="31736" y="43916"/>
                  </a:lnTo>
                  <a:lnTo>
                    <a:pt x="22859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90700" y="4247388"/>
            <a:ext cx="58419" cy="67310"/>
            <a:chOff x="1790700" y="4247388"/>
            <a:chExt cx="58419" cy="67310"/>
          </a:xfrm>
        </p:grpSpPr>
        <p:sp>
          <p:nvSpPr>
            <p:cNvPr id="13" name="object 13"/>
            <p:cNvSpPr/>
            <p:nvPr/>
          </p:nvSpPr>
          <p:spPr>
            <a:xfrm>
              <a:off x="1796795" y="425348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19" h="55245">
                  <a:moveTo>
                    <a:pt x="22860" y="0"/>
                  </a:moveTo>
                  <a:lnTo>
                    <a:pt x="13983" y="2160"/>
                  </a:lnTo>
                  <a:lnTo>
                    <a:pt x="6715" y="8048"/>
                  </a:lnTo>
                  <a:lnTo>
                    <a:pt x="1803" y="16769"/>
                  </a:lnTo>
                  <a:lnTo>
                    <a:pt x="0" y="27432"/>
                  </a:lnTo>
                  <a:lnTo>
                    <a:pt x="1803" y="38094"/>
                  </a:lnTo>
                  <a:lnTo>
                    <a:pt x="6715" y="46815"/>
                  </a:lnTo>
                  <a:lnTo>
                    <a:pt x="13983" y="52703"/>
                  </a:lnTo>
                  <a:lnTo>
                    <a:pt x="22860" y="54864"/>
                  </a:lnTo>
                  <a:lnTo>
                    <a:pt x="31736" y="52703"/>
                  </a:lnTo>
                  <a:lnTo>
                    <a:pt x="39004" y="46815"/>
                  </a:lnTo>
                  <a:lnTo>
                    <a:pt x="43916" y="38094"/>
                  </a:lnTo>
                  <a:lnTo>
                    <a:pt x="45720" y="27432"/>
                  </a:lnTo>
                  <a:lnTo>
                    <a:pt x="43916" y="16769"/>
                  </a:lnTo>
                  <a:lnTo>
                    <a:pt x="39004" y="8048"/>
                  </a:lnTo>
                  <a:lnTo>
                    <a:pt x="31736" y="21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6795" y="425348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19" h="55245">
                  <a:moveTo>
                    <a:pt x="0" y="27432"/>
                  </a:moveTo>
                  <a:lnTo>
                    <a:pt x="1803" y="16769"/>
                  </a:lnTo>
                  <a:lnTo>
                    <a:pt x="6715" y="8048"/>
                  </a:lnTo>
                  <a:lnTo>
                    <a:pt x="13983" y="2160"/>
                  </a:lnTo>
                  <a:lnTo>
                    <a:pt x="22860" y="0"/>
                  </a:lnTo>
                  <a:lnTo>
                    <a:pt x="31736" y="2160"/>
                  </a:lnTo>
                  <a:lnTo>
                    <a:pt x="39004" y="8048"/>
                  </a:lnTo>
                  <a:lnTo>
                    <a:pt x="43916" y="16769"/>
                  </a:lnTo>
                  <a:lnTo>
                    <a:pt x="45720" y="27432"/>
                  </a:lnTo>
                  <a:lnTo>
                    <a:pt x="43916" y="38094"/>
                  </a:lnTo>
                  <a:lnTo>
                    <a:pt x="39004" y="46815"/>
                  </a:lnTo>
                  <a:lnTo>
                    <a:pt x="31736" y="52703"/>
                  </a:lnTo>
                  <a:lnTo>
                    <a:pt x="22860" y="54864"/>
                  </a:lnTo>
                  <a:lnTo>
                    <a:pt x="13983" y="52703"/>
                  </a:lnTo>
                  <a:lnTo>
                    <a:pt x="6715" y="46815"/>
                  </a:lnTo>
                  <a:lnTo>
                    <a:pt x="1803" y="38094"/>
                  </a:lnTo>
                  <a:lnTo>
                    <a:pt x="0" y="274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1915" y="5650788"/>
            <a:ext cx="107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IoT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9282" y="2598801"/>
            <a:ext cx="3194685" cy="2389505"/>
            <a:chOff x="2129282" y="2598801"/>
            <a:chExt cx="3194685" cy="2389505"/>
          </a:xfrm>
        </p:grpSpPr>
        <p:sp>
          <p:nvSpPr>
            <p:cNvPr id="17" name="object 17"/>
            <p:cNvSpPr/>
            <p:nvPr/>
          </p:nvSpPr>
          <p:spPr>
            <a:xfrm>
              <a:off x="2129282" y="2598800"/>
              <a:ext cx="1542415" cy="2389505"/>
            </a:xfrm>
            <a:custGeom>
              <a:avLst/>
              <a:gdLst/>
              <a:ahLst/>
              <a:cxnLst/>
              <a:rect l="l" t="t" r="r" b="b"/>
              <a:pathLst>
                <a:path w="1542414" h="2389504">
                  <a:moveTo>
                    <a:pt x="1542161" y="976503"/>
                  </a:moveTo>
                  <a:lnTo>
                    <a:pt x="1460246" y="999871"/>
                  </a:lnTo>
                  <a:lnTo>
                    <a:pt x="1481721" y="1023327"/>
                  </a:lnTo>
                  <a:lnTo>
                    <a:pt x="0" y="2379853"/>
                  </a:lnTo>
                  <a:lnTo>
                    <a:pt x="8636" y="2389124"/>
                  </a:lnTo>
                  <a:lnTo>
                    <a:pt x="1490218" y="1032598"/>
                  </a:lnTo>
                  <a:lnTo>
                    <a:pt x="1511681" y="1056005"/>
                  </a:lnTo>
                  <a:lnTo>
                    <a:pt x="1527505" y="1014730"/>
                  </a:lnTo>
                  <a:lnTo>
                    <a:pt x="1542161" y="976503"/>
                  </a:lnTo>
                  <a:close/>
                </a:path>
                <a:path w="1542414" h="2389504">
                  <a:moveTo>
                    <a:pt x="1542161" y="862203"/>
                  </a:moveTo>
                  <a:lnTo>
                    <a:pt x="1529461" y="855853"/>
                  </a:lnTo>
                  <a:lnTo>
                    <a:pt x="1465961" y="824103"/>
                  </a:lnTo>
                  <a:lnTo>
                    <a:pt x="1465961" y="855853"/>
                  </a:lnTo>
                  <a:lnTo>
                    <a:pt x="4318" y="855853"/>
                  </a:lnTo>
                  <a:lnTo>
                    <a:pt x="4318" y="868553"/>
                  </a:lnTo>
                  <a:lnTo>
                    <a:pt x="1465961" y="868553"/>
                  </a:lnTo>
                  <a:lnTo>
                    <a:pt x="1465961" y="900303"/>
                  </a:lnTo>
                  <a:lnTo>
                    <a:pt x="1529461" y="868553"/>
                  </a:lnTo>
                  <a:lnTo>
                    <a:pt x="1542161" y="862203"/>
                  </a:lnTo>
                  <a:close/>
                </a:path>
                <a:path w="1542414" h="2389504">
                  <a:moveTo>
                    <a:pt x="1542161" y="784733"/>
                  </a:moveTo>
                  <a:lnTo>
                    <a:pt x="1525092" y="761746"/>
                  </a:lnTo>
                  <a:lnTo>
                    <a:pt x="1491361" y="716280"/>
                  </a:lnTo>
                  <a:lnTo>
                    <a:pt x="1477010" y="744664"/>
                  </a:lnTo>
                  <a:lnTo>
                    <a:pt x="7239" y="0"/>
                  </a:lnTo>
                  <a:lnTo>
                    <a:pt x="1397" y="11430"/>
                  </a:lnTo>
                  <a:lnTo>
                    <a:pt x="1471269" y="756018"/>
                  </a:lnTo>
                  <a:lnTo>
                    <a:pt x="1456944" y="784352"/>
                  </a:lnTo>
                  <a:lnTo>
                    <a:pt x="1542161" y="784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1316" y="3128772"/>
              <a:ext cx="1648968" cy="7650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71316" y="3128772"/>
              <a:ext cx="1649095" cy="765175"/>
            </a:xfrm>
            <a:custGeom>
              <a:avLst/>
              <a:gdLst/>
              <a:ahLst/>
              <a:cxnLst/>
              <a:rect l="l" t="t" r="r" b="b"/>
              <a:pathLst>
                <a:path w="1649095" h="765175">
                  <a:moveTo>
                    <a:pt x="0" y="127507"/>
                  </a:moveTo>
                  <a:lnTo>
                    <a:pt x="10029" y="77902"/>
                  </a:lnTo>
                  <a:lnTo>
                    <a:pt x="37369" y="37369"/>
                  </a:lnTo>
                  <a:lnTo>
                    <a:pt x="77902" y="10029"/>
                  </a:lnTo>
                  <a:lnTo>
                    <a:pt x="127508" y="0"/>
                  </a:lnTo>
                  <a:lnTo>
                    <a:pt x="1521460" y="0"/>
                  </a:lnTo>
                  <a:lnTo>
                    <a:pt x="1571065" y="10029"/>
                  </a:lnTo>
                  <a:lnTo>
                    <a:pt x="1611598" y="37369"/>
                  </a:lnTo>
                  <a:lnTo>
                    <a:pt x="1638938" y="77902"/>
                  </a:lnTo>
                  <a:lnTo>
                    <a:pt x="1648968" y="127507"/>
                  </a:lnTo>
                  <a:lnTo>
                    <a:pt x="1648968" y="637539"/>
                  </a:lnTo>
                  <a:lnTo>
                    <a:pt x="1638938" y="687145"/>
                  </a:lnTo>
                  <a:lnTo>
                    <a:pt x="1611598" y="727678"/>
                  </a:lnTo>
                  <a:lnTo>
                    <a:pt x="1571065" y="755018"/>
                  </a:lnTo>
                  <a:lnTo>
                    <a:pt x="1521460" y="765047"/>
                  </a:lnTo>
                  <a:lnTo>
                    <a:pt x="127508" y="765047"/>
                  </a:lnTo>
                  <a:lnTo>
                    <a:pt x="77902" y="755018"/>
                  </a:lnTo>
                  <a:lnTo>
                    <a:pt x="37369" y="727678"/>
                  </a:lnTo>
                  <a:lnTo>
                    <a:pt x="10029" y="687145"/>
                  </a:lnTo>
                  <a:lnTo>
                    <a:pt x="0" y="637539"/>
                  </a:lnTo>
                  <a:lnTo>
                    <a:pt x="0" y="12750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9240" y="3346830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Gateway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20284" y="2980817"/>
            <a:ext cx="2814955" cy="1059815"/>
            <a:chOff x="5320284" y="2980817"/>
            <a:chExt cx="2814955" cy="1059815"/>
          </a:xfrm>
        </p:grpSpPr>
        <p:sp>
          <p:nvSpPr>
            <p:cNvPr id="22" name="object 22"/>
            <p:cNvSpPr/>
            <p:nvPr/>
          </p:nvSpPr>
          <p:spPr>
            <a:xfrm>
              <a:off x="5320284" y="3473196"/>
              <a:ext cx="1080770" cy="76200"/>
            </a:xfrm>
            <a:custGeom>
              <a:avLst/>
              <a:gdLst/>
              <a:ahLst/>
              <a:cxnLst/>
              <a:rect l="l" t="t" r="r" b="b"/>
              <a:pathLst>
                <a:path w="1080770" h="76200">
                  <a:moveTo>
                    <a:pt x="1004442" y="0"/>
                  </a:moveTo>
                  <a:lnTo>
                    <a:pt x="1004442" y="76200"/>
                  </a:lnTo>
                  <a:lnTo>
                    <a:pt x="1067942" y="44450"/>
                  </a:lnTo>
                  <a:lnTo>
                    <a:pt x="1017142" y="44450"/>
                  </a:lnTo>
                  <a:lnTo>
                    <a:pt x="1017142" y="31750"/>
                  </a:lnTo>
                  <a:lnTo>
                    <a:pt x="1067942" y="31750"/>
                  </a:lnTo>
                  <a:lnTo>
                    <a:pt x="1004442" y="0"/>
                  </a:lnTo>
                  <a:close/>
                </a:path>
                <a:path w="1080770" h="76200">
                  <a:moveTo>
                    <a:pt x="10044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04442" y="44450"/>
                  </a:lnTo>
                  <a:lnTo>
                    <a:pt x="1004442" y="31750"/>
                  </a:lnTo>
                  <a:close/>
                </a:path>
                <a:path w="1080770" h="76200">
                  <a:moveTo>
                    <a:pt x="1067942" y="31750"/>
                  </a:moveTo>
                  <a:lnTo>
                    <a:pt x="1017142" y="31750"/>
                  </a:lnTo>
                  <a:lnTo>
                    <a:pt x="1017142" y="44450"/>
                  </a:lnTo>
                  <a:lnTo>
                    <a:pt x="1067942" y="44450"/>
                  </a:lnTo>
                  <a:lnTo>
                    <a:pt x="1080642" y="38100"/>
                  </a:lnTo>
                  <a:lnTo>
                    <a:pt x="10679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0" y="2983992"/>
              <a:ext cx="1731264" cy="1053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00800" y="2983992"/>
              <a:ext cx="1731645" cy="1053465"/>
            </a:xfrm>
            <a:custGeom>
              <a:avLst/>
              <a:gdLst/>
              <a:ahLst/>
              <a:cxnLst/>
              <a:rect l="l" t="t" r="r" b="b"/>
              <a:pathLst>
                <a:path w="1731645" h="1053464">
                  <a:moveTo>
                    <a:pt x="0" y="175513"/>
                  </a:moveTo>
                  <a:lnTo>
                    <a:pt x="6271" y="128866"/>
                  </a:lnTo>
                  <a:lnTo>
                    <a:pt x="23970" y="86943"/>
                  </a:lnTo>
                  <a:lnTo>
                    <a:pt x="51419" y="51419"/>
                  </a:lnTo>
                  <a:lnTo>
                    <a:pt x="86943" y="23970"/>
                  </a:lnTo>
                  <a:lnTo>
                    <a:pt x="128866" y="6271"/>
                  </a:lnTo>
                  <a:lnTo>
                    <a:pt x="175514" y="0"/>
                  </a:lnTo>
                  <a:lnTo>
                    <a:pt x="1555750" y="0"/>
                  </a:lnTo>
                  <a:lnTo>
                    <a:pt x="1602397" y="6271"/>
                  </a:lnTo>
                  <a:lnTo>
                    <a:pt x="1644320" y="23970"/>
                  </a:lnTo>
                  <a:lnTo>
                    <a:pt x="1679844" y="51419"/>
                  </a:lnTo>
                  <a:lnTo>
                    <a:pt x="1707293" y="86943"/>
                  </a:lnTo>
                  <a:lnTo>
                    <a:pt x="1724992" y="128866"/>
                  </a:lnTo>
                  <a:lnTo>
                    <a:pt x="1731264" y="175513"/>
                  </a:lnTo>
                  <a:lnTo>
                    <a:pt x="1731264" y="877570"/>
                  </a:lnTo>
                  <a:lnTo>
                    <a:pt x="1724992" y="924217"/>
                  </a:lnTo>
                  <a:lnTo>
                    <a:pt x="1707293" y="966140"/>
                  </a:lnTo>
                  <a:lnTo>
                    <a:pt x="1679844" y="1001664"/>
                  </a:lnTo>
                  <a:lnTo>
                    <a:pt x="1644320" y="1029113"/>
                  </a:lnTo>
                  <a:lnTo>
                    <a:pt x="1602397" y="1046812"/>
                  </a:lnTo>
                  <a:lnTo>
                    <a:pt x="1555750" y="1053084"/>
                  </a:lnTo>
                  <a:lnTo>
                    <a:pt x="175514" y="1053084"/>
                  </a:lnTo>
                  <a:lnTo>
                    <a:pt x="128866" y="1046812"/>
                  </a:lnTo>
                  <a:lnTo>
                    <a:pt x="86943" y="1029113"/>
                  </a:lnTo>
                  <a:lnTo>
                    <a:pt x="51419" y="1001664"/>
                  </a:lnTo>
                  <a:lnTo>
                    <a:pt x="23970" y="966140"/>
                  </a:lnTo>
                  <a:lnTo>
                    <a:pt x="6271" y="924217"/>
                  </a:lnTo>
                  <a:lnTo>
                    <a:pt x="0" y="877570"/>
                  </a:lnTo>
                  <a:lnTo>
                    <a:pt x="0" y="17551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94169" y="334683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Edge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63456" y="2683636"/>
            <a:ext cx="2139950" cy="1655445"/>
            <a:chOff x="8863456" y="2683636"/>
            <a:chExt cx="2139950" cy="165544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6631" y="2686811"/>
              <a:ext cx="2133600" cy="16489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866631" y="2686811"/>
              <a:ext cx="2133600" cy="1649095"/>
            </a:xfrm>
            <a:custGeom>
              <a:avLst/>
              <a:gdLst/>
              <a:ahLst/>
              <a:cxnLst/>
              <a:rect l="l" t="t" r="r" b="b"/>
              <a:pathLst>
                <a:path w="2133600" h="1649095">
                  <a:moveTo>
                    <a:pt x="0" y="274827"/>
                  </a:moveTo>
                  <a:lnTo>
                    <a:pt x="4428" y="225432"/>
                  </a:lnTo>
                  <a:lnTo>
                    <a:pt x="17196" y="178938"/>
                  </a:lnTo>
                  <a:lnTo>
                    <a:pt x="37526" y="136125"/>
                  </a:lnTo>
                  <a:lnTo>
                    <a:pt x="64642" y="97767"/>
                  </a:lnTo>
                  <a:lnTo>
                    <a:pt x="97767" y="64642"/>
                  </a:lnTo>
                  <a:lnTo>
                    <a:pt x="136125" y="37526"/>
                  </a:lnTo>
                  <a:lnTo>
                    <a:pt x="178938" y="17196"/>
                  </a:lnTo>
                  <a:lnTo>
                    <a:pt x="225432" y="4428"/>
                  </a:lnTo>
                  <a:lnTo>
                    <a:pt x="274827" y="0"/>
                  </a:lnTo>
                  <a:lnTo>
                    <a:pt x="1858772" y="0"/>
                  </a:lnTo>
                  <a:lnTo>
                    <a:pt x="1908167" y="4428"/>
                  </a:lnTo>
                  <a:lnTo>
                    <a:pt x="1954661" y="17196"/>
                  </a:lnTo>
                  <a:lnTo>
                    <a:pt x="1997474" y="37526"/>
                  </a:lnTo>
                  <a:lnTo>
                    <a:pt x="2035832" y="64642"/>
                  </a:lnTo>
                  <a:lnTo>
                    <a:pt x="2068957" y="97767"/>
                  </a:lnTo>
                  <a:lnTo>
                    <a:pt x="2096073" y="136125"/>
                  </a:lnTo>
                  <a:lnTo>
                    <a:pt x="2116403" y="178938"/>
                  </a:lnTo>
                  <a:lnTo>
                    <a:pt x="2129171" y="225432"/>
                  </a:lnTo>
                  <a:lnTo>
                    <a:pt x="2133600" y="274827"/>
                  </a:lnTo>
                  <a:lnTo>
                    <a:pt x="2133600" y="1374139"/>
                  </a:lnTo>
                  <a:lnTo>
                    <a:pt x="2129171" y="1423535"/>
                  </a:lnTo>
                  <a:lnTo>
                    <a:pt x="2116403" y="1470029"/>
                  </a:lnTo>
                  <a:lnTo>
                    <a:pt x="2096073" y="1512842"/>
                  </a:lnTo>
                  <a:lnTo>
                    <a:pt x="2068957" y="1551200"/>
                  </a:lnTo>
                  <a:lnTo>
                    <a:pt x="2035832" y="1584325"/>
                  </a:lnTo>
                  <a:lnTo>
                    <a:pt x="1997474" y="1611441"/>
                  </a:lnTo>
                  <a:lnTo>
                    <a:pt x="1954661" y="1631771"/>
                  </a:lnTo>
                  <a:lnTo>
                    <a:pt x="1908167" y="1644539"/>
                  </a:lnTo>
                  <a:lnTo>
                    <a:pt x="1858772" y="1648968"/>
                  </a:lnTo>
                  <a:lnTo>
                    <a:pt x="274827" y="1648968"/>
                  </a:lnTo>
                  <a:lnTo>
                    <a:pt x="225432" y="1644539"/>
                  </a:lnTo>
                  <a:lnTo>
                    <a:pt x="178938" y="1631771"/>
                  </a:lnTo>
                  <a:lnTo>
                    <a:pt x="136125" y="1611441"/>
                  </a:lnTo>
                  <a:lnTo>
                    <a:pt x="97767" y="1584325"/>
                  </a:lnTo>
                  <a:lnTo>
                    <a:pt x="64642" y="1551200"/>
                  </a:lnTo>
                  <a:lnTo>
                    <a:pt x="37526" y="1512842"/>
                  </a:lnTo>
                  <a:lnTo>
                    <a:pt x="17196" y="1470029"/>
                  </a:lnTo>
                  <a:lnTo>
                    <a:pt x="4428" y="1423535"/>
                  </a:lnTo>
                  <a:lnTo>
                    <a:pt x="0" y="1374139"/>
                  </a:lnTo>
                  <a:lnTo>
                    <a:pt x="0" y="274827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73616" y="3209671"/>
            <a:ext cx="112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al/C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oud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32064" y="3473196"/>
            <a:ext cx="1953895" cy="2707005"/>
            <a:chOff x="8132064" y="3473196"/>
            <a:chExt cx="1953895" cy="2707005"/>
          </a:xfrm>
        </p:grpSpPr>
        <p:sp>
          <p:nvSpPr>
            <p:cNvPr id="31" name="object 31"/>
            <p:cNvSpPr/>
            <p:nvPr/>
          </p:nvSpPr>
          <p:spPr>
            <a:xfrm>
              <a:off x="8132064" y="3473195"/>
              <a:ext cx="1271270" cy="1843405"/>
            </a:xfrm>
            <a:custGeom>
              <a:avLst/>
              <a:gdLst/>
              <a:ahLst/>
              <a:cxnLst/>
              <a:rect l="l" t="t" r="r" b="b"/>
              <a:pathLst>
                <a:path w="1271270" h="1843404">
                  <a:moveTo>
                    <a:pt x="734314" y="38100"/>
                  </a:moveTo>
                  <a:lnTo>
                    <a:pt x="721614" y="31750"/>
                  </a:lnTo>
                  <a:lnTo>
                    <a:pt x="658114" y="0"/>
                  </a:lnTo>
                  <a:lnTo>
                    <a:pt x="65811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58114" y="44450"/>
                  </a:lnTo>
                  <a:lnTo>
                    <a:pt x="658114" y="76212"/>
                  </a:lnTo>
                  <a:lnTo>
                    <a:pt x="721614" y="44450"/>
                  </a:lnTo>
                  <a:lnTo>
                    <a:pt x="734314" y="38100"/>
                  </a:lnTo>
                  <a:close/>
                </a:path>
                <a:path w="1271270" h="1843404">
                  <a:moveTo>
                    <a:pt x="1271016" y="938784"/>
                  </a:moveTo>
                  <a:lnTo>
                    <a:pt x="1264666" y="926084"/>
                  </a:lnTo>
                  <a:lnTo>
                    <a:pt x="1232916" y="862584"/>
                  </a:lnTo>
                  <a:lnTo>
                    <a:pt x="1194816" y="938784"/>
                  </a:lnTo>
                  <a:lnTo>
                    <a:pt x="1226566" y="938784"/>
                  </a:lnTo>
                  <a:lnTo>
                    <a:pt x="1226566" y="1843278"/>
                  </a:lnTo>
                  <a:lnTo>
                    <a:pt x="1239266" y="1843278"/>
                  </a:lnTo>
                  <a:lnTo>
                    <a:pt x="1239266" y="938784"/>
                  </a:lnTo>
                  <a:lnTo>
                    <a:pt x="1271016" y="93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8700" y="5315712"/>
              <a:ext cx="1434083" cy="8610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648700" y="5315712"/>
              <a:ext cx="1434465" cy="861060"/>
            </a:xfrm>
            <a:custGeom>
              <a:avLst/>
              <a:gdLst/>
              <a:ahLst/>
              <a:cxnLst/>
              <a:rect l="l" t="t" r="r" b="b"/>
              <a:pathLst>
                <a:path w="1434465" h="861060">
                  <a:moveTo>
                    <a:pt x="0" y="143509"/>
                  </a:moveTo>
                  <a:lnTo>
                    <a:pt x="7317" y="98153"/>
                  </a:lnTo>
                  <a:lnTo>
                    <a:pt x="27692" y="58759"/>
                  </a:lnTo>
                  <a:lnTo>
                    <a:pt x="58759" y="27692"/>
                  </a:lnTo>
                  <a:lnTo>
                    <a:pt x="98153" y="7317"/>
                  </a:lnTo>
                  <a:lnTo>
                    <a:pt x="143509" y="0"/>
                  </a:lnTo>
                  <a:lnTo>
                    <a:pt x="1290574" y="0"/>
                  </a:lnTo>
                  <a:lnTo>
                    <a:pt x="1335930" y="7317"/>
                  </a:lnTo>
                  <a:lnTo>
                    <a:pt x="1375324" y="27692"/>
                  </a:lnTo>
                  <a:lnTo>
                    <a:pt x="1406391" y="58759"/>
                  </a:lnTo>
                  <a:lnTo>
                    <a:pt x="1426766" y="98153"/>
                  </a:lnTo>
                  <a:lnTo>
                    <a:pt x="1434083" y="143509"/>
                  </a:lnTo>
                  <a:lnTo>
                    <a:pt x="1434083" y="717550"/>
                  </a:lnTo>
                  <a:lnTo>
                    <a:pt x="1426766" y="762911"/>
                  </a:lnTo>
                  <a:lnTo>
                    <a:pt x="1406391" y="802306"/>
                  </a:lnTo>
                  <a:lnTo>
                    <a:pt x="1375324" y="833371"/>
                  </a:lnTo>
                  <a:lnTo>
                    <a:pt x="1335930" y="853743"/>
                  </a:lnTo>
                  <a:lnTo>
                    <a:pt x="1290574" y="861060"/>
                  </a:lnTo>
                  <a:lnTo>
                    <a:pt x="143509" y="861060"/>
                  </a:lnTo>
                  <a:lnTo>
                    <a:pt x="98153" y="853743"/>
                  </a:lnTo>
                  <a:lnTo>
                    <a:pt x="58759" y="833371"/>
                  </a:lnTo>
                  <a:lnTo>
                    <a:pt x="27692" y="802306"/>
                  </a:lnTo>
                  <a:lnTo>
                    <a:pt x="7317" y="762911"/>
                  </a:lnTo>
                  <a:lnTo>
                    <a:pt x="0" y="717550"/>
                  </a:lnTo>
                  <a:lnTo>
                    <a:pt x="0" y="143509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36863" y="5582208"/>
            <a:ext cx="8585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274807" y="4308347"/>
            <a:ext cx="1440180" cy="1871980"/>
            <a:chOff x="10274807" y="4308347"/>
            <a:chExt cx="1440180" cy="1871980"/>
          </a:xfrm>
        </p:grpSpPr>
        <p:sp>
          <p:nvSpPr>
            <p:cNvPr id="36" name="object 36"/>
            <p:cNvSpPr/>
            <p:nvPr/>
          </p:nvSpPr>
          <p:spPr>
            <a:xfrm>
              <a:off x="10561319" y="4308347"/>
              <a:ext cx="76200" cy="1007744"/>
            </a:xfrm>
            <a:custGeom>
              <a:avLst/>
              <a:gdLst/>
              <a:ahLst/>
              <a:cxnLst/>
              <a:rect l="l" t="t" r="r" b="b"/>
              <a:pathLst>
                <a:path w="76200" h="1007745">
                  <a:moveTo>
                    <a:pt x="31750" y="931163"/>
                  </a:moveTo>
                  <a:lnTo>
                    <a:pt x="0" y="931163"/>
                  </a:lnTo>
                  <a:lnTo>
                    <a:pt x="38100" y="1007363"/>
                  </a:lnTo>
                  <a:lnTo>
                    <a:pt x="69850" y="943863"/>
                  </a:lnTo>
                  <a:lnTo>
                    <a:pt x="31750" y="943863"/>
                  </a:lnTo>
                  <a:lnTo>
                    <a:pt x="31750" y="931163"/>
                  </a:lnTo>
                  <a:close/>
                </a:path>
                <a:path w="76200" h="1007745">
                  <a:moveTo>
                    <a:pt x="44450" y="0"/>
                  </a:moveTo>
                  <a:lnTo>
                    <a:pt x="31750" y="0"/>
                  </a:lnTo>
                  <a:lnTo>
                    <a:pt x="31750" y="943863"/>
                  </a:lnTo>
                  <a:lnTo>
                    <a:pt x="44450" y="943863"/>
                  </a:lnTo>
                  <a:lnTo>
                    <a:pt x="44450" y="0"/>
                  </a:lnTo>
                  <a:close/>
                </a:path>
                <a:path w="76200" h="1007745">
                  <a:moveTo>
                    <a:pt x="76200" y="931163"/>
                  </a:moveTo>
                  <a:lnTo>
                    <a:pt x="44450" y="931163"/>
                  </a:lnTo>
                  <a:lnTo>
                    <a:pt x="44450" y="943863"/>
                  </a:lnTo>
                  <a:lnTo>
                    <a:pt x="69850" y="943863"/>
                  </a:lnTo>
                  <a:lnTo>
                    <a:pt x="76200" y="9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7855" y="5315711"/>
              <a:ext cx="1434084" cy="8610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277855" y="5315711"/>
              <a:ext cx="1434465" cy="861060"/>
            </a:xfrm>
            <a:custGeom>
              <a:avLst/>
              <a:gdLst/>
              <a:ahLst/>
              <a:cxnLst/>
              <a:rect l="l" t="t" r="r" b="b"/>
              <a:pathLst>
                <a:path w="1434465" h="861060">
                  <a:moveTo>
                    <a:pt x="0" y="143509"/>
                  </a:moveTo>
                  <a:lnTo>
                    <a:pt x="7317" y="98153"/>
                  </a:lnTo>
                  <a:lnTo>
                    <a:pt x="27692" y="58759"/>
                  </a:lnTo>
                  <a:lnTo>
                    <a:pt x="58759" y="27692"/>
                  </a:lnTo>
                  <a:lnTo>
                    <a:pt x="98153" y="7317"/>
                  </a:lnTo>
                  <a:lnTo>
                    <a:pt x="143510" y="0"/>
                  </a:lnTo>
                  <a:lnTo>
                    <a:pt x="1290574" y="0"/>
                  </a:lnTo>
                  <a:lnTo>
                    <a:pt x="1335930" y="7317"/>
                  </a:lnTo>
                  <a:lnTo>
                    <a:pt x="1375324" y="27692"/>
                  </a:lnTo>
                  <a:lnTo>
                    <a:pt x="1406391" y="58759"/>
                  </a:lnTo>
                  <a:lnTo>
                    <a:pt x="1426766" y="98153"/>
                  </a:lnTo>
                  <a:lnTo>
                    <a:pt x="1434084" y="143509"/>
                  </a:lnTo>
                  <a:lnTo>
                    <a:pt x="1434084" y="717550"/>
                  </a:lnTo>
                  <a:lnTo>
                    <a:pt x="1426766" y="762911"/>
                  </a:lnTo>
                  <a:lnTo>
                    <a:pt x="1406391" y="802306"/>
                  </a:lnTo>
                  <a:lnTo>
                    <a:pt x="1375324" y="833371"/>
                  </a:lnTo>
                  <a:lnTo>
                    <a:pt x="1335930" y="853743"/>
                  </a:lnTo>
                  <a:lnTo>
                    <a:pt x="1290574" y="861060"/>
                  </a:lnTo>
                  <a:lnTo>
                    <a:pt x="143510" y="861060"/>
                  </a:lnTo>
                  <a:lnTo>
                    <a:pt x="98153" y="853743"/>
                  </a:lnTo>
                  <a:lnTo>
                    <a:pt x="58759" y="833371"/>
                  </a:lnTo>
                  <a:lnTo>
                    <a:pt x="27692" y="802306"/>
                  </a:lnTo>
                  <a:lnTo>
                    <a:pt x="7317" y="762911"/>
                  </a:lnTo>
                  <a:lnTo>
                    <a:pt x="0" y="717550"/>
                  </a:lnTo>
                  <a:lnTo>
                    <a:pt x="0" y="143509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581893" y="5582208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4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</a:t>
            </a:r>
            <a:r>
              <a:rPr sz="4400" spc="-30" dirty="0"/>
              <a:t> </a:t>
            </a:r>
            <a:r>
              <a:rPr sz="4400" spc="-15" dirty="0"/>
              <a:t>Four</a:t>
            </a:r>
            <a:r>
              <a:rPr sz="4400" spc="-35" dirty="0"/>
              <a:t> </a:t>
            </a:r>
            <a:r>
              <a:rPr sz="4400" spc="-40" dirty="0"/>
              <a:t>Layers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6898640" cy="4259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34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Things,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controllers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193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Sensors,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actuators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8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Lightweight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communication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protocols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ts val="2345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0" dirty="0">
                <a:latin typeface="Calibri"/>
                <a:cs typeface="Calibri"/>
              </a:rPr>
              <a:t>Gateways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acquisition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192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collection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2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Calibri"/>
                <a:cs typeface="Calibri"/>
              </a:rPr>
              <a:t>filtering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8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5" dirty="0">
                <a:latin typeface="Calibri"/>
                <a:cs typeface="Calibri"/>
              </a:rPr>
              <a:t>transfer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edge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infrastructure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cloud-based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platforms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ts val="162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filter 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minimize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information</a:t>
            </a:r>
            <a:endParaRPr sz="1400">
              <a:latin typeface="Calibri"/>
              <a:cs typeface="Calibri"/>
            </a:endParaRPr>
          </a:p>
          <a:p>
            <a:pPr marL="698500" lvl="1" indent="-229235">
              <a:lnSpc>
                <a:spcPts val="198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Calibri"/>
                <a:cs typeface="Calibri"/>
              </a:rPr>
              <a:t>Security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ts val="2345"/>
              </a:lnSpc>
              <a:spcBef>
                <a:spcPts val="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Edge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Analytics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193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benefits especially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large-scale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IoT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projects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3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quicker response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times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8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more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flexibility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processing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analysis 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IoT</a:t>
            </a:r>
            <a:r>
              <a:rPr sz="1700" spc="-10" dirty="0">
                <a:latin typeface="Calibri"/>
                <a:cs typeface="Calibri"/>
              </a:rPr>
              <a:t> data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ts val="2345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Centre/Cloud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192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store,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process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analyse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massive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volumes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deeper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insights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98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analytics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engines </a:t>
            </a:r>
            <a:r>
              <a:rPr sz="1700" spc="-5" dirty="0">
                <a:latin typeface="Calibri"/>
                <a:cs typeface="Calibri"/>
              </a:rPr>
              <a:t>and machine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learning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mechanisms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849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Why</a:t>
            </a:r>
            <a:r>
              <a:rPr sz="4400" spc="-5" dirty="0"/>
              <a:t> </a:t>
            </a:r>
            <a:r>
              <a:rPr sz="4400" dirty="0"/>
              <a:t>do</a:t>
            </a:r>
            <a:r>
              <a:rPr sz="4400" spc="-10" dirty="0"/>
              <a:t> </a:t>
            </a:r>
            <a:r>
              <a:rPr sz="4400" spc="-20" dirty="0"/>
              <a:t>we</a:t>
            </a:r>
            <a:r>
              <a:rPr sz="4400" spc="-10" dirty="0"/>
              <a:t> </a:t>
            </a:r>
            <a:r>
              <a:rPr sz="4400" dirty="0"/>
              <a:t>need</a:t>
            </a:r>
            <a:r>
              <a:rPr sz="4400" spc="5" dirty="0"/>
              <a:t> </a:t>
            </a:r>
            <a:r>
              <a:rPr sz="4400" spc="-25" dirty="0"/>
              <a:t>to</a:t>
            </a:r>
            <a:r>
              <a:rPr sz="4400" spc="-5" dirty="0"/>
              <a:t> </a:t>
            </a:r>
            <a:r>
              <a:rPr sz="4400" spc="-10" dirty="0"/>
              <a:t>combine </a:t>
            </a:r>
            <a:r>
              <a:rPr sz="4400" dirty="0"/>
              <a:t>AI</a:t>
            </a:r>
            <a:r>
              <a:rPr sz="4400" spc="-5" dirty="0"/>
              <a:t> </a:t>
            </a:r>
            <a:r>
              <a:rPr sz="4400" dirty="0"/>
              <a:t>and</a:t>
            </a:r>
            <a:r>
              <a:rPr sz="4400" spc="15" dirty="0"/>
              <a:t> </a:t>
            </a:r>
            <a:r>
              <a:rPr sz="4400" spc="-5" dirty="0"/>
              <a:t>IoT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9968230" cy="30727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20" dirty="0">
                <a:latin typeface="Calibri"/>
                <a:cs typeface="Calibri"/>
              </a:rPr>
              <a:t> related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Create, </a:t>
            </a:r>
            <a:r>
              <a:rPr sz="2400" spc="-10" dirty="0">
                <a:latin typeface="Calibri"/>
                <a:cs typeface="Calibri"/>
              </a:rPr>
              <a:t>communicate,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analyse</a:t>
            </a:r>
            <a:r>
              <a:rPr sz="2400" dirty="0">
                <a:latin typeface="Calibri"/>
                <a:cs typeface="Calibri"/>
              </a:rPr>
              <a:t> and act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0" dirty="0">
                <a:latin typeface="Calibri"/>
                <a:cs typeface="Calibri"/>
              </a:rPr>
              <a:t> 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Intelligently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portrays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silos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intelligently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87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Benefits </a:t>
            </a:r>
            <a:r>
              <a:rPr sz="4400" dirty="0"/>
              <a:t>of</a:t>
            </a:r>
            <a:r>
              <a:rPr sz="4400" spc="-10" dirty="0"/>
              <a:t> combining </a:t>
            </a:r>
            <a:r>
              <a:rPr sz="4400" dirty="0"/>
              <a:t>AI</a:t>
            </a:r>
            <a:r>
              <a:rPr sz="4400" spc="-10" dirty="0"/>
              <a:t> </a:t>
            </a:r>
            <a:r>
              <a:rPr sz="4400" dirty="0"/>
              <a:t>and</a:t>
            </a:r>
            <a:r>
              <a:rPr sz="4400" spc="40" dirty="0"/>
              <a:t> </a:t>
            </a:r>
            <a:r>
              <a:rPr sz="4400" spc="-5" dirty="0"/>
              <a:t>IoT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974080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Improved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Intelligence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Enhanced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15" dirty="0">
                <a:latin typeface="Calibri"/>
                <a:cs typeface="Calibri"/>
              </a:rPr>
              <a:t>products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Eliminates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unexpected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downtime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9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AI</a:t>
            </a:r>
            <a:r>
              <a:rPr sz="4400" spc="-15" dirty="0"/>
              <a:t> </a:t>
            </a:r>
            <a:r>
              <a:rPr sz="4400" dirty="0"/>
              <a:t>and</a:t>
            </a:r>
            <a:r>
              <a:rPr sz="4400" spc="-5" dirty="0"/>
              <a:t> IoT </a:t>
            </a:r>
            <a:r>
              <a:rPr sz="4400" dirty="0"/>
              <a:t>in</a:t>
            </a:r>
            <a:r>
              <a:rPr sz="4400" spc="-10" dirty="0"/>
              <a:t> </a:t>
            </a:r>
            <a:r>
              <a:rPr sz="4400" dirty="0"/>
              <a:t>Action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4124960" cy="24561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empowered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Robots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manufacturing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Retail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analytics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Self-driving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Smart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thermostat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Smart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394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Role</a:t>
            </a:r>
            <a:r>
              <a:rPr sz="4400" spc="-5" dirty="0"/>
              <a:t> </a:t>
            </a:r>
            <a:r>
              <a:rPr sz="4400" dirty="0"/>
              <a:t>of</a:t>
            </a:r>
            <a:r>
              <a:rPr sz="4400" spc="30" dirty="0"/>
              <a:t> </a:t>
            </a:r>
            <a:r>
              <a:rPr sz="4400" spc="-15" dirty="0"/>
              <a:t>blockchain</a:t>
            </a:r>
            <a:r>
              <a:rPr sz="4400" spc="5" dirty="0"/>
              <a:t> </a:t>
            </a:r>
            <a:r>
              <a:rPr sz="4400" dirty="0"/>
              <a:t>and AI</a:t>
            </a:r>
            <a:r>
              <a:rPr sz="4400" spc="-5" dirty="0"/>
              <a:t> </a:t>
            </a:r>
            <a:r>
              <a:rPr sz="4400" dirty="0"/>
              <a:t>in </a:t>
            </a:r>
            <a:r>
              <a:rPr sz="4400" spc="-20" dirty="0"/>
              <a:t>Intelligent</a:t>
            </a:r>
            <a:r>
              <a:rPr sz="4400" spc="30" dirty="0"/>
              <a:t> </a:t>
            </a:r>
            <a:r>
              <a:rPr sz="4400" spc="-5" dirty="0"/>
              <a:t>IoT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6967220" cy="2178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Convergence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spc="-10" dirty="0">
                <a:latin typeface="Calibri"/>
                <a:cs typeface="Calibri"/>
              </a:rPr>
              <a:t>Blockchain,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Blockchain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20" dirty="0">
                <a:latin typeface="Calibri"/>
                <a:cs typeface="Calibri"/>
              </a:rPr>
              <a:t>transparency, </a:t>
            </a:r>
            <a:r>
              <a:rPr sz="2400" spc="-10" dirty="0">
                <a:latin typeface="Calibri"/>
                <a:cs typeface="Calibri"/>
              </a:rPr>
              <a:t>trust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Automatization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</a:t>
            </a:r>
            <a:r>
              <a:rPr sz="2400" spc="-5" dirty="0">
                <a:latin typeface="Calibri"/>
                <a:cs typeface="Calibri"/>
              </a:rPr>
              <a:t> quality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Blockchain-enabled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Intelligent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908" y="1357614"/>
            <a:ext cx="3625514" cy="5174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10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Intelligent</a:t>
            </a:r>
            <a:r>
              <a:rPr sz="4400" spc="10" dirty="0"/>
              <a:t> </a:t>
            </a:r>
            <a:r>
              <a:rPr sz="4400" spc="-5" dirty="0"/>
              <a:t>IoT</a:t>
            </a:r>
            <a:r>
              <a:rPr sz="4400" spc="-30" dirty="0"/>
              <a:t> </a:t>
            </a:r>
            <a:r>
              <a:rPr sz="4400" spc="-15" dirty="0"/>
              <a:t>Architecture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36128" y="6480454"/>
            <a:ext cx="3937635" cy="311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500"/>
              </a:spcBef>
            </a:pPr>
            <a:r>
              <a:rPr sz="1100" dirty="0">
                <a:latin typeface="Calibri"/>
                <a:cs typeface="Calibri"/>
              </a:rPr>
              <a:t>Source: </a:t>
            </a:r>
            <a:r>
              <a:rPr sz="1100" spc="-5" dirty="0">
                <a:latin typeface="Calibri"/>
                <a:cs typeface="Calibri"/>
              </a:rPr>
              <a:t>S. </a:t>
            </a:r>
            <a:r>
              <a:rPr sz="1100" dirty="0">
                <a:latin typeface="Calibri"/>
                <a:cs typeface="Calibri"/>
              </a:rPr>
              <a:t>Rathore, </a:t>
            </a:r>
            <a:r>
              <a:rPr sz="1100" spc="-5" dirty="0">
                <a:latin typeface="Calibri"/>
                <a:cs typeface="Calibri"/>
              </a:rPr>
              <a:t>Y. </a:t>
            </a:r>
            <a:r>
              <a:rPr sz="1100" dirty="0">
                <a:latin typeface="Calibri"/>
                <a:cs typeface="Calibri"/>
              </a:rPr>
              <a:t>Pan, </a:t>
            </a:r>
            <a:r>
              <a:rPr sz="1100" spc="-5" dirty="0">
                <a:latin typeface="Calibri"/>
                <a:cs typeface="Calibri"/>
              </a:rPr>
              <a:t>J.H. </a:t>
            </a:r>
            <a:r>
              <a:rPr sz="1100" dirty="0">
                <a:latin typeface="Calibri"/>
                <a:cs typeface="Calibri"/>
              </a:rPr>
              <a:t>Park, BlockDeepNet: A Blockchain-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Secure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Deep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Learning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Sustainability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2019.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806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MT</vt:lpstr>
      <vt:lpstr>Calibri</vt:lpstr>
      <vt:lpstr>Calibri Light</vt:lpstr>
      <vt:lpstr>Office Theme</vt:lpstr>
      <vt:lpstr>Applications of AI: NLP,  Computer Vision, IoT (UCS655) Unit 4: Artificial Intelligence and IoT</vt:lpstr>
      <vt:lpstr>IoT</vt:lpstr>
      <vt:lpstr>IoT Architecture</vt:lpstr>
      <vt:lpstr>The Four Layers</vt:lpstr>
      <vt:lpstr>Why do we need to combine AI and IoT</vt:lpstr>
      <vt:lpstr>Benefits of combining AI and IoT</vt:lpstr>
      <vt:lpstr>Example of AI and IoT in Action</vt:lpstr>
      <vt:lpstr>Role of blockchain and AI in Intelligent IoT</vt:lpstr>
      <vt:lpstr>Intelligent IoT Architecture</vt:lpstr>
      <vt:lpstr>Functional Components</vt:lpstr>
      <vt:lpstr>Use case: Smart Cities</vt:lpstr>
      <vt:lpstr>Key Application Areas of Smart City</vt:lpstr>
      <vt:lpstr>Current Focus Areas</vt:lpstr>
      <vt:lpstr>Challenges in Building Smart Cities</vt:lpstr>
      <vt:lpstr>Data Fusion</vt:lpstr>
      <vt:lpstr>Role of AI in IoT Decision Making</vt:lpstr>
      <vt:lpstr>Use Case: Smart Energy Grid</vt:lpstr>
      <vt:lpstr>Smart Grid</vt:lpstr>
      <vt:lpstr>Benefits of Smart Grid</vt:lpstr>
      <vt:lpstr>Benefits to Customers</vt:lpstr>
      <vt:lpstr>Properties of a Smart Grid</vt:lpstr>
      <vt:lpstr>Architecture of a Smart Grid</vt:lpstr>
      <vt:lpstr>Smart Grid Communication</vt:lpstr>
      <vt:lpstr>Components of Smart Grid</vt:lpstr>
      <vt:lpstr>Smart Grid Security</vt:lpstr>
      <vt:lpstr>Collaborating Cloud Technology with Smart 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AI: NLP, Computer Vision, IoT (UCS655)</dc:title>
  <dc:creator>Amit</dc:creator>
  <cp:lastModifiedBy>Amit Trivedi</cp:lastModifiedBy>
  <cp:revision>1</cp:revision>
  <dcterms:created xsi:type="dcterms:W3CDTF">2021-06-03T11:14:59Z</dcterms:created>
  <dcterms:modified xsi:type="dcterms:W3CDTF">2024-05-06T10:31:38Z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2021-06-03T00:00:00Z</vt:filetime>
  </property>
</Properties>
</file>