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071" y="1843862"/>
            <a:ext cx="8515857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2105"/>
            <a:ext cx="10358120" cy="422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071" y="1843862"/>
            <a:ext cx="8515857" cy="15946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3970" marR="5080" indent="-7620" algn="ctr">
              <a:lnSpc>
                <a:spcPts val="5830"/>
              </a:lnSpc>
              <a:spcBef>
                <a:spcPts val="835"/>
              </a:spcBef>
            </a:pPr>
            <a:r>
              <a:rPr lang="en-IN" spc="-15" dirty="0" smtClean="0"/>
              <a:t>Data Science </a:t>
            </a:r>
            <a:r>
              <a:rPr spc="-15" dirty="0" smtClean="0"/>
              <a:t>Applications</a:t>
            </a:r>
            <a:r>
              <a:rPr spc="-10" dirty="0" smtClean="0"/>
              <a:t>: </a:t>
            </a:r>
            <a:r>
              <a:rPr spc="-180" dirty="0"/>
              <a:t>NLP, </a:t>
            </a:r>
            <a:r>
              <a:rPr spc="-175" dirty="0"/>
              <a:t> </a:t>
            </a:r>
            <a:r>
              <a:rPr spc="-10" dirty="0"/>
              <a:t>Computer</a:t>
            </a:r>
            <a:r>
              <a:rPr spc="-55" dirty="0"/>
              <a:t> </a:t>
            </a:r>
            <a:r>
              <a:rPr spc="-10" dirty="0"/>
              <a:t>Vision,</a:t>
            </a:r>
            <a:r>
              <a:rPr spc="5" dirty="0"/>
              <a:t> </a:t>
            </a:r>
            <a:r>
              <a:rPr spc="-5" dirty="0"/>
              <a:t>IoT</a:t>
            </a:r>
            <a:r>
              <a:rPr spc="-30" dirty="0"/>
              <a:t> </a:t>
            </a:r>
            <a:r>
              <a:rPr dirty="0"/>
              <a:t>(</a:t>
            </a:r>
            <a:r>
              <a:rPr dirty="0" smtClean="0"/>
              <a:t>UCS6</a:t>
            </a:r>
            <a:r>
              <a:rPr lang="en-IN" dirty="0" smtClean="0"/>
              <a:t>72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8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Benefits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Smart</a:t>
            </a:r>
            <a:r>
              <a:rPr sz="4400" spc="-2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53643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Better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integration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customer-owner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Improved</a:t>
            </a:r>
            <a:r>
              <a:rPr sz="2800" spc="-10" dirty="0">
                <a:latin typeface="Calibri"/>
                <a:cs typeface="Calibri"/>
              </a:rPr>
              <a:t> security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Efficient</a:t>
            </a:r>
            <a:r>
              <a:rPr sz="2800" spc="-10" dirty="0">
                <a:latin typeface="Calibri"/>
                <a:cs typeface="Calibri"/>
              </a:rPr>
              <a:t> transmission,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quicker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restoration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peak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61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Benefits</a:t>
            </a:r>
            <a:r>
              <a:rPr sz="4400" spc="-20" dirty="0"/>
              <a:t> to </a:t>
            </a:r>
            <a:r>
              <a:rPr sz="4400" spc="-25" dirty="0"/>
              <a:t>Customers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2858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appliances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off-peak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hours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bills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Updated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energy usage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Enjoy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54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Properties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spc="-5" dirty="0"/>
              <a:t>Smart</a:t>
            </a:r>
            <a:r>
              <a:rPr sz="4400" spc="-2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70586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participation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pricing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Distributed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Power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Power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2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Architecture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dirty="0"/>
              <a:t>Smart</a:t>
            </a:r>
            <a:r>
              <a:rPr sz="4400" spc="-4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82009" y="5978144"/>
            <a:ext cx="431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IEEE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M,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716" y="1999487"/>
            <a:ext cx="9026652" cy="34731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29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45" dirty="0"/>
              <a:t> </a:t>
            </a:r>
            <a:r>
              <a:rPr sz="4400" spc="-5" dirty="0"/>
              <a:t>Grid</a:t>
            </a:r>
            <a:r>
              <a:rPr sz="4400" spc="-25" dirty="0"/>
              <a:t> </a:t>
            </a:r>
            <a:r>
              <a:rPr sz="4400" spc="-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5857240" cy="421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Energy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flow</a:t>
            </a:r>
            <a:endParaRPr sz="2600" dirty="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Components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communication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Smart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appliances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Smart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Meters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5" dirty="0">
                <a:latin typeface="Calibri"/>
                <a:cs typeface="Calibri"/>
              </a:rPr>
              <a:t>Gateways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aggregation units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(DAUs)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49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Meter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Management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(MDMS)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ts val="297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Networks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communication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(HAN)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Neighborhood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(NAN)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(WAN)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IP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Sensor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Actuator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(SANET)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26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Components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Smart</a:t>
            </a:r>
            <a:r>
              <a:rPr sz="4400" spc="-1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02105"/>
            <a:ext cx="10019665" cy="422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97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Smart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home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Smart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metering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35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Smart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appliances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Home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Consumer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engagement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Time-of-use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pricing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49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Financial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incentives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ts val="2970"/>
              </a:lnSpc>
              <a:spcBef>
                <a:spcPts val="6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Operation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Centre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Monitoring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transmission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1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Phasor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measurement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units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(PMUs)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–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dynamic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energy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09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Collection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PMUs –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Phasor </a:t>
            </a:r>
            <a:r>
              <a:rPr sz="1900" spc="-10" dirty="0">
                <a:latin typeface="Calibri"/>
                <a:cs typeface="Calibri"/>
              </a:rPr>
              <a:t>network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18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Phasor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network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information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further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SCADA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(Supervisory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Acquisition)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Distribution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Intelligence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77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50" dirty="0"/>
              <a:t> </a:t>
            </a:r>
            <a:r>
              <a:rPr sz="4400" spc="-5" dirty="0"/>
              <a:t>Grid</a:t>
            </a:r>
            <a:r>
              <a:rPr sz="4400" spc="-30" dirty="0"/>
              <a:t> </a:t>
            </a:r>
            <a:r>
              <a:rPr sz="4400" dirty="0"/>
              <a:t>Security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55651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Integrity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Availability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Threats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6672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5" dirty="0"/>
              <a:t>Collaborating</a:t>
            </a:r>
            <a:r>
              <a:rPr sz="4400" dirty="0"/>
              <a:t> </a:t>
            </a:r>
            <a:r>
              <a:rPr sz="4400" spc="-5" dirty="0"/>
              <a:t>Cloud</a:t>
            </a:r>
            <a:r>
              <a:rPr sz="4400" dirty="0"/>
              <a:t> </a:t>
            </a:r>
            <a:r>
              <a:rPr sz="4400" spc="-45" dirty="0"/>
              <a:t>Technology</a:t>
            </a:r>
            <a:r>
              <a:rPr sz="4400" spc="-5" dirty="0"/>
              <a:t> </a:t>
            </a:r>
            <a:r>
              <a:rPr sz="4400" dirty="0"/>
              <a:t>with</a:t>
            </a:r>
            <a:r>
              <a:rPr sz="4400" spc="5" dirty="0"/>
              <a:t> </a:t>
            </a:r>
            <a:r>
              <a:rPr sz="4400" dirty="0"/>
              <a:t>Smart </a:t>
            </a:r>
            <a:r>
              <a:rPr sz="4400" spc="-98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980179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47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</a:t>
            </a:r>
            <a:r>
              <a:rPr sz="4400" spc="-15" dirty="0"/>
              <a:t> </a:t>
            </a:r>
            <a:r>
              <a:rPr sz="4400" spc="-10" dirty="0"/>
              <a:t>case:</a:t>
            </a:r>
            <a:r>
              <a:rPr sz="4400" spc="-15" dirty="0"/>
              <a:t> </a:t>
            </a:r>
            <a:r>
              <a:rPr sz="4400" spc="-5" dirty="0"/>
              <a:t>Smart</a:t>
            </a:r>
            <a:r>
              <a:rPr sz="4400" spc="-15" dirty="0"/>
              <a:t> </a:t>
            </a:r>
            <a:r>
              <a:rPr sz="4400" spc="-5" dirty="0"/>
              <a:t>Cities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8192134" cy="17849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(sensors,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actuators,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RFID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infrastructure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interactive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-5" dirty="0">
                <a:latin typeface="Calibri"/>
                <a:cs typeface="Calibri"/>
              </a:rPr>
              <a:t> 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city?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8746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Key</a:t>
            </a:r>
            <a:r>
              <a:rPr sz="4400" spc="-10" dirty="0"/>
              <a:t> Application</a:t>
            </a:r>
            <a:r>
              <a:rPr sz="4400" spc="-5" dirty="0"/>
              <a:t> </a:t>
            </a:r>
            <a:r>
              <a:rPr sz="4400" spc="-15" dirty="0"/>
              <a:t>Areas</a:t>
            </a:r>
            <a:r>
              <a:rPr sz="4400" spc="-4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dirty="0"/>
              <a:t>Smart</a:t>
            </a:r>
            <a:r>
              <a:rPr sz="4400" spc="-20" dirty="0"/>
              <a:t> </a:t>
            </a:r>
            <a:r>
              <a:rPr sz="4400" spc="-5" dirty="0"/>
              <a:t>City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041650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Governance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Economy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People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Living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3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Current</a:t>
            </a:r>
            <a:r>
              <a:rPr sz="4400" spc="-45" dirty="0"/>
              <a:t> </a:t>
            </a:r>
            <a:r>
              <a:rPr sz="4400" spc="-15" dirty="0"/>
              <a:t>Focus</a:t>
            </a:r>
            <a:r>
              <a:rPr sz="4400" spc="-30" dirty="0"/>
              <a:t> </a:t>
            </a:r>
            <a:r>
              <a:rPr sz="4400" spc="-15" dirty="0"/>
              <a:t>Areas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64248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Vehicles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Health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Pollution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crisis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Smart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Energy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2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Challenges</a:t>
            </a:r>
            <a:r>
              <a:rPr sz="4400" spc="-5" dirty="0"/>
              <a:t> </a:t>
            </a:r>
            <a:r>
              <a:rPr sz="4400" dirty="0"/>
              <a:t>in </a:t>
            </a:r>
            <a:r>
              <a:rPr sz="4400" spc="-5" dirty="0"/>
              <a:t>Building</a:t>
            </a:r>
            <a:r>
              <a:rPr sz="4400" spc="5" dirty="0"/>
              <a:t> </a:t>
            </a:r>
            <a:r>
              <a:rPr sz="4400" dirty="0"/>
              <a:t>Smart</a:t>
            </a:r>
            <a:r>
              <a:rPr sz="4400" spc="-30" dirty="0"/>
              <a:t> </a:t>
            </a:r>
            <a:r>
              <a:rPr sz="4400" spc="-5" dirty="0"/>
              <a:t>Cities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14579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Heterogeneity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Scalability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Reliability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Big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6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Data</a:t>
            </a:r>
            <a:r>
              <a:rPr sz="4400" spc="-70" dirty="0"/>
              <a:t> </a:t>
            </a:r>
            <a:r>
              <a:rPr sz="4400" dirty="0"/>
              <a:t>Fusion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9346565" cy="43954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Enables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optimum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utilization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massive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gathered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sources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across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platforms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Stages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Decision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libri"/>
                <a:cs typeface="Calibri"/>
              </a:rPr>
              <a:t>Feature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libri"/>
                <a:cs typeface="Calibri"/>
              </a:rPr>
              <a:t>Pixel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Mathematical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fusion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Probability-based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39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Bayesian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statistics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ts val="240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AI-based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39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Machine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Learning,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ANN,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Deep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Learning,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CNN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ts val="24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Theory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Evidence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19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Belief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functions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4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Role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spc="5" dirty="0"/>
              <a:t>AI</a:t>
            </a:r>
            <a:r>
              <a:rPr sz="4400" spc="-5" dirty="0"/>
              <a:t> </a:t>
            </a:r>
            <a:r>
              <a:rPr sz="4400" dirty="0"/>
              <a:t>in</a:t>
            </a:r>
            <a:r>
              <a:rPr sz="4400" spc="15" dirty="0"/>
              <a:t> </a:t>
            </a:r>
            <a:r>
              <a:rPr sz="4400" spc="-5" dirty="0"/>
              <a:t>IoT</a:t>
            </a:r>
            <a:r>
              <a:rPr sz="4400" dirty="0"/>
              <a:t> Decision Making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0483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enabling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Highly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accurate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0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</a:t>
            </a:r>
            <a:r>
              <a:rPr sz="4400" spc="-15" dirty="0"/>
              <a:t> </a:t>
            </a:r>
            <a:r>
              <a:rPr sz="4400" spc="-5" dirty="0"/>
              <a:t>Case:</a:t>
            </a:r>
            <a:r>
              <a:rPr sz="4400" spc="-35" dirty="0"/>
              <a:t> </a:t>
            </a:r>
            <a:r>
              <a:rPr sz="4400" spc="-5" dirty="0"/>
              <a:t>Smart</a:t>
            </a:r>
            <a:r>
              <a:rPr sz="4400" spc="-10" dirty="0"/>
              <a:t> Energy</a:t>
            </a:r>
            <a:r>
              <a:rPr sz="4400" spc="-40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7619365" cy="3360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Traditional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Grid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Centralized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Unidirectional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energy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maintenance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manually</a:t>
            </a: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Smart </a:t>
            </a:r>
            <a:r>
              <a:rPr sz="2800" spc="-15" dirty="0">
                <a:latin typeface="Calibri"/>
                <a:cs typeface="Calibri"/>
              </a:rPr>
              <a:t>Energy</a:t>
            </a:r>
            <a:r>
              <a:rPr sz="2800" spc="-10" dirty="0">
                <a:latin typeface="Calibri"/>
                <a:cs typeface="Calibri"/>
              </a:rPr>
              <a:t> Grid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reliable</a:t>
            </a:r>
            <a:r>
              <a:rPr sz="2400" spc="-15" dirty="0">
                <a:latin typeface="Calibri"/>
                <a:cs typeface="Calibri"/>
              </a:rPr>
              <a:t> power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Cyber-physical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Bidirectional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3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Smart</a:t>
            </a:r>
            <a:r>
              <a:rPr sz="4400" spc="-95" dirty="0"/>
              <a:t> </a:t>
            </a:r>
            <a:r>
              <a:rPr sz="4400" spc="-5" dirty="0"/>
              <a:t>Grid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665"/>
            <a:ext cx="10228580" cy="1543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45" dirty="0">
                <a:latin typeface="Calibri"/>
                <a:cs typeface="Calibri"/>
              </a:rPr>
              <a:t>NIST: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smart </a:t>
            </a:r>
            <a:r>
              <a:rPr sz="2400" dirty="0">
                <a:latin typeface="Calibri"/>
                <a:cs typeface="Calibri"/>
              </a:rPr>
              <a:t>grid is a </a:t>
            </a:r>
            <a:r>
              <a:rPr sz="2400" spc="-5" dirty="0">
                <a:latin typeface="Calibri"/>
                <a:cs typeface="Calibri"/>
              </a:rPr>
              <a:t>modernized </a:t>
            </a:r>
            <a:r>
              <a:rPr sz="2400" dirty="0">
                <a:latin typeface="Calibri"/>
                <a:cs typeface="Calibri"/>
              </a:rPr>
              <a:t>grid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enables </a:t>
            </a:r>
            <a:r>
              <a:rPr sz="2400" spc="-5" dirty="0">
                <a:latin typeface="Calibri"/>
                <a:cs typeface="Calibri"/>
              </a:rPr>
              <a:t>bidirectional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energy 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20" dirty="0">
                <a:latin typeface="Calibri"/>
                <a:cs typeface="Calibri"/>
              </a:rPr>
              <a:t>two-way </a:t>
            </a:r>
            <a:r>
              <a:rPr sz="2400" spc="-10" dirty="0">
                <a:latin typeface="Calibri"/>
                <a:cs typeface="Calibri"/>
              </a:rPr>
              <a:t>communication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capabilities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lead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466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MT</vt:lpstr>
      <vt:lpstr>Calibri</vt:lpstr>
      <vt:lpstr>Calibri Light</vt:lpstr>
      <vt:lpstr>Office Theme</vt:lpstr>
      <vt:lpstr>Data Science Applications: NLP,  Computer Vision, IoT (UCS672)</vt:lpstr>
      <vt:lpstr>Use case: Smart Cities</vt:lpstr>
      <vt:lpstr>Key Application Areas of Smart City</vt:lpstr>
      <vt:lpstr>Current Focus Areas</vt:lpstr>
      <vt:lpstr>Challenges in Building Smart Cities</vt:lpstr>
      <vt:lpstr>Data Fusion</vt:lpstr>
      <vt:lpstr>Role of AI in IoT Decision Making</vt:lpstr>
      <vt:lpstr>Use Case: Smart Energy Grid</vt:lpstr>
      <vt:lpstr>Smart Grid</vt:lpstr>
      <vt:lpstr>Benefits of Smart Grid</vt:lpstr>
      <vt:lpstr>Benefits to Customers</vt:lpstr>
      <vt:lpstr>Properties of a Smart Grid</vt:lpstr>
      <vt:lpstr>Architecture of a Smart Grid</vt:lpstr>
      <vt:lpstr>Smart Grid Communication</vt:lpstr>
      <vt:lpstr>Components of Smart Grid</vt:lpstr>
      <vt:lpstr>Smart Grid Security</vt:lpstr>
      <vt:lpstr>Collaborating Cloud Technology with Smart 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AI: NLP, Computer Vision, IoT (UCS655)</dc:title>
  <dc:creator>Rannvijay</dc:creator>
  <cp:lastModifiedBy>Amit Trivedi</cp:lastModifiedBy>
  <cp:revision>4</cp:revision>
  <dcterms:created xsi:type="dcterms:W3CDTF">2021-06-03T11:14:59Z</dcterms:created>
  <dcterms:modified xsi:type="dcterms:W3CDTF">2024-05-06T10:32:08Z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2021-06-03T00:00:00Z</vt:filetime>
  </property>
</Properties>
</file>