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7" r:id="rId3"/>
    <p:sldId id="289" r:id="rId4"/>
    <p:sldId id="266" r:id="rId5"/>
    <p:sldId id="282" r:id="rId6"/>
    <p:sldId id="285" r:id="rId7"/>
    <p:sldId id="283" r:id="rId8"/>
    <p:sldId id="286" r:id="rId9"/>
    <p:sldId id="284" r:id="rId10"/>
    <p:sldId id="288" r:id="rId11"/>
    <p:sldId id="287" r:id="rId12"/>
    <p:sldId id="290" r:id="rId13"/>
    <p:sldId id="291" r:id="rId14"/>
    <p:sldId id="292" r:id="rId15"/>
    <p:sldId id="294"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9" autoAdjust="0"/>
  </p:normalViewPr>
  <p:slideViewPr>
    <p:cSldViewPr>
      <p:cViewPr varScale="1">
        <p:scale>
          <a:sx n="98" d="100"/>
          <a:sy n="98" d="100"/>
        </p:scale>
        <p:origin x="103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526EE81-0EA4-4609-B0F5-252224109AD5}" type="datetimeFigureOut">
              <a:rPr lang="en-IN" smtClean="0"/>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61B356F-A60E-4A43-88EE-F45E2B08D89B}" type="slidenum">
              <a:rPr lang="en-IN" smtClean="0"/>
              <a:t>‹#›</a:t>
            </a:fld>
            <a:endParaRPr lang="en-IN"/>
          </a:p>
        </p:txBody>
      </p:sp>
    </p:spTree>
    <p:extLst>
      <p:ext uri="{BB962C8B-B14F-4D97-AF65-F5344CB8AC3E}">
        <p14:creationId xmlns:p14="http://schemas.microsoft.com/office/powerpoint/2010/main" val="58427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4</a:t>
            </a:fld>
            <a:endParaRPr lang="en-IN"/>
          </a:p>
        </p:txBody>
      </p:sp>
    </p:spTree>
    <p:extLst>
      <p:ext uri="{BB962C8B-B14F-4D97-AF65-F5344CB8AC3E}">
        <p14:creationId xmlns:p14="http://schemas.microsoft.com/office/powerpoint/2010/main" val="2494077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13</a:t>
            </a:fld>
            <a:endParaRPr lang="en-IN"/>
          </a:p>
        </p:txBody>
      </p:sp>
    </p:spTree>
    <p:extLst>
      <p:ext uri="{BB962C8B-B14F-4D97-AF65-F5344CB8AC3E}">
        <p14:creationId xmlns:p14="http://schemas.microsoft.com/office/powerpoint/2010/main" val="152238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14</a:t>
            </a:fld>
            <a:endParaRPr lang="en-IN"/>
          </a:p>
        </p:txBody>
      </p:sp>
    </p:spTree>
    <p:extLst>
      <p:ext uri="{BB962C8B-B14F-4D97-AF65-F5344CB8AC3E}">
        <p14:creationId xmlns:p14="http://schemas.microsoft.com/office/powerpoint/2010/main" val="351765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https://www.techtarget.com/iotagenda/tip/Top-12-most-commonly-used-IoT-protocols-and-standards</a:t>
            </a:r>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15</a:t>
            </a:fld>
            <a:endParaRPr lang="en-IN"/>
          </a:p>
        </p:txBody>
      </p:sp>
    </p:spTree>
    <p:extLst>
      <p:ext uri="{BB962C8B-B14F-4D97-AF65-F5344CB8AC3E}">
        <p14:creationId xmlns:p14="http://schemas.microsoft.com/office/powerpoint/2010/main" val="320880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a:t>
            </a:r>
            <a:r>
              <a:rPr lang="en-US" dirty="0" err="1" smtClean="0"/>
              <a:t>DDoS</a:t>
            </a:r>
            <a:r>
              <a:rPr lang="en-US" dirty="0" smtClean="0"/>
              <a:t> attacks in </a:t>
            </a:r>
            <a:r>
              <a:rPr lang="en-US" dirty="0" err="1" smtClean="0"/>
              <a:t>IoT</a:t>
            </a:r>
            <a:r>
              <a:rPr lang="en-US" dirty="0" smtClean="0"/>
              <a:t> are </a:t>
            </a:r>
            <a:r>
              <a:rPr lang="en-US" dirty="0" err="1" smtClean="0"/>
              <a:t>Mirai</a:t>
            </a:r>
            <a:r>
              <a:rPr lang="en-US" dirty="0" smtClean="0"/>
              <a:t> –it is malware that infects smart devices that run on ARC (Argonaut RISC Core) processors, turning them into a network of remotely controlled bots or “zombies” This network of bots, called a botnet, inflects Linux systems, Reaper – Unlike MIRAI, REAPER majorly employs exploits that target disclosed vulnerabilities in </a:t>
            </a:r>
            <a:r>
              <a:rPr lang="en-US" dirty="0" err="1" smtClean="0"/>
              <a:t>IoT</a:t>
            </a:r>
            <a:r>
              <a:rPr lang="en-US" dirty="0" smtClean="0"/>
              <a:t> devices. </a:t>
            </a:r>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5</a:t>
            </a:fld>
            <a:endParaRPr lang="en-IN"/>
          </a:p>
        </p:txBody>
      </p:sp>
    </p:spTree>
    <p:extLst>
      <p:ext uri="{BB962C8B-B14F-4D97-AF65-F5344CB8AC3E}">
        <p14:creationId xmlns:p14="http://schemas.microsoft.com/office/powerpoint/2010/main" val="194294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6</a:t>
            </a:fld>
            <a:endParaRPr lang="en-IN"/>
          </a:p>
        </p:txBody>
      </p:sp>
    </p:spTree>
    <p:extLst>
      <p:ext uri="{BB962C8B-B14F-4D97-AF65-F5344CB8AC3E}">
        <p14:creationId xmlns:p14="http://schemas.microsoft.com/office/powerpoint/2010/main" val="216691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7</a:t>
            </a:fld>
            <a:endParaRPr lang="en-IN"/>
          </a:p>
        </p:txBody>
      </p:sp>
    </p:spTree>
    <p:extLst>
      <p:ext uri="{BB962C8B-B14F-4D97-AF65-F5344CB8AC3E}">
        <p14:creationId xmlns:p14="http://schemas.microsoft.com/office/powerpoint/2010/main" val="190907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8</a:t>
            </a:fld>
            <a:endParaRPr lang="en-IN"/>
          </a:p>
        </p:txBody>
      </p:sp>
    </p:spTree>
    <p:extLst>
      <p:ext uri="{BB962C8B-B14F-4D97-AF65-F5344CB8AC3E}">
        <p14:creationId xmlns:p14="http://schemas.microsoft.com/office/powerpoint/2010/main" val="1252307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9</a:t>
            </a:fld>
            <a:endParaRPr lang="en-IN"/>
          </a:p>
        </p:txBody>
      </p:sp>
    </p:spTree>
    <p:extLst>
      <p:ext uri="{BB962C8B-B14F-4D97-AF65-F5344CB8AC3E}">
        <p14:creationId xmlns:p14="http://schemas.microsoft.com/office/powerpoint/2010/main" val="332226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10</a:t>
            </a:fld>
            <a:endParaRPr lang="en-IN"/>
          </a:p>
        </p:txBody>
      </p:sp>
    </p:spTree>
    <p:extLst>
      <p:ext uri="{BB962C8B-B14F-4D97-AF65-F5344CB8AC3E}">
        <p14:creationId xmlns:p14="http://schemas.microsoft.com/office/powerpoint/2010/main" val="234756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rely increasingly on smart, interconnected appliances in our lives, billions of "things" can threaten personal confidentiality and public safety through </a:t>
            </a:r>
            <a:r>
              <a:rPr lang="en-US" dirty="0" err="1" smtClean="0"/>
              <a:t>cyberattacks</a:t>
            </a:r>
            <a:r>
              <a:rPr lang="en-US" dirty="0" smtClean="0"/>
              <a:t> and external interference. Security is one of the greatest considerations concerning </a:t>
            </a:r>
            <a:r>
              <a:rPr lang="en-US" dirty="0" err="1" smtClean="0"/>
              <a:t>IoT</a:t>
            </a:r>
            <a:r>
              <a:rPr lang="en-US" smtClean="0"/>
              <a:t>, which needs to be acknowledged along with the overarching need for safety, as the physical world is intricately linked to both concerns.</a:t>
            </a:r>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11</a:t>
            </a:fld>
            <a:endParaRPr lang="en-IN"/>
          </a:p>
        </p:txBody>
      </p:sp>
    </p:spTree>
    <p:extLst>
      <p:ext uri="{BB962C8B-B14F-4D97-AF65-F5344CB8AC3E}">
        <p14:creationId xmlns:p14="http://schemas.microsoft.com/office/powerpoint/2010/main" val="292966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1B356F-A60E-4A43-88EE-F45E2B08D89B}" type="slidenum">
              <a:rPr lang="en-IN" smtClean="0"/>
              <a:t>12</a:t>
            </a:fld>
            <a:endParaRPr lang="en-IN"/>
          </a:p>
        </p:txBody>
      </p:sp>
    </p:spTree>
    <p:extLst>
      <p:ext uri="{BB962C8B-B14F-4D97-AF65-F5344CB8AC3E}">
        <p14:creationId xmlns:p14="http://schemas.microsoft.com/office/powerpoint/2010/main" val="57401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38071" y="1843862"/>
            <a:ext cx="8515857" cy="2127250"/>
          </a:xfrm>
          <a:prstGeom prst="rect">
            <a:avLst/>
          </a:prstGeom>
        </p:spPr>
        <p:txBody>
          <a:bodyPr wrap="square" lIns="0" tIns="0" rIns="0" bIns="0">
            <a:spAutoFit/>
          </a:bodyPr>
          <a:lstStyle>
            <a:lvl1pPr>
              <a:defRPr sz="5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602105"/>
            <a:ext cx="10358120" cy="42246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071" y="1843862"/>
            <a:ext cx="8515857" cy="2338461"/>
          </a:xfrm>
          <a:prstGeom prst="rect">
            <a:avLst/>
          </a:prstGeom>
        </p:spPr>
        <p:txBody>
          <a:bodyPr vert="horz" wrap="square" lIns="0" tIns="106045" rIns="0" bIns="0" rtlCol="0">
            <a:spAutoFit/>
          </a:bodyPr>
          <a:lstStyle/>
          <a:p>
            <a:pPr marL="13970" marR="5080" indent="-7620" algn="ctr">
              <a:lnSpc>
                <a:spcPts val="5830"/>
              </a:lnSpc>
              <a:spcBef>
                <a:spcPts val="835"/>
              </a:spcBef>
            </a:pPr>
            <a:r>
              <a:rPr lang="en-IN" spc="-15" dirty="0" smtClean="0"/>
              <a:t>Data Science </a:t>
            </a:r>
            <a:r>
              <a:rPr spc="-15" dirty="0" smtClean="0"/>
              <a:t>Applications</a:t>
            </a:r>
            <a:r>
              <a:rPr spc="-10" dirty="0" smtClean="0"/>
              <a:t>: </a:t>
            </a:r>
            <a:r>
              <a:rPr spc="-180" dirty="0" smtClean="0"/>
              <a:t>NLP, </a:t>
            </a:r>
            <a:r>
              <a:rPr spc="-175" dirty="0" smtClean="0"/>
              <a:t> </a:t>
            </a:r>
            <a:r>
              <a:rPr spc="-10" dirty="0" smtClean="0"/>
              <a:t>Computer</a:t>
            </a:r>
            <a:r>
              <a:rPr spc="-55" dirty="0" smtClean="0"/>
              <a:t> </a:t>
            </a:r>
            <a:r>
              <a:rPr spc="-10" dirty="0" smtClean="0"/>
              <a:t>Vision,</a:t>
            </a:r>
            <a:r>
              <a:rPr spc="5" dirty="0" smtClean="0"/>
              <a:t> </a:t>
            </a:r>
            <a:r>
              <a:rPr spc="-5" dirty="0" err="1" smtClean="0"/>
              <a:t>IoT</a:t>
            </a:r>
            <a:r>
              <a:rPr spc="-30" dirty="0" smtClean="0"/>
              <a:t> </a:t>
            </a:r>
            <a:r>
              <a:rPr dirty="0" smtClean="0"/>
              <a:t>(UCS6</a:t>
            </a:r>
            <a:r>
              <a:rPr lang="en-IN" dirty="0" smtClean="0"/>
              <a:t>72</a:t>
            </a:r>
            <a:r>
              <a:rPr dirty="0" smtClean="0"/>
              <a:t>)</a:t>
            </a:r>
            <a:r>
              <a:rPr lang="en-IN" dirty="0"/>
              <a:t/>
            </a:r>
            <a:br>
              <a:rPr lang="en-IN" dirty="0"/>
            </a:br>
            <a:r>
              <a:rPr lang="en-IN" dirty="0" err="1"/>
              <a:t>IoT</a:t>
            </a:r>
            <a:r>
              <a:rPr lang="en-IN" dirty="0"/>
              <a:t> security and privacy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8074661" cy="690574"/>
          </a:xfrm>
          <a:prstGeom prst="rect">
            <a:avLst/>
          </a:prstGeom>
        </p:spPr>
        <p:txBody>
          <a:bodyPr vert="horz" wrap="square" lIns="0" tIns="13335" rIns="0" bIns="0" rtlCol="0">
            <a:spAutoFit/>
          </a:bodyPr>
          <a:lstStyle/>
          <a:p>
            <a:pPr marL="12065" algn="just">
              <a:lnSpc>
                <a:spcPct val="100000"/>
              </a:lnSpc>
              <a:spcBef>
                <a:spcPts val="375"/>
              </a:spcBef>
              <a:tabLst>
                <a:tab pos="241935" algn="l"/>
              </a:tabLst>
            </a:pPr>
            <a:r>
              <a:rPr lang="en-US" sz="4400" dirty="0"/>
              <a:t>Weak Authentication Attacks</a:t>
            </a:r>
          </a:p>
        </p:txBody>
      </p:sp>
      <p:pic>
        <p:nvPicPr>
          <p:cNvPr id="4" name="Picture 3"/>
          <p:cNvPicPr>
            <a:picLocks noChangeAspect="1"/>
          </p:cNvPicPr>
          <p:nvPr/>
        </p:nvPicPr>
        <p:blipFill>
          <a:blip r:embed="rId3"/>
          <a:stretch>
            <a:fillRect/>
          </a:stretch>
        </p:blipFill>
        <p:spPr>
          <a:xfrm>
            <a:off x="2057400" y="1143000"/>
            <a:ext cx="8418013" cy="5298396"/>
          </a:xfrm>
          <a:prstGeom prst="rect">
            <a:avLst/>
          </a:prstGeom>
        </p:spPr>
      </p:pic>
    </p:spTree>
    <p:extLst>
      <p:ext uri="{BB962C8B-B14F-4D97-AF65-F5344CB8AC3E}">
        <p14:creationId xmlns:p14="http://schemas.microsoft.com/office/powerpoint/2010/main" val="99156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132061" cy="690574"/>
          </a:xfrm>
          <a:prstGeom prst="rect">
            <a:avLst/>
          </a:prstGeom>
        </p:spPr>
        <p:txBody>
          <a:bodyPr vert="horz" wrap="square" lIns="0" tIns="13335" rIns="0" bIns="0" rtlCol="0">
            <a:spAutoFit/>
          </a:bodyPr>
          <a:lstStyle/>
          <a:p>
            <a:pPr marL="12700">
              <a:spcBef>
                <a:spcPts val="105"/>
              </a:spcBef>
            </a:pPr>
            <a:r>
              <a:rPr lang="en-US" sz="4400" dirty="0"/>
              <a:t>Privacy Violations and Data Leakage Attacks</a:t>
            </a:r>
            <a:endParaRPr sz="4400" dirty="0"/>
          </a:p>
        </p:txBody>
      </p:sp>
      <p:sp>
        <p:nvSpPr>
          <p:cNvPr id="3" name="object 3"/>
          <p:cNvSpPr txBox="1"/>
          <p:nvPr/>
        </p:nvSpPr>
        <p:spPr>
          <a:xfrm>
            <a:off x="916938" y="1757665"/>
            <a:ext cx="10360661" cy="3115596"/>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800" dirty="0"/>
              <a:t>Mishandling a user’s password, social security numbers, and other private information can compromise user privacy and is often illegal. Privacy violations occur when private user information enters the application, and the data is written to an external location such as the console, file system, or </a:t>
            </a:r>
            <a:r>
              <a:rPr lang="en-US" sz="2800" dirty="0" smtClean="0"/>
              <a:t>network.</a:t>
            </a:r>
          </a:p>
          <a:p>
            <a:pPr marL="241300" indent="-229235" algn="just">
              <a:lnSpc>
                <a:spcPct val="100000"/>
              </a:lnSpc>
              <a:spcBef>
                <a:spcPts val="375"/>
              </a:spcBef>
              <a:buFont typeface="Arial MT"/>
              <a:buChar char="•"/>
              <a:tabLst>
                <a:tab pos="241935" algn="l"/>
              </a:tabLst>
            </a:pPr>
            <a:r>
              <a:rPr lang="en-US" sz="2800" dirty="0"/>
              <a:t>Physical or electronic data leakage is the unauthorized transmission of data within an organization to an external recipient.</a:t>
            </a:r>
            <a:endParaRPr sz="2800" dirty="0">
              <a:latin typeface="Calibri"/>
              <a:cs typeface="Calibri"/>
            </a:endParaRPr>
          </a:p>
        </p:txBody>
      </p:sp>
    </p:spTree>
    <p:extLst>
      <p:ext uri="{BB962C8B-B14F-4D97-AF65-F5344CB8AC3E}">
        <p14:creationId xmlns:p14="http://schemas.microsoft.com/office/powerpoint/2010/main" val="161057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132061" cy="690574"/>
          </a:xfrm>
          <a:prstGeom prst="rect">
            <a:avLst/>
          </a:prstGeom>
        </p:spPr>
        <p:txBody>
          <a:bodyPr vert="horz" wrap="square" lIns="0" tIns="13335" rIns="0" bIns="0" rtlCol="0">
            <a:spAutoFit/>
          </a:bodyPr>
          <a:lstStyle/>
          <a:p>
            <a:pPr marL="12065" algn="just">
              <a:lnSpc>
                <a:spcPct val="100000"/>
              </a:lnSpc>
              <a:spcBef>
                <a:spcPts val="375"/>
              </a:spcBef>
              <a:tabLst>
                <a:tab pos="241935" algn="l"/>
              </a:tabLst>
            </a:pPr>
            <a:r>
              <a:rPr lang="en-US" sz="4400" dirty="0"/>
              <a:t>Malware Injection Attacks</a:t>
            </a:r>
          </a:p>
        </p:txBody>
      </p:sp>
      <p:sp>
        <p:nvSpPr>
          <p:cNvPr id="3" name="object 3"/>
          <p:cNvSpPr txBox="1"/>
          <p:nvPr/>
        </p:nvSpPr>
        <p:spPr>
          <a:xfrm>
            <a:off x="916938" y="1757665"/>
            <a:ext cx="10360661" cy="4941737"/>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800" dirty="0" smtClean="0"/>
              <a:t>In </a:t>
            </a:r>
            <a:r>
              <a:rPr lang="en-US" sz="2800" dirty="0"/>
              <a:t>an injection attack, an attacker supplies </a:t>
            </a:r>
            <a:r>
              <a:rPr lang="en-US" sz="2800" b="1" dirty="0"/>
              <a:t>untrusted or malicious input to a program</a:t>
            </a:r>
            <a:r>
              <a:rPr lang="en-US" sz="2800" dirty="0"/>
              <a:t>. </a:t>
            </a:r>
            <a:endParaRPr lang="en-US" sz="2800" dirty="0" smtClean="0"/>
          </a:p>
          <a:p>
            <a:pPr marL="241300" indent="-229235" algn="just">
              <a:lnSpc>
                <a:spcPct val="100000"/>
              </a:lnSpc>
              <a:spcBef>
                <a:spcPts val="375"/>
              </a:spcBef>
              <a:buFont typeface="Arial MT"/>
              <a:buChar char="•"/>
              <a:tabLst>
                <a:tab pos="241935" algn="l"/>
              </a:tabLst>
            </a:pPr>
            <a:r>
              <a:rPr lang="en-US" sz="2800" dirty="0" smtClean="0"/>
              <a:t>This </a:t>
            </a:r>
            <a:r>
              <a:rPr lang="en-US" sz="2800" dirty="0"/>
              <a:t>input gets processed by an interpreter as part of a command or query. In turn, this alters the execution of that program. </a:t>
            </a:r>
            <a:endParaRPr lang="en-US" sz="2800" dirty="0" smtClean="0"/>
          </a:p>
          <a:p>
            <a:pPr marL="241300" indent="-229235" algn="just">
              <a:lnSpc>
                <a:spcPct val="100000"/>
              </a:lnSpc>
              <a:spcBef>
                <a:spcPts val="375"/>
              </a:spcBef>
              <a:buFont typeface="Arial MT"/>
              <a:buChar char="•"/>
              <a:tabLst>
                <a:tab pos="241935" algn="l"/>
              </a:tabLst>
            </a:pPr>
            <a:r>
              <a:rPr lang="en-US" sz="2800" dirty="0" smtClean="0"/>
              <a:t>As </a:t>
            </a:r>
            <a:r>
              <a:rPr lang="en-US" sz="2800" dirty="0"/>
              <a:t>injection attacks are a very well-understood vulnerability class, many freely available and reliable tools allow even inexperienced attackers to abuse these vulnerabilities automatically. </a:t>
            </a:r>
            <a:endParaRPr lang="en-US" sz="2800" dirty="0" smtClean="0"/>
          </a:p>
          <a:p>
            <a:pPr marL="241300" indent="-229235" algn="just">
              <a:lnSpc>
                <a:spcPct val="100000"/>
              </a:lnSpc>
              <a:spcBef>
                <a:spcPts val="375"/>
              </a:spcBef>
              <a:buFont typeface="Arial MT"/>
              <a:buChar char="•"/>
              <a:tabLst>
                <a:tab pos="241935" algn="l"/>
              </a:tabLst>
            </a:pPr>
            <a:r>
              <a:rPr lang="en-US" sz="2800" dirty="0" smtClean="0"/>
              <a:t>Malware </a:t>
            </a:r>
            <a:r>
              <a:rPr lang="en-US" sz="2800" dirty="0"/>
              <a:t>injection attack is a sub-category of Injection attacks. Here the cyber attacker creates a malicious application and injects it into Software as a Service (SaaS), Platform as a Service (</a:t>
            </a:r>
            <a:r>
              <a:rPr lang="en-US" sz="2800" dirty="0" err="1"/>
              <a:t>PaaS</a:t>
            </a:r>
            <a:r>
              <a:rPr lang="en-US" sz="2800" dirty="0"/>
              <a:t>), and Infrastructure as a Service (</a:t>
            </a:r>
            <a:r>
              <a:rPr lang="en-US" sz="2800" dirty="0" err="1"/>
              <a:t>IaaS</a:t>
            </a:r>
            <a:r>
              <a:rPr lang="en-US" sz="2800" dirty="0"/>
              <a:t>), respectively</a:t>
            </a:r>
            <a:endParaRPr sz="2800" dirty="0">
              <a:latin typeface="Calibri"/>
              <a:cs typeface="Calibri"/>
            </a:endParaRPr>
          </a:p>
        </p:txBody>
      </p:sp>
    </p:spTree>
    <p:extLst>
      <p:ext uri="{BB962C8B-B14F-4D97-AF65-F5344CB8AC3E}">
        <p14:creationId xmlns:p14="http://schemas.microsoft.com/office/powerpoint/2010/main" val="367501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132061" cy="690574"/>
          </a:xfrm>
          <a:prstGeom prst="rect">
            <a:avLst/>
          </a:prstGeom>
        </p:spPr>
        <p:txBody>
          <a:bodyPr vert="horz" wrap="square" lIns="0" tIns="13335" rIns="0" bIns="0" rtlCol="0">
            <a:spAutoFit/>
          </a:bodyPr>
          <a:lstStyle/>
          <a:p>
            <a:pPr marL="12065" algn="just">
              <a:lnSpc>
                <a:spcPct val="100000"/>
              </a:lnSpc>
              <a:spcBef>
                <a:spcPts val="375"/>
              </a:spcBef>
              <a:tabLst>
                <a:tab pos="241935" algn="l"/>
              </a:tabLst>
            </a:pPr>
            <a:r>
              <a:rPr lang="en-IN" sz="4400" dirty="0" err="1"/>
              <a:t>IoT</a:t>
            </a:r>
            <a:r>
              <a:rPr lang="en-IN" sz="4400" dirty="0"/>
              <a:t> Security Standards Protocols</a:t>
            </a:r>
            <a:endParaRPr lang="en-IN" sz="4400" dirty="0">
              <a:latin typeface="Calibri"/>
              <a:cs typeface="Calibri"/>
            </a:endParaRPr>
          </a:p>
        </p:txBody>
      </p:sp>
      <p:sp>
        <p:nvSpPr>
          <p:cNvPr id="3" name="object 3"/>
          <p:cNvSpPr txBox="1"/>
          <p:nvPr/>
        </p:nvSpPr>
        <p:spPr>
          <a:xfrm>
            <a:off x="916938" y="1757665"/>
            <a:ext cx="10360661" cy="4562146"/>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800" dirty="0" err="1"/>
              <a:t>IoT</a:t>
            </a:r>
            <a:r>
              <a:rPr lang="en-US" sz="2800" dirty="0"/>
              <a:t> network protocols are used to link devices over a network. </a:t>
            </a:r>
            <a:endParaRPr lang="en-US" sz="2800" dirty="0" smtClean="0"/>
          </a:p>
          <a:p>
            <a:pPr marL="241300" indent="-229235" algn="just">
              <a:lnSpc>
                <a:spcPct val="100000"/>
              </a:lnSpc>
              <a:spcBef>
                <a:spcPts val="375"/>
              </a:spcBef>
              <a:buFont typeface="Arial MT"/>
              <a:buChar char="•"/>
              <a:tabLst>
                <a:tab pos="241935" algn="l"/>
              </a:tabLst>
            </a:pPr>
            <a:r>
              <a:rPr lang="en-US" sz="2800" dirty="0" smtClean="0"/>
              <a:t>These </a:t>
            </a:r>
            <a:r>
              <a:rPr lang="en-US" sz="2800" dirty="0"/>
              <a:t>are the communication protocols that are most commonly used on the internet. </a:t>
            </a:r>
            <a:endParaRPr lang="en-US" sz="2800" dirty="0" smtClean="0"/>
          </a:p>
          <a:p>
            <a:pPr marL="241300" indent="-229235" algn="just">
              <a:lnSpc>
                <a:spcPct val="100000"/>
              </a:lnSpc>
              <a:spcBef>
                <a:spcPts val="375"/>
              </a:spcBef>
              <a:buFont typeface="Arial MT"/>
              <a:buChar char="•"/>
              <a:tabLst>
                <a:tab pos="241935" algn="l"/>
              </a:tabLst>
            </a:pPr>
            <a:r>
              <a:rPr lang="en-US" sz="2800" dirty="0" smtClean="0"/>
              <a:t>End-to-end </a:t>
            </a:r>
            <a:r>
              <a:rPr lang="en-US" sz="2800" dirty="0"/>
              <a:t>communication protocol within the network’s domain is possible with </a:t>
            </a:r>
            <a:r>
              <a:rPr lang="en-US" sz="2800" dirty="0" err="1"/>
              <a:t>IoT</a:t>
            </a:r>
            <a:r>
              <a:rPr lang="en-US" sz="2800" dirty="0"/>
              <a:t> network protocols</a:t>
            </a:r>
            <a:r>
              <a:rPr lang="en-US" sz="2800" dirty="0" smtClean="0"/>
              <a:t>.</a:t>
            </a:r>
          </a:p>
          <a:p>
            <a:pPr marL="241300" indent="-229235" algn="just">
              <a:lnSpc>
                <a:spcPct val="100000"/>
              </a:lnSpc>
              <a:spcBef>
                <a:spcPts val="375"/>
              </a:spcBef>
              <a:buFont typeface="Arial MT"/>
              <a:buChar char="•"/>
              <a:tabLst>
                <a:tab pos="241935" algn="l"/>
              </a:tabLst>
            </a:pPr>
            <a:r>
              <a:rPr lang="en-US" sz="2800" dirty="0"/>
              <a:t>The National Institute of Standards and Technology (NIST) is a non-regulatory body of the United States Department of Commerce specializing in physical sciences. Its purpose is to encourage industrial productivity and innovation</a:t>
            </a:r>
            <a:r>
              <a:rPr lang="en-US" sz="2800" dirty="0" smtClean="0"/>
              <a:t>.</a:t>
            </a:r>
          </a:p>
          <a:p>
            <a:pPr marL="241300" indent="-229235" algn="just">
              <a:lnSpc>
                <a:spcPct val="100000"/>
              </a:lnSpc>
              <a:spcBef>
                <a:spcPts val="375"/>
              </a:spcBef>
              <a:buFont typeface="Arial MT"/>
              <a:buChar char="•"/>
              <a:tabLst>
                <a:tab pos="241935" algn="l"/>
              </a:tabLst>
            </a:pPr>
            <a:r>
              <a:rPr lang="en-IN" sz="2800" dirty="0"/>
              <a:t>NIST for </a:t>
            </a:r>
            <a:r>
              <a:rPr lang="en-IN" sz="2800" dirty="0" err="1"/>
              <a:t>Cybersecurity</a:t>
            </a:r>
            <a:endParaRPr sz="2800" dirty="0">
              <a:latin typeface="Calibri"/>
              <a:cs typeface="Calibri"/>
            </a:endParaRPr>
          </a:p>
        </p:txBody>
      </p:sp>
    </p:spTree>
    <p:extLst>
      <p:ext uri="{BB962C8B-B14F-4D97-AF65-F5344CB8AC3E}">
        <p14:creationId xmlns:p14="http://schemas.microsoft.com/office/powerpoint/2010/main" val="51768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132061" cy="690574"/>
          </a:xfrm>
          <a:prstGeom prst="rect">
            <a:avLst/>
          </a:prstGeom>
        </p:spPr>
        <p:txBody>
          <a:bodyPr vert="horz" wrap="square" lIns="0" tIns="13335" rIns="0" bIns="0" rtlCol="0">
            <a:spAutoFit/>
          </a:bodyPr>
          <a:lstStyle/>
          <a:p>
            <a:pPr marL="12065" algn="just">
              <a:lnSpc>
                <a:spcPct val="100000"/>
              </a:lnSpc>
              <a:spcBef>
                <a:spcPts val="375"/>
              </a:spcBef>
              <a:tabLst>
                <a:tab pos="241935" algn="l"/>
              </a:tabLst>
            </a:pPr>
            <a:r>
              <a:rPr lang="en-IN" sz="4400" dirty="0" err="1"/>
              <a:t>IoT</a:t>
            </a:r>
            <a:r>
              <a:rPr lang="en-IN" sz="4400" dirty="0"/>
              <a:t> Security Standards Protocols</a:t>
            </a:r>
            <a:endParaRPr lang="en-IN" sz="4400" dirty="0">
              <a:latin typeface="Calibri"/>
              <a:cs typeface="Calibri"/>
            </a:endParaRPr>
          </a:p>
        </p:txBody>
      </p:sp>
      <p:sp>
        <p:nvSpPr>
          <p:cNvPr id="3" name="object 3"/>
          <p:cNvSpPr txBox="1"/>
          <p:nvPr/>
        </p:nvSpPr>
        <p:spPr>
          <a:xfrm>
            <a:off x="916938" y="1757665"/>
            <a:ext cx="10360661" cy="4459554"/>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IN" sz="2800" dirty="0" smtClean="0"/>
              <a:t>NIST </a:t>
            </a:r>
            <a:r>
              <a:rPr lang="en-IN" sz="2800" dirty="0"/>
              <a:t>for </a:t>
            </a:r>
            <a:r>
              <a:rPr lang="en-IN" sz="2800" dirty="0" err="1" smtClean="0"/>
              <a:t>Cybersecurity</a:t>
            </a:r>
            <a:endParaRPr lang="en-IN" sz="2800" dirty="0" smtClean="0"/>
          </a:p>
          <a:p>
            <a:pPr marL="241300" indent="-229235" algn="just">
              <a:lnSpc>
                <a:spcPct val="100000"/>
              </a:lnSpc>
              <a:spcBef>
                <a:spcPts val="375"/>
              </a:spcBef>
              <a:buFont typeface="Arial MT"/>
              <a:buChar char="•"/>
              <a:tabLst>
                <a:tab pos="241935" algn="l"/>
              </a:tabLst>
            </a:pPr>
            <a:r>
              <a:rPr lang="en-US" sz="2800" dirty="0" smtClean="0"/>
              <a:t>The </a:t>
            </a:r>
            <a:r>
              <a:rPr lang="en-US" sz="2800" b="1" dirty="0" err="1" smtClean="0"/>
              <a:t>Cybersecurity</a:t>
            </a:r>
            <a:r>
              <a:rPr lang="en-US" sz="2800" b="1" dirty="0" smtClean="0"/>
              <a:t> Framework is a set of guidelines for private sector businesses</a:t>
            </a:r>
            <a:r>
              <a:rPr lang="en-US" sz="2800" dirty="0" smtClean="0"/>
              <a:t> to adopt to be better equipped to find, detect, and react to cyber-attacks. It was developed by the National Institute of Standards and Technology, which is part of the US Commerce Department. </a:t>
            </a:r>
          </a:p>
          <a:p>
            <a:pPr marL="241300" indent="-229235" algn="just">
              <a:lnSpc>
                <a:spcPct val="100000"/>
              </a:lnSpc>
              <a:spcBef>
                <a:spcPts val="375"/>
              </a:spcBef>
              <a:buFont typeface="Arial MT"/>
              <a:buChar char="•"/>
              <a:tabLst>
                <a:tab pos="241935" algn="l"/>
              </a:tabLst>
            </a:pPr>
            <a:r>
              <a:rPr lang="en-US" sz="2800" dirty="0" smtClean="0"/>
              <a:t>The </a:t>
            </a:r>
            <a:r>
              <a:rPr lang="en-US" sz="2800" dirty="0"/>
              <a:t>challenge is aimed to promote device and data protection across business sectors and at scale in the Internet of Things (</a:t>
            </a:r>
            <a:r>
              <a:rPr lang="en-US" sz="2800" dirty="0" err="1"/>
              <a:t>IoT</a:t>
            </a:r>
            <a:r>
              <a:rPr lang="en-US" sz="2800" dirty="0"/>
              <a:t>) community. NIST is involved in a variety of </a:t>
            </a:r>
            <a:r>
              <a:rPr lang="en-US" sz="2800" dirty="0" err="1"/>
              <a:t>IoT</a:t>
            </a:r>
            <a:r>
              <a:rPr lang="en-US" sz="2800" dirty="0"/>
              <a:t> and </a:t>
            </a:r>
            <a:r>
              <a:rPr lang="en-US" sz="2800" dirty="0" err="1"/>
              <a:t>IoT</a:t>
            </a:r>
            <a:r>
              <a:rPr lang="en-US" sz="2800" dirty="0"/>
              <a:t>-related projects. </a:t>
            </a:r>
            <a:endParaRPr sz="2800" dirty="0">
              <a:latin typeface="Calibri"/>
              <a:cs typeface="Calibri"/>
            </a:endParaRPr>
          </a:p>
        </p:txBody>
      </p:sp>
    </p:spTree>
    <p:extLst>
      <p:ext uri="{BB962C8B-B14F-4D97-AF65-F5344CB8AC3E}">
        <p14:creationId xmlns:p14="http://schemas.microsoft.com/office/powerpoint/2010/main" val="109157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132061" cy="690574"/>
          </a:xfrm>
          <a:prstGeom prst="rect">
            <a:avLst/>
          </a:prstGeom>
        </p:spPr>
        <p:txBody>
          <a:bodyPr vert="horz" wrap="square" lIns="0" tIns="13335" rIns="0" bIns="0" rtlCol="0">
            <a:spAutoFit/>
          </a:bodyPr>
          <a:lstStyle/>
          <a:p>
            <a:pPr marL="12065" algn="just">
              <a:lnSpc>
                <a:spcPct val="100000"/>
              </a:lnSpc>
              <a:spcBef>
                <a:spcPts val="375"/>
              </a:spcBef>
              <a:tabLst>
                <a:tab pos="241935" algn="l"/>
              </a:tabLst>
            </a:pPr>
            <a:r>
              <a:rPr lang="en-IN" sz="4400" dirty="0" err="1"/>
              <a:t>IoT</a:t>
            </a:r>
            <a:r>
              <a:rPr lang="en-IN" sz="4400" dirty="0"/>
              <a:t> Security Standards Protocols</a:t>
            </a:r>
            <a:endParaRPr lang="en-IN" sz="4400" dirty="0">
              <a:latin typeface="Calibri"/>
              <a:cs typeface="Calibri"/>
            </a:endParaRPr>
          </a:p>
        </p:txBody>
      </p:sp>
      <p:sp>
        <p:nvSpPr>
          <p:cNvPr id="3" name="object 3"/>
          <p:cNvSpPr txBox="1"/>
          <p:nvPr/>
        </p:nvSpPr>
        <p:spPr>
          <a:xfrm>
            <a:off x="916938" y="1757665"/>
            <a:ext cx="10360661" cy="5629105"/>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800" dirty="0"/>
              <a:t>Technologists can select from multiple communication protocols when building a network to serve their </a:t>
            </a:r>
            <a:r>
              <a:rPr lang="en-US" sz="2800" dirty="0" err="1"/>
              <a:t>IoT</a:t>
            </a:r>
            <a:r>
              <a:rPr lang="en-US" sz="2800" dirty="0"/>
              <a:t> ecosystem. </a:t>
            </a:r>
            <a:endParaRPr lang="en-US" sz="2800" dirty="0" smtClean="0"/>
          </a:p>
          <a:p>
            <a:pPr marL="698500" lvl="1" indent="-229235" algn="just">
              <a:spcBef>
                <a:spcPts val="375"/>
              </a:spcBef>
              <a:buFont typeface="Arial MT"/>
              <a:buChar char="•"/>
              <a:tabLst>
                <a:tab pos="241935" algn="l"/>
              </a:tabLst>
            </a:pPr>
            <a:r>
              <a:rPr lang="en-IN" sz="2800" b="1" dirty="0"/>
              <a:t> </a:t>
            </a:r>
            <a:r>
              <a:rPr lang="en-IN" sz="2800" b="1" dirty="0" smtClean="0"/>
              <a:t>AMQP: </a:t>
            </a:r>
            <a:r>
              <a:rPr lang="en-IN" sz="2800" dirty="0"/>
              <a:t>Advanced Message Queuing </a:t>
            </a:r>
            <a:r>
              <a:rPr lang="en-IN" sz="2800" dirty="0" smtClean="0"/>
              <a:t>Protocol</a:t>
            </a:r>
          </a:p>
          <a:p>
            <a:pPr marL="698500" lvl="1" indent="-229235" algn="just">
              <a:spcBef>
                <a:spcPts val="375"/>
              </a:spcBef>
              <a:buFont typeface="Arial MT"/>
              <a:buChar char="•"/>
              <a:tabLst>
                <a:tab pos="241935" algn="l"/>
              </a:tabLst>
            </a:pPr>
            <a:r>
              <a:rPr lang="en-IN" sz="2800" b="1" dirty="0" smtClean="0"/>
              <a:t>Bluetooth</a:t>
            </a:r>
          </a:p>
          <a:p>
            <a:pPr marL="698500" lvl="1" indent="-229235" algn="just">
              <a:spcBef>
                <a:spcPts val="375"/>
              </a:spcBef>
              <a:buFont typeface="Arial MT"/>
              <a:buChar char="•"/>
              <a:tabLst>
                <a:tab pos="241935" algn="l"/>
              </a:tabLst>
            </a:pPr>
            <a:r>
              <a:rPr lang="en-IN" sz="2800" b="1" dirty="0" smtClean="0"/>
              <a:t>BLE- </a:t>
            </a:r>
            <a:r>
              <a:rPr lang="en-IN" sz="2800" dirty="0"/>
              <a:t>Bluetooth Low </a:t>
            </a:r>
            <a:r>
              <a:rPr lang="en-IN" sz="2800" dirty="0" smtClean="0"/>
              <a:t>Energy: </a:t>
            </a:r>
            <a:r>
              <a:rPr lang="en-US" sz="2800" dirty="0"/>
              <a:t> new version optimized for </a:t>
            </a:r>
            <a:r>
              <a:rPr lang="en-US" sz="2800" dirty="0" err="1"/>
              <a:t>IoT</a:t>
            </a:r>
            <a:r>
              <a:rPr lang="en-US" sz="2800" dirty="0"/>
              <a:t> connections. </a:t>
            </a:r>
            <a:endParaRPr lang="en-US" sz="2800" dirty="0" smtClean="0"/>
          </a:p>
          <a:p>
            <a:pPr marL="698500" lvl="1" indent="-229235" algn="just">
              <a:spcBef>
                <a:spcPts val="375"/>
              </a:spcBef>
              <a:buFont typeface="Arial MT"/>
              <a:buChar char="•"/>
              <a:tabLst>
                <a:tab pos="241935" algn="l"/>
              </a:tabLst>
            </a:pPr>
            <a:r>
              <a:rPr lang="en-IN" sz="2800" b="1" dirty="0" smtClean="0"/>
              <a:t>Cellular: </a:t>
            </a:r>
            <a:r>
              <a:rPr lang="en-US" sz="2800" dirty="0"/>
              <a:t>one of the most widely available and well-known options available for </a:t>
            </a:r>
            <a:r>
              <a:rPr lang="en-US" sz="2800" dirty="0" err="1"/>
              <a:t>IoT</a:t>
            </a:r>
            <a:r>
              <a:rPr lang="en-US" sz="2800" dirty="0"/>
              <a:t> applications</a:t>
            </a:r>
            <a:endParaRPr lang="en-IN" sz="2800" b="1" dirty="0"/>
          </a:p>
          <a:p>
            <a:pPr marL="698500" lvl="1" indent="-229235" algn="just">
              <a:spcBef>
                <a:spcPts val="375"/>
              </a:spcBef>
              <a:buFont typeface="Arial MT"/>
              <a:buChar char="•"/>
              <a:tabLst>
                <a:tab pos="241935" algn="l"/>
              </a:tabLst>
            </a:pPr>
            <a:endParaRPr lang="en-IN" sz="2800" dirty="0"/>
          </a:p>
          <a:p>
            <a:pPr marL="698500" lvl="1" indent="-229235" algn="just">
              <a:spcBef>
                <a:spcPts val="375"/>
              </a:spcBef>
              <a:buFont typeface="Arial MT"/>
              <a:buChar char="•"/>
              <a:tabLst>
                <a:tab pos="241935" algn="l"/>
              </a:tabLst>
            </a:pPr>
            <a:endParaRPr lang="en-IN" sz="2800" dirty="0" smtClean="0"/>
          </a:p>
          <a:p>
            <a:pPr marL="698500" lvl="1" indent="-229235" algn="just">
              <a:spcBef>
                <a:spcPts val="375"/>
              </a:spcBef>
              <a:buFont typeface="Arial MT"/>
              <a:buChar char="•"/>
              <a:tabLst>
                <a:tab pos="241935" algn="l"/>
              </a:tabLst>
            </a:pPr>
            <a:endParaRPr lang="en-IN" sz="2800" b="1" dirty="0"/>
          </a:p>
          <a:p>
            <a:pPr marL="698500" lvl="1" indent="-229235" algn="just">
              <a:spcBef>
                <a:spcPts val="375"/>
              </a:spcBef>
              <a:buFont typeface="Arial MT"/>
              <a:buChar char="•"/>
              <a:tabLst>
                <a:tab pos="241935" algn="l"/>
              </a:tabLst>
            </a:pPr>
            <a:endParaRPr sz="2800" dirty="0">
              <a:latin typeface="Calibri"/>
              <a:cs typeface="Calibri"/>
            </a:endParaRPr>
          </a:p>
        </p:txBody>
      </p:sp>
    </p:spTree>
    <p:extLst>
      <p:ext uri="{BB962C8B-B14F-4D97-AF65-F5344CB8AC3E}">
        <p14:creationId xmlns:p14="http://schemas.microsoft.com/office/powerpoint/2010/main" val="238048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874634" cy="690574"/>
          </a:xfrm>
          <a:prstGeom prst="rect">
            <a:avLst/>
          </a:prstGeom>
        </p:spPr>
        <p:txBody>
          <a:bodyPr vert="horz" wrap="square" lIns="0" tIns="13335" rIns="0" bIns="0" rtlCol="0">
            <a:spAutoFit/>
          </a:bodyPr>
          <a:lstStyle/>
          <a:p>
            <a:pPr marL="12700">
              <a:lnSpc>
                <a:spcPct val="100000"/>
              </a:lnSpc>
              <a:spcBef>
                <a:spcPts val="105"/>
              </a:spcBef>
            </a:pPr>
            <a:r>
              <a:rPr lang="en-IN" sz="4400" dirty="0" smtClean="0"/>
              <a:t>Security </a:t>
            </a:r>
            <a:r>
              <a:rPr lang="en-IN" sz="4400" dirty="0"/>
              <a:t>Concerns</a:t>
            </a:r>
            <a:endParaRPr sz="4400" dirty="0"/>
          </a:p>
        </p:txBody>
      </p:sp>
      <p:sp>
        <p:nvSpPr>
          <p:cNvPr id="3" name="object 3"/>
          <p:cNvSpPr txBox="1"/>
          <p:nvPr/>
        </p:nvSpPr>
        <p:spPr>
          <a:xfrm>
            <a:off x="916938" y="1707918"/>
            <a:ext cx="10208261" cy="2786660"/>
          </a:xfrm>
          <a:prstGeom prst="rect">
            <a:avLst/>
          </a:prstGeom>
        </p:spPr>
        <p:txBody>
          <a:bodyPr vert="horz" wrap="square" lIns="0" tIns="97790" rIns="0" bIns="0" rtlCol="0">
            <a:spAutoFit/>
          </a:bodyPr>
          <a:lstStyle/>
          <a:p>
            <a:pPr marL="241300" indent="-229235" algn="just">
              <a:lnSpc>
                <a:spcPct val="100000"/>
              </a:lnSpc>
              <a:spcBef>
                <a:spcPts val="770"/>
              </a:spcBef>
              <a:buFont typeface="Arial MT"/>
              <a:buChar char="•"/>
              <a:tabLst>
                <a:tab pos="241935" algn="l"/>
              </a:tabLst>
            </a:pPr>
            <a:r>
              <a:rPr lang="en-US" sz="2800" dirty="0"/>
              <a:t>As we rely increasingly on smart, interconnected appliances in our lives, billions of "things" can threaten personal confidentiality and public safety through </a:t>
            </a:r>
            <a:r>
              <a:rPr lang="en-US" sz="2800" dirty="0" err="1"/>
              <a:t>cyberattacks</a:t>
            </a:r>
            <a:r>
              <a:rPr lang="en-US" sz="2800" dirty="0"/>
              <a:t> and external interference. </a:t>
            </a:r>
            <a:endParaRPr lang="en-US" sz="2800" dirty="0" smtClean="0"/>
          </a:p>
          <a:p>
            <a:pPr marL="241300" indent="-229235" algn="just">
              <a:lnSpc>
                <a:spcPct val="100000"/>
              </a:lnSpc>
              <a:spcBef>
                <a:spcPts val="770"/>
              </a:spcBef>
              <a:buFont typeface="Arial MT"/>
              <a:buChar char="•"/>
              <a:tabLst>
                <a:tab pos="241935" algn="l"/>
              </a:tabLst>
            </a:pPr>
            <a:r>
              <a:rPr lang="en-US" sz="2800" dirty="0" smtClean="0"/>
              <a:t>Security </a:t>
            </a:r>
            <a:r>
              <a:rPr lang="en-US" sz="2800" dirty="0"/>
              <a:t>is one of the greatest considerations concerning </a:t>
            </a:r>
            <a:r>
              <a:rPr lang="en-US" sz="2800" dirty="0" err="1"/>
              <a:t>IoT</a:t>
            </a:r>
            <a:r>
              <a:rPr lang="en-US" sz="2800" dirty="0"/>
              <a:t>, which needs to be acknowledged along with the overarching need for safety, as the physical world is intricately linked to both </a:t>
            </a:r>
            <a:r>
              <a:rPr lang="en-US" sz="2800" dirty="0" smtClean="0"/>
              <a:t>concerns.</a:t>
            </a:r>
            <a:endParaRPr sz="2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7874634" cy="690574"/>
          </a:xfrm>
          <a:prstGeom prst="rect">
            <a:avLst/>
          </a:prstGeom>
        </p:spPr>
        <p:txBody>
          <a:bodyPr vert="horz" wrap="square" lIns="0" tIns="13335" rIns="0" bIns="0" rtlCol="0">
            <a:spAutoFit/>
          </a:bodyPr>
          <a:lstStyle/>
          <a:p>
            <a:pPr marL="12700">
              <a:lnSpc>
                <a:spcPct val="100000"/>
              </a:lnSpc>
              <a:spcBef>
                <a:spcPts val="105"/>
              </a:spcBef>
            </a:pPr>
            <a:r>
              <a:rPr lang="en-IN" sz="4400" dirty="0"/>
              <a:t>Privacy Concerns</a:t>
            </a:r>
            <a:endParaRPr sz="4400" dirty="0"/>
          </a:p>
        </p:txBody>
      </p:sp>
      <p:sp>
        <p:nvSpPr>
          <p:cNvPr id="3" name="object 3"/>
          <p:cNvSpPr txBox="1"/>
          <p:nvPr/>
        </p:nvSpPr>
        <p:spPr>
          <a:xfrm>
            <a:off x="916938" y="1707918"/>
            <a:ext cx="10665461" cy="4202432"/>
          </a:xfrm>
          <a:prstGeom prst="rect">
            <a:avLst/>
          </a:prstGeom>
        </p:spPr>
        <p:txBody>
          <a:bodyPr vert="horz" wrap="square" lIns="0" tIns="97790" rIns="0" bIns="0" rtlCol="0">
            <a:spAutoFit/>
          </a:bodyPr>
          <a:lstStyle/>
          <a:p>
            <a:pPr marL="241300" indent="-229235" algn="just">
              <a:lnSpc>
                <a:spcPct val="100000"/>
              </a:lnSpc>
              <a:spcBef>
                <a:spcPts val="770"/>
              </a:spcBef>
              <a:buFont typeface="Arial MT"/>
              <a:buChar char="•"/>
              <a:tabLst>
                <a:tab pos="241935" algn="l"/>
              </a:tabLst>
            </a:pPr>
            <a:r>
              <a:rPr lang="en-US" sz="2000" dirty="0"/>
              <a:t>The best way to protect data is </a:t>
            </a:r>
            <a:r>
              <a:rPr lang="en-US" sz="2000" b="1" dirty="0"/>
              <a:t>not to collect the data in the first place</a:t>
            </a:r>
            <a:r>
              <a:rPr lang="en-US" sz="2000" dirty="0"/>
              <a:t>. Since </a:t>
            </a:r>
            <a:r>
              <a:rPr lang="en-US" sz="2000" b="1" dirty="0"/>
              <a:t>nonessential data</a:t>
            </a:r>
            <a:r>
              <a:rPr lang="en-US" sz="2000" dirty="0"/>
              <a:t> or data which is not needed to meet requirements simply </a:t>
            </a:r>
            <a:r>
              <a:rPr lang="en-US" sz="2000" b="1" dirty="0"/>
              <a:t>puts privacy at risk</a:t>
            </a:r>
            <a:r>
              <a:rPr lang="en-US" sz="2000" dirty="0"/>
              <a:t>. </a:t>
            </a:r>
            <a:endParaRPr lang="en-US" sz="2000" dirty="0" smtClean="0"/>
          </a:p>
          <a:p>
            <a:pPr marL="241300" indent="-229235" algn="just">
              <a:lnSpc>
                <a:spcPct val="100000"/>
              </a:lnSpc>
              <a:spcBef>
                <a:spcPts val="770"/>
              </a:spcBef>
              <a:buFont typeface="Arial MT"/>
              <a:buChar char="•"/>
              <a:tabLst>
                <a:tab pos="241935" algn="l"/>
              </a:tabLst>
            </a:pPr>
            <a:r>
              <a:rPr lang="en-US" sz="2000" dirty="0" smtClean="0"/>
              <a:t>Responsibility </a:t>
            </a:r>
            <a:r>
              <a:rPr lang="en-US" sz="2000" dirty="0"/>
              <a:t>for </a:t>
            </a:r>
            <a:r>
              <a:rPr lang="en-US" sz="2000" b="1" dirty="0"/>
              <a:t>securing the data begins the moment we collect it</a:t>
            </a:r>
            <a:r>
              <a:rPr lang="en-US" sz="2000" dirty="0"/>
              <a:t>, so it is always advisable only to collect the data that is required and ensure the protection of the collected </a:t>
            </a:r>
            <a:r>
              <a:rPr lang="en-US" sz="2000" dirty="0" smtClean="0"/>
              <a:t>data.</a:t>
            </a:r>
          </a:p>
          <a:p>
            <a:pPr marL="241300" indent="-229235" algn="just">
              <a:lnSpc>
                <a:spcPct val="100000"/>
              </a:lnSpc>
              <a:spcBef>
                <a:spcPts val="770"/>
              </a:spcBef>
              <a:buFont typeface="Arial MT"/>
              <a:buChar char="•"/>
              <a:tabLst>
                <a:tab pos="241935" algn="l"/>
              </a:tabLst>
            </a:pPr>
            <a:r>
              <a:rPr lang="en-US" sz="2000" dirty="0"/>
              <a:t>The </a:t>
            </a:r>
            <a:r>
              <a:rPr lang="en-US" sz="2000" b="1" dirty="0"/>
              <a:t>data collection should always begin with the user's consent.</a:t>
            </a:r>
            <a:r>
              <a:rPr lang="en-US" sz="2000" dirty="0"/>
              <a:t> Even though the data collection begins with consent, it is necessary to provide protection to </a:t>
            </a:r>
            <a:r>
              <a:rPr lang="en-US" sz="2000" b="1" dirty="0"/>
              <a:t>ensure privacy and the collected information remains confidential</a:t>
            </a:r>
            <a:r>
              <a:rPr lang="en-US" sz="2000" dirty="0"/>
              <a:t>. </a:t>
            </a:r>
            <a:endParaRPr lang="en-US" sz="2000" dirty="0" smtClean="0"/>
          </a:p>
          <a:p>
            <a:pPr marL="241300" indent="-229235" algn="just">
              <a:lnSpc>
                <a:spcPct val="100000"/>
              </a:lnSpc>
              <a:spcBef>
                <a:spcPts val="770"/>
              </a:spcBef>
              <a:buFont typeface="Arial MT"/>
              <a:buChar char="•"/>
              <a:tabLst>
                <a:tab pos="241935" algn="l"/>
              </a:tabLst>
            </a:pPr>
            <a:r>
              <a:rPr lang="en-US" sz="2000" dirty="0" smtClean="0"/>
              <a:t>For </a:t>
            </a:r>
            <a:r>
              <a:rPr lang="en-US" sz="2000" dirty="0"/>
              <a:t>example, a patient health record should be only accessible by the patient and the doctor and necessary steps should be taken to ensure the protection of this data unless the patient provides consent to share. </a:t>
            </a:r>
            <a:endParaRPr lang="en-US" sz="2000" dirty="0" smtClean="0"/>
          </a:p>
          <a:p>
            <a:pPr marL="241300" indent="-229235" algn="just">
              <a:lnSpc>
                <a:spcPct val="100000"/>
              </a:lnSpc>
              <a:spcBef>
                <a:spcPts val="770"/>
              </a:spcBef>
              <a:buFont typeface="Arial MT"/>
              <a:buChar char="•"/>
              <a:tabLst>
                <a:tab pos="241935" algn="l"/>
              </a:tabLst>
            </a:pPr>
            <a:r>
              <a:rPr lang="en-US" sz="2000" dirty="0"/>
              <a:t>It is important to </a:t>
            </a:r>
            <a:r>
              <a:rPr lang="en-US" sz="2000" b="1" dirty="0"/>
              <a:t>dispose of the data which is no longer needed </a:t>
            </a:r>
            <a:r>
              <a:rPr lang="en-US" sz="2000" dirty="0"/>
              <a:t>and to achieve this, proper data retention and data disposal policies should be in place. </a:t>
            </a:r>
            <a:endParaRPr sz="2000" dirty="0">
              <a:latin typeface="Calibri"/>
              <a:cs typeface="Calibri"/>
            </a:endParaRPr>
          </a:p>
        </p:txBody>
      </p:sp>
    </p:spTree>
    <p:extLst>
      <p:ext uri="{BB962C8B-B14F-4D97-AF65-F5344CB8AC3E}">
        <p14:creationId xmlns:p14="http://schemas.microsoft.com/office/powerpoint/2010/main" val="400747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947285" cy="697230"/>
          </a:xfrm>
          <a:prstGeom prst="rect">
            <a:avLst/>
          </a:prstGeom>
        </p:spPr>
        <p:txBody>
          <a:bodyPr vert="horz" wrap="square" lIns="0" tIns="13335" rIns="0" bIns="0" rtlCol="0">
            <a:spAutoFit/>
          </a:bodyPr>
          <a:lstStyle/>
          <a:p>
            <a:pPr marL="12700">
              <a:lnSpc>
                <a:spcPct val="100000"/>
              </a:lnSpc>
              <a:spcBef>
                <a:spcPts val="105"/>
              </a:spcBef>
            </a:pPr>
            <a:r>
              <a:rPr lang="en-IN" sz="4400" dirty="0"/>
              <a:t>Security risks in </a:t>
            </a:r>
            <a:r>
              <a:rPr lang="en-IN" sz="4400" dirty="0" err="1"/>
              <a:t>IoT</a:t>
            </a:r>
            <a:endParaRPr sz="4400" dirty="0"/>
          </a:p>
        </p:txBody>
      </p:sp>
      <p:sp>
        <p:nvSpPr>
          <p:cNvPr id="3" name="object 3"/>
          <p:cNvSpPr txBox="1"/>
          <p:nvPr/>
        </p:nvSpPr>
        <p:spPr>
          <a:xfrm>
            <a:off x="916938" y="1757665"/>
            <a:ext cx="10360661" cy="3977371"/>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800" dirty="0" err="1"/>
              <a:t>IoT</a:t>
            </a:r>
            <a:r>
              <a:rPr lang="en-US" sz="2800" dirty="0"/>
              <a:t> has created entirely new businesses and revenue streams or delivers a more efficient experience for consumers. Along with this, it also creates new opportunities for all that information to be compromised. Not only is more </a:t>
            </a:r>
            <a:r>
              <a:rPr lang="en-US" sz="2800" b="1" dirty="0"/>
              <a:t>data being shared through </a:t>
            </a:r>
            <a:r>
              <a:rPr lang="en-US" sz="2800" b="1" dirty="0" err="1"/>
              <a:t>IoT</a:t>
            </a:r>
            <a:r>
              <a:rPr lang="en-US" sz="2800" b="1" dirty="0"/>
              <a:t> </a:t>
            </a:r>
            <a:r>
              <a:rPr lang="en-US" sz="2800" dirty="0"/>
              <a:t>among many more devices, but </a:t>
            </a:r>
            <a:r>
              <a:rPr lang="en-US" sz="2800" b="1" dirty="0"/>
              <a:t>more sensitive data is being shared</a:t>
            </a:r>
            <a:r>
              <a:rPr lang="en-US" sz="2800" dirty="0"/>
              <a:t>. As a result, the </a:t>
            </a:r>
            <a:r>
              <a:rPr lang="en-US" sz="2800" b="1" dirty="0"/>
              <a:t>risks are exponentially </a:t>
            </a:r>
            <a:r>
              <a:rPr lang="en-US" sz="2800" b="1" dirty="0" smtClean="0"/>
              <a:t>greater</a:t>
            </a:r>
            <a:r>
              <a:rPr lang="en-US" sz="2800" dirty="0" smtClean="0"/>
              <a:t>.</a:t>
            </a:r>
          </a:p>
          <a:p>
            <a:pPr marL="241300" indent="-229235" algn="just">
              <a:lnSpc>
                <a:spcPct val="100000"/>
              </a:lnSpc>
              <a:spcBef>
                <a:spcPts val="375"/>
              </a:spcBef>
              <a:buFont typeface="Arial MT"/>
              <a:buChar char="•"/>
              <a:tabLst>
                <a:tab pos="241935" algn="l"/>
              </a:tabLst>
            </a:pPr>
            <a:r>
              <a:rPr lang="en-IN" sz="2800" dirty="0" err="1"/>
              <a:t>IoT</a:t>
            </a:r>
            <a:r>
              <a:rPr lang="en-IN" sz="2800" dirty="0"/>
              <a:t> </a:t>
            </a:r>
            <a:r>
              <a:rPr lang="en-IN" sz="2800" dirty="0" smtClean="0"/>
              <a:t>attacks: </a:t>
            </a:r>
            <a:r>
              <a:rPr lang="en-US" sz="2800" dirty="0" err="1" smtClean="0"/>
              <a:t>DDoS</a:t>
            </a:r>
            <a:r>
              <a:rPr lang="en-US" sz="2800" dirty="0" smtClean="0"/>
              <a:t>-</a:t>
            </a:r>
            <a:r>
              <a:rPr lang="en-IN" sz="2800" dirty="0"/>
              <a:t>Distributed Denial of Service</a:t>
            </a:r>
            <a:r>
              <a:rPr lang="en-US" sz="2800" dirty="0" smtClean="0"/>
              <a:t>, </a:t>
            </a:r>
            <a:r>
              <a:rPr lang="en-US" sz="2800" dirty="0"/>
              <a:t>Weak Authentication Attacks, Privacy Violations and Data Leakage Attacks, and Malware Injection Attacks</a:t>
            </a:r>
            <a:endParaRPr sz="2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8836661" cy="690574"/>
          </a:xfrm>
          <a:prstGeom prst="rect">
            <a:avLst/>
          </a:prstGeom>
        </p:spPr>
        <p:txBody>
          <a:bodyPr vert="horz" wrap="square" lIns="0" tIns="13335" rIns="0" bIns="0" rtlCol="0">
            <a:spAutoFit/>
          </a:bodyPr>
          <a:lstStyle/>
          <a:p>
            <a:pPr marL="12700">
              <a:lnSpc>
                <a:spcPct val="100000"/>
              </a:lnSpc>
              <a:spcBef>
                <a:spcPts val="105"/>
              </a:spcBef>
            </a:pPr>
            <a:r>
              <a:rPr lang="en-IN" sz="4400" dirty="0" err="1"/>
              <a:t>DDoS</a:t>
            </a:r>
            <a:r>
              <a:rPr lang="en-IN" sz="4400" dirty="0"/>
              <a:t>-Distributed Denial of Service</a:t>
            </a:r>
            <a:endParaRPr sz="4400" dirty="0"/>
          </a:p>
        </p:txBody>
      </p:sp>
      <p:sp>
        <p:nvSpPr>
          <p:cNvPr id="3" name="object 3"/>
          <p:cNvSpPr txBox="1"/>
          <p:nvPr/>
        </p:nvSpPr>
        <p:spPr>
          <a:xfrm>
            <a:off x="888804" y="1306906"/>
            <a:ext cx="10360661" cy="5321329"/>
          </a:xfrm>
          <a:prstGeom prst="rect">
            <a:avLst/>
          </a:prstGeom>
        </p:spPr>
        <p:txBody>
          <a:bodyPr vert="horz" wrap="square" lIns="0" tIns="47625" rIns="0" bIns="0" rtlCol="0">
            <a:spAutoFit/>
          </a:bodyPr>
          <a:lstStyle/>
          <a:p>
            <a:pPr marL="469265" indent="-457200" algn="just">
              <a:lnSpc>
                <a:spcPct val="100000"/>
              </a:lnSpc>
              <a:spcBef>
                <a:spcPts val="375"/>
              </a:spcBef>
              <a:buFont typeface="Arial" panose="020B0604020202020204" pitchFamily="34" charset="0"/>
              <a:buChar char="•"/>
              <a:tabLst>
                <a:tab pos="241935" algn="l"/>
              </a:tabLst>
            </a:pPr>
            <a:r>
              <a:rPr lang="en-US" sz="2800" dirty="0" smtClean="0"/>
              <a:t>It </a:t>
            </a:r>
            <a:r>
              <a:rPr lang="en-US" sz="2800" dirty="0"/>
              <a:t>is a </a:t>
            </a:r>
            <a:r>
              <a:rPr lang="en-US" sz="2800" dirty="0" err="1"/>
              <a:t>DoS</a:t>
            </a:r>
            <a:r>
              <a:rPr lang="en-US" sz="2800" dirty="0"/>
              <a:t> (Denial of Device) attack that uses multiple computers or machines to </a:t>
            </a:r>
            <a:r>
              <a:rPr lang="en-US" sz="2800" b="1" dirty="0"/>
              <a:t>flood a targeted resource</a:t>
            </a:r>
            <a:r>
              <a:rPr lang="en-US" sz="2800" dirty="0"/>
              <a:t>. It occurs when an attacker or attackers attempt to </a:t>
            </a:r>
            <a:r>
              <a:rPr lang="en-US" sz="2800" b="1" dirty="0"/>
              <a:t>make it hard or impossible for a service to deliver </a:t>
            </a:r>
            <a:r>
              <a:rPr lang="en-US" sz="2800" dirty="0"/>
              <a:t>by overloading it with requests to virtually anything: services, devices, networks applications and even specific transactions within the application. </a:t>
            </a:r>
            <a:endParaRPr lang="en-US" sz="2800" dirty="0" smtClean="0"/>
          </a:p>
          <a:p>
            <a:pPr marL="469265" indent="-457200" algn="just">
              <a:lnSpc>
                <a:spcPct val="100000"/>
              </a:lnSpc>
              <a:spcBef>
                <a:spcPts val="375"/>
              </a:spcBef>
              <a:buFont typeface="Arial" panose="020B0604020202020204" pitchFamily="34" charset="0"/>
              <a:buChar char="•"/>
              <a:tabLst>
                <a:tab pos="241935" algn="l"/>
              </a:tabLst>
            </a:pPr>
            <a:r>
              <a:rPr lang="en-US" sz="2800" dirty="0" smtClean="0"/>
              <a:t>Since </a:t>
            </a:r>
            <a:r>
              <a:rPr lang="en-US" sz="2800" b="1" dirty="0" err="1"/>
              <a:t>DDoS</a:t>
            </a:r>
            <a:r>
              <a:rPr lang="en-US" sz="2800" b="1" dirty="0"/>
              <a:t> uses multiple systems</a:t>
            </a:r>
            <a:r>
              <a:rPr lang="en-US" sz="2800" dirty="0"/>
              <a:t>, it will be </a:t>
            </a:r>
            <a:r>
              <a:rPr lang="en-US" sz="2800" b="1" dirty="0"/>
              <a:t>hard to track the source system that is causing the attack</a:t>
            </a:r>
            <a:r>
              <a:rPr lang="en-US" sz="2800" dirty="0"/>
              <a:t>, overloading volume is high, and due to the speed of this attack, it will be hard to detect flooding before it is too late, and the outcome/damage is high or sometimes even catastrophic. </a:t>
            </a:r>
          </a:p>
          <a:p>
            <a:pPr marL="469265" indent="-457200" algn="just">
              <a:lnSpc>
                <a:spcPct val="100000"/>
              </a:lnSpc>
              <a:spcBef>
                <a:spcPts val="375"/>
              </a:spcBef>
              <a:buFont typeface="Arial" panose="020B0604020202020204" pitchFamily="34" charset="0"/>
              <a:buChar char="•"/>
              <a:tabLst>
                <a:tab pos="241935" algn="l"/>
              </a:tabLst>
            </a:pPr>
            <a:r>
              <a:rPr lang="en-US" sz="2800" dirty="0" smtClean="0"/>
              <a:t>Examples </a:t>
            </a:r>
            <a:r>
              <a:rPr lang="en-US" sz="2800" dirty="0"/>
              <a:t>of </a:t>
            </a:r>
            <a:r>
              <a:rPr lang="en-US" sz="2800" dirty="0" err="1"/>
              <a:t>DDoS</a:t>
            </a:r>
            <a:r>
              <a:rPr lang="en-US" sz="2800" dirty="0"/>
              <a:t> attacks in </a:t>
            </a:r>
            <a:r>
              <a:rPr lang="en-US" sz="2800" dirty="0" err="1"/>
              <a:t>IoT</a:t>
            </a:r>
            <a:r>
              <a:rPr lang="en-US" sz="2800" dirty="0"/>
              <a:t> are </a:t>
            </a:r>
            <a:r>
              <a:rPr lang="en-US" sz="2800" dirty="0" err="1"/>
              <a:t>Mirai</a:t>
            </a:r>
            <a:r>
              <a:rPr lang="en-US" sz="2800" dirty="0"/>
              <a:t> </a:t>
            </a:r>
            <a:endParaRPr sz="2800" dirty="0">
              <a:latin typeface="Calibri"/>
              <a:cs typeface="Calibri"/>
            </a:endParaRPr>
          </a:p>
        </p:txBody>
      </p:sp>
    </p:spTree>
    <p:extLst>
      <p:ext uri="{BB962C8B-B14F-4D97-AF65-F5344CB8AC3E}">
        <p14:creationId xmlns:p14="http://schemas.microsoft.com/office/powerpoint/2010/main" val="220492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8313223" cy="690574"/>
          </a:xfrm>
          <a:prstGeom prst="rect">
            <a:avLst/>
          </a:prstGeom>
        </p:spPr>
        <p:txBody>
          <a:bodyPr vert="horz" wrap="square" lIns="0" tIns="13335" rIns="0" bIns="0" rtlCol="0">
            <a:spAutoFit/>
          </a:bodyPr>
          <a:lstStyle/>
          <a:p>
            <a:pPr marL="12700">
              <a:lnSpc>
                <a:spcPct val="100000"/>
              </a:lnSpc>
              <a:spcBef>
                <a:spcPts val="105"/>
              </a:spcBef>
            </a:pPr>
            <a:r>
              <a:rPr lang="en-IN" sz="4400" dirty="0" err="1"/>
              <a:t>DDoS</a:t>
            </a:r>
            <a:r>
              <a:rPr lang="en-IN" sz="4400" dirty="0"/>
              <a:t>-Distributed Denial of Service</a:t>
            </a:r>
            <a:endParaRPr sz="4400" dirty="0"/>
          </a:p>
        </p:txBody>
      </p:sp>
      <p:pic>
        <p:nvPicPr>
          <p:cNvPr id="4" name="Picture 3"/>
          <p:cNvPicPr>
            <a:picLocks noChangeAspect="1"/>
          </p:cNvPicPr>
          <p:nvPr/>
        </p:nvPicPr>
        <p:blipFill>
          <a:blip r:embed="rId3"/>
          <a:stretch>
            <a:fillRect/>
          </a:stretch>
        </p:blipFill>
        <p:spPr>
          <a:xfrm>
            <a:off x="2961837" y="1990524"/>
            <a:ext cx="6268325" cy="2876951"/>
          </a:xfrm>
          <a:prstGeom prst="rect">
            <a:avLst/>
          </a:prstGeom>
        </p:spPr>
      </p:pic>
    </p:spTree>
    <p:extLst>
      <p:ext uri="{BB962C8B-B14F-4D97-AF65-F5344CB8AC3E}">
        <p14:creationId xmlns:p14="http://schemas.microsoft.com/office/powerpoint/2010/main" val="397141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947285" cy="690574"/>
          </a:xfrm>
          <a:prstGeom prst="rect">
            <a:avLst/>
          </a:prstGeom>
        </p:spPr>
        <p:txBody>
          <a:bodyPr vert="horz" wrap="square" lIns="0" tIns="13335" rIns="0" bIns="0" rtlCol="0">
            <a:spAutoFit/>
          </a:bodyPr>
          <a:lstStyle/>
          <a:p>
            <a:pPr marL="12700">
              <a:lnSpc>
                <a:spcPct val="100000"/>
              </a:lnSpc>
              <a:spcBef>
                <a:spcPts val="105"/>
              </a:spcBef>
            </a:pPr>
            <a:r>
              <a:rPr lang="en-IN" sz="4400" dirty="0"/>
              <a:t>Hardware Security</a:t>
            </a:r>
            <a:endParaRPr sz="4400" dirty="0"/>
          </a:p>
        </p:txBody>
      </p:sp>
      <p:sp>
        <p:nvSpPr>
          <p:cNvPr id="3" name="object 3"/>
          <p:cNvSpPr txBox="1"/>
          <p:nvPr/>
        </p:nvSpPr>
        <p:spPr>
          <a:xfrm>
            <a:off x="916939" y="1300250"/>
            <a:ext cx="11122661" cy="4736553"/>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400" dirty="0" smtClean="0"/>
              <a:t>Hardware </a:t>
            </a:r>
            <a:r>
              <a:rPr lang="en-US" sz="2400" dirty="0"/>
              <a:t>security refers to </a:t>
            </a:r>
            <a:r>
              <a:rPr lang="en-US" sz="2400" b="1" dirty="0"/>
              <a:t>utilizing physical devices to protect our </a:t>
            </a:r>
            <a:r>
              <a:rPr lang="en-US" sz="2400" b="1" dirty="0" err="1" smtClean="0"/>
              <a:t>IoT</a:t>
            </a:r>
            <a:r>
              <a:rPr lang="en-US" sz="2400" b="1" dirty="0" smtClean="0"/>
              <a:t> devices.</a:t>
            </a:r>
          </a:p>
          <a:p>
            <a:pPr marL="241300" indent="-229235" algn="just">
              <a:lnSpc>
                <a:spcPct val="100000"/>
              </a:lnSpc>
              <a:spcBef>
                <a:spcPts val="375"/>
              </a:spcBef>
              <a:buFont typeface="Arial MT"/>
              <a:buChar char="•"/>
              <a:tabLst>
                <a:tab pos="241935" algn="l"/>
              </a:tabLst>
            </a:pPr>
            <a:r>
              <a:rPr lang="en-US" sz="2400" dirty="0"/>
              <a:t>Hardware-based security solutions </a:t>
            </a:r>
            <a:r>
              <a:rPr lang="en-US" sz="2400" b="1" dirty="0"/>
              <a:t>boost the device’s performance </a:t>
            </a:r>
            <a:r>
              <a:rPr lang="en-US" sz="2400" dirty="0"/>
              <a:t>and work more </a:t>
            </a:r>
            <a:r>
              <a:rPr lang="en-US" sz="2400" dirty="0" smtClean="0"/>
              <a:t>efficiently.</a:t>
            </a:r>
          </a:p>
          <a:p>
            <a:pPr marL="241300" indent="-229235" algn="just">
              <a:lnSpc>
                <a:spcPct val="100000"/>
              </a:lnSpc>
              <a:spcBef>
                <a:spcPts val="375"/>
              </a:spcBef>
              <a:buFont typeface="Arial MT"/>
              <a:buChar char="•"/>
              <a:tabLst>
                <a:tab pos="241935" algn="l"/>
              </a:tabLst>
            </a:pPr>
            <a:r>
              <a:rPr lang="en-US" sz="2400" dirty="0"/>
              <a:t>These solutions are </a:t>
            </a:r>
            <a:r>
              <a:rPr lang="en-US" sz="2400" b="1" dirty="0"/>
              <a:t>operated on a chip</a:t>
            </a:r>
            <a:r>
              <a:rPr lang="en-US" sz="2400" dirty="0"/>
              <a:t>, and they are enhanced well to perform their </a:t>
            </a:r>
            <a:r>
              <a:rPr lang="en-US" sz="2400" dirty="0" smtClean="0"/>
              <a:t>tasks.</a:t>
            </a:r>
          </a:p>
          <a:p>
            <a:pPr marL="241300" indent="-229235" algn="just">
              <a:lnSpc>
                <a:spcPct val="100000"/>
              </a:lnSpc>
              <a:spcBef>
                <a:spcPts val="375"/>
              </a:spcBef>
              <a:buFont typeface="Arial MT"/>
              <a:buChar char="•"/>
              <a:tabLst>
                <a:tab pos="241935" algn="l"/>
              </a:tabLst>
            </a:pPr>
            <a:r>
              <a:rPr lang="en-US" sz="2400" dirty="0"/>
              <a:t>They follow two procedures </a:t>
            </a:r>
            <a:r>
              <a:rPr lang="en-US" sz="2400" b="1" dirty="0"/>
              <a:t>encryption and decryption</a:t>
            </a:r>
            <a:r>
              <a:rPr lang="en-US" sz="2400" dirty="0"/>
              <a:t>, and it is far more efficient than any other normal processor</a:t>
            </a:r>
            <a:r>
              <a:rPr lang="en-US" sz="2400" dirty="0" smtClean="0"/>
              <a:t>.</a:t>
            </a:r>
          </a:p>
          <a:p>
            <a:pPr marL="241300" indent="-229235" algn="just">
              <a:lnSpc>
                <a:spcPct val="100000"/>
              </a:lnSpc>
              <a:spcBef>
                <a:spcPts val="375"/>
              </a:spcBef>
              <a:buFont typeface="Arial MT"/>
              <a:buChar char="•"/>
              <a:tabLst>
                <a:tab pos="241935" algn="l"/>
              </a:tabLst>
            </a:pPr>
            <a:r>
              <a:rPr lang="en-US" sz="2400" b="1" dirty="0"/>
              <a:t>Sensitive data such as keys and random generators are encrypted into </a:t>
            </a:r>
            <a:r>
              <a:rPr lang="en-US" sz="2400" dirty="0"/>
              <a:t>the hardware, which in turn will be difficult to trace</a:t>
            </a:r>
            <a:r>
              <a:rPr lang="en-US" sz="2400" dirty="0" smtClean="0"/>
              <a:t>.</a:t>
            </a:r>
          </a:p>
          <a:p>
            <a:pPr marL="241300" indent="-229235" algn="just">
              <a:lnSpc>
                <a:spcPct val="100000"/>
              </a:lnSpc>
              <a:spcBef>
                <a:spcPts val="375"/>
              </a:spcBef>
              <a:buFont typeface="Arial MT"/>
              <a:buChar char="•"/>
              <a:tabLst>
                <a:tab pos="241935" algn="l"/>
              </a:tabLst>
            </a:pPr>
            <a:r>
              <a:rPr lang="en-US" sz="2400" dirty="0"/>
              <a:t>Implementing a hardware solution may be </a:t>
            </a:r>
            <a:r>
              <a:rPr lang="en-US" sz="2400" b="1" dirty="0"/>
              <a:t>costly</a:t>
            </a:r>
            <a:r>
              <a:rPr lang="en-US" sz="2400" dirty="0"/>
              <a:t>, and sometimes it requires a </a:t>
            </a:r>
            <a:r>
              <a:rPr lang="en-US" sz="2400" b="1" dirty="0"/>
              <a:t>lot of time and effort</a:t>
            </a:r>
            <a:r>
              <a:rPr lang="en-US" sz="2400" dirty="0"/>
              <a:t>, </a:t>
            </a:r>
            <a:r>
              <a:rPr lang="en-US" sz="2400" b="1" dirty="0"/>
              <a:t>but </a:t>
            </a:r>
            <a:r>
              <a:rPr lang="en-US" sz="2400" dirty="0"/>
              <a:t>this can help to </a:t>
            </a:r>
            <a:r>
              <a:rPr lang="en-US" sz="2400" b="1" dirty="0"/>
              <a:t>keep our sensitive data safe </a:t>
            </a:r>
            <a:r>
              <a:rPr lang="en-US" sz="2400" dirty="0"/>
              <a:t>and assures that it does not get leaked.</a:t>
            </a:r>
            <a:endParaRPr sz="2400" b="1" dirty="0">
              <a:latin typeface="Calibri"/>
              <a:cs typeface="Calibri"/>
            </a:endParaRPr>
          </a:p>
        </p:txBody>
      </p:sp>
    </p:spTree>
    <p:extLst>
      <p:ext uri="{BB962C8B-B14F-4D97-AF65-F5344CB8AC3E}">
        <p14:creationId xmlns:p14="http://schemas.microsoft.com/office/powerpoint/2010/main" val="90527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947285" cy="690574"/>
          </a:xfrm>
          <a:prstGeom prst="rect">
            <a:avLst/>
          </a:prstGeom>
        </p:spPr>
        <p:txBody>
          <a:bodyPr vert="horz" wrap="square" lIns="0" tIns="13335" rIns="0" bIns="0" rtlCol="0">
            <a:spAutoFit/>
          </a:bodyPr>
          <a:lstStyle/>
          <a:p>
            <a:pPr marL="12700">
              <a:lnSpc>
                <a:spcPct val="100000"/>
              </a:lnSpc>
              <a:spcBef>
                <a:spcPts val="105"/>
              </a:spcBef>
            </a:pPr>
            <a:r>
              <a:rPr lang="en-IN" sz="4400" dirty="0"/>
              <a:t>Hardware Security</a:t>
            </a:r>
            <a:endParaRPr sz="4400" dirty="0"/>
          </a:p>
        </p:txBody>
      </p:sp>
      <p:sp>
        <p:nvSpPr>
          <p:cNvPr id="3" name="object 3"/>
          <p:cNvSpPr txBox="1"/>
          <p:nvPr/>
        </p:nvSpPr>
        <p:spPr>
          <a:xfrm>
            <a:off x="916939" y="1300250"/>
            <a:ext cx="11122661" cy="4264629"/>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400" dirty="0"/>
              <a:t>Types of Attacks on </a:t>
            </a:r>
            <a:r>
              <a:rPr lang="en-US" sz="2400" dirty="0" smtClean="0"/>
              <a:t>Hardware</a:t>
            </a:r>
          </a:p>
          <a:p>
            <a:pPr marL="698500" lvl="1" indent="-229235" algn="just">
              <a:spcBef>
                <a:spcPts val="375"/>
              </a:spcBef>
              <a:buFont typeface="Arial MT"/>
              <a:buChar char="•"/>
              <a:tabLst>
                <a:tab pos="241935" algn="l"/>
              </a:tabLst>
            </a:pPr>
            <a:r>
              <a:rPr lang="en-IN" sz="2400" b="1" dirty="0"/>
              <a:t>Side-Channel </a:t>
            </a:r>
            <a:r>
              <a:rPr lang="en-IN" sz="2400" b="1" dirty="0" smtClean="0"/>
              <a:t>Attack</a:t>
            </a:r>
            <a:r>
              <a:rPr lang="en-IN" sz="2400" dirty="0" smtClean="0"/>
              <a:t>: </a:t>
            </a:r>
            <a:r>
              <a:rPr lang="en-US" sz="2400" dirty="0"/>
              <a:t>It is a kind of attack in which a secure system is attacked using an insecure system, i.e., the system that is not secured. For example, the attackers can easily access the file if they remove the hard drive and connect it to another </a:t>
            </a:r>
            <a:r>
              <a:rPr lang="en-US" sz="2400" dirty="0" smtClean="0"/>
              <a:t>pc.</a:t>
            </a:r>
          </a:p>
          <a:p>
            <a:pPr marL="698500" lvl="1" indent="-229235" algn="just">
              <a:spcBef>
                <a:spcPts val="375"/>
              </a:spcBef>
              <a:buFont typeface="Arial MT"/>
              <a:buChar char="•"/>
              <a:tabLst>
                <a:tab pos="241935" algn="l"/>
              </a:tabLst>
            </a:pPr>
            <a:r>
              <a:rPr lang="en-IN" sz="2400" b="1" dirty="0" err="1"/>
              <a:t>Rowhammer</a:t>
            </a:r>
            <a:r>
              <a:rPr lang="en-IN" sz="2400" b="1" dirty="0"/>
              <a:t> </a:t>
            </a:r>
            <a:r>
              <a:rPr lang="en-IN" sz="2400" b="1" dirty="0" smtClean="0"/>
              <a:t>Attack</a:t>
            </a:r>
            <a:r>
              <a:rPr lang="en-IN" sz="2400" dirty="0" smtClean="0"/>
              <a:t>: </a:t>
            </a:r>
            <a:r>
              <a:rPr lang="en-US" sz="2400" dirty="0"/>
              <a:t>In this attack, the values which are in the row of a memory cell are modified and thus result in alteration of the </a:t>
            </a:r>
            <a:r>
              <a:rPr lang="en-US" sz="2400" dirty="0" err="1"/>
              <a:t>neighbour</a:t>
            </a:r>
            <a:r>
              <a:rPr lang="en-US" sz="2400" dirty="0"/>
              <a:t> rows. They can insert malicious codes that may consist of kernel-level privileges</a:t>
            </a:r>
            <a:r>
              <a:rPr lang="en-US" sz="2400" dirty="0" smtClean="0"/>
              <a:t>.</a:t>
            </a:r>
          </a:p>
          <a:p>
            <a:pPr marL="698500" lvl="1" indent="-229235" algn="just">
              <a:spcBef>
                <a:spcPts val="375"/>
              </a:spcBef>
              <a:buFont typeface="Arial MT"/>
              <a:buChar char="•"/>
              <a:tabLst>
                <a:tab pos="241935" algn="l"/>
              </a:tabLst>
            </a:pPr>
            <a:r>
              <a:rPr lang="en-IN" sz="2400" b="1" dirty="0"/>
              <a:t>Hardware Trojan </a:t>
            </a:r>
            <a:r>
              <a:rPr lang="en-IN" sz="2400" b="1" dirty="0" smtClean="0"/>
              <a:t>Attack</a:t>
            </a:r>
            <a:r>
              <a:rPr lang="en-IN" sz="2400" dirty="0" smtClean="0"/>
              <a:t>: </a:t>
            </a:r>
            <a:r>
              <a:rPr lang="en-US" sz="2400" dirty="0"/>
              <a:t>It is a kind of malicious circuit that destroys the function or reliability of the electronic system. The Trojan functions consist of removing, controlling, altering, and sneaking the design contents. There is no device implemented to detect these Trojans</a:t>
            </a:r>
            <a:r>
              <a:rPr lang="en-US" sz="2400" dirty="0" smtClean="0"/>
              <a:t>.</a:t>
            </a:r>
          </a:p>
        </p:txBody>
      </p:sp>
    </p:spTree>
    <p:extLst>
      <p:ext uri="{BB962C8B-B14F-4D97-AF65-F5344CB8AC3E}">
        <p14:creationId xmlns:p14="http://schemas.microsoft.com/office/powerpoint/2010/main" val="142156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8074661" cy="690574"/>
          </a:xfrm>
          <a:prstGeom prst="rect">
            <a:avLst/>
          </a:prstGeom>
        </p:spPr>
        <p:txBody>
          <a:bodyPr vert="horz" wrap="square" lIns="0" tIns="13335" rIns="0" bIns="0" rtlCol="0">
            <a:spAutoFit/>
          </a:bodyPr>
          <a:lstStyle/>
          <a:p>
            <a:pPr marL="12065" algn="just">
              <a:lnSpc>
                <a:spcPct val="100000"/>
              </a:lnSpc>
              <a:spcBef>
                <a:spcPts val="375"/>
              </a:spcBef>
              <a:tabLst>
                <a:tab pos="241935" algn="l"/>
              </a:tabLst>
            </a:pPr>
            <a:r>
              <a:rPr lang="en-US" sz="4400" dirty="0"/>
              <a:t>Weak Authentication Attacks</a:t>
            </a:r>
          </a:p>
        </p:txBody>
      </p:sp>
      <p:sp>
        <p:nvSpPr>
          <p:cNvPr id="3" name="object 3"/>
          <p:cNvSpPr txBox="1"/>
          <p:nvPr/>
        </p:nvSpPr>
        <p:spPr>
          <a:xfrm>
            <a:off x="916938" y="1757665"/>
            <a:ext cx="10360661" cy="4028667"/>
          </a:xfrm>
          <a:prstGeom prst="rect">
            <a:avLst/>
          </a:prstGeom>
        </p:spPr>
        <p:txBody>
          <a:bodyPr vert="horz" wrap="square" lIns="0" tIns="47625" rIns="0" bIns="0" rtlCol="0">
            <a:spAutoFit/>
          </a:bodyPr>
          <a:lstStyle/>
          <a:p>
            <a:pPr marL="241300" indent="-229235" algn="just">
              <a:lnSpc>
                <a:spcPct val="100000"/>
              </a:lnSpc>
              <a:spcBef>
                <a:spcPts val="375"/>
              </a:spcBef>
              <a:buFont typeface="Arial MT"/>
              <a:buChar char="•"/>
              <a:tabLst>
                <a:tab pos="241935" algn="l"/>
              </a:tabLst>
            </a:pPr>
            <a:r>
              <a:rPr lang="en-US" sz="2800" dirty="0" smtClean="0"/>
              <a:t>Authentication </a:t>
            </a:r>
            <a:r>
              <a:rPr lang="en-US" sz="2800" dirty="0"/>
              <a:t>can be viewed as the first line of security by enforcement of </a:t>
            </a:r>
            <a:r>
              <a:rPr lang="en-US" sz="2800" b="1" dirty="0"/>
              <a:t>security measures at level 0. </a:t>
            </a:r>
            <a:endParaRPr lang="en-US" sz="2800" b="1" dirty="0" smtClean="0"/>
          </a:p>
          <a:p>
            <a:pPr marL="241300" indent="-229235" algn="just">
              <a:lnSpc>
                <a:spcPct val="100000"/>
              </a:lnSpc>
              <a:spcBef>
                <a:spcPts val="375"/>
              </a:spcBef>
              <a:buFont typeface="Arial MT"/>
              <a:buChar char="•"/>
              <a:tabLst>
                <a:tab pos="241935" algn="l"/>
              </a:tabLst>
            </a:pPr>
            <a:r>
              <a:rPr lang="en-US" sz="2800" b="1" dirty="0" smtClean="0"/>
              <a:t>Weak </a:t>
            </a:r>
            <a:r>
              <a:rPr lang="en-US" sz="2800" b="1" dirty="0"/>
              <a:t>Authentication </a:t>
            </a:r>
            <a:r>
              <a:rPr lang="en-US" sz="2800" dirty="0"/>
              <a:t>describes any scenario in which the strength of the authentication mechanism is relatively weak compared to the value of the assets being protected and scenarios in which the authentication mechanism is flawed or vulnerable. </a:t>
            </a:r>
            <a:endParaRPr lang="en-US" sz="2800" dirty="0" smtClean="0"/>
          </a:p>
          <a:p>
            <a:pPr marL="241300" indent="-229235" algn="just">
              <a:lnSpc>
                <a:spcPct val="100000"/>
              </a:lnSpc>
              <a:spcBef>
                <a:spcPts val="375"/>
              </a:spcBef>
              <a:buFont typeface="Arial MT"/>
              <a:buChar char="•"/>
              <a:tabLst>
                <a:tab pos="241935" algn="l"/>
              </a:tabLst>
            </a:pPr>
            <a:r>
              <a:rPr lang="en-US" sz="2800" dirty="0"/>
              <a:t>When the control system of the </a:t>
            </a:r>
            <a:r>
              <a:rPr lang="en-US" sz="2800" dirty="0" err="1"/>
              <a:t>IoT</a:t>
            </a:r>
            <a:r>
              <a:rPr lang="en-US" sz="2800" dirty="0"/>
              <a:t> has a weak authentication system, the attacker can log in by </a:t>
            </a:r>
            <a:r>
              <a:rPr lang="en-US" sz="2800" b="1" dirty="0"/>
              <a:t>brute-forcing or using the default password lists</a:t>
            </a:r>
            <a:r>
              <a:rPr lang="en-US" sz="2800" dirty="0"/>
              <a:t>. </a:t>
            </a:r>
            <a:endParaRPr sz="2800" dirty="0">
              <a:latin typeface="Calibri"/>
              <a:cs typeface="Calibri"/>
            </a:endParaRPr>
          </a:p>
        </p:txBody>
      </p:sp>
    </p:spTree>
    <p:extLst>
      <p:ext uri="{BB962C8B-B14F-4D97-AF65-F5344CB8AC3E}">
        <p14:creationId xmlns:p14="http://schemas.microsoft.com/office/powerpoint/2010/main" val="3611096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10771</TotalTime>
  <Words>1397</Words>
  <Application>Microsoft Office PowerPoint</Application>
  <PresentationFormat>Widescreen</PresentationFormat>
  <Paragraphs>76</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MT</vt:lpstr>
      <vt:lpstr>Calibri</vt:lpstr>
      <vt:lpstr>Calibri Light</vt:lpstr>
      <vt:lpstr>Office Theme</vt:lpstr>
      <vt:lpstr>Data Science Applications: NLP,  Computer Vision, IoT (UCS672) IoT security and privacy</vt:lpstr>
      <vt:lpstr>Security Concerns</vt:lpstr>
      <vt:lpstr>Privacy Concerns</vt:lpstr>
      <vt:lpstr>Security risks in IoT</vt:lpstr>
      <vt:lpstr>DDoS-Distributed Denial of Service</vt:lpstr>
      <vt:lpstr>DDoS-Distributed Denial of Service</vt:lpstr>
      <vt:lpstr>Hardware Security</vt:lpstr>
      <vt:lpstr>Hardware Security</vt:lpstr>
      <vt:lpstr>Weak Authentication Attacks</vt:lpstr>
      <vt:lpstr>Weak Authentication Attacks</vt:lpstr>
      <vt:lpstr>Privacy Violations and Data Leakage Attacks</vt:lpstr>
      <vt:lpstr>Malware Injection Attacks</vt:lpstr>
      <vt:lpstr>IoT Security Standards Protocols</vt:lpstr>
      <vt:lpstr>IoT Security Standards Protocols</vt:lpstr>
      <vt:lpstr>IoT Security Standards Protocols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AI: NLP, Computer Vision, IoT (UCS655)</dc:title>
  <dc:creator>Rannvijay</dc:creator>
  <cp:lastModifiedBy>Amit Trivedi</cp:lastModifiedBy>
  <cp:revision>37</cp:revision>
  <dcterms:created xsi:type="dcterms:W3CDTF">2021-06-03T11:14:59Z</dcterms:created>
  <dcterms:modified xsi:type="dcterms:W3CDTF">2024-05-06T10:31:55Z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2021-02-20T00:00:00Z</vt:filetime>
  </property>
  <property fmtid="{D5CDD505-2E9C-101B-9397-08002B2CF9AE}" pid="3" name="Creator">
    <vt:lpwstr>Microsoft® PowerPoint® 2016</vt:lpwstr>
  </property>
  <property fmtid="{D5CDD505-2E9C-101B-9397-08002B2CF9AE}" pid="4" name="LastSaved">
    <vt:filetime>2021-06-03T00:00:00Z</vt:filetime>
  </property>
</Properties>
</file>