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0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2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91" autoAdjust="0"/>
    <p:restoredTop sz="97118" autoAdjust="0"/>
  </p:normalViewPr>
  <p:slideViewPr>
    <p:cSldViewPr>
      <p:cViewPr>
        <p:scale>
          <a:sx n="90" d="100"/>
          <a:sy n="90" d="100"/>
        </p:scale>
        <p:origin x="-582" y="-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1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510C8-0F21-45FD-B69A-78D6FF3064EA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5401-035D-45C3-8083-4522C94F6B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32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8778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62F1A3A9-9D85-4BF5-92C8-8D6285E98538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9650-A7FF-4D02-9AA2-3DCA956CAB20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A1C-8A54-4817-9D3D-3CC0A0967F07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A85F-4BB6-4F5E-A31B-10A98743CC51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EA9-9B73-4EAE-8655-30126E01ADDD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853C-B9F5-413F-B9ED-6FC072E739AD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735-AABE-41A8-897B-0AA756311D52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A413-779C-4DC6-B495-2E5462A08F8E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C9A8-B2EB-43BD-BDB7-73260B459292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C36-0220-4D5A-896B-2DBE009908CD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801E-8ED6-469A-AD50-E9BE5E4884C6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8C4BF5E-6749-4F04-BCA0-2A394DD4A8B0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6" y="1928808"/>
            <a:ext cx="3410534" cy="928694"/>
          </a:xfrm>
        </p:spPr>
        <p:txBody>
          <a:bodyPr>
            <a:noAutofit/>
          </a:bodyPr>
          <a:lstStyle/>
          <a:p>
            <a:r>
              <a:rPr lang="en-IE" sz="3200" dirty="0" smtClean="0"/>
              <a:t>8085 Microprocessor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2" y="3601562"/>
            <a:ext cx="1857388" cy="75613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11266" name="Picture 2" descr="Introduction to Microprocessor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886" y="142858"/>
            <a:ext cx="2423948" cy="1500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216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Intel 8085 Architecture </a:t>
            </a:r>
            <a:r>
              <a:rPr lang="en-US" sz="1200" b="1" dirty="0" smtClean="0"/>
              <a:t>contd.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/>
              <a:t>In addition to register MP contains some latches and buffer</a:t>
            </a:r>
          </a:p>
          <a:p>
            <a:pPr>
              <a:buFont typeface="Wingdings" pitchFamily="2" charset="2"/>
              <a:buChar char="ü"/>
            </a:pPr>
            <a:r>
              <a:rPr lang="en-US" sz="1600" b="1" dirty="0" smtClean="0"/>
              <a:t>Increment and decrement address latch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300" dirty="0" smtClean="0"/>
              <a:t>16 bit register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300" dirty="0" smtClean="0"/>
              <a:t>Used to increment or decrement the content of PC and SP</a:t>
            </a:r>
          </a:p>
          <a:p>
            <a:pPr>
              <a:buFont typeface="Wingdings" pitchFamily="2" charset="2"/>
              <a:buChar char="ü"/>
            </a:pPr>
            <a:r>
              <a:rPr lang="en-US" sz="1600" b="1" dirty="0" smtClean="0"/>
              <a:t>Address buffer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300" dirty="0" smtClean="0"/>
              <a:t>8 bit unidirectional buffer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300" dirty="0" smtClean="0"/>
              <a:t>Used to drive high order address bus(A</a:t>
            </a:r>
            <a:r>
              <a:rPr lang="en-US" sz="1300" baseline="-25000" dirty="0" smtClean="0"/>
              <a:t>8</a:t>
            </a:r>
            <a:r>
              <a:rPr lang="en-US" sz="1300" dirty="0" smtClean="0"/>
              <a:t> to A</a:t>
            </a:r>
            <a:r>
              <a:rPr lang="en-US" sz="1300" baseline="-25000" dirty="0" smtClean="0"/>
              <a:t>15</a:t>
            </a:r>
            <a:r>
              <a:rPr lang="en-US" sz="1300" dirty="0" smtClean="0"/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300" dirty="0" smtClean="0"/>
              <a:t>When it is not used under such as reset, hold and halt etc this buffer is used tri-state high order address bus.</a:t>
            </a:r>
          </a:p>
          <a:p>
            <a:pPr>
              <a:buFont typeface="Wingdings" pitchFamily="2" charset="2"/>
              <a:buChar char="ü"/>
            </a:pPr>
            <a:r>
              <a:rPr lang="en-US" sz="1600" b="1" dirty="0" smtClean="0"/>
              <a:t>Data/Address buffer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 dirty="0" smtClean="0"/>
              <a:t>8 bit bi-Directional buffer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 dirty="0" smtClean="0"/>
              <a:t>Used to drive the low order address (A</a:t>
            </a:r>
            <a:r>
              <a:rPr lang="en-US" sz="1300" baseline="-25000" dirty="0" smtClean="0"/>
              <a:t>0</a:t>
            </a:r>
            <a:r>
              <a:rPr lang="en-US" sz="1300" dirty="0" smtClean="0"/>
              <a:t> to A</a:t>
            </a:r>
            <a:r>
              <a:rPr lang="en-US" sz="1300" baseline="-25000" dirty="0" smtClean="0"/>
              <a:t>7</a:t>
            </a:r>
            <a:r>
              <a:rPr lang="en-US" sz="1300" dirty="0" smtClean="0"/>
              <a:t>) and data (D</a:t>
            </a:r>
            <a:r>
              <a:rPr lang="en-US" sz="1300" baseline="-25000" dirty="0" smtClean="0"/>
              <a:t>0</a:t>
            </a:r>
            <a:r>
              <a:rPr lang="en-US" sz="1300" dirty="0" smtClean="0"/>
              <a:t> to D</a:t>
            </a:r>
            <a:r>
              <a:rPr lang="en-US" sz="1300" baseline="-25000" dirty="0" smtClean="0"/>
              <a:t>7</a:t>
            </a:r>
            <a:r>
              <a:rPr lang="en-US" sz="1300" dirty="0" smtClean="0"/>
              <a:t>) bus.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300" dirty="0" smtClean="0"/>
              <a:t>Under certain conditions such as reset, hold and halt etc this buffer is used tri-state low order address bus.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Intel 8085 Architecture </a:t>
            </a:r>
            <a:r>
              <a:rPr lang="en-US" sz="1200" b="1" dirty="0" smtClean="0"/>
              <a:t>contd.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214428"/>
            <a:ext cx="7314721" cy="35719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1600" b="1" dirty="0" smtClean="0"/>
              <a:t>(2) </a:t>
            </a:r>
            <a:r>
              <a:rPr lang="en-US" sz="1400" b="1" dirty="0" smtClean="0"/>
              <a:t>ALU &amp; Logical Group: it consists of ALU, Accumulator, Temporary register and Flag Register</a:t>
            </a:r>
            <a:endParaRPr lang="en-US" sz="1300" b="1" dirty="0" smtClean="0"/>
          </a:p>
          <a:p>
            <a:pPr marL="411480" indent="-342900">
              <a:lnSpc>
                <a:spcPct val="90000"/>
              </a:lnSpc>
              <a:buFont typeface="Wingdings 2" pitchFamily="18" charset="2"/>
              <a:buAutoNum type="alphaLcParenBoth"/>
            </a:pPr>
            <a:r>
              <a:rPr lang="en-US" sz="1400" b="1" dirty="0" smtClean="0"/>
              <a:t>ALU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200" dirty="0" smtClean="0"/>
              <a:t>Performs arithmetic and logical operations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200" dirty="0" smtClean="0"/>
              <a:t>Stores result of arithmetic and logical operations in accumulator</a:t>
            </a:r>
          </a:p>
          <a:p>
            <a:pPr marL="411480" indent="-342900">
              <a:lnSpc>
                <a:spcPct val="90000"/>
              </a:lnSpc>
              <a:buFont typeface="Wingdings 2" pitchFamily="18" charset="2"/>
              <a:buAutoNum type="alphaLcParenBoth"/>
            </a:pPr>
            <a:r>
              <a:rPr lang="en-US" sz="1400" b="1" dirty="0" smtClean="0"/>
              <a:t>Accumulator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200" dirty="0" smtClean="0"/>
              <a:t>General purpose register</a:t>
            </a:r>
          </a:p>
          <a:p>
            <a:pPr marL="708660" lvl="1" indent="-342900" algn="just">
              <a:lnSpc>
                <a:spcPct val="90000"/>
              </a:lnSpc>
            </a:pPr>
            <a:r>
              <a:rPr lang="en-US" sz="1200" dirty="0" smtClean="0"/>
              <a:t>Stores one of the operand before any arithmetic and logical operations and result of operation is again stored back in Accumulator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200" dirty="0" smtClean="0"/>
              <a:t>Store 8 bit data during I/O transfer</a:t>
            </a:r>
          </a:p>
          <a:p>
            <a:pPr marL="411480" indent="-342900">
              <a:lnSpc>
                <a:spcPct val="90000"/>
              </a:lnSpc>
              <a:buFont typeface="Wingdings 2" pitchFamily="18" charset="2"/>
              <a:buAutoNum type="alphaLcParenBoth"/>
            </a:pPr>
            <a:r>
              <a:rPr lang="en-US" sz="1400" b="1" dirty="0" smtClean="0"/>
              <a:t>Temporary Register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200" dirty="0" smtClean="0"/>
              <a:t>8 bit register</a:t>
            </a:r>
          </a:p>
          <a:p>
            <a:pPr marL="708660" lvl="1" indent="-342900" algn="just">
              <a:lnSpc>
                <a:spcPct val="90000"/>
              </a:lnSpc>
            </a:pPr>
            <a:r>
              <a:rPr lang="en-US" sz="1200" dirty="0" smtClean="0"/>
              <a:t>During the arithmetic and logical operations one operand is available in A and other operand is always transferred to temporary register </a:t>
            </a:r>
          </a:p>
          <a:p>
            <a:pPr marL="708660" lvl="1" indent="-342900" algn="just">
              <a:lnSpc>
                <a:spcPct val="90000"/>
              </a:lnSpc>
              <a:buNone/>
            </a:pPr>
            <a:r>
              <a:rPr lang="en-US" sz="1200" dirty="0" smtClean="0"/>
              <a:t>For </a:t>
            </a:r>
            <a:r>
              <a:rPr lang="en-US" sz="1200" dirty="0" err="1" smtClean="0"/>
              <a:t>Eg</a:t>
            </a:r>
            <a:r>
              <a:rPr lang="en-US" sz="1200" dirty="0" smtClean="0"/>
              <a:t>.: ADD B – content of B is transferred into temporary register before actual addition</a:t>
            </a:r>
          </a:p>
          <a:p>
            <a:pPr marL="411480" indent="-342900">
              <a:lnSpc>
                <a:spcPct val="90000"/>
              </a:lnSpc>
              <a:buFont typeface="Wingdings 2" pitchFamily="18" charset="2"/>
              <a:buAutoNum type="alphaLcParenBoth"/>
            </a:pPr>
            <a:r>
              <a:rPr lang="en-US" sz="1400" b="1" dirty="0" smtClean="0"/>
              <a:t>Flag Register</a:t>
            </a:r>
          </a:p>
          <a:p>
            <a:pPr lvl="1"/>
            <a:r>
              <a:rPr lang="en-US" sz="1200" dirty="0" smtClean="0"/>
              <a:t>Five flags are connected to ALU</a:t>
            </a:r>
          </a:p>
          <a:p>
            <a:pPr lvl="1"/>
            <a:r>
              <a:rPr lang="en-US" sz="1200" dirty="0" smtClean="0"/>
              <a:t>After the ALU operation is performed the status of result will be stored in five flags.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Intel 8085 Architecture </a:t>
            </a:r>
            <a:r>
              <a:rPr lang="en-US" sz="1200" b="1" dirty="0" smtClean="0"/>
              <a:t>contd.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600" b="1" dirty="0" smtClean="0"/>
              <a:t>(3) Instruction decoder and machine cycle encoder, Timing and control circuitry</a:t>
            </a:r>
          </a:p>
          <a:p>
            <a:pPr marL="411480" indent="-342900">
              <a:lnSpc>
                <a:spcPct val="90000"/>
              </a:lnSpc>
              <a:buFont typeface="Wingdings 2" pitchFamily="18" charset="2"/>
              <a:buAutoNum type="alphaLcParenBoth"/>
            </a:pPr>
            <a:r>
              <a:rPr lang="en-US" sz="1400" b="1" dirty="0" smtClean="0"/>
              <a:t>Instruction decoder and machine cycle encoder :</a:t>
            </a:r>
          </a:p>
          <a:p>
            <a:pPr marL="708660" lvl="1" indent="-342900" algn="just">
              <a:lnSpc>
                <a:spcPct val="90000"/>
              </a:lnSpc>
            </a:pPr>
            <a:r>
              <a:rPr lang="en-US" sz="1200" dirty="0" smtClean="0"/>
              <a:t>Decodes the op-code stored in the Instruction Register (IR) and establishes the sequence of events to follow.</a:t>
            </a:r>
          </a:p>
          <a:p>
            <a:pPr marL="708660" lvl="1" indent="-342900" algn="just">
              <a:lnSpc>
                <a:spcPct val="90000"/>
              </a:lnSpc>
            </a:pPr>
            <a:r>
              <a:rPr lang="en-US" sz="1200" dirty="0" smtClean="0"/>
              <a:t>Encodes it and transfer to the timing &amp; control unit to perform the execution of the instruction.</a:t>
            </a:r>
          </a:p>
          <a:p>
            <a:pPr marL="411480" indent="-342900">
              <a:lnSpc>
                <a:spcPct val="90000"/>
              </a:lnSpc>
              <a:buFont typeface="Wingdings 2" pitchFamily="18" charset="2"/>
              <a:buAutoNum type="alphaLcParenBoth"/>
            </a:pPr>
            <a:r>
              <a:rPr lang="en-US" sz="1400" b="1" dirty="0" smtClean="0"/>
              <a:t>Timing and control circuitry</a:t>
            </a:r>
          </a:p>
          <a:p>
            <a:pPr marL="708660" lvl="1" indent="-342900" algn="just">
              <a:lnSpc>
                <a:spcPct val="90000"/>
              </a:lnSpc>
            </a:pPr>
            <a:r>
              <a:rPr lang="en-US" sz="1200" dirty="0" smtClean="0"/>
              <a:t>works as the brain of the CPU</a:t>
            </a:r>
          </a:p>
          <a:p>
            <a:pPr marL="708660" lvl="1" indent="-342900" algn="just">
              <a:lnSpc>
                <a:spcPct val="90000"/>
              </a:lnSpc>
            </a:pPr>
            <a:r>
              <a:rPr lang="en-US" sz="1200" dirty="0" smtClean="0"/>
              <a:t>For proper sequence and synchronization of all the operations of MP, this unit generates all the timing and control signals necessary for communication between microprocessor and peripherals.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Intel 8085 Architecture </a:t>
            </a:r>
            <a:r>
              <a:rPr lang="en-US" sz="1200" b="1" dirty="0" smtClean="0"/>
              <a:t>contd.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(4) Interrupt Control group</a:t>
            </a:r>
          </a:p>
          <a:p>
            <a:pPr>
              <a:buNone/>
            </a:pPr>
            <a:r>
              <a:rPr lang="en-US" sz="1400" b="1" dirty="0" smtClean="0"/>
              <a:t>Interrupt:- Occurrence of an external disturbance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After servicing the interrupt, 8085 resumes its normal working sequence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Transfer the control to special routines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Five interrupts: - TRAP, RST7.5, RST6.5, RST5.5, INTR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In response to INTR, it generates INTA signal</a:t>
            </a:r>
          </a:p>
          <a:p>
            <a:pPr lvl="1">
              <a:buNone/>
            </a:pPr>
            <a:endParaRPr lang="en-US" sz="1200" dirty="0" smtClean="0"/>
          </a:p>
          <a:p>
            <a:pPr>
              <a:buNone/>
            </a:pPr>
            <a:r>
              <a:rPr lang="pt-BR" sz="1400" b="1" dirty="0" smtClean="0"/>
              <a:t>(5) Serial I/O control Group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Data transfer D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- D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lines is parallel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But under some conditions it is used serial data transfer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Serial data is entered through </a:t>
            </a:r>
            <a:r>
              <a:rPr lang="en-US" sz="1200" dirty="0" smtClean="0"/>
              <a:t>SID (</a:t>
            </a:r>
            <a:r>
              <a:rPr lang="en-US" sz="1200" dirty="0" smtClean="0"/>
              <a:t>serial input data) input (received)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Serial data is outputted on </a:t>
            </a:r>
            <a:r>
              <a:rPr lang="en-US" sz="1200" dirty="0" smtClean="0"/>
              <a:t>SOD (</a:t>
            </a:r>
            <a:r>
              <a:rPr lang="en-US" sz="1200" dirty="0" smtClean="0"/>
              <a:t>serial output data) input (send)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642924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500048"/>
            <a:ext cx="7024744" cy="58655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Features of Microprocessor- 8085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786" y="1152425"/>
            <a:ext cx="7572428" cy="3205275"/>
          </a:xfrm>
        </p:spPr>
        <p:txBody>
          <a:bodyPr>
            <a:noAutofit/>
          </a:bodyPr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8085 is developed by INTEL.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8 bit microprocessor: can accept 8 bit data simultaneously.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Operates on single +5V D.C. supply.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Designed using NMOS technology.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6200 transistor on a single chip.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It provides on chip clock generator, hence it does not require external clock generator.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Operates on 3MHz clock frequency.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8bit multiplexed address/data bus, which reduce the number of pins.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16address lines, hence it can address 2^16 = 64 K bytes of memory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It generates 8 bit I/O addresses, hence it can access 2^8 = 256 I/O ports.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5 hardware interrupts i.e. </a:t>
            </a:r>
            <a:r>
              <a:rPr lang="en-US" sz="1200" smtClean="0">
                <a:solidFill>
                  <a:schemeClr val="tx1"/>
                </a:solidFill>
              </a:rPr>
              <a:t>TRAP/RST4.5, RST 7.5, RST 6.5, RST 5.5</a:t>
            </a:r>
            <a:r>
              <a:rPr lang="en-US" sz="1200" dirty="0" smtClean="0">
                <a:solidFill>
                  <a:schemeClr val="tx1"/>
                </a:solidFill>
              </a:rPr>
              <a:t>, and INTR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It provides DMA (Direct memory access).</a:t>
            </a:r>
          </a:p>
          <a:p>
            <a:pPr algn="just"/>
            <a:r>
              <a:rPr lang="en-IN" sz="1200" dirty="0" smtClean="0">
                <a:solidFill>
                  <a:schemeClr val="tx1"/>
                </a:solidFill>
              </a:rPr>
              <a:t>40-pin I.C. package fabricated on a single LSI chip.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Clock cycle is 320ns.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80 basic instructions and 246 </a:t>
            </a:r>
            <a:r>
              <a:rPr lang="en-US" sz="1200" dirty="0" err="1" smtClean="0">
                <a:solidFill>
                  <a:schemeClr val="tx1"/>
                </a:solidFill>
              </a:rPr>
              <a:t>opcodes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IE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58214" y="4572014"/>
            <a:ext cx="1332156" cy="273844"/>
          </a:xfrm>
        </p:spPr>
        <p:txBody>
          <a:bodyPr/>
          <a:lstStyle/>
          <a:p>
            <a:fld id="{8291FA45-1EF8-4972-9D03-2E3B1839D280}" type="slidenum">
              <a:rPr lang="ru-RU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pPr/>
              <a:t>2</a:t>
            </a:fld>
            <a:r>
              <a:rPr lang="en-IN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</a:t>
            </a:r>
            <a:endParaRPr lang="ru-RU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6027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428610"/>
            <a:ext cx="7024744" cy="586556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 smtClean="0"/>
              <a:t>Block Diagram of Intel 8085</a:t>
            </a:r>
            <a:endParaRPr lang="en-US" sz="2800" b="1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000114"/>
            <a:ext cx="671517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Intel 8085 Architecture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8085 architecture consists of following blocks:</a:t>
            </a:r>
          </a:p>
          <a:p>
            <a:pPr>
              <a:buNone/>
            </a:pPr>
            <a:r>
              <a:rPr lang="en-US" sz="1400" dirty="0" smtClean="0"/>
              <a:t>1. Register Array</a:t>
            </a:r>
          </a:p>
          <a:p>
            <a:pPr>
              <a:buNone/>
            </a:pPr>
            <a:r>
              <a:rPr lang="en-US" sz="1400" dirty="0" smtClean="0"/>
              <a:t>2. ALU &amp; Logical Group</a:t>
            </a:r>
          </a:p>
          <a:p>
            <a:pPr>
              <a:buNone/>
            </a:pPr>
            <a:r>
              <a:rPr lang="en-US" sz="1400" dirty="0" smtClean="0"/>
              <a:t>3. Instruction decoder and machine cycle encoder, Timing and control circuitry</a:t>
            </a:r>
          </a:p>
          <a:p>
            <a:pPr>
              <a:buNone/>
            </a:pPr>
            <a:r>
              <a:rPr lang="en-US" sz="1400" dirty="0" smtClean="0"/>
              <a:t>4. Interrupt control Group</a:t>
            </a:r>
          </a:p>
          <a:p>
            <a:pPr>
              <a:buNone/>
            </a:pPr>
            <a:r>
              <a:rPr lang="pt-BR" sz="1400" dirty="0" smtClean="0"/>
              <a:t>5. Serial I/O control Group</a:t>
            </a:r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Intel 8085 Architecture </a:t>
            </a:r>
            <a:r>
              <a:rPr lang="en-US" sz="1200" b="1" dirty="0" smtClean="0"/>
              <a:t>contd.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smtClean="0"/>
              <a:t>1. Registers Array :</a:t>
            </a:r>
          </a:p>
          <a:p>
            <a:pPr marL="411480" indent="-342900">
              <a:buAutoNum type="alphaLcParenBoth"/>
            </a:pPr>
            <a:r>
              <a:rPr lang="en-US" sz="1400" b="1" dirty="0" smtClean="0"/>
              <a:t>General purpose register : (user accessible)</a:t>
            </a:r>
          </a:p>
          <a:p>
            <a:pPr marL="708660" lvl="1" indent="-342900"/>
            <a:r>
              <a:rPr lang="en-US" sz="1100" dirty="0" smtClean="0"/>
              <a:t>B, C, D, E, H, L are 8 bit register. (can be used singly)</a:t>
            </a:r>
          </a:p>
          <a:p>
            <a:pPr marL="708660" lvl="1" indent="-342900"/>
            <a:r>
              <a:rPr lang="en-US" sz="1100" dirty="0" smtClean="0"/>
              <a:t>Can also be used for 16-bit register pairs- BC, DE &amp; HL.</a:t>
            </a:r>
          </a:p>
          <a:p>
            <a:pPr marL="708660" lvl="1" indent="-342900"/>
            <a:r>
              <a:rPr lang="en-US" sz="1100" dirty="0" smtClean="0"/>
              <a:t>Used to store the intermediate data and result</a:t>
            </a:r>
          </a:p>
          <a:p>
            <a:pPr marL="708660" lvl="1" indent="-342900"/>
            <a:r>
              <a:rPr lang="en-US" sz="1100" b="1" dirty="0" smtClean="0"/>
              <a:t>H &amp; L </a:t>
            </a:r>
            <a:r>
              <a:rPr lang="en-US" sz="1100" dirty="0" smtClean="0"/>
              <a:t>can be used as a data pointer (holds memory address)</a:t>
            </a:r>
          </a:p>
          <a:p>
            <a:pPr marL="411480" indent="-342900">
              <a:buFont typeface="Wingdings 2" pitchFamily="18" charset="2"/>
              <a:buAutoNum type="alphaLcParenBoth"/>
            </a:pPr>
            <a:r>
              <a:rPr lang="en-US" sz="1400" b="1" dirty="0" smtClean="0"/>
              <a:t>Special Purpose Register [A, Instruction Register and Flag]</a:t>
            </a:r>
          </a:p>
          <a:p>
            <a:pPr>
              <a:buNone/>
            </a:pPr>
            <a:r>
              <a:rPr lang="en-US" sz="1400" b="1" dirty="0" smtClean="0"/>
              <a:t>	(b.1) Accumulator (A) : (user accessible)</a:t>
            </a:r>
          </a:p>
          <a:p>
            <a:pPr marL="708660" lvl="1" indent="-342900"/>
            <a:r>
              <a:rPr lang="en-US" sz="1100" dirty="0" smtClean="0"/>
              <a:t>8 bit register</a:t>
            </a:r>
          </a:p>
          <a:p>
            <a:pPr marL="708660" lvl="1" indent="-342900"/>
            <a:r>
              <a:rPr lang="en-US" sz="1100" dirty="0" smtClean="0"/>
              <a:t>All the ALU operations are performed with reference to the contents of Accumulator.</a:t>
            </a:r>
          </a:p>
          <a:p>
            <a:pPr marL="708660" lvl="1" indent="-342900"/>
            <a:r>
              <a:rPr lang="en-US" sz="1100" dirty="0" smtClean="0"/>
              <a:t>Result of an operation is stored in A.</a:t>
            </a:r>
          </a:p>
          <a:p>
            <a:pPr marL="708660" lvl="1" indent="-342900"/>
            <a:r>
              <a:rPr lang="en-US" sz="1100" dirty="0" smtClean="0"/>
              <a:t>Store 8 bit data during I/O transfer</a:t>
            </a:r>
          </a:p>
          <a:p>
            <a:pPr>
              <a:buNone/>
            </a:pPr>
            <a:r>
              <a:rPr lang="en-US" sz="1400" b="1" dirty="0" smtClean="0"/>
              <a:t>	(b.2) Instruction Register: (user not accessible)</a:t>
            </a:r>
          </a:p>
          <a:p>
            <a:pPr marL="708660" lvl="1" indent="-342900" algn="just"/>
            <a:r>
              <a:rPr lang="en-US" sz="1100" dirty="0" smtClean="0"/>
              <a:t>When an instruction is fetched from memory, it is loaded in IR. Then transferred to the decoder for decoding.</a:t>
            </a:r>
          </a:p>
          <a:p>
            <a:pPr marL="708660" lvl="1" indent="-342900"/>
            <a:r>
              <a:rPr lang="en-US" sz="1100" dirty="0" smtClean="0"/>
              <a:t>It is not programmable and can not be accessed through any instruction.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Intel 8085 Architecture </a:t>
            </a:r>
            <a:r>
              <a:rPr lang="en-US" sz="1200" b="1" dirty="0" smtClean="0"/>
              <a:t>contd.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	(b.3) Flag Register (F) : (user accessible)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000" dirty="0" smtClean="0"/>
              <a:t>8 bit Register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000" dirty="0" smtClean="0"/>
              <a:t>Indicates the status of the ALU operation.</a:t>
            </a:r>
          </a:p>
          <a:p>
            <a:pPr marL="708660" lvl="1" indent="-342900" algn="just">
              <a:lnSpc>
                <a:spcPct val="90000"/>
              </a:lnSpc>
            </a:pPr>
            <a:r>
              <a:rPr lang="en-US" sz="1000" dirty="0" smtClean="0"/>
              <a:t>ALU includes 5 flip flop, which are set or reset after an operation according to data conditions of the result in the accumulator.</a:t>
            </a:r>
          </a:p>
          <a:p>
            <a:pPr marL="708660" lvl="1" indent="-342900">
              <a:lnSpc>
                <a:spcPct val="90000"/>
              </a:lnSpc>
              <a:buNone/>
            </a:pPr>
            <a:endParaRPr lang="en-US" sz="1000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 descr="What are the flags available in 8085? - Quora"/>
          <p:cNvPicPr>
            <a:picLocks noChangeAspect="1" noChangeArrowheads="1"/>
          </p:cNvPicPr>
          <p:nvPr/>
        </p:nvPicPr>
        <p:blipFill>
          <a:blip r:embed="rId3"/>
          <a:srcRect b="6681"/>
          <a:stretch>
            <a:fillRect/>
          </a:stretch>
        </p:blipFill>
        <p:spPr bwMode="auto">
          <a:xfrm>
            <a:off x="2643174" y="2357436"/>
            <a:ext cx="4000528" cy="2071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Intel 8085 Architecture </a:t>
            </a:r>
            <a:r>
              <a:rPr lang="en-US" sz="1200" b="1" dirty="0" smtClean="0"/>
              <a:t>contd.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pPr marL="708660" lvl="1" indent="-342900">
              <a:lnSpc>
                <a:spcPct val="90000"/>
              </a:lnSpc>
              <a:buNone/>
            </a:pPr>
            <a:endParaRPr lang="en-US" sz="1000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85786" y="1214428"/>
            <a:ext cx="771530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Intel 8085 Architecture </a:t>
            </a:r>
            <a:r>
              <a:rPr lang="en-US" sz="1200" b="1" dirty="0" smtClean="0"/>
              <a:t>contd.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(c) </a:t>
            </a:r>
            <a:r>
              <a:rPr lang="en-US" sz="1400" b="1" smtClean="0"/>
              <a:t>Temporary Register [ </a:t>
            </a:r>
            <a:r>
              <a:rPr lang="en-US" sz="1400" b="1" dirty="0" smtClean="0"/>
              <a:t>W, Z, Temporary data register]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200" dirty="0" smtClean="0"/>
              <a:t>Internally used by the MP(user not accessible)</a:t>
            </a:r>
          </a:p>
          <a:p>
            <a:pPr>
              <a:buNone/>
            </a:pPr>
            <a:r>
              <a:rPr lang="en-US" sz="1400" b="1" dirty="0" smtClean="0"/>
              <a:t>	(c.1) W and Z register: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200" dirty="0" smtClean="0"/>
              <a:t>8 bit capacity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200" dirty="0" smtClean="0"/>
              <a:t>Used to hold temporary addresses during the execution of some instructions</a:t>
            </a:r>
          </a:p>
          <a:p>
            <a:pPr lvl="1">
              <a:buNone/>
            </a:pPr>
            <a:r>
              <a:rPr lang="en-US" sz="1400" b="1" dirty="0" smtClean="0"/>
              <a:t>(c.2) Temporary data register: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200" dirty="0" smtClean="0"/>
              <a:t>8 bit capacity</a:t>
            </a:r>
          </a:p>
          <a:p>
            <a:pPr marL="708660" lvl="1" indent="-342900">
              <a:lnSpc>
                <a:spcPct val="90000"/>
              </a:lnSpc>
            </a:pPr>
            <a:r>
              <a:rPr lang="en-US" sz="1200" dirty="0" smtClean="0"/>
              <a:t>Used to hold temporary data during ALU operations.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Intel 8085 Architecture </a:t>
            </a:r>
            <a:r>
              <a:rPr lang="en-US" sz="1200" b="1" dirty="0" smtClean="0"/>
              <a:t>contd.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500" b="1" dirty="0" smtClean="0"/>
              <a:t>(d) Pointer Register or special purpose [SP, PC]</a:t>
            </a:r>
          </a:p>
          <a:p>
            <a:pPr>
              <a:buNone/>
            </a:pPr>
            <a:r>
              <a:rPr lang="en-US" sz="1500" b="1" dirty="0" smtClean="0"/>
              <a:t>	(d.1) Stack </a:t>
            </a:r>
            <a:r>
              <a:rPr lang="en-US" sz="1500" b="1" dirty="0" smtClean="0"/>
              <a:t>Pointer (</a:t>
            </a:r>
            <a:r>
              <a:rPr lang="en-US" sz="1500" b="1" dirty="0" smtClean="0"/>
              <a:t>SP)</a:t>
            </a:r>
          </a:p>
          <a:p>
            <a:pPr lvl="1" algn="just"/>
            <a:r>
              <a:rPr lang="en-US" sz="1300" dirty="0" smtClean="0"/>
              <a:t>16 bit address which holds the address of the data present at the top of the stack memory</a:t>
            </a:r>
          </a:p>
          <a:p>
            <a:pPr lvl="1" algn="just"/>
            <a:r>
              <a:rPr lang="en-US" sz="1300" dirty="0" smtClean="0"/>
              <a:t>It is a reserved area of the memory in the RAM to store and retrieve the temporary information.</a:t>
            </a:r>
          </a:p>
          <a:p>
            <a:pPr lvl="1" algn="just"/>
            <a:r>
              <a:rPr lang="en-US" sz="1300" dirty="0" smtClean="0"/>
              <a:t>Also hold the content of PC when subroutines are used.</a:t>
            </a:r>
          </a:p>
          <a:p>
            <a:pPr lvl="1" algn="just"/>
            <a:r>
              <a:rPr lang="en-US" sz="1300" dirty="0" smtClean="0"/>
              <a:t>When there is a subroutine call or on an interrupt i.e. pushing the return address on a jump, and retrieving it after the operation is complete to come back to its original location.</a:t>
            </a:r>
          </a:p>
          <a:p>
            <a:pPr lvl="1" algn="just">
              <a:buNone/>
            </a:pPr>
            <a:endParaRPr lang="en-US" sz="1300" dirty="0" smtClean="0"/>
          </a:p>
          <a:p>
            <a:pPr>
              <a:buNone/>
            </a:pPr>
            <a:r>
              <a:rPr lang="en-US" sz="1500" b="1" dirty="0" smtClean="0"/>
              <a:t>	(d.2) Program </a:t>
            </a:r>
            <a:r>
              <a:rPr lang="en-US" sz="1500" b="1" dirty="0" smtClean="0"/>
              <a:t>Counter (</a:t>
            </a:r>
            <a:r>
              <a:rPr lang="en-US" sz="1500" b="1" dirty="0" smtClean="0"/>
              <a:t>PC)</a:t>
            </a:r>
          </a:p>
          <a:p>
            <a:pPr lvl="1" algn="just"/>
            <a:r>
              <a:rPr lang="en-US" sz="1300" dirty="0" smtClean="0"/>
              <a:t>16 bit address used for the execution of program</a:t>
            </a:r>
          </a:p>
          <a:p>
            <a:pPr lvl="1" algn="just"/>
            <a:r>
              <a:rPr lang="en-US" sz="1300" dirty="0" smtClean="0"/>
              <a:t>Contain the address of the next instruction to be executed after fetching the instruction</a:t>
            </a:r>
          </a:p>
          <a:p>
            <a:pPr lvl="1" algn="just"/>
            <a:r>
              <a:rPr lang="en-US" sz="1300" dirty="0" smtClean="0"/>
              <a:t>it is automatically incremented by 1.</a:t>
            </a:r>
          </a:p>
          <a:p>
            <a:pPr lvl="1" algn="just"/>
            <a:r>
              <a:rPr lang="en-US" sz="1300" dirty="0" smtClean="0"/>
              <a:t>Not much use in programming, but as an indicator to user only.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</TotalTime>
  <Words>997</Words>
  <Application>Microsoft Office PowerPoint</Application>
  <PresentationFormat>On-screen Show (16:9)</PresentationFormat>
  <Paragraphs>170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Остин</vt:lpstr>
      <vt:lpstr>8085 Microprocessor</vt:lpstr>
      <vt:lpstr>Features of Microprocessor- 8085</vt:lpstr>
      <vt:lpstr>Block Diagram of Intel 8085</vt:lpstr>
      <vt:lpstr>Intel 8085 Architecture </vt:lpstr>
      <vt:lpstr>Intel 8085 Architecture contd.</vt:lpstr>
      <vt:lpstr>Intel 8085 Architecture contd.</vt:lpstr>
      <vt:lpstr>Intel 8085 Architecture contd.</vt:lpstr>
      <vt:lpstr>Intel 8085 Architecture contd.</vt:lpstr>
      <vt:lpstr>Intel 8085 Architecture contd.</vt:lpstr>
      <vt:lpstr>Intel 8085 Architecture contd.</vt:lpstr>
      <vt:lpstr>Intel 8085 Architecture contd.</vt:lpstr>
      <vt:lpstr>Intel 8085 Architecture contd.</vt:lpstr>
      <vt:lpstr>Intel 8085 Architecture contd.</vt:lpstr>
      <vt:lpstr>Slide 14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tazotazo29@hotmail.com</dc:creator>
  <cp:lastModifiedBy>Dr. Manju Khurana</cp:lastModifiedBy>
  <cp:revision>149</cp:revision>
  <dcterms:created xsi:type="dcterms:W3CDTF">2017-06-04T10:29:21Z</dcterms:created>
  <dcterms:modified xsi:type="dcterms:W3CDTF">2021-02-28T11:47:54Z</dcterms:modified>
</cp:coreProperties>
</file>