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404" r:id="rId1"/>
  </p:sldMasterIdLst>
  <p:notesMasterIdLst>
    <p:notesMasterId r:id="rId16"/>
  </p:notesMasterIdLst>
  <p:sldIdLst>
    <p:sldId id="256" r:id="rId2"/>
    <p:sldId id="258" r:id="rId3"/>
    <p:sldId id="259" r:id="rId4"/>
    <p:sldId id="265" r:id="rId5"/>
    <p:sldId id="266" r:id="rId6"/>
    <p:sldId id="274" r:id="rId7"/>
    <p:sldId id="275" r:id="rId8"/>
    <p:sldId id="276" r:id="rId9"/>
    <p:sldId id="277" r:id="rId10"/>
    <p:sldId id="278" r:id="rId11"/>
    <p:sldId id="279" r:id="rId12"/>
    <p:sldId id="280" r:id="rId13"/>
    <p:sldId id="281" r:id="rId14"/>
    <p:sldId id="262" r:id="rId15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aximized">
    <p:restoredLeft sz="34591" autoAdjust="0"/>
    <p:restoredTop sz="97118" autoAdjust="0"/>
  </p:normalViewPr>
  <p:slideViewPr>
    <p:cSldViewPr>
      <p:cViewPr>
        <p:scale>
          <a:sx n="90" d="100"/>
          <a:sy n="90" d="100"/>
        </p:scale>
        <p:origin x="-582" y="-17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3318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8510C8-0F21-45FD-B69A-78D6FF3064EA}" type="datetimeFigureOut">
              <a:rPr lang="ru-RU" smtClean="0"/>
              <a:pPr/>
              <a:t>28.02.2021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455401-035D-45C3-8083-4522C94F6BE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253222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455401-035D-45C3-8083-4522C94F6BE9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5087782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455401-035D-45C3-8083-4522C94F6BE9}" type="slidenum">
              <a:rPr lang="ru-RU" smtClean="0"/>
              <a:pPr/>
              <a:t>10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1925623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455401-035D-45C3-8083-4522C94F6BE9}" type="slidenum">
              <a:rPr lang="ru-RU" smtClean="0"/>
              <a:pPr/>
              <a:t>11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1925623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455401-035D-45C3-8083-4522C94F6BE9}" type="slidenum">
              <a:rPr lang="ru-RU" smtClean="0"/>
              <a:pPr/>
              <a:t>12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1925623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455401-035D-45C3-8083-4522C94F6BE9}" type="slidenum">
              <a:rPr lang="ru-RU" smtClean="0"/>
              <a:pPr/>
              <a:t>13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1925623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455401-035D-45C3-8083-4522C94F6BE9}" type="slidenum">
              <a:rPr lang="ru-RU" smtClean="0"/>
              <a:pPr/>
              <a:t>2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1925623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455401-035D-45C3-8083-4522C94F6BE9}" type="slidenum">
              <a:rPr lang="ru-RU" smtClean="0"/>
              <a:pPr/>
              <a:t>3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1925623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455401-035D-45C3-8083-4522C94F6BE9}" type="slidenum">
              <a:rPr lang="ru-RU" smtClean="0"/>
              <a:pPr/>
              <a:t>4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1925623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455401-035D-45C3-8083-4522C94F6BE9}" type="slidenum">
              <a:rPr lang="ru-RU" smtClean="0"/>
              <a:pPr/>
              <a:t>5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1925623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455401-035D-45C3-8083-4522C94F6BE9}" type="slidenum">
              <a:rPr lang="ru-RU" smtClean="0"/>
              <a:pPr/>
              <a:t>6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1925623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455401-035D-45C3-8083-4522C94F6BE9}" type="slidenum">
              <a:rPr lang="ru-RU" smtClean="0"/>
              <a:pPr/>
              <a:t>7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1925623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455401-035D-45C3-8083-4522C94F6BE9}" type="slidenum">
              <a:rPr lang="ru-RU" smtClean="0"/>
              <a:pPr/>
              <a:t>8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1925623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455401-035D-45C3-8083-4522C94F6BE9}" type="slidenum">
              <a:rPr lang="ru-RU" smtClean="0"/>
              <a:pPr/>
              <a:t>9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1925623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51435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16133"/>
            <a:ext cx="3679116" cy="470388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16133"/>
            <a:ext cx="3505200" cy="173466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6" y="2031357"/>
            <a:ext cx="3313355" cy="127662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6" y="3315810"/>
            <a:ext cx="3309803" cy="945472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137621"/>
            <a:ext cx="2133600" cy="563236"/>
          </a:xfrm>
        </p:spPr>
        <p:txBody>
          <a:bodyPr anchor="b"/>
          <a:lstStyle>
            <a:lvl1pPr algn="l">
              <a:defRPr sz="2400"/>
            </a:lvl1pPr>
          </a:lstStyle>
          <a:p>
            <a:fld id="{62F1A3A9-9D85-4BF5-92C8-8D6285E98538}" type="datetime1">
              <a:rPr lang="ru-RU" smtClean="0"/>
              <a:pPr/>
              <a:t>28.02.2021</a:t>
            </a:fld>
            <a:endParaRPr lang="ru-RU"/>
          </a:p>
        </p:txBody>
      </p:sp>
      <p:sp>
        <p:nvSpPr>
          <p:cNvPr id="50" name="Rectangle 49"/>
          <p:cNvSpPr/>
          <p:nvPr/>
        </p:nvSpPr>
        <p:spPr>
          <a:xfrm>
            <a:off x="4650889" y="4566213"/>
            <a:ext cx="3505200" cy="613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4289975"/>
            <a:ext cx="2831592" cy="273844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UCS405: Discrete Mathematical Structures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4289975"/>
            <a:ext cx="643666" cy="273844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8291FA45-1EF8-4972-9D03-2E3B1839D28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9" name="Rectangle 88"/>
          <p:cNvSpPr/>
          <p:nvPr/>
        </p:nvSpPr>
        <p:spPr>
          <a:xfrm>
            <a:off x="4650889" y="4566213"/>
            <a:ext cx="3505200" cy="613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A9650-A7FF-4D02-9AA2-3DCA956CAB20}" type="datetime1">
              <a:rPr lang="ru-RU" smtClean="0"/>
              <a:pPr/>
              <a:t>28.02.2021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UCS405: Discrete Mathematical Structures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1FA45-1EF8-4972-9D03-2E3B1839D28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772610"/>
            <a:ext cx="1484453" cy="3585258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772610"/>
            <a:ext cx="5423704" cy="358525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30A1C-8A54-4817-9D3D-3CC0A0967F07}" type="datetime1">
              <a:rPr lang="ru-RU" smtClean="0"/>
              <a:pPr/>
              <a:t>28.02.2021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UCS405: Discrete Mathematical Structures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1FA45-1EF8-4972-9D03-2E3B1839D28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A85F-4BB6-4F5E-A31B-10A98743CC51}" type="datetime1">
              <a:rPr lang="ru-RU" smtClean="0"/>
              <a:pPr/>
              <a:t>28.02.2021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UCS405: Discrete Mathematical Structures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1FA45-1EF8-4972-9D03-2E3B1839D28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175622"/>
            <a:ext cx="6637468" cy="1021556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6" y="3200400"/>
            <a:ext cx="6637467" cy="1140310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A6EA9-9B73-4EAE-8655-30126E01ADDD}" type="datetime1">
              <a:rPr lang="ru-RU" smtClean="0"/>
              <a:pPr/>
              <a:t>28.02.2021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UCS405: Discrete Mathematical Structures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1FA45-1EF8-4972-9D03-2E3B1839D28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3853C-B9F5-413F-B9ED-6FC072E739AD}" type="datetime1">
              <a:rPr lang="ru-RU" smtClean="0"/>
              <a:pPr/>
              <a:t>28.02.2021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UCS405: Discrete Mathematical Structures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1FA45-1EF8-4972-9D03-2E3B1839D28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1735074"/>
            <a:ext cx="3419856" cy="261975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1735073"/>
            <a:ext cx="3419856" cy="261975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1737007"/>
            <a:ext cx="3057148" cy="47982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231021"/>
            <a:ext cx="3419856" cy="21268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8" y="1737007"/>
            <a:ext cx="3055717" cy="47982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231021"/>
            <a:ext cx="3419856" cy="21268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96735-AABE-41A8-897B-0AA756311D52}" type="datetime1">
              <a:rPr lang="ru-RU" smtClean="0"/>
              <a:pPr/>
              <a:t>28.02.2021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UCS405: Discrete Mathematical Structures</a:t>
            </a: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1FA45-1EF8-4972-9D03-2E3B1839D28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2A413-779C-4DC6-B495-2E5462A08F8E}" type="datetime1">
              <a:rPr lang="ru-RU" smtClean="0"/>
              <a:pPr/>
              <a:t>28.02.2021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UCS405: Discrete Mathematical Structures</a:t>
            </a: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1FA45-1EF8-4972-9D03-2E3B1839D28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6C9A8-B2EB-43BD-BDB7-73260B459292}" type="datetime1">
              <a:rPr lang="ru-RU" smtClean="0"/>
              <a:pPr/>
              <a:t>28.02.2021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UCS405: Discrete Mathematical Structures</a:t>
            </a: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1FA45-1EF8-4972-9D03-2E3B1839D28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51435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16133"/>
            <a:ext cx="3679116" cy="470388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16133"/>
            <a:ext cx="3505200" cy="46795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58C36-0220-4D5A-896B-2DBE009908CD}" type="datetime1">
              <a:rPr lang="ru-RU" smtClean="0"/>
              <a:pPr/>
              <a:t>28.02.2021</a:t>
            </a:fld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1FA45-1EF8-4972-9D03-2E3B1839D28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58" name="Rectangle 57"/>
          <p:cNvSpPr/>
          <p:nvPr/>
        </p:nvSpPr>
        <p:spPr>
          <a:xfrm>
            <a:off x="905572" y="451413"/>
            <a:ext cx="3562257" cy="423633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642395"/>
            <a:ext cx="3090440" cy="3863051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4566213"/>
            <a:ext cx="3505200" cy="613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4293627"/>
            <a:ext cx="3493664" cy="273844"/>
          </a:xfrm>
        </p:spPr>
        <p:txBody>
          <a:bodyPr>
            <a:normAutofit/>
          </a:bodyPr>
          <a:lstStyle/>
          <a:p>
            <a:r>
              <a:rPr lang="en-US" smtClean="0"/>
              <a:t>UCS405: Discrete Mathematical Structures</a:t>
            </a:r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1993076"/>
            <a:ext cx="3304572" cy="109736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3102746"/>
            <a:ext cx="3298784" cy="1138428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51435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16133"/>
            <a:ext cx="3679116" cy="470388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16133"/>
            <a:ext cx="3505200" cy="46795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2" y="451413"/>
            <a:ext cx="3562257" cy="4236334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4566213"/>
            <a:ext cx="3505200" cy="613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1995678"/>
            <a:ext cx="3300984" cy="109728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9" y="520346"/>
            <a:ext cx="3359623" cy="4101084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1" y="3099816"/>
            <a:ext cx="3300573" cy="113967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B801E-8ED6-469A-AD50-E9BE5E4884C6}" type="datetime1">
              <a:rPr lang="ru-RU" smtClean="0"/>
              <a:pPr/>
              <a:t>28.02.2021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4293627"/>
            <a:ext cx="3493664" cy="273844"/>
          </a:xfrm>
        </p:spPr>
        <p:txBody>
          <a:bodyPr>
            <a:normAutofit/>
          </a:bodyPr>
          <a:lstStyle/>
          <a:p>
            <a:r>
              <a:rPr lang="en-US" smtClean="0"/>
              <a:t>UCS405: Discrete Mathematical Structures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1FA45-1EF8-4972-9D03-2E3B1839D28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51435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250116"/>
            <a:ext cx="8229600" cy="4639235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16133"/>
            <a:ext cx="3679116" cy="524433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16133"/>
            <a:ext cx="3505200" cy="46795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770748"/>
            <a:ext cx="7024744" cy="8572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3" y="1742739"/>
            <a:ext cx="6777317" cy="26317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168369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18C4BF5E-6749-4F04-BCA0-2A394DD4A8B0}" type="datetime1">
              <a:rPr lang="ru-RU" smtClean="0"/>
              <a:pPr/>
              <a:t>28.02.2021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4389120"/>
            <a:ext cx="350215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UCS405: Discrete Mathematical Structures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168369"/>
            <a:ext cx="133215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8291FA45-1EF8-4972-9D03-2E3B1839D280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05" r:id="rId1"/>
    <p:sldLayoutId id="2147484406" r:id="rId2"/>
    <p:sldLayoutId id="2147484407" r:id="rId3"/>
    <p:sldLayoutId id="2147484408" r:id="rId4"/>
    <p:sldLayoutId id="2147484409" r:id="rId5"/>
    <p:sldLayoutId id="2147484410" r:id="rId6"/>
    <p:sldLayoutId id="2147484411" r:id="rId7"/>
    <p:sldLayoutId id="2147484412" r:id="rId8"/>
    <p:sldLayoutId id="2147484413" r:id="rId9"/>
    <p:sldLayoutId id="2147484414" r:id="rId10"/>
    <p:sldLayoutId id="2147484415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733366" y="1928808"/>
            <a:ext cx="3410534" cy="928694"/>
          </a:xfrm>
        </p:spPr>
        <p:txBody>
          <a:bodyPr>
            <a:noAutofit/>
          </a:bodyPr>
          <a:lstStyle/>
          <a:p>
            <a:r>
              <a:rPr lang="en-IE" sz="3200" dirty="0" smtClean="0"/>
              <a:t>8085 Microprocessor</a:t>
            </a:r>
            <a:endParaRPr lang="ru-RU" sz="32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286512" y="3601562"/>
            <a:ext cx="1857388" cy="756138"/>
          </a:xfrm>
        </p:spPr>
        <p:txBody>
          <a:bodyPr>
            <a:normAutofit fontScale="55000" lnSpcReduction="20000"/>
          </a:bodyPr>
          <a:lstStyle/>
          <a:p>
            <a:r>
              <a:rPr lang="en-IN" b="1" dirty="0" smtClean="0">
                <a:latin typeface="Bell MT" pitchFamily="18" charset="0"/>
              </a:rPr>
              <a:t>Dr. Manju Khurana</a:t>
            </a:r>
          </a:p>
          <a:p>
            <a:r>
              <a:rPr lang="en-IN" b="1" dirty="0" smtClean="0">
                <a:latin typeface="Bell MT" pitchFamily="18" charset="0"/>
              </a:rPr>
              <a:t>Assistant Professor, CSED</a:t>
            </a:r>
          </a:p>
          <a:p>
            <a:r>
              <a:rPr lang="en-IN" b="1" dirty="0" smtClean="0">
                <a:latin typeface="Bell MT" pitchFamily="18" charset="0"/>
              </a:rPr>
              <a:t>TIET, Patiala</a:t>
            </a:r>
          </a:p>
          <a:p>
            <a:r>
              <a:rPr lang="en-IN" b="1" dirty="0" smtClean="0">
                <a:latin typeface="Bell MT" pitchFamily="18" charset="0"/>
              </a:rPr>
              <a:t>manju.khurana@thapar.edu</a:t>
            </a:r>
            <a:endParaRPr lang="en-US" b="1" dirty="0">
              <a:latin typeface="Bell MT" pitchFamily="18" charset="0"/>
            </a:endParaRPr>
          </a:p>
        </p:txBody>
      </p:sp>
      <p:pic>
        <p:nvPicPr>
          <p:cNvPr id="11266" name="Picture 2" descr="Introduction to Microprocessor Programmi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19886" y="142858"/>
            <a:ext cx="2423948" cy="150018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64216268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43490" y="770748"/>
            <a:ext cx="7024744" cy="443680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Reset Signals</a:t>
            </a:r>
            <a:endParaRPr lang="ru-RU" sz="28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43493" y="1340532"/>
            <a:ext cx="7314721" cy="3160044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1400" b="1" dirty="0" smtClean="0"/>
              <a:t>Reset In (input, active low) (Pin 36)</a:t>
            </a:r>
          </a:p>
          <a:p>
            <a:pPr lvl="1"/>
            <a:r>
              <a:rPr lang="en-US" sz="1200" dirty="0" smtClean="0"/>
              <a:t>This signal is used to reset the microprocessor.</a:t>
            </a:r>
          </a:p>
          <a:p>
            <a:pPr lvl="1"/>
            <a:r>
              <a:rPr lang="en-US" sz="1200" dirty="0" smtClean="0"/>
              <a:t>The program counter inside the microprocessor is set to </a:t>
            </a:r>
            <a:r>
              <a:rPr lang="en-US" sz="1200" dirty="0" smtClean="0"/>
              <a:t>zero (</a:t>
            </a:r>
            <a:r>
              <a:rPr lang="en-US" sz="1200" dirty="0" smtClean="0"/>
              <a:t>0000H)</a:t>
            </a:r>
          </a:p>
          <a:p>
            <a:pPr lvl="1"/>
            <a:r>
              <a:rPr lang="en-US" sz="1200" dirty="0" smtClean="0"/>
              <a:t>The buses are tri-stated.</a:t>
            </a:r>
          </a:p>
          <a:p>
            <a:pPr lvl="1">
              <a:buNone/>
            </a:pPr>
            <a:endParaRPr lang="en-US" sz="1200" dirty="0" smtClean="0"/>
          </a:p>
          <a:p>
            <a:pPr>
              <a:buFont typeface="Wingdings" pitchFamily="2" charset="2"/>
              <a:buChar char="ü"/>
            </a:pPr>
            <a:r>
              <a:rPr lang="en-US" sz="1400" b="1" dirty="0" smtClean="0"/>
              <a:t>Reset Out (Output, Active High) (Pin 3)</a:t>
            </a:r>
          </a:p>
          <a:p>
            <a:pPr lvl="1"/>
            <a:r>
              <a:rPr lang="en-US" sz="1200" dirty="0" smtClean="0"/>
              <a:t>It indicates microprocessor is being reset.</a:t>
            </a:r>
          </a:p>
          <a:p>
            <a:pPr lvl="1"/>
            <a:r>
              <a:rPr lang="en-US" sz="1200" dirty="0" smtClean="0"/>
              <a:t>Used to reset all the connected devices when the microprocessor is reset.</a:t>
            </a:r>
            <a:endParaRPr lang="en-IN" sz="1200" b="1" dirty="0" smtClean="0"/>
          </a:p>
        </p:txBody>
      </p:sp>
      <p:sp>
        <p:nvSpPr>
          <p:cNvPr id="8" name="Slide Number Placeholder 4"/>
          <p:cNvSpPr txBox="1">
            <a:spLocks/>
          </p:cNvSpPr>
          <p:nvPr/>
        </p:nvSpPr>
        <p:spPr>
          <a:xfrm>
            <a:off x="8358214" y="4572014"/>
            <a:ext cx="133215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291FA45-1EF8-4972-9D03-2E3B1839D280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r>
              <a:rPr kumimoji="0" lang="en-I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4389120"/>
            <a:ext cx="3716766" cy="273844"/>
          </a:xfrm>
        </p:spPr>
        <p:txBody>
          <a:bodyPr/>
          <a:lstStyle/>
          <a:p>
            <a:r>
              <a:rPr lang="en-US" dirty="0" smtClean="0"/>
              <a:t>UCS617: </a:t>
            </a:r>
            <a:r>
              <a:rPr lang="en-IE" dirty="0" smtClean="0"/>
              <a:t>Microprocessor Based Systems Design</a:t>
            </a:r>
            <a:endParaRPr lang="ru-RU" dirty="0"/>
          </a:p>
        </p:txBody>
      </p:sp>
      <p:sp>
        <p:nvSpPr>
          <p:cNvPr id="10" name="Прямоугольник 3"/>
          <p:cNvSpPr/>
          <p:nvPr/>
        </p:nvSpPr>
        <p:spPr>
          <a:xfrm>
            <a:off x="4714908" y="38099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 smtClean="0">
                <a:solidFill>
                  <a:schemeClr val="bg1">
                    <a:lumMod val="95000"/>
                  </a:schemeClr>
                </a:solidFill>
              </a:rPr>
              <a:t>Introduction to Microprocessor Based Systems Design</a:t>
            </a:r>
            <a:endParaRPr lang="ru-RU" sz="10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06748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43490" y="770748"/>
            <a:ext cx="7024744" cy="443680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DMA Request Signals</a:t>
            </a:r>
            <a:endParaRPr lang="ru-RU" sz="28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43493" y="1340532"/>
            <a:ext cx="7314721" cy="3160044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q"/>
            </a:pPr>
            <a:r>
              <a:rPr lang="en-US" sz="1400" b="1" dirty="0" smtClean="0"/>
              <a:t>DMA:</a:t>
            </a:r>
          </a:p>
          <a:p>
            <a:pPr lvl="1" algn="just"/>
            <a:r>
              <a:rPr lang="en-US" sz="1200" dirty="0" smtClean="0"/>
              <a:t>When 2 or more devices are connected to a common bus, to prevent the devices from interfering with each other, the </a:t>
            </a:r>
            <a:r>
              <a:rPr lang="en-US" sz="1200" dirty="0" err="1" smtClean="0"/>
              <a:t>tristate</a:t>
            </a:r>
            <a:r>
              <a:rPr lang="en-US" sz="1200" dirty="0" smtClean="0"/>
              <a:t> gates are used to disconnect all devices except the one that is communicating at a given instant .</a:t>
            </a:r>
          </a:p>
          <a:p>
            <a:pPr lvl="1" algn="just"/>
            <a:r>
              <a:rPr lang="en-US" sz="1200" dirty="0" smtClean="0"/>
              <a:t>The CPU controls the data transfer operation between memory and I/O device.</a:t>
            </a:r>
          </a:p>
          <a:p>
            <a:pPr lvl="1" algn="just"/>
            <a:r>
              <a:rPr lang="en-US" sz="1200" dirty="0" smtClean="0"/>
              <a:t>DMA operation is used for large volume data transfer between memory and an I/O device directly.</a:t>
            </a:r>
          </a:p>
          <a:p>
            <a:pPr lvl="1" algn="just"/>
            <a:r>
              <a:rPr lang="en-US" sz="1200" dirty="0" smtClean="0"/>
              <a:t>The CPU is disabled by tri-stating its buses and the transfer is effected directly by external control circuits.</a:t>
            </a:r>
          </a:p>
          <a:p>
            <a:pPr algn="just">
              <a:buFont typeface="Wingdings" pitchFamily="2" charset="2"/>
              <a:buChar char="q"/>
            </a:pPr>
            <a:r>
              <a:rPr lang="en-US" sz="1400" b="1" dirty="0" smtClean="0"/>
              <a:t>HOLD (Pin 38)</a:t>
            </a:r>
          </a:p>
          <a:p>
            <a:pPr lvl="1" algn="just"/>
            <a:r>
              <a:rPr lang="en-US" sz="1200" dirty="0" smtClean="0"/>
              <a:t>This signal indicates that another device is requesting the use of address and data bus.</a:t>
            </a:r>
          </a:p>
          <a:p>
            <a:pPr lvl="1" algn="just"/>
            <a:r>
              <a:rPr lang="en-US" sz="1200" dirty="0" smtClean="0"/>
              <a:t>So it relinquish the use of buses as soon as the current machine cycle is completed.</a:t>
            </a:r>
          </a:p>
          <a:p>
            <a:pPr lvl="1" algn="just"/>
            <a:r>
              <a:rPr lang="en-US" sz="1200" dirty="0" smtClean="0"/>
              <a:t>Microprocessor regains the bus after the removal of a HOLD signal</a:t>
            </a:r>
          </a:p>
          <a:p>
            <a:pPr algn="just">
              <a:buFont typeface="Wingdings" pitchFamily="2" charset="2"/>
              <a:buChar char="q"/>
            </a:pPr>
            <a:r>
              <a:rPr lang="en-US" sz="1400" b="1" dirty="0" smtClean="0"/>
              <a:t>HLDA (Pin 39)</a:t>
            </a:r>
          </a:p>
          <a:p>
            <a:pPr lvl="1" algn="just"/>
            <a:r>
              <a:rPr lang="en-US" sz="1200" dirty="0" smtClean="0"/>
              <a:t>On receipt of HOLD signal, the MP acknowledges the request by sending out HLDA signal and leaves out the control of the buses.</a:t>
            </a:r>
          </a:p>
          <a:p>
            <a:pPr lvl="1" algn="just"/>
            <a:r>
              <a:rPr lang="en-US" sz="1200" dirty="0" smtClean="0"/>
              <a:t>After the HLDA signal the DMA controller starts the direct transfer of data.</a:t>
            </a:r>
          </a:p>
          <a:p>
            <a:pPr lvl="1" algn="just"/>
            <a:r>
              <a:rPr lang="en-US" sz="1200" dirty="0" smtClean="0"/>
              <a:t>After the removal of HOLD request HLDA goes low.</a:t>
            </a:r>
            <a:endParaRPr lang="en-IN" sz="1000" b="1" dirty="0" smtClean="0"/>
          </a:p>
        </p:txBody>
      </p:sp>
      <p:sp>
        <p:nvSpPr>
          <p:cNvPr id="8" name="Slide Number Placeholder 4"/>
          <p:cNvSpPr txBox="1">
            <a:spLocks/>
          </p:cNvSpPr>
          <p:nvPr/>
        </p:nvSpPr>
        <p:spPr>
          <a:xfrm>
            <a:off x="8358214" y="4572014"/>
            <a:ext cx="133215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291FA45-1EF8-4972-9D03-2E3B1839D280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r>
              <a:rPr kumimoji="0" lang="en-I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4389120"/>
            <a:ext cx="3716766" cy="273844"/>
          </a:xfrm>
        </p:spPr>
        <p:txBody>
          <a:bodyPr/>
          <a:lstStyle/>
          <a:p>
            <a:r>
              <a:rPr lang="en-US" dirty="0" smtClean="0"/>
              <a:t>UCS617: </a:t>
            </a:r>
            <a:r>
              <a:rPr lang="en-IE" dirty="0" smtClean="0"/>
              <a:t>Microprocessor Based Systems Design</a:t>
            </a:r>
            <a:endParaRPr lang="ru-RU" dirty="0"/>
          </a:p>
        </p:txBody>
      </p:sp>
      <p:sp>
        <p:nvSpPr>
          <p:cNvPr id="10" name="Прямоугольник 3"/>
          <p:cNvSpPr/>
          <p:nvPr/>
        </p:nvSpPr>
        <p:spPr>
          <a:xfrm>
            <a:off x="4714908" y="38099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 smtClean="0">
                <a:solidFill>
                  <a:schemeClr val="bg1">
                    <a:lumMod val="95000"/>
                  </a:schemeClr>
                </a:solidFill>
              </a:rPr>
              <a:t>Introduction to Microprocessor Based Systems Design</a:t>
            </a:r>
            <a:endParaRPr lang="ru-RU" sz="10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06748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43490" y="770748"/>
            <a:ext cx="7024744" cy="443680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Serial I/O Signals</a:t>
            </a:r>
            <a:endParaRPr lang="ru-RU" sz="28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43493" y="1340532"/>
            <a:ext cx="7314721" cy="316004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400" dirty="0" smtClean="0"/>
              <a:t>These pins are used for serial data communication</a:t>
            </a:r>
          </a:p>
          <a:p>
            <a:pPr>
              <a:buFont typeface="Wingdings" pitchFamily="2" charset="2"/>
              <a:buChar char="ü"/>
            </a:pPr>
            <a:r>
              <a:rPr lang="en-US" sz="1400" b="1" dirty="0" smtClean="0"/>
              <a:t>SID (input) Serial input data (Pin 4)</a:t>
            </a:r>
          </a:p>
          <a:p>
            <a:pPr lvl="1"/>
            <a:r>
              <a:rPr lang="en-US" sz="1200" dirty="0" smtClean="0"/>
              <a:t>It is a data line for serial input</a:t>
            </a:r>
          </a:p>
          <a:p>
            <a:pPr lvl="1"/>
            <a:r>
              <a:rPr lang="en-US" sz="1200" dirty="0" smtClean="0"/>
              <a:t>Used to accept serial data bit by bit from external device</a:t>
            </a:r>
          </a:p>
          <a:p>
            <a:pPr lvl="1" algn="just"/>
            <a:r>
              <a:rPr lang="en-US" sz="1200" dirty="0" smtClean="0"/>
              <a:t>The data on this line is loaded into accumulator bit 7 whenever a RIM instruction is executed.</a:t>
            </a:r>
          </a:p>
          <a:p>
            <a:pPr lvl="1" algn="just">
              <a:buNone/>
            </a:pPr>
            <a:endParaRPr lang="en-US" sz="1200" dirty="0" smtClean="0"/>
          </a:p>
          <a:p>
            <a:pPr>
              <a:buFont typeface="Wingdings" pitchFamily="2" charset="2"/>
              <a:buChar char="ü"/>
            </a:pPr>
            <a:r>
              <a:rPr lang="en-US" sz="1400" b="1" dirty="0" smtClean="0"/>
              <a:t>SOD (output) Serial output data (Pin 5)</a:t>
            </a:r>
          </a:p>
          <a:p>
            <a:pPr lvl="1"/>
            <a:r>
              <a:rPr lang="en-US" sz="1200" dirty="0" smtClean="0"/>
              <a:t>It is a data line for serial output</a:t>
            </a:r>
          </a:p>
          <a:p>
            <a:pPr lvl="1"/>
            <a:r>
              <a:rPr lang="en-US" sz="1200" dirty="0" smtClean="0"/>
              <a:t>Used to transmit serial data bit by bit to the external device</a:t>
            </a:r>
          </a:p>
          <a:p>
            <a:pPr lvl="1" algn="just"/>
            <a:r>
              <a:rPr lang="en-US" sz="1200" dirty="0" smtClean="0"/>
              <a:t>The 7th bit of the accumulator is outputted on SOD line when SIM instruction is executed.</a:t>
            </a:r>
            <a:endParaRPr lang="en-IN" sz="1200" b="1" dirty="0" smtClean="0"/>
          </a:p>
        </p:txBody>
      </p:sp>
      <p:sp>
        <p:nvSpPr>
          <p:cNvPr id="8" name="Slide Number Placeholder 4"/>
          <p:cNvSpPr txBox="1">
            <a:spLocks/>
          </p:cNvSpPr>
          <p:nvPr/>
        </p:nvSpPr>
        <p:spPr>
          <a:xfrm>
            <a:off x="8358214" y="4572014"/>
            <a:ext cx="133215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291FA45-1EF8-4972-9D03-2E3B1839D280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r>
              <a:rPr kumimoji="0" lang="en-I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4389120"/>
            <a:ext cx="3716766" cy="273844"/>
          </a:xfrm>
        </p:spPr>
        <p:txBody>
          <a:bodyPr/>
          <a:lstStyle/>
          <a:p>
            <a:r>
              <a:rPr lang="en-US" dirty="0" smtClean="0"/>
              <a:t>UCS617: </a:t>
            </a:r>
            <a:r>
              <a:rPr lang="en-IE" dirty="0" smtClean="0"/>
              <a:t>Microprocessor Based Systems Design</a:t>
            </a:r>
            <a:endParaRPr lang="ru-RU" dirty="0"/>
          </a:p>
        </p:txBody>
      </p:sp>
      <p:sp>
        <p:nvSpPr>
          <p:cNvPr id="10" name="Прямоугольник 3"/>
          <p:cNvSpPr/>
          <p:nvPr/>
        </p:nvSpPr>
        <p:spPr>
          <a:xfrm>
            <a:off x="4714908" y="38099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 smtClean="0">
                <a:solidFill>
                  <a:schemeClr val="bg1">
                    <a:lumMod val="95000"/>
                  </a:schemeClr>
                </a:solidFill>
              </a:rPr>
              <a:t>Introduction to Microprocessor Based Systems Design</a:t>
            </a:r>
            <a:endParaRPr lang="ru-RU" sz="10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06748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43490" y="770748"/>
            <a:ext cx="7024744" cy="443680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Externally Initiated signal</a:t>
            </a:r>
            <a:endParaRPr lang="ru-RU" sz="28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43493" y="1340532"/>
            <a:ext cx="7314721" cy="3160044"/>
          </a:xfrm>
        </p:spPr>
        <p:txBody>
          <a:bodyPr>
            <a:normAutofit/>
          </a:bodyPr>
          <a:lstStyle/>
          <a:p>
            <a:pPr marL="411480" indent="-342900">
              <a:buFont typeface="Wingdings" pitchFamily="2" charset="2"/>
              <a:buChar char="ü"/>
            </a:pPr>
            <a:r>
              <a:rPr lang="en-US" sz="1400" b="1" dirty="0" smtClean="0"/>
              <a:t>Ready (input) (Pin 35)</a:t>
            </a:r>
          </a:p>
          <a:p>
            <a:pPr lvl="1" algn="just"/>
            <a:r>
              <a:rPr lang="en-US" sz="1200" dirty="0" smtClean="0"/>
              <a:t>Memory and I/O devices will have slower response compared to microprocessors.</a:t>
            </a:r>
          </a:p>
          <a:p>
            <a:pPr lvl="1" algn="just"/>
            <a:r>
              <a:rPr lang="en-US" sz="1200" dirty="0" smtClean="0"/>
              <a:t>Before completing the present job such a slow peripheral may not be able to handle further data or control signals from CPU.</a:t>
            </a:r>
          </a:p>
          <a:p>
            <a:pPr lvl="1" algn="just"/>
            <a:r>
              <a:rPr lang="en-US" sz="1200" dirty="0" smtClean="0"/>
              <a:t>The processor sets the READY signal after completing the present job to access the data.</a:t>
            </a:r>
          </a:p>
          <a:p>
            <a:pPr lvl="1"/>
            <a:r>
              <a:rPr lang="en-US" sz="1200" dirty="0" smtClean="0"/>
              <a:t>It synchronize slower peripheral to the processor.</a:t>
            </a:r>
          </a:p>
          <a:p>
            <a:pPr lvl="1" algn="just"/>
            <a:r>
              <a:rPr lang="en-US" sz="1200" dirty="0" smtClean="0"/>
              <a:t>The microprocessor enters into WAIT state while the READY pin is disabled.</a:t>
            </a:r>
            <a:endParaRPr lang="en-IN" sz="800" b="1" dirty="0" smtClean="0"/>
          </a:p>
        </p:txBody>
      </p:sp>
      <p:sp>
        <p:nvSpPr>
          <p:cNvPr id="8" name="Slide Number Placeholder 4"/>
          <p:cNvSpPr txBox="1">
            <a:spLocks/>
          </p:cNvSpPr>
          <p:nvPr/>
        </p:nvSpPr>
        <p:spPr>
          <a:xfrm>
            <a:off x="8358214" y="4572014"/>
            <a:ext cx="133215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291FA45-1EF8-4972-9D03-2E3B1839D280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r>
              <a:rPr kumimoji="0" lang="en-I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4389120"/>
            <a:ext cx="3716766" cy="273844"/>
          </a:xfrm>
        </p:spPr>
        <p:txBody>
          <a:bodyPr/>
          <a:lstStyle/>
          <a:p>
            <a:r>
              <a:rPr lang="en-US" dirty="0" smtClean="0"/>
              <a:t>UCS617: </a:t>
            </a:r>
            <a:r>
              <a:rPr lang="en-IE" dirty="0" smtClean="0"/>
              <a:t>Microprocessor Based Systems Design</a:t>
            </a:r>
            <a:endParaRPr lang="ru-RU" dirty="0"/>
          </a:p>
        </p:txBody>
      </p:sp>
      <p:sp>
        <p:nvSpPr>
          <p:cNvPr id="10" name="Прямоугольник 3"/>
          <p:cNvSpPr/>
          <p:nvPr/>
        </p:nvSpPr>
        <p:spPr>
          <a:xfrm>
            <a:off x="4714908" y="38099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 smtClean="0">
                <a:solidFill>
                  <a:schemeClr val="bg1">
                    <a:lumMod val="95000"/>
                  </a:schemeClr>
                </a:solidFill>
              </a:rPr>
              <a:t>Introduction to Microprocessor Based Systems Design</a:t>
            </a:r>
            <a:endParaRPr lang="ru-RU" sz="10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06748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A thread to say Thank you! - Unreal Engine Forum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3108" y="642924"/>
            <a:ext cx="4876800" cy="3657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43490" y="428610"/>
            <a:ext cx="7024744" cy="586556"/>
          </a:xfrm>
        </p:spPr>
        <p:txBody>
          <a:bodyPr>
            <a:normAutofit/>
          </a:bodyPr>
          <a:lstStyle/>
          <a:p>
            <a:pPr fontAlgn="base"/>
            <a:r>
              <a:rPr lang="en-US" sz="2800" b="1" dirty="0" smtClean="0"/>
              <a:t>Pin Diagram of Intel 8085</a:t>
            </a:r>
            <a:endParaRPr lang="en-US" sz="2800" b="1" dirty="0"/>
          </a:p>
        </p:txBody>
      </p:sp>
      <p:sp>
        <p:nvSpPr>
          <p:cNvPr id="9" name="Slide Number Placeholder 4"/>
          <p:cNvSpPr txBox="1">
            <a:spLocks/>
          </p:cNvSpPr>
          <p:nvPr/>
        </p:nvSpPr>
        <p:spPr>
          <a:xfrm>
            <a:off x="8358214" y="4572014"/>
            <a:ext cx="133215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291FA45-1EF8-4972-9D03-2E3B1839D280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r>
              <a:rPr kumimoji="0" lang="en-I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1" name="Прямоугольник 3"/>
          <p:cNvSpPr/>
          <p:nvPr/>
        </p:nvSpPr>
        <p:spPr>
          <a:xfrm>
            <a:off x="4714908" y="38099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 smtClean="0">
                <a:solidFill>
                  <a:schemeClr val="bg1">
                    <a:lumMod val="95000"/>
                  </a:schemeClr>
                </a:solidFill>
              </a:rPr>
              <a:t>Introduction to Microprocessor Based Systems Design</a:t>
            </a:r>
            <a:endParaRPr lang="ru-RU" sz="1000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23554" name="Picture 2" descr="Microprocessor - 8085 Pin Configuration - Tutorialspoint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14678" y="1000114"/>
            <a:ext cx="2789842" cy="378621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4274922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43490" y="770748"/>
            <a:ext cx="7024744" cy="443680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8085 Pin Description</a:t>
            </a:r>
            <a:endParaRPr lang="ru-RU" sz="28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43493" y="1340532"/>
            <a:ext cx="7314721" cy="3160044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1400" dirty="0" smtClean="0"/>
              <a:t>The 8085 is an 8-bit general purpose microprocessor that can address 64K Byte of memory.</a:t>
            </a:r>
          </a:p>
          <a:p>
            <a:pPr algn="just"/>
            <a:r>
              <a:rPr lang="en-US" sz="1400" dirty="0" smtClean="0"/>
              <a:t>It has 40 pins and uses +5V for power. It can run at a maximum frequency of 3 </a:t>
            </a:r>
            <a:r>
              <a:rPr lang="en-US" sz="1400" dirty="0" err="1" smtClean="0"/>
              <a:t>MHz.</a:t>
            </a:r>
            <a:endParaRPr lang="en-US" sz="1400" dirty="0" smtClean="0"/>
          </a:p>
          <a:p>
            <a:r>
              <a:rPr lang="en-US" sz="1400" dirty="0" smtClean="0"/>
              <a:t>The pins on the chip can be grouped into 9 groups:</a:t>
            </a:r>
          </a:p>
          <a:p>
            <a:pPr lvl="1"/>
            <a:r>
              <a:rPr lang="en-US" sz="1200" dirty="0" smtClean="0"/>
              <a:t>Address Bus and Data Bus</a:t>
            </a:r>
          </a:p>
          <a:p>
            <a:pPr lvl="1"/>
            <a:r>
              <a:rPr lang="en-US" sz="1200" dirty="0" smtClean="0"/>
              <a:t>Status Signals</a:t>
            </a:r>
          </a:p>
          <a:p>
            <a:pPr lvl="1"/>
            <a:r>
              <a:rPr lang="en-US" sz="1200" dirty="0" smtClean="0"/>
              <a:t>Control signal</a:t>
            </a:r>
          </a:p>
          <a:p>
            <a:pPr lvl="1"/>
            <a:r>
              <a:rPr lang="en-US" sz="1200" dirty="0" smtClean="0"/>
              <a:t>Interrupt signal</a:t>
            </a:r>
          </a:p>
          <a:p>
            <a:pPr lvl="1"/>
            <a:r>
              <a:rPr lang="en-US" sz="1200" dirty="0" smtClean="0"/>
              <a:t>Power supply and Clock signal</a:t>
            </a:r>
          </a:p>
          <a:p>
            <a:pPr lvl="1"/>
            <a:r>
              <a:rPr lang="en-US" sz="1200" dirty="0" smtClean="0"/>
              <a:t>Reset Signal</a:t>
            </a:r>
          </a:p>
          <a:p>
            <a:pPr lvl="1"/>
            <a:r>
              <a:rPr lang="en-US" sz="1200" dirty="0" smtClean="0"/>
              <a:t>DMA request Signal</a:t>
            </a:r>
          </a:p>
          <a:p>
            <a:pPr lvl="1"/>
            <a:r>
              <a:rPr lang="en-US" sz="1200" dirty="0" smtClean="0"/>
              <a:t>Serial I/O signal</a:t>
            </a:r>
          </a:p>
          <a:p>
            <a:pPr lvl="1"/>
            <a:r>
              <a:rPr lang="en-US" sz="1200" dirty="0" smtClean="0"/>
              <a:t>Externally Initiated Signals.</a:t>
            </a:r>
          </a:p>
        </p:txBody>
      </p:sp>
      <p:sp>
        <p:nvSpPr>
          <p:cNvPr id="8" name="Slide Number Placeholder 4"/>
          <p:cNvSpPr txBox="1">
            <a:spLocks/>
          </p:cNvSpPr>
          <p:nvPr/>
        </p:nvSpPr>
        <p:spPr>
          <a:xfrm>
            <a:off x="8358214" y="4572014"/>
            <a:ext cx="133215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291FA45-1EF8-4972-9D03-2E3B1839D280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r>
              <a:rPr kumimoji="0" lang="en-I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4389120"/>
            <a:ext cx="3716766" cy="273844"/>
          </a:xfrm>
        </p:spPr>
        <p:txBody>
          <a:bodyPr/>
          <a:lstStyle/>
          <a:p>
            <a:r>
              <a:rPr lang="en-US" dirty="0" smtClean="0"/>
              <a:t>UCS617: </a:t>
            </a:r>
            <a:r>
              <a:rPr lang="en-IE" dirty="0" smtClean="0"/>
              <a:t>Microprocessor Based Systems Design</a:t>
            </a:r>
            <a:endParaRPr lang="ru-RU" dirty="0"/>
          </a:p>
        </p:txBody>
      </p:sp>
      <p:sp>
        <p:nvSpPr>
          <p:cNvPr id="10" name="Прямоугольник 3"/>
          <p:cNvSpPr/>
          <p:nvPr/>
        </p:nvSpPr>
        <p:spPr>
          <a:xfrm>
            <a:off x="4714908" y="38099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 smtClean="0">
                <a:solidFill>
                  <a:schemeClr val="bg1">
                    <a:lumMod val="95000"/>
                  </a:schemeClr>
                </a:solidFill>
              </a:rPr>
              <a:t>Introduction to Microprocessor Based Systems Design</a:t>
            </a:r>
            <a:endParaRPr lang="ru-RU" sz="10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06748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43490" y="770748"/>
            <a:ext cx="7024744" cy="443680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The Address and Data Busses</a:t>
            </a:r>
            <a:endParaRPr lang="ru-RU" sz="28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43493" y="1340532"/>
            <a:ext cx="7314721" cy="3160044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q"/>
            </a:pPr>
            <a:r>
              <a:rPr lang="en-US" sz="1400" b="1" dirty="0" smtClean="0"/>
              <a:t>Address Bus (Pin 21-28)</a:t>
            </a:r>
          </a:p>
          <a:p>
            <a:pPr lvl="1"/>
            <a:r>
              <a:rPr lang="en-US" sz="1200" dirty="0" smtClean="0"/>
              <a:t>16 bit address lines A</a:t>
            </a:r>
            <a:r>
              <a:rPr lang="en-US" sz="1200" baseline="-25000" dirty="0" smtClean="0"/>
              <a:t>0</a:t>
            </a:r>
            <a:r>
              <a:rPr lang="en-US" sz="1200" dirty="0" smtClean="0"/>
              <a:t> to A</a:t>
            </a:r>
            <a:r>
              <a:rPr lang="en-US" sz="1200" baseline="-25000" dirty="0" smtClean="0"/>
              <a:t>15</a:t>
            </a:r>
          </a:p>
          <a:p>
            <a:pPr lvl="1"/>
            <a:r>
              <a:rPr lang="en-US" sz="1200" dirty="0" smtClean="0"/>
              <a:t>The address bus has 8 signal lines A</a:t>
            </a:r>
            <a:r>
              <a:rPr lang="en-US" sz="1200" baseline="-25000" dirty="0" smtClean="0"/>
              <a:t>8</a:t>
            </a:r>
            <a:r>
              <a:rPr lang="en-US" sz="1200" dirty="0" smtClean="0"/>
              <a:t> – A</a:t>
            </a:r>
            <a:r>
              <a:rPr lang="en-US" sz="1200" baseline="-25000" dirty="0" smtClean="0"/>
              <a:t>15</a:t>
            </a:r>
            <a:r>
              <a:rPr lang="en-US" sz="1200" dirty="0" smtClean="0"/>
              <a:t> which are unidirectional.</a:t>
            </a:r>
          </a:p>
          <a:p>
            <a:pPr lvl="1"/>
            <a:r>
              <a:rPr lang="en-US" sz="1200" dirty="0" smtClean="0"/>
              <a:t>The other 8 address lines A</a:t>
            </a:r>
            <a:r>
              <a:rPr lang="en-US" sz="1200" baseline="-25000" dirty="0" smtClean="0"/>
              <a:t>0</a:t>
            </a:r>
            <a:r>
              <a:rPr lang="en-US" sz="1200" dirty="0" smtClean="0"/>
              <a:t> to A</a:t>
            </a:r>
            <a:r>
              <a:rPr lang="en-US" sz="1200" baseline="-25000" dirty="0" smtClean="0"/>
              <a:t>7</a:t>
            </a:r>
            <a:r>
              <a:rPr lang="en-US" sz="1200" dirty="0" smtClean="0"/>
              <a:t> are multiplexed (time shared) with the 8 data bits.</a:t>
            </a:r>
          </a:p>
          <a:p>
            <a:pPr lvl="1">
              <a:buNone/>
            </a:pPr>
            <a:endParaRPr lang="en-IN" sz="1200" dirty="0" smtClean="0"/>
          </a:p>
          <a:p>
            <a:pPr lvl="1">
              <a:buNone/>
            </a:pPr>
            <a:endParaRPr lang="en-IN" sz="1200" dirty="0" smtClean="0"/>
          </a:p>
          <a:p>
            <a:pPr lvl="1">
              <a:buNone/>
            </a:pPr>
            <a:endParaRPr lang="en-IN" sz="1200" dirty="0" smtClean="0"/>
          </a:p>
          <a:p>
            <a:pPr>
              <a:buFont typeface="Wingdings" pitchFamily="2" charset="2"/>
              <a:buChar char="q"/>
            </a:pPr>
            <a:r>
              <a:rPr lang="en-US" sz="1400" b="1" dirty="0" smtClean="0"/>
              <a:t>Data Bus (Pin 19-12)</a:t>
            </a:r>
          </a:p>
          <a:p>
            <a:pPr lvl="1" algn="just"/>
            <a:r>
              <a:rPr lang="en-US" sz="1200" dirty="0" smtClean="0"/>
              <a:t>To save the number of pins lower order address pin are multiplexed with 8 bit data bus (bidirectional)</a:t>
            </a:r>
          </a:p>
          <a:p>
            <a:pPr lvl="1" algn="just"/>
            <a:r>
              <a:rPr lang="en-US" sz="1200" dirty="0" smtClean="0"/>
              <a:t>So, the bits AD</a:t>
            </a:r>
            <a:r>
              <a:rPr lang="en-US" sz="1200" baseline="-25000" dirty="0" smtClean="0"/>
              <a:t>0</a:t>
            </a:r>
            <a:r>
              <a:rPr lang="en-US" sz="1200" dirty="0" smtClean="0"/>
              <a:t> – AD</a:t>
            </a:r>
            <a:r>
              <a:rPr lang="en-US" sz="1200" baseline="-25000" dirty="0" smtClean="0"/>
              <a:t>7</a:t>
            </a:r>
            <a:r>
              <a:rPr lang="en-US" sz="1200" dirty="0" smtClean="0"/>
              <a:t> are bi-directional and serve as A</a:t>
            </a:r>
            <a:r>
              <a:rPr lang="en-US" sz="1200" baseline="-25000" dirty="0" smtClean="0"/>
              <a:t>0</a:t>
            </a:r>
            <a:r>
              <a:rPr lang="en-US" sz="1200" dirty="0" smtClean="0"/>
              <a:t> – A</a:t>
            </a:r>
            <a:r>
              <a:rPr lang="en-US" sz="1200" baseline="-25000" dirty="0" smtClean="0"/>
              <a:t>7</a:t>
            </a:r>
            <a:r>
              <a:rPr lang="en-US" sz="1200" dirty="0" smtClean="0"/>
              <a:t> and D</a:t>
            </a:r>
            <a:r>
              <a:rPr lang="en-US" sz="1200" baseline="-25000" dirty="0" smtClean="0"/>
              <a:t>0</a:t>
            </a:r>
            <a:r>
              <a:rPr lang="en-US" sz="1200" dirty="0" smtClean="0"/>
              <a:t> – D</a:t>
            </a:r>
            <a:r>
              <a:rPr lang="en-US" sz="1200" baseline="-25000" dirty="0" smtClean="0"/>
              <a:t>7</a:t>
            </a:r>
            <a:r>
              <a:rPr lang="en-US" sz="1200" dirty="0" smtClean="0"/>
              <a:t> at the same time.</a:t>
            </a:r>
          </a:p>
          <a:p>
            <a:pPr lvl="1" algn="just"/>
            <a:r>
              <a:rPr lang="en-US" sz="1200" dirty="0" smtClean="0"/>
              <a:t>During the execution of the instruction, these lines carry the address bits during the early part (T</a:t>
            </a:r>
            <a:r>
              <a:rPr lang="en-US" sz="1200" baseline="-25000" dirty="0" smtClean="0"/>
              <a:t>1</a:t>
            </a:r>
            <a:r>
              <a:rPr lang="en-US" sz="1200" dirty="0" smtClean="0"/>
              <a:t> state), then during the late parts (T</a:t>
            </a:r>
            <a:r>
              <a:rPr lang="en-US" sz="1200" baseline="-25000" dirty="0" smtClean="0"/>
              <a:t>2</a:t>
            </a:r>
            <a:r>
              <a:rPr lang="en-US" sz="1200" dirty="0" smtClean="0"/>
              <a:t> state) of the execution, they carry the 8 data bits.</a:t>
            </a:r>
          </a:p>
        </p:txBody>
      </p:sp>
      <p:sp>
        <p:nvSpPr>
          <p:cNvPr id="8" name="Slide Number Placeholder 4"/>
          <p:cNvSpPr txBox="1">
            <a:spLocks/>
          </p:cNvSpPr>
          <p:nvPr/>
        </p:nvSpPr>
        <p:spPr>
          <a:xfrm>
            <a:off x="8358214" y="4572014"/>
            <a:ext cx="133215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291FA45-1EF8-4972-9D03-2E3B1839D280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r>
              <a:rPr kumimoji="0" lang="en-I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4389120"/>
            <a:ext cx="3716766" cy="273844"/>
          </a:xfrm>
        </p:spPr>
        <p:txBody>
          <a:bodyPr/>
          <a:lstStyle/>
          <a:p>
            <a:r>
              <a:rPr lang="en-US" dirty="0" smtClean="0"/>
              <a:t>UCS617: </a:t>
            </a:r>
            <a:r>
              <a:rPr lang="en-IE" dirty="0" smtClean="0"/>
              <a:t>Microprocessor Based Systems Design</a:t>
            </a:r>
            <a:endParaRPr lang="ru-RU" dirty="0"/>
          </a:p>
        </p:txBody>
      </p:sp>
      <p:sp>
        <p:nvSpPr>
          <p:cNvPr id="10" name="Прямоугольник 3"/>
          <p:cNvSpPr/>
          <p:nvPr/>
        </p:nvSpPr>
        <p:spPr>
          <a:xfrm>
            <a:off x="4714908" y="38099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 smtClean="0">
                <a:solidFill>
                  <a:schemeClr val="bg1">
                    <a:lumMod val="95000"/>
                  </a:schemeClr>
                </a:solidFill>
              </a:rPr>
              <a:t>Introduction to Microprocessor Based Systems Design</a:t>
            </a:r>
            <a:endParaRPr lang="ru-RU" sz="1000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9457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29124" y="2214560"/>
            <a:ext cx="4071966" cy="785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206748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43490" y="770748"/>
            <a:ext cx="7024744" cy="443680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Status Signals</a:t>
            </a:r>
            <a:endParaRPr lang="ru-RU" sz="28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43493" y="1340532"/>
            <a:ext cx="7314721" cy="316004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400" b="1" dirty="0" smtClean="0"/>
              <a:t>Status Pins – ALE, S</a:t>
            </a:r>
            <a:r>
              <a:rPr lang="en-US" sz="1400" b="1" baseline="-25000" dirty="0" smtClean="0"/>
              <a:t>1</a:t>
            </a:r>
            <a:r>
              <a:rPr lang="en-US" sz="1400" b="1" dirty="0" smtClean="0"/>
              <a:t>, S</a:t>
            </a:r>
            <a:r>
              <a:rPr lang="en-US" sz="1400" b="1" baseline="-25000" dirty="0" smtClean="0"/>
              <a:t>0</a:t>
            </a:r>
          </a:p>
          <a:p>
            <a:pPr marL="411480" indent="-342900">
              <a:buFont typeface="+mj-lt"/>
              <a:buAutoNum type="arabicPeriod"/>
            </a:pPr>
            <a:r>
              <a:rPr lang="en-US" sz="1400" b="1" dirty="0" smtClean="0"/>
              <a:t>ALE(Address Latch Enable) : (Pin 30)</a:t>
            </a:r>
          </a:p>
          <a:p>
            <a:pPr lvl="1"/>
            <a:r>
              <a:rPr lang="en-US" sz="1200" dirty="0" smtClean="0"/>
              <a:t>Used to </a:t>
            </a:r>
            <a:r>
              <a:rPr lang="en-US" sz="1200" dirty="0" err="1" smtClean="0"/>
              <a:t>demultiplexed</a:t>
            </a:r>
            <a:r>
              <a:rPr lang="en-US" sz="1200" dirty="0" smtClean="0"/>
              <a:t> the address and data bus</a:t>
            </a:r>
          </a:p>
          <a:p>
            <a:pPr lvl="1"/>
            <a:r>
              <a:rPr lang="en-US" sz="1200" dirty="0" smtClean="0"/>
              <a:t>+</a:t>
            </a:r>
            <a:r>
              <a:rPr lang="en-US" sz="1200" dirty="0" err="1" smtClean="0"/>
              <a:t>ve</a:t>
            </a:r>
            <a:r>
              <a:rPr lang="en-US" sz="1200" dirty="0" smtClean="0"/>
              <a:t> going pulse generated when a new operation is started by microprocessor.</a:t>
            </a:r>
          </a:p>
          <a:p>
            <a:pPr lvl="1"/>
            <a:r>
              <a:rPr lang="en-US" sz="1200" dirty="0" smtClean="0"/>
              <a:t>ALE = 1 when the AD</a:t>
            </a:r>
            <a:r>
              <a:rPr lang="en-US" sz="1200" baseline="-25000" dirty="0" smtClean="0"/>
              <a:t>0</a:t>
            </a:r>
            <a:r>
              <a:rPr lang="en-US" sz="1200" dirty="0" smtClean="0"/>
              <a:t> – AD</a:t>
            </a:r>
            <a:r>
              <a:rPr lang="en-US" sz="1200" baseline="-25000" dirty="0" smtClean="0"/>
              <a:t>7</a:t>
            </a:r>
            <a:r>
              <a:rPr lang="en-US" sz="1200" dirty="0" smtClean="0"/>
              <a:t> lines have an address</a:t>
            </a:r>
          </a:p>
          <a:p>
            <a:pPr lvl="1"/>
            <a:r>
              <a:rPr lang="en-US" sz="1200" dirty="0" smtClean="0"/>
              <a:t>ALE = 0 When it is low it indicates that the contents are data.</a:t>
            </a:r>
          </a:p>
          <a:p>
            <a:pPr lvl="1"/>
            <a:r>
              <a:rPr lang="en-US" sz="1200" dirty="0" smtClean="0"/>
              <a:t>This signal can be used to enable a latch to save the address bits from the AD lines.</a:t>
            </a:r>
          </a:p>
          <a:p>
            <a:pPr marL="411480" indent="-342900">
              <a:buFont typeface="+mj-lt"/>
              <a:buAutoNum type="arabicPeriod"/>
            </a:pPr>
            <a:r>
              <a:rPr lang="en-US" sz="1400" b="1" dirty="0" smtClean="0"/>
              <a:t>S</a:t>
            </a:r>
            <a:r>
              <a:rPr lang="en-US" sz="1400" b="1" baseline="-25000" dirty="0" smtClean="0"/>
              <a:t>1</a:t>
            </a:r>
            <a:r>
              <a:rPr lang="en-US" sz="1400" b="1" dirty="0" smtClean="0"/>
              <a:t> and S</a:t>
            </a:r>
            <a:r>
              <a:rPr lang="en-US" sz="1400" b="1" baseline="-25000" dirty="0" smtClean="0"/>
              <a:t>0</a:t>
            </a:r>
            <a:r>
              <a:rPr lang="en-US" sz="1400" b="1" dirty="0" smtClean="0"/>
              <a:t> (Status Signal) : (Pin 33 and 29)</a:t>
            </a:r>
          </a:p>
          <a:p>
            <a:pPr lvl="1"/>
            <a:r>
              <a:rPr lang="en-US" sz="1200" dirty="0" smtClean="0"/>
              <a:t>Status signals to specify the kind of operation being performed .</a:t>
            </a:r>
          </a:p>
          <a:p>
            <a:pPr lvl="1"/>
            <a:r>
              <a:rPr lang="en-US" sz="1200" dirty="0" smtClean="0"/>
              <a:t>Usually un-used in small systems.</a:t>
            </a:r>
            <a:endParaRPr lang="en-US" sz="800" dirty="0" smtClean="0"/>
          </a:p>
        </p:txBody>
      </p:sp>
      <p:sp>
        <p:nvSpPr>
          <p:cNvPr id="8" name="Slide Number Placeholder 4"/>
          <p:cNvSpPr txBox="1">
            <a:spLocks/>
          </p:cNvSpPr>
          <p:nvPr/>
        </p:nvSpPr>
        <p:spPr>
          <a:xfrm>
            <a:off x="8358214" y="4572014"/>
            <a:ext cx="133215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291FA45-1EF8-4972-9D03-2E3B1839D280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r>
              <a:rPr kumimoji="0" lang="en-I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Прямоугольник 3"/>
          <p:cNvSpPr/>
          <p:nvPr/>
        </p:nvSpPr>
        <p:spPr>
          <a:xfrm>
            <a:off x="4714908" y="38099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 smtClean="0">
                <a:solidFill>
                  <a:schemeClr val="bg1">
                    <a:lumMod val="95000"/>
                  </a:schemeClr>
                </a:solidFill>
              </a:rPr>
              <a:t>Introduction to Microprocessor Based Systems Design</a:t>
            </a:r>
            <a:endParaRPr lang="ru-RU" sz="1000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7409" name="Picture 1"/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5500694" y="3509278"/>
            <a:ext cx="2343142" cy="127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206748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57224" y="500048"/>
            <a:ext cx="7024744" cy="443680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Control Signals</a:t>
            </a:r>
            <a:endParaRPr lang="ru-RU" sz="28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85787" y="928676"/>
            <a:ext cx="7572428" cy="316004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400" b="1" dirty="0" smtClean="0"/>
              <a:t>Control Pins – RD, WR, IO/M (active low)</a:t>
            </a:r>
          </a:p>
          <a:p>
            <a:pPr marL="411480" indent="-342900">
              <a:buFont typeface="+mj-lt"/>
              <a:buAutoNum type="arabicPeriod"/>
            </a:pPr>
            <a:r>
              <a:rPr lang="en-US" sz="1400" b="1" dirty="0" smtClean="0"/>
              <a:t>RD: </a:t>
            </a:r>
            <a:r>
              <a:rPr lang="en-US" sz="1400" b="1" dirty="0" smtClean="0"/>
              <a:t>Read (Active </a:t>
            </a:r>
            <a:r>
              <a:rPr lang="en-US" sz="1400" b="1" dirty="0" smtClean="0"/>
              <a:t>low) (Pin 32)</a:t>
            </a:r>
          </a:p>
          <a:p>
            <a:pPr lvl="1"/>
            <a:r>
              <a:rPr lang="en-US" sz="1200" dirty="0" smtClean="0"/>
              <a:t>Read Memory or I/O device</a:t>
            </a:r>
          </a:p>
          <a:p>
            <a:pPr lvl="1" algn="just"/>
            <a:r>
              <a:rPr lang="en-US" sz="1200" dirty="0" smtClean="0"/>
              <a:t>Indicated that data is to be read either from memory or I/P device and data bus is ready for accepting data from the memory or I/O device.</a:t>
            </a:r>
          </a:p>
          <a:p>
            <a:pPr marL="411480" indent="-342900">
              <a:buFont typeface="+mj-lt"/>
              <a:buAutoNum type="arabicPeriod"/>
            </a:pPr>
            <a:r>
              <a:rPr lang="en-US" sz="1400" b="1" dirty="0" smtClean="0"/>
              <a:t>WR: </a:t>
            </a:r>
            <a:r>
              <a:rPr lang="en-US" sz="1400" b="1" dirty="0" smtClean="0"/>
              <a:t>Write (</a:t>
            </a:r>
            <a:r>
              <a:rPr lang="en-US" sz="1400" b="1" dirty="0" smtClean="0"/>
              <a:t>Active low) (Pin 31)</a:t>
            </a:r>
          </a:p>
          <a:p>
            <a:pPr lvl="1"/>
            <a:r>
              <a:rPr lang="en-US" sz="1200" dirty="0" smtClean="0"/>
              <a:t>Write Memory or I/O device</a:t>
            </a:r>
          </a:p>
          <a:p>
            <a:pPr lvl="1" algn="just"/>
            <a:r>
              <a:rPr lang="en-US" sz="1200" dirty="0" smtClean="0"/>
              <a:t>Indicated that data on the data bus are to be written into selected memory or I/P device.</a:t>
            </a:r>
          </a:p>
          <a:p>
            <a:pPr marL="411480" indent="-342900">
              <a:buFont typeface="+mj-lt"/>
              <a:buAutoNum type="arabicPeriod"/>
            </a:pPr>
            <a:r>
              <a:rPr lang="en-US" sz="1400" b="1" dirty="0" smtClean="0"/>
              <a:t>IO/M: (Input Output/Memory-Active low) (Pin 34)</a:t>
            </a:r>
          </a:p>
          <a:p>
            <a:pPr lvl="1"/>
            <a:r>
              <a:rPr lang="en-US" sz="1200" dirty="0" smtClean="0"/>
              <a:t>Signal specifies that the read/write operation relates to whether memory or I/O device.</a:t>
            </a:r>
          </a:p>
          <a:p>
            <a:pPr lvl="1"/>
            <a:r>
              <a:rPr lang="en-US" sz="1200" dirty="0" smtClean="0"/>
              <a:t>When (IO/M=1) the address on the address bus is for I/O device</a:t>
            </a:r>
          </a:p>
          <a:p>
            <a:pPr lvl="1"/>
            <a:r>
              <a:rPr lang="en-US" sz="1200" dirty="0" smtClean="0"/>
              <a:t>When (IO/M=0) the address on the address bus is for memory</a:t>
            </a:r>
            <a:endParaRPr lang="en-US" sz="600" dirty="0" smtClean="0"/>
          </a:p>
        </p:txBody>
      </p:sp>
      <p:sp>
        <p:nvSpPr>
          <p:cNvPr id="8" name="Slide Number Placeholder 4"/>
          <p:cNvSpPr txBox="1">
            <a:spLocks/>
          </p:cNvSpPr>
          <p:nvPr/>
        </p:nvSpPr>
        <p:spPr>
          <a:xfrm>
            <a:off x="8358214" y="4572014"/>
            <a:ext cx="133215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291FA45-1EF8-4972-9D03-2E3B1839D280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r>
              <a:rPr kumimoji="0" lang="en-I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Прямоугольник 3"/>
          <p:cNvSpPr/>
          <p:nvPr/>
        </p:nvSpPr>
        <p:spPr>
          <a:xfrm>
            <a:off x="4714908" y="38099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 smtClean="0">
                <a:solidFill>
                  <a:schemeClr val="bg1">
                    <a:lumMod val="95000"/>
                  </a:schemeClr>
                </a:solidFill>
              </a:rPr>
              <a:t>Introduction to Microprocessor Based Systems Design</a:t>
            </a:r>
            <a:endParaRPr lang="ru-RU" sz="1000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2">
                <a:tint val="45000"/>
                <a:satMod val="400000"/>
              </a:schemeClr>
            </a:duotone>
          </a:blip>
          <a:srcRect l="1391"/>
          <a:stretch>
            <a:fillRect/>
          </a:stretch>
        </p:blipFill>
        <p:spPr bwMode="auto">
          <a:xfrm>
            <a:off x="2143108" y="3714758"/>
            <a:ext cx="5062548" cy="1180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206748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57224" y="500048"/>
            <a:ext cx="7024744" cy="443680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Control and status Signals</a:t>
            </a:r>
            <a:endParaRPr lang="ru-RU" sz="28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85787" y="928676"/>
            <a:ext cx="7572428" cy="3160044"/>
          </a:xfrm>
        </p:spPr>
        <p:txBody>
          <a:bodyPr>
            <a:normAutofit/>
          </a:bodyPr>
          <a:lstStyle/>
          <a:p>
            <a:r>
              <a:rPr lang="en-US" sz="1400" b="1" dirty="0" smtClean="0"/>
              <a:t>When S</a:t>
            </a:r>
            <a:r>
              <a:rPr lang="en-US" sz="1400" b="1" baseline="-25000" dirty="0" smtClean="0"/>
              <a:t>0</a:t>
            </a:r>
            <a:r>
              <a:rPr lang="en-US" sz="1400" b="1" dirty="0" smtClean="0"/>
              <a:t>, S</a:t>
            </a:r>
            <a:r>
              <a:rPr lang="en-US" sz="1400" b="1" baseline="-25000" dirty="0" smtClean="0"/>
              <a:t>1</a:t>
            </a:r>
            <a:r>
              <a:rPr lang="en-US" sz="1400" b="1" dirty="0" smtClean="0"/>
              <a:t> is combined with IO/M (active low), we get status of machine cycle</a:t>
            </a:r>
            <a:endParaRPr lang="en-US" sz="600" dirty="0" smtClean="0"/>
          </a:p>
        </p:txBody>
      </p:sp>
      <p:sp>
        <p:nvSpPr>
          <p:cNvPr id="8" name="Slide Number Placeholder 4"/>
          <p:cNvSpPr txBox="1">
            <a:spLocks/>
          </p:cNvSpPr>
          <p:nvPr/>
        </p:nvSpPr>
        <p:spPr>
          <a:xfrm>
            <a:off x="8358214" y="4572014"/>
            <a:ext cx="133215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291FA45-1EF8-4972-9D03-2E3B1839D280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r>
              <a:rPr kumimoji="0" lang="en-I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Прямоугольник 3"/>
          <p:cNvSpPr/>
          <p:nvPr/>
        </p:nvSpPr>
        <p:spPr>
          <a:xfrm>
            <a:off x="4714908" y="38099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 smtClean="0">
                <a:solidFill>
                  <a:schemeClr val="bg1">
                    <a:lumMod val="95000"/>
                  </a:schemeClr>
                </a:solidFill>
              </a:rPr>
              <a:t>Introduction to Microprocessor Based Systems Design</a:t>
            </a:r>
            <a:endParaRPr lang="ru-RU" sz="1000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1285852" y="1214428"/>
            <a:ext cx="6586533" cy="3332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ectangle 8"/>
          <p:cNvSpPr/>
          <p:nvPr/>
        </p:nvSpPr>
        <p:spPr>
          <a:xfrm>
            <a:off x="1071538" y="4572014"/>
            <a:ext cx="282320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Z= Tristate, X = don’t care condition</a:t>
            </a:r>
            <a:endParaRPr lang="en-US" sz="1200" dirty="0"/>
          </a:p>
        </p:txBody>
      </p:sp>
    </p:spTree>
    <p:extLst>
      <p:ext uri="{BB962C8B-B14F-4D97-AF65-F5344CB8AC3E}">
        <p14:creationId xmlns="" xmlns:p14="http://schemas.microsoft.com/office/powerpoint/2010/main" val="2206748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43490" y="770748"/>
            <a:ext cx="7024744" cy="443680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Interrupts</a:t>
            </a:r>
            <a:endParaRPr lang="ru-RU" sz="28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43493" y="1340532"/>
            <a:ext cx="7314721" cy="3160044"/>
          </a:xfrm>
        </p:spPr>
        <p:txBody>
          <a:bodyPr>
            <a:normAutofit/>
          </a:bodyPr>
          <a:lstStyle/>
          <a:p>
            <a:pPr algn="just"/>
            <a:r>
              <a:rPr lang="en-US" sz="1400" dirty="0" smtClean="0"/>
              <a:t>They are the signals initiated by an external device to request the microprocessor to do a particular task or work.</a:t>
            </a:r>
          </a:p>
          <a:p>
            <a:r>
              <a:rPr lang="en-US" sz="1400" dirty="0" smtClean="0"/>
              <a:t>There are five hardware interrupts called, </a:t>
            </a:r>
            <a:r>
              <a:rPr lang="en-US" sz="1400" b="1" dirty="0" smtClean="0"/>
              <a:t>(Pin 6-11)</a:t>
            </a:r>
          </a:p>
          <a:p>
            <a:pPr algn="just"/>
            <a:r>
              <a:rPr lang="en-US" sz="1400" dirty="0" smtClean="0"/>
              <a:t>On receipt of an interrupt, the microprocessor acknowledges the interrupt by the active low INTA (Interrupt Acknowledge) signal.</a:t>
            </a:r>
            <a:endParaRPr lang="en-US" sz="1400" b="1" dirty="0" smtClean="0"/>
          </a:p>
          <a:p>
            <a:pPr>
              <a:buNone/>
            </a:pPr>
            <a:endParaRPr lang="en-US" sz="1200" dirty="0" smtClean="0"/>
          </a:p>
        </p:txBody>
      </p:sp>
      <p:sp>
        <p:nvSpPr>
          <p:cNvPr id="8" name="Slide Number Placeholder 4"/>
          <p:cNvSpPr txBox="1">
            <a:spLocks/>
          </p:cNvSpPr>
          <p:nvPr/>
        </p:nvSpPr>
        <p:spPr>
          <a:xfrm>
            <a:off x="8358214" y="4572014"/>
            <a:ext cx="133215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291FA45-1EF8-4972-9D03-2E3B1839D280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r>
              <a:rPr kumimoji="0" lang="en-I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4389120"/>
            <a:ext cx="3716766" cy="273844"/>
          </a:xfrm>
        </p:spPr>
        <p:txBody>
          <a:bodyPr/>
          <a:lstStyle/>
          <a:p>
            <a:r>
              <a:rPr lang="en-US" dirty="0" smtClean="0"/>
              <a:t>UCS617: </a:t>
            </a:r>
            <a:r>
              <a:rPr lang="en-IE" dirty="0" smtClean="0"/>
              <a:t>Microprocessor Based Systems Design</a:t>
            </a:r>
            <a:endParaRPr lang="ru-RU" dirty="0"/>
          </a:p>
        </p:txBody>
      </p:sp>
      <p:sp>
        <p:nvSpPr>
          <p:cNvPr id="10" name="Прямоугольник 3"/>
          <p:cNvSpPr/>
          <p:nvPr/>
        </p:nvSpPr>
        <p:spPr>
          <a:xfrm>
            <a:off x="4714908" y="38099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 smtClean="0">
                <a:solidFill>
                  <a:schemeClr val="bg1">
                    <a:lumMod val="95000"/>
                  </a:schemeClr>
                </a:solidFill>
              </a:rPr>
              <a:t>Introduction to Microprocessor Based Systems Design</a:t>
            </a:r>
            <a:endParaRPr lang="ru-RU" sz="1000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4403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43306" y="2786064"/>
            <a:ext cx="1838325" cy="138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206748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43490" y="770748"/>
            <a:ext cx="7024744" cy="443680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Power supply and Clock Signal</a:t>
            </a:r>
            <a:endParaRPr lang="ru-RU" sz="28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43493" y="1340532"/>
            <a:ext cx="7314721" cy="3160044"/>
          </a:xfrm>
        </p:spPr>
        <p:txBody>
          <a:bodyPr>
            <a:normAutofit/>
          </a:bodyPr>
          <a:lstStyle/>
          <a:p>
            <a:r>
              <a:rPr lang="en-US" sz="1400" dirty="0" err="1" smtClean="0"/>
              <a:t>Vcc</a:t>
            </a:r>
            <a:r>
              <a:rPr lang="en-US" sz="1400" dirty="0" smtClean="0"/>
              <a:t> </a:t>
            </a:r>
            <a:r>
              <a:rPr lang="en-US" sz="1400" b="1" dirty="0" smtClean="0"/>
              <a:t>(Pin 40) : single +5 volt power supply</a:t>
            </a:r>
          </a:p>
          <a:p>
            <a:r>
              <a:rPr lang="en-US" sz="1400" dirty="0" err="1" smtClean="0"/>
              <a:t>Vss</a:t>
            </a:r>
            <a:r>
              <a:rPr lang="en-US" sz="1400" dirty="0" smtClean="0"/>
              <a:t> </a:t>
            </a:r>
            <a:r>
              <a:rPr lang="en-US" sz="1400" b="1" dirty="0" smtClean="0"/>
              <a:t>(Pin 20) : Ground</a:t>
            </a:r>
          </a:p>
          <a:p>
            <a:pPr>
              <a:buNone/>
            </a:pPr>
            <a:endParaRPr lang="en-US" sz="1400" b="1" dirty="0" smtClean="0"/>
          </a:p>
          <a:p>
            <a:pPr>
              <a:buFont typeface="Wingdings" pitchFamily="2" charset="2"/>
              <a:buChar char="ü"/>
            </a:pPr>
            <a:r>
              <a:rPr lang="en-US" sz="1400" b="1" dirty="0" smtClean="0"/>
              <a:t>X</a:t>
            </a:r>
            <a:r>
              <a:rPr lang="en-US" sz="1400" b="1" baseline="-25000" dirty="0" smtClean="0"/>
              <a:t>0</a:t>
            </a:r>
            <a:r>
              <a:rPr lang="en-US" sz="1400" b="1" dirty="0" smtClean="0"/>
              <a:t> and X</a:t>
            </a:r>
            <a:r>
              <a:rPr lang="en-US" sz="1400" b="1" baseline="-25000" dirty="0" smtClean="0"/>
              <a:t>1</a:t>
            </a:r>
            <a:r>
              <a:rPr lang="en-US" sz="1400" b="1" dirty="0" smtClean="0"/>
              <a:t> : (Pin 1-2)</a:t>
            </a:r>
          </a:p>
          <a:p>
            <a:pPr lvl="1"/>
            <a:r>
              <a:rPr lang="en-US" sz="1200" dirty="0" smtClean="0"/>
              <a:t>Crystal or R/C network or LC network connections to set the frequency of internal clock generator.</a:t>
            </a:r>
          </a:p>
          <a:p>
            <a:pPr lvl="1"/>
            <a:r>
              <a:rPr lang="en-US" sz="1200" dirty="0" smtClean="0"/>
              <a:t>The frequency is internally divided by two.</a:t>
            </a:r>
          </a:p>
          <a:p>
            <a:pPr lvl="1"/>
            <a:r>
              <a:rPr lang="en-US" sz="1200" dirty="0" smtClean="0"/>
              <a:t>Since the basic operating timing frequency is 3 MHz, a 6 MHz crystal is connected to the X</a:t>
            </a:r>
            <a:r>
              <a:rPr lang="en-US" sz="1200" baseline="-25000" dirty="0" smtClean="0"/>
              <a:t>0</a:t>
            </a:r>
            <a:r>
              <a:rPr lang="en-US" sz="1200" dirty="0" smtClean="0"/>
              <a:t> and X</a:t>
            </a:r>
            <a:r>
              <a:rPr lang="en-US" sz="1200" baseline="-25000" dirty="0" smtClean="0"/>
              <a:t>1 </a:t>
            </a:r>
            <a:r>
              <a:rPr lang="en-US" sz="1200" dirty="0" smtClean="0"/>
              <a:t>pins.</a:t>
            </a:r>
          </a:p>
          <a:p>
            <a:pPr>
              <a:buFont typeface="Wingdings" pitchFamily="2" charset="2"/>
              <a:buChar char="ü"/>
            </a:pPr>
            <a:r>
              <a:rPr lang="en-US" sz="1400" b="1" dirty="0" smtClean="0"/>
              <a:t>CLK (output) : (Pin 37)</a:t>
            </a:r>
          </a:p>
          <a:p>
            <a:pPr lvl="1"/>
            <a:r>
              <a:rPr lang="en-US" sz="1200" dirty="0" smtClean="0"/>
              <a:t>Clock Output is used as the system clock for peripheral and devices interfaced with the microprocessor.</a:t>
            </a:r>
            <a:endParaRPr lang="en-IN" sz="1200" b="1" dirty="0" smtClean="0"/>
          </a:p>
        </p:txBody>
      </p:sp>
      <p:sp>
        <p:nvSpPr>
          <p:cNvPr id="8" name="Slide Number Placeholder 4"/>
          <p:cNvSpPr txBox="1">
            <a:spLocks/>
          </p:cNvSpPr>
          <p:nvPr/>
        </p:nvSpPr>
        <p:spPr>
          <a:xfrm>
            <a:off x="8358214" y="4572014"/>
            <a:ext cx="133215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291FA45-1EF8-4972-9D03-2E3B1839D280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r>
              <a:rPr kumimoji="0" lang="en-I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 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4389120"/>
            <a:ext cx="3716766" cy="273844"/>
          </a:xfrm>
        </p:spPr>
        <p:txBody>
          <a:bodyPr/>
          <a:lstStyle/>
          <a:p>
            <a:r>
              <a:rPr lang="en-US" dirty="0" smtClean="0"/>
              <a:t>UCS617: </a:t>
            </a:r>
            <a:r>
              <a:rPr lang="en-IE" dirty="0" smtClean="0"/>
              <a:t>Microprocessor Based Systems Design</a:t>
            </a:r>
            <a:endParaRPr lang="ru-RU" dirty="0"/>
          </a:p>
        </p:txBody>
      </p:sp>
      <p:sp>
        <p:nvSpPr>
          <p:cNvPr id="10" name="Прямоугольник 3"/>
          <p:cNvSpPr/>
          <p:nvPr/>
        </p:nvSpPr>
        <p:spPr>
          <a:xfrm>
            <a:off x="4714908" y="38099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 smtClean="0">
                <a:solidFill>
                  <a:schemeClr val="bg1">
                    <a:lumMod val="95000"/>
                  </a:schemeClr>
                </a:solidFill>
              </a:rPr>
              <a:t>Introduction to Microprocessor Based Systems Design</a:t>
            </a:r>
            <a:endParaRPr lang="ru-RU" sz="10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06748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стин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Остин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Остин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1580</TotalTime>
  <Words>1304</Words>
  <Application>Microsoft Office PowerPoint</Application>
  <PresentationFormat>On-screen Show (16:9)</PresentationFormat>
  <Paragraphs>157</Paragraphs>
  <Slides>14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Остин</vt:lpstr>
      <vt:lpstr>8085 Microprocessor</vt:lpstr>
      <vt:lpstr>Pin Diagram of Intel 8085</vt:lpstr>
      <vt:lpstr>8085 Pin Description</vt:lpstr>
      <vt:lpstr>The Address and Data Busses</vt:lpstr>
      <vt:lpstr>Status Signals</vt:lpstr>
      <vt:lpstr>Control Signals</vt:lpstr>
      <vt:lpstr>Control and status Signals</vt:lpstr>
      <vt:lpstr>Interrupts</vt:lpstr>
      <vt:lpstr>Power supply and Clock Signal</vt:lpstr>
      <vt:lpstr>Reset Signals</vt:lpstr>
      <vt:lpstr>DMA Request Signals</vt:lpstr>
      <vt:lpstr>Serial I/O Signals</vt:lpstr>
      <vt:lpstr>Externally Initiated signal</vt:lpstr>
      <vt:lpstr>Slide 14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tazotazo29@hotmail.com</dc:creator>
  <cp:lastModifiedBy>Dr. Manju Khurana</cp:lastModifiedBy>
  <cp:revision>159</cp:revision>
  <dcterms:created xsi:type="dcterms:W3CDTF">2017-06-04T10:29:21Z</dcterms:created>
  <dcterms:modified xsi:type="dcterms:W3CDTF">2021-02-28T11:58:46Z</dcterms:modified>
</cp:coreProperties>
</file>