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04" r:id="rId1"/>
  </p:sldMasterIdLst>
  <p:notesMasterIdLst>
    <p:notesMasterId r:id="rId20"/>
  </p:notesMasterIdLst>
  <p:sldIdLst>
    <p:sldId id="256" r:id="rId2"/>
    <p:sldId id="259" r:id="rId3"/>
    <p:sldId id="266" r:id="rId4"/>
    <p:sldId id="282" r:id="rId5"/>
    <p:sldId id="274" r:id="rId6"/>
    <p:sldId id="275" r:id="rId7"/>
    <p:sldId id="276" r:id="rId8"/>
    <p:sldId id="283" r:id="rId9"/>
    <p:sldId id="284" r:id="rId10"/>
    <p:sldId id="285" r:id="rId11"/>
    <p:sldId id="286" r:id="rId12"/>
    <p:sldId id="287" r:id="rId13"/>
    <p:sldId id="288" r:id="rId14"/>
    <p:sldId id="289" r:id="rId15"/>
    <p:sldId id="290" r:id="rId16"/>
    <p:sldId id="291" r:id="rId17"/>
    <p:sldId id="292" r:id="rId18"/>
    <p:sldId id="262" r:id="rId19"/>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91" autoAdjust="0"/>
    <p:restoredTop sz="97118" autoAdjust="0"/>
  </p:normalViewPr>
  <p:slideViewPr>
    <p:cSldViewPr>
      <p:cViewPr>
        <p:scale>
          <a:sx n="90" d="100"/>
          <a:sy n="90" d="100"/>
        </p:scale>
        <p:origin x="-582" y="-174"/>
      </p:cViewPr>
      <p:guideLst>
        <p:guide orient="horz" pos="1620"/>
        <p:guide pos="2880"/>
      </p:guideLst>
    </p:cSldViewPr>
  </p:slideViewPr>
  <p:outlineViewPr>
    <p:cViewPr>
      <p:scale>
        <a:sx n="33" d="100"/>
        <a:sy n="33" d="100"/>
      </p:scale>
      <p:origin x="0" y="3318"/>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510C8-0F21-45FD-B69A-78D6FF3064EA}" type="datetimeFigureOut">
              <a:rPr lang="ru-RU" smtClean="0"/>
              <a:pPr/>
              <a:t>31.12.2020</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455401-035D-45C3-8083-4522C94F6BE9}" type="slidenum">
              <a:rPr lang="ru-RU" smtClean="0"/>
              <a:pPr/>
              <a:t>‹#›</a:t>
            </a:fld>
            <a:endParaRPr lang="ru-RU"/>
          </a:p>
        </p:txBody>
      </p:sp>
    </p:spTree>
    <p:extLst>
      <p:ext uri="{BB962C8B-B14F-4D97-AF65-F5344CB8AC3E}">
        <p14:creationId xmlns:p14="http://schemas.microsoft.com/office/powerpoint/2010/main" xmlns="" val="32532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8455401-035D-45C3-8083-4522C94F6BE9}" type="slidenum">
              <a:rPr lang="ru-RU" smtClean="0"/>
              <a:pPr/>
              <a:t>1</a:t>
            </a:fld>
            <a:endParaRPr lang="ru-RU"/>
          </a:p>
        </p:txBody>
      </p:sp>
    </p:spTree>
    <p:extLst>
      <p:ext uri="{BB962C8B-B14F-4D97-AF65-F5344CB8AC3E}">
        <p14:creationId xmlns:p14="http://schemas.microsoft.com/office/powerpoint/2010/main" xmlns="" val="150877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10</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11</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12</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13</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14</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15</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16</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17</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2</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3</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4</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5</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6</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7</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8</a:t>
            </a:fld>
            <a:endParaRPr lang="ru-RU"/>
          </a:p>
        </p:txBody>
      </p:sp>
    </p:spTree>
    <p:extLst>
      <p:ext uri="{BB962C8B-B14F-4D97-AF65-F5344CB8AC3E}">
        <p14:creationId xmlns:p14="http://schemas.microsoft.com/office/powerpoint/2010/main" xmlns="" val="319256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9</a:t>
            </a:fld>
            <a:endParaRPr lang="ru-RU"/>
          </a:p>
        </p:txBody>
      </p:sp>
    </p:spTree>
    <p:extLst>
      <p:ext uri="{BB962C8B-B14F-4D97-AF65-F5344CB8AC3E}">
        <p14:creationId xmlns:p14="http://schemas.microsoft.com/office/powerpoint/2010/main" xmlns="" val="319256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3" name="Group 42"/>
          <p:cNvGrpSpPr/>
          <p:nvPr/>
        </p:nvGrpSpPr>
        <p:grpSpPr>
          <a:xfrm>
            <a:off x="-382404" y="0"/>
            <a:ext cx="9932332" cy="51435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6133"/>
            <a:ext cx="3505200" cy="1734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6" y="2031357"/>
            <a:ext cx="3313355" cy="1276620"/>
          </a:xfrm>
        </p:spPr>
        <p:txBody>
          <a:bodyPr>
            <a:normAutofit/>
          </a:bodyPr>
          <a:lstStyle>
            <a:lvl1pPr>
              <a:defRPr sz="3600"/>
            </a:lvl1pPr>
          </a:lstStyle>
          <a:p>
            <a:r>
              <a:rPr lang="ru-RU" smtClean="0"/>
              <a:t>Образец заголовка</a:t>
            </a:r>
            <a:endParaRPr lang="en-US" dirty="0"/>
          </a:p>
        </p:txBody>
      </p:sp>
      <p:sp>
        <p:nvSpPr>
          <p:cNvPr id="3" name="Subtitle 2"/>
          <p:cNvSpPr>
            <a:spLocks noGrp="1"/>
          </p:cNvSpPr>
          <p:nvPr>
            <p:ph type="subTitle" idx="1"/>
          </p:nvPr>
        </p:nvSpPr>
        <p:spPr>
          <a:xfrm>
            <a:off x="4733366" y="3315810"/>
            <a:ext cx="3309803" cy="945472"/>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4738744" y="1137621"/>
            <a:ext cx="2133600" cy="563236"/>
          </a:xfrm>
        </p:spPr>
        <p:txBody>
          <a:bodyPr anchor="b"/>
          <a:lstStyle>
            <a:lvl1pPr algn="l">
              <a:defRPr sz="2400"/>
            </a:lvl1pPr>
          </a:lstStyle>
          <a:p>
            <a:fld id="{62F1A3A9-9D85-4BF5-92C8-8D6285E98538}" type="datetime1">
              <a:rPr lang="ru-RU" smtClean="0"/>
              <a:pPr/>
              <a:t>31.12.2020</a:t>
            </a:fld>
            <a:endParaRPr lang="ru-RU"/>
          </a:p>
        </p:txBody>
      </p:sp>
      <p:sp>
        <p:nvSpPr>
          <p:cNvPr id="50" name="Rectangle 49"/>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289975"/>
            <a:ext cx="2831592" cy="273844"/>
          </a:xfrm>
        </p:spPr>
        <p:txBody>
          <a:bodyPr>
            <a:normAutofit/>
          </a:bodyPr>
          <a:lstStyle>
            <a:lvl1pPr>
              <a:defRPr>
                <a:solidFill>
                  <a:schemeClr val="accent1"/>
                </a:solidFill>
              </a:defRPr>
            </a:lvl1pPr>
          </a:lstStyle>
          <a:p>
            <a:r>
              <a:rPr lang="en-US" smtClean="0"/>
              <a:t>UCS405: Discrete Mathematical Structures</a:t>
            </a:r>
            <a:endParaRPr lang="ru-RU"/>
          </a:p>
        </p:txBody>
      </p:sp>
      <p:sp>
        <p:nvSpPr>
          <p:cNvPr id="6" name="Slide Number Placeholder 5"/>
          <p:cNvSpPr>
            <a:spLocks noGrp="1"/>
          </p:cNvSpPr>
          <p:nvPr>
            <p:ph type="sldNum" sz="quarter" idx="12"/>
          </p:nvPr>
        </p:nvSpPr>
        <p:spPr>
          <a:xfrm>
            <a:off x="4649096" y="4289975"/>
            <a:ext cx="643666" cy="273844"/>
          </a:xfrm>
        </p:spPr>
        <p:txBody>
          <a:bodyPr/>
          <a:lstStyle>
            <a:lvl1pPr>
              <a:defRPr>
                <a:solidFill>
                  <a:schemeClr val="accent1"/>
                </a:solidFill>
              </a:defRPr>
            </a:lvl1pPr>
          </a:lstStyle>
          <a:p>
            <a:fld id="{8291FA45-1EF8-4972-9D03-2E3B1839D280}" type="slidenum">
              <a:rPr lang="ru-RU" smtClean="0"/>
              <a:pPr/>
              <a:t>‹#›</a:t>
            </a:fld>
            <a:endParaRPr lang="ru-RU"/>
          </a:p>
        </p:txBody>
      </p:sp>
      <p:sp>
        <p:nvSpPr>
          <p:cNvPr id="89" name="Rectangle 88"/>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81AA9650-A7FF-4D02-9AA2-3DCA956CAB20}" type="datetime1">
              <a:rPr lang="ru-RU" smtClean="0"/>
              <a:pPr/>
              <a:t>31.12.2020</a:t>
            </a:fld>
            <a:endParaRPr lang="ru-RU"/>
          </a:p>
        </p:txBody>
      </p:sp>
      <p:sp>
        <p:nvSpPr>
          <p:cNvPr id="5" name="Footer Placeholder 4"/>
          <p:cNvSpPr>
            <a:spLocks noGrp="1"/>
          </p:cNvSpPr>
          <p:nvPr>
            <p:ph type="ftr" sz="quarter" idx="11"/>
          </p:nvPr>
        </p:nvSpPr>
        <p:spPr/>
        <p:txBody>
          <a:bodyPr/>
          <a:lstStyle/>
          <a:p>
            <a:r>
              <a:rPr lang="en-US" smtClean="0"/>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772610"/>
            <a:ext cx="1484453" cy="3585258"/>
          </a:xfrm>
        </p:spPr>
        <p:txBody>
          <a:bodyPr vert="eaVert" anchor="ctr"/>
          <a:lstStyle/>
          <a:p>
            <a:r>
              <a:rPr lang="ru-RU" smtClean="0"/>
              <a:t>Образец заголовка</a:t>
            </a:r>
            <a:endParaRPr lang="en-US"/>
          </a:p>
        </p:txBody>
      </p:sp>
      <p:sp>
        <p:nvSpPr>
          <p:cNvPr id="3" name="Vertical Text Placeholder 2"/>
          <p:cNvSpPr>
            <a:spLocks noGrp="1"/>
          </p:cNvSpPr>
          <p:nvPr>
            <p:ph type="body" orient="vert" idx="1"/>
          </p:nvPr>
        </p:nvSpPr>
        <p:spPr>
          <a:xfrm>
            <a:off x="1053296" y="772610"/>
            <a:ext cx="5423704" cy="3585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32F30A1C-8A54-4817-9D3D-3CC0A0967F07}" type="datetime1">
              <a:rPr lang="ru-RU" smtClean="0"/>
              <a:pPr/>
              <a:t>31.12.2020</a:t>
            </a:fld>
            <a:endParaRPr lang="ru-RU"/>
          </a:p>
        </p:txBody>
      </p:sp>
      <p:sp>
        <p:nvSpPr>
          <p:cNvPr id="5" name="Footer Placeholder 4"/>
          <p:cNvSpPr>
            <a:spLocks noGrp="1"/>
          </p:cNvSpPr>
          <p:nvPr>
            <p:ph type="ftr" sz="quarter" idx="11"/>
          </p:nvPr>
        </p:nvSpPr>
        <p:spPr/>
        <p:txBody>
          <a:bodyPr/>
          <a:lstStyle/>
          <a:p>
            <a:r>
              <a:rPr lang="en-US" smtClean="0"/>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499A85F-4BB6-4F5E-A31B-10A98743CC51}" type="datetime1">
              <a:rPr lang="ru-RU" smtClean="0"/>
              <a:pPr/>
              <a:t>31.12.2020</a:t>
            </a:fld>
            <a:endParaRPr lang="ru-RU"/>
          </a:p>
        </p:txBody>
      </p:sp>
      <p:sp>
        <p:nvSpPr>
          <p:cNvPr id="5" name="Footer Placeholder 4"/>
          <p:cNvSpPr>
            <a:spLocks noGrp="1"/>
          </p:cNvSpPr>
          <p:nvPr>
            <p:ph type="ftr" sz="quarter" idx="11"/>
          </p:nvPr>
        </p:nvSpPr>
        <p:spPr/>
        <p:txBody>
          <a:bodyPr/>
          <a:lstStyle/>
          <a:p>
            <a:r>
              <a:rPr lang="en-US" smtClean="0"/>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58645" y="2175622"/>
            <a:ext cx="6637468" cy="1021556"/>
          </a:xfrm>
        </p:spPr>
        <p:txBody>
          <a:bodyPr anchor="b"/>
          <a:lstStyle>
            <a:lvl1pPr algn="l">
              <a:defRPr sz="4000" b="0"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258646" y="3200400"/>
            <a:ext cx="6637467" cy="1140310"/>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F0A6EA9-9B73-4EAE-8655-30126E01ADDD}" type="datetime1">
              <a:rPr lang="ru-RU" smtClean="0"/>
              <a:pPr/>
              <a:t>31.12.2020</a:t>
            </a:fld>
            <a:endParaRPr lang="ru-RU"/>
          </a:p>
        </p:txBody>
      </p:sp>
      <p:sp>
        <p:nvSpPr>
          <p:cNvPr id="5" name="Footer Placeholder 4"/>
          <p:cNvSpPr>
            <a:spLocks noGrp="1"/>
          </p:cNvSpPr>
          <p:nvPr>
            <p:ph type="ftr" sz="quarter" idx="11"/>
          </p:nvPr>
        </p:nvSpPr>
        <p:spPr/>
        <p:txBody>
          <a:bodyPr/>
          <a:lstStyle/>
          <a:p>
            <a:r>
              <a:rPr lang="en-US" smtClean="0"/>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F4E3853C-B9F5-413F-B9ED-6FC072E739AD}" type="datetime1">
              <a:rPr lang="ru-RU" smtClean="0"/>
              <a:pPr/>
              <a:t>31.12.2020</a:t>
            </a:fld>
            <a:endParaRPr lang="ru-RU"/>
          </a:p>
        </p:txBody>
      </p:sp>
      <p:sp>
        <p:nvSpPr>
          <p:cNvPr id="6" name="Footer Placeholder 5"/>
          <p:cNvSpPr>
            <a:spLocks noGrp="1"/>
          </p:cNvSpPr>
          <p:nvPr>
            <p:ph type="ftr" sz="quarter" idx="11"/>
          </p:nvPr>
        </p:nvSpPr>
        <p:spPr/>
        <p:txBody>
          <a:bodyPr/>
          <a:lstStyle/>
          <a:p>
            <a:r>
              <a:rPr lang="en-US" smtClean="0"/>
              <a:t>UCS405: Discrete Mathematical Structures</a:t>
            </a:r>
            <a:endParaRPr lang="ru-RU"/>
          </a:p>
        </p:txBody>
      </p:sp>
      <p:sp>
        <p:nvSpPr>
          <p:cNvPr id="7" name="Slide Number Placeholder 6"/>
          <p:cNvSpPr>
            <a:spLocks noGrp="1"/>
          </p:cNvSpPr>
          <p:nvPr>
            <p:ph type="sldNum" sz="quarter" idx="12"/>
          </p:nvPr>
        </p:nvSpPr>
        <p:spPr/>
        <p:txBody>
          <a:bodyPr/>
          <a:lstStyle/>
          <a:p>
            <a:fld id="{8291FA45-1EF8-4972-9D03-2E3B1839D280}" type="slidenum">
              <a:rPr lang="ru-RU" smtClean="0"/>
              <a:pPr/>
              <a:t>‹#›</a:t>
            </a:fld>
            <a:endParaRPr lang="ru-RU"/>
          </a:p>
        </p:txBody>
      </p:sp>
      <p:sp>
        <p:nvSpPr>
          <p:cNvPr id="9" name="Content Placeholder 8"/>
          <p:cNvSpPr>
            <a:spLocks noGrp="1"/>
          </p:cNvSpPr>
          <p:nvPr>
            <p:ph sz="quarter" idx="13"/>
          </p:nvPr>
        </p:nvSpPr>
        <p:spPr>
          <a:xfrm>
            <a:off x="1042416" y="1735074"/>
            <a:ext cx="3419856" cy="26197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Content Placeholder 10"/>
          <p:cNvSpPr>
            <a:spLocks noGrp="1"/>
          </p:cNvSpPr>
          <p:nvPr>
            <p:ph sz="quarter" idx="14"/>
          </p:nvPr>
        </p:nvSpPr>
        <p:spPr>
          <a:xfrm>
            <a:off x="4645152" y="1735073"/>
            <a:ext cx="3419856" cy="26197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412111" y="1737007"/>
            <a:ext cx="3057148"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41721"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11838" y="1737007"/>
            <a:ext cx="3055717"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152"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8696735-AABE-41A8-897B-0AA756311D52}" type="datetime1">
              <a:rPr lang="ru-RU" smtClean="0"/>
              <a:pPr/>
              <a:t>31.12.2020</a:t>
            </a:fld>
            <a:endParaRPr lang="ru-RU"/>
          </a:p>
        </p:txBody>
      </p:sp>
      <p:sp>
        <p:nvSpPr>
          <p:cNvPr id="8" name="Footer Placeholder 7"/>
          <p:cNvSpPr>
            <a:spLocks noGrp="1"/>
          </p:cNvSpPr>
          <p:nvPr>
            <p:ph type="ftr" sz="quarter" idx="11"/>
          </p:nvPr>
        </p:nvSpPr>
        <p:spPr/>
        <p:txBody>
          <a:bodyPr/>
          <a:lstStyle/>
          <a:p>
            <a:r>
              <a:rPr lang="en-US" smtClean="0"/>
              <a:t>UCS405: Discrete Mathematical Structures</a:t>
            </a:r>
            <a:endParaRPr lang="ru-RU"/>
          </a:p>
        </p:txBody>
      </p:sp>
      <p:sp>
        <p:nvSpPr>
          <p:cNvPr id="9" name="Slide Number Placeholder 8"/>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8392A413-779C-4DC6-B495-2E5462A08F8E}" type="datetime1">
              <a:rPr lang="ru-RU" smtClean="0"/>
              <a:pPr/>
              <a:t>31.12.2020</a:t>
            </a:fld>
            <a:endParaRPr lang="ru-RU"/>
          </a:p>
        </p:txBody>
      </p:sp>
      <p:sp>
        <p:nvSpPr>
          <p:cNvPr id="4" name="Footer Placeholder 3"/>
          <p:cNvSpPr>
            <a:spLocks noGrp="1"/>
          </p:cNvSpPr>
          <p:nvPr>
            <p:ph type="ftr" sz="quarter" idx="11"/>
          </p:nvPr>
        </p:nvSpPr>
        <p:spPr/>
        <p:txBody>
          <a:bodyPr/>
          <a:lstStyle/>
          <a:p>
            <a:r>
              <a:rPr lang="en-US" smtClean="0"/>
              <a:t>UCS405: Discrete Mathematical Structures</a:t>
            </a:r>
            <a:endParaRPr lang="ru-RU"/>
          </a:p>
        </p:txBody>
      </p:sp>
      <p:sp>
        <p:nvSpPr>
          <p:cNvPr id="5" name="Slide Number Placeholder 4"/>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6C9A8-B2EB-43BD-BDB7-73260B459292}" type="datetime1">
              <a:rPr lang="ru-RU" smtClean="0"/>
              <a:pPr/>
              <a:t>31.12.2020</a:t>
            </a:fld>
            <a:endParaRPr lang="ru-RU"/>
          </a:p>
        </p:txBody>
      </p:sp>
      <p:sp>
        <p:nvSpPr>
          <p:cNvPr id="3" name="Footer Placeholder 2"/>
          <p:cNvSpPr>
            <a:spLocks noGrp="1"/>
          </p:cNvSpPr>
          <p:nvPr>
            <p:ph type="ftr" sz="quarter" idx="11"/>
          </p:nvPr>
        </p:nvSpPr>
        <p:spPr/>
        <p:txBody>
          <a:bodyPr/>
          <a:lstStyle/>
          <a:p>
            <a:r>
              <a:rPr lang="en-US" smtClean="0"/>
              <a:t>UCS405: Discrete Mathematical Structures</a:t>
            </a:r>
            <a:endParaRPr lang="ru-RU"/>
          </a:p>
        </p:txBody>
      </p:sp>
      <p:sp>
        <p:nvSpPr>
          <p:cNvPr id="4" name="Slide Number Placeholder 3"/>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6358C36-0220-4D5A-896B-2DBE009908CD}" type="datetime1">
              <a:rPr lang="ru-RU" smtClean="0"/>
              <a:pPr/>
              <a:t>31.12.2020</a:t>
            </a:fld>
            <a:endParaRPr lang="ru-RU"/>
          </a:p>
        </p:txBody>
      </p:sp>
      <p:sp>
        <p:nvSpPr>
          <p:cNvPr id="7" name="Slide Number Placeholder 6"/>
          <p:cNvSpPr>
            <a:spLocks noGrp="1"/>
          </p:cNvSpPr>
          <p:nvPr>
            <p:ph type="sldNum" sz="quarter" idx="12"/>
          </p:nvPr>
        </p:nvSpPr>
        <p:spPr/>
        <p:txBody>
          <a:bodyPr/>
          <a:lstStyle/>
          <a:p>
            <a:fld id="{8291FA45-1EF8-4972-9D03-2E3B1839D280}" type="slidenum">
              <a:rPr lang="ru-RU" smtClean="0"/>
              <a:pPr/>
              <a:t>‹#›</a:t>
            </a:fld>
            <a:endParaRPr lang="ru-RU"/>
          </a:p>
        </p:txBody>
      </p:sp>
      <p:sp>
        <p:nvSpPr>
          <p:cNvPr id="58" name="Rectangle 57"/>
          <p:cNvSpPr/>
          <p:nvPr/>
        </p:nvSpPr>
        <p:spPr>
          <a:xfrm>
            <a:off x="905572" y="451413"/>
            <a:ext cx="3562257" cy="423633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642395"/>
            <a:ext cx="3090440" cy="3863051"/>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1" name="Rectangle 60"/>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r>
              <a:rPr lang="en-US" smtClean="0"/>
              <a:t>UCS405: Discrete Mathematical Structures</a:t>
            </a:r>
            <a:endParaRPr lang="ru-RU"/>
          </a:p>
        </p:txBody>
      </p:sp>
      <p:sp>
        <p:nvSpPr>
          <p:cNvPr id="2" name="Title 1"/>
          <p:cNvSpPr>
            <a:spLocks noGrp="1"/>
          </p:cNvSpPr>
          <p:nvPr>
            <p:ph type="title"/>
          </p:nvPr>
        </p:nvSpPr>
        <p:spPr>
          <a:xfrm>
            <a:off x="4739833" y="1993076"/>
            <a:ext cx="3304572" cy="1097365"/>
          </a:xfrm>
        </p:spPr>
        <p:txBody>
          <a:bodyPr anchor="b">
            <a:normAutofit/>
          </a:bodyPr>
          <a:lstStyle>
            <a:lvl1pPr algn="l">
              <a:defRPr sz="2800" b="0"/>
            </a:lvl1pPr>
          </a:lstStyle>
          <a:p>
            <a:r>
              <a:rPr lang="ru-RU" smtClean="0"/>
              <a:t>Образец заголовка</a:t>
            </a:r>
            <a:endParaRPr lang="en-US"/>
          </a:p>
        </p:txBody>
      </p:sp>
      <p:sp>
        <p:nvSpPr>
          <p:cNvPr id="4" name="Text Placeholder 3"/>
          <p:cNvSpPr>
            <a:spLocks noGrp="1"/>
          </p:cNvSpPr>
          <p:nvPr>
            <p:ph type="body" sz="half" idx="2"/>
          </p:nvPr>
        </p:nvSpPr>
        <p:spPr>
          <a:xfrm>
            <a:off x="4736592" y="3102746"/>
            <a:ext cx="3298784" cy="1138428"/>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2" y="451413"/>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1995678"/>
            <a:ext cx="3300984" cy="1097280"/>
          </a:xfrm>
        </p:spPr>
        <p:txBody>
          <a:bodyPr anchor="b">
            <a:normAutofit/>
          </a:bodyPr>
          <a:lstStyle>
            <a:lvl1pPr algn="l">
              <a:defRPr sz="2800" b="0"/>
            </a:lvl1pPr>
          </a:lstStyle>
          <a:p>
            <a:r>
              <a:rPr lang="ru-RU" smtClean="0"/>
              <a:t>Образец заголовка</a:t>
            </a:r>
            <a:endParaRPr lang="en-US"/>
          </a:p>
        </p:txBody>
      </p:sp>
      <p:sp>
        <p:nvSpPr>
          <p:cNvPr id="3" name="Picture Placeholder 2"/>
          <p:cNvSpPr>
            <a:spLocks noGrp="1"/>
          </p:cNvSpPr>
          <p:nvPr>
            <p:ph type="pic" idx="1"/>
          </p:nvPr>
        </p:nvSpPr>
        <p:spPr>
          <a:xfrm>
            <a:off x="1005209" y="520346"/>
            <a:ext cx="3359623" cy="4101084"/>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4734631" y="3099816"/>
            <a:ext cx="3300573" cy="113967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80B801E-8ED6-469A-AD50-E9BE5E4884C6}" type="datetime1">
              <a:rPr lang="ru-RU" smtClean="0"/>
              <a:pPr/>
              <a:t>31.12.2020</a:t>
            </a:fld>
            <a:endParaRPr lang="ru-RU"/>
          </a:p>
        </p:txBody>
      </p:sp>
      <p:sp>
        <p:nvSpPr>
          <p:cNvPr id="6" name="Footer Placeholder 5"/>
          <p:cNvSpPr>
            <a:spLocks noGrp="1"/>
          </p:cNvSpPr>
          <p:nvPr>
            <p:ph type="ftr" sz="quarter" idx="11"/>
          </p:nvPr>
        </p:nvSpPr>
        <p:spPr>
          <a:xfrm>
            <a:off x="4641448" y="4293627"/>
            <a:ext cx="3493664" cy="273844"/>
          </a:xfrm>
        </p:spPr>
        <p:txBody>
          <a:bodyPr>
            <a:normAutofit/>
          </a:bodyPr>
          <a:lstStyle/>
          <a:p>
            <a:r>
              <a:rPr lang="en-US" smtClean="0"/>
              <a:t>UCS405: Discrete Mathematical Structures</a:t>
            </a:r>
            <a:endParaRPr lang="ru-RU"/>
          </a:p>
        </p:txBody>
      </p:sp>
      <p:sp>
        <p:nvSpPr>
          <p:cNvPr id="7" name="Slide Number Placeholder 6"/>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51435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50116"/>
            <a:ext cx="8229600" cy="4639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6133"/>
            <a:ext cx="3679116" cy="5244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70748"/>
            <a:ext cx="7024744" cy="857250"/>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43493" y="1742739"/>
            <a:ext cx="6777317" cy="263173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997388" y="168369"/>
            <a:ext cx="2133600" cy="273844"/>
          </a:xfrm>
          <a:prstGeom prst="rect">
            <a:avLst/>
          </a:prstGeom>
        </p:spPr>
        <p:txBody>
          <a:bodyPr vert="horz" lIns="91440" tIns="45720" rIns="91440" bIns="45720" rtlCol="0" anchor="ctr"/>
          <a:lstStyle>
            <a:lvl1pPr algn="r">
              <a:defRPr sz="1200">
                <a:solidFill>
                  <a:srgbClr val="FEFEFE"/>
                </a:solidFill>
              </a:defRPr>
            </a:lvl1pPr>
          </a:lstStyle>
          <a:p>
            <a:fld id="{18C4BF5E-6749-4F04-BCA0-2A394DD4A8B0}" type="datetime1">
              <a:rPr lang="ru-RU" smtClean="0"/>
              <a:pPr/>
              <a:t>31.12.2020</a:t>
            </a:fld>
            <a:endParaRPr lang="ru-RU"/>
          </a:p>
        </p:txBody>
      </p:sp>
      <p:sp>
        <p:nvSpPr>
          <p:cNvPr id="5" name="Footer Placeholder 4"/>
          <p:cNvSpPr>
            <a:spLocks noGrp="1"/>
          </p:cNvSpPr>
          <p:nvPr>
            <p:ph type="ftr" sz="quarter" idx="3"/>
          </p:nvPr>
        </p:nvSpPr>
        <p:spPr>
          <a:xfrm>
            <a:off x="4641448" y="4389120"/>
            <a:ext cx="3502152" cy="273844"/>
          </a:xfrm>
          <a:prstGeom prst="rect">
            <a:avLst/>
          </a:prstGeom>
        </p:spPr>
        <p:txBody>
          <a:bodyPr vert="horz" lIns="91440" tIns="45720" rIns="91440" bIns="45720" rtlCol="0" anchor="ctr"/>
          <a:lstStyle>
            <a:lvl1pPr algn="r">
              <a:defRPr sz="1200">
                <a:solidFill>
                  <a:schemeClr val="accent1"/>
                </a:solidFill>
              </a:defRPr>
            </a:lvl1pPr>
          </a:lstStyle>
          <a:p>
            <a:r>
              <a:rPr lang="en-US" smtClean="0"/>
              <a:t>UCS405: Discrete Mathematical Structures</a:t>
            </a:r>
            <a:endParaRPr lang="ru-RU"/>
          </a:p>
        </p:txBody>
      </p:sp>
      <p:sp>
        <p:nvSpPr>
          <p:cNvPr id="6" name="Slide Number Placeholder 5"/>
          <p:cNvSpPr>
            <a:spLocks noGrp="1"/>
          </p:cNvSpPr>
          <p:nvPr>
            <p:ph type="sldNum" sz="quarter" idx="4"/>
          </p:nvPr>
        </p:nvSpPr>
        <p:spPr>
          <a:xfrm>
            <a:off x="4649096" y="168369"/>
            <a:ext cx="1332156" cy="273844"/>
          </a:xfrm>
          <a:prstGeom prst="rect">
            <a:avLst/>
          </a:prstGeom>
        </p:spPr>
        <p:txBody>
          <a:bodyPr vert="horz" lIns="91440" tIns="45720" rIns="91440" bIns="45720" rtlCol="0" anchor="ctr"/>
          <a:lstStyle>
            <a:lvl1pPr algn="l">
              <a:defRPr sz="1200">
                <a:solidFill>
                  <a:srgbClr val="FEFEFE"/>
                </a:solidFill>
              </a:defRPr>
            </a:lvl1pPr>
          </a:lstStyle>
          <a:p>
            <a:fld id="{8291FA45-1EF8-4972-9D03-2E3B1839D28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Lst>
  <p:hf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8.bin"/><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5.jpeg"/><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jpeg"/><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6.jpeg"/><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733366" y="1928808"/>
            <a:ext cx="3410534" cy="928694"/>
          </a:xfrm>
        </p:spPr>
        <p:txBody>
          <a:bodyPr>
            <a:noAutofit/>
          </a:bodyPr>
          <a:lstStyle/>
          <a:p>
            <a:r>
              <a:rPr lang="en-IE" sz="3200" dirty="0" smtClean="0"/>
              <a:t>8085 Microprocessor</a:t>
            </a:r>
            <a:endParaRPr lang="ru-RU" sz="3200" dirty="0"/>
          </a:p>
        </p:txBody>
      </p:sp>
      <p:sp>
        <p:nvSpPr>
          <p:cNvPr id="3" name="Подзаголовок 2"/>
          <p:cNvSpPr>
            <a:spLocks noGrp="1"/>
          </p:cNvSpPr>
          <p:nvPr>
            <p:ph type="subTitle" idx="1"/>
          </p:nvPr>
        </p:nvSpPr>
        <p:spPr>
          <a:xfrm>
            <a:off x="6286512" y="3601562"/>
            <a:ext cx="1857388" cy="756138"/>
          </a:xfrm>
        </p:spPr>
        <p:txBody>
          <a:bodyPr>
            <a:normAutofit fontScale="55000" lnSpcReduction="20000"/>
          </a:bodyPr>
          <a:lstStyle/>
          <a:p>
            <a:r>
              <a:rPr lang="en-IN" b="1" dirty="0" smtClean="0">
                <a:latin typeface="Bell MT" pitchFamily="18" charset="0"/>
              </a:rPr>
              <a:t>Dr. Manju Khurana</a:t>
            </a:r>
          </a:p>
          <a:p>
            <a:r>
              <a:rPr lang="en-IN" b="1" dirty="0" smtClean="0">
                <a:latin typeface="Bell MT" pitchFamily="18" charset="0"/>
              </a:rPr>
              <a:t>Assistant Professor, CSED</a:t>
            </a:r>
          </a:p>
          <a:p>
            <a:r>
              <a:rPr lang="en-IN" b="1" dirty="0" smtClean="0">
                <a:latin typeface="Bell MT" pitchFamily="18" charset="0"/>
              </a:rPr>
              <a:t>TIET, Patiala</a:t>
            </a:r>
          </a:p>
          <a:p>
            <a:r>
              <a:rPr lang="en-IN" b="1" dirty="0" smtClean="0">
                <a:latin typeface="Bell MT" pitchFamily="18" charset="0"/>
              </a:rPr>
              <a:t>manju.khurana@thapar.edu</a:t>
            </a:r>
            <a:endParaRPr lang="en-US" b="1" dirty="0">
              <a:latin typeface="Bell MT" pitchFamily="18" charset="0"/>
            </a:endParaRPr>
          </a:p>
        </p:txBody>
      </p:sp>
      <p:pic>
        <p:nvPicPr>
          <p:cNvPr id="11266" name="Picture 2" descr="Introduction to Microprocessor Programming"/>
          <p:cNvPicPr>
            <a:picLocks noChangeAspect="1" noChangeArrowheads="1"/>
          </p:cNvPicPr>
          <p:nvPr/>
        </p:nvPicPr>
        <p:blipFill>
          <a:blip r:embed="rId3"/>
          <a:srcRect/>
          <a:stretch>
            <a:fillRect/>
          </a:stretch>
        </p:blipFill>
        <p:spPr bwMode="auto">
          <a:xfrm>
            <a:off x="5219886" y="142858"/>
            <a:ext cx="2423948" cy="1500180"/>
          </a:xfrm>
          <a:prstGeom prst="rect">
            <a:avLst/>
          </a:prstGeom>
          <a:noFill/>
        </p:spPr>
      </p:pic>
    </p:spTree>
    <p:extLst>
      <p:ext uri="{BB962C8B-B14F-4D97-AF65-F5344CB8AC3E}">
        <p14:creationId xmlns:p14="http://schemas.microsoft.com/office/powerpoint/2010/main" xmlns="" val="3642162686"/>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786" y="571486"/>
            <a:ext cx="7024744" cy="443680"/>
          </a:xfrm>
        </p:spPr>
        <p:txBody>
          <a:bodyPr>
            <a:noAutofit/>
          </a:bodyPr>
          <a:lstStyle/>
          <a:p>
            <a:r>
              <a:rPr lang="en-US" sz="2800" b="1" dirty="0" smtClean="0"/>
              <a:t>Memory read machine cycle</a:t>
            </a:r>
            <a:endParaRPr lang="en-US" sz="2800" dirty="0"/>
          </a:p>
        </p:txBody>
      </p:sp>
      <p:sp>
        <p:nvSpPr>
          <p:cNvPr id="3" name="Объект 2"/>
          <p:cNvSpPr>
            <a:spLocks noGrp="1"/>
          </p:cNvSpPr>
          <p:nvPr>
            <p:ph idx="1"/>
          </p:nvPr>
        </p:nvSpPr>
        <p:spPr>
          <a:xfrm>
            <a:off x="642910" y="1071552"/>
            <a:ext cx="5143536" cy="3571900"/>
          </a:xfrm>
        </p:spPr>
        <p:txBody>
          <a:bodyPr>
            <a:normAutofit fontScale="70000" lnSpcReduction="20000"/>
          </a:bodyPr>
          <a:lstStyle/>
          <a:p>
            <a:pPr algn="just">
              <a:spcBef>
                <a:spcPct val="0"/>
              </a:spcBef>
              <a:spcAft>
                <a:spcPts val="1200"/>
              </a:spcAft>
            </a:pPr>
            <a:r>
              <a:rPr lang="en-US" sz="1900" dirty="0" smtClean="0">
                <a:solidFill>
                  <a:schemeClr val="tx1"/>
                </a:solidFill>
                <a:latin typeface="Times New Roman" pitchFamily="18" charset="0"/>
                <a:cs typeface="Times New Roman" pitchFamily="18" charset="0"/>
              </a:rPr>
              <a:t>Contents from a memory location are read during the memory read machine cycle (MRMC). This cycle is also known as the operand fetch machine cycle. But there are cases when MRMC is not used for operand fetch but for reading data at given memory location. This machine cycle spans over three T states. Each of these T states is explained here along with a timing diagram. The first three T states are almost the same as the first three T states of </a:t>
            </a:r>
            <a:r>
              <a:rPr lang="en-US" sz="1900" dirty="0" err="1" smtClean="0">
                <a:solidFill>
                  <a:schemeClr val="tx1"/>
                </a:solidFill>
                <a:latin typeface="Times New Roman" pitchFamily="18" charset="0"/>
                <a:cs typeface="Times New Roman" pitchFamily="18" charset="0"/>
              </a:rPr>
              <a:t>Opcode</a:t>
            </a:r>
            <a:r>
              <a:rPr lang="en-US" sz="1900" dirty="0" smtClean="0">
                <a:solidFill>
                  <a:schemeClr val="tx1"/>
                </a:solidFill>
                <a:latin typeface="Times New Roman" pitchFamily="18" charset="0"/>
                <a:cs typeface="Times New Roman" pitchFamily="18" charset="0"/>
              </a:rPr>
              <a:t> Fetch Machine Cycle. </a:t>
            </a:r>
            <a:endParaRPr lang="en-US" sz="1900" dirty="0" smtClean="0">
              <a:solidFill>
                <a:schemeClr val="tx1"/>
              </a:solidFill>
              <a:latin typeface="Times New Roman" pitchFamily="18" charset="0"/>
              <a:cs typeface="Times New Roman" pitchFamily="18" charset="0"/>
            </a:endParaRPr>
          </a:p>
          <a:p>
            <a:pPr algn="just">
              <a:spcBef>
                <a:spcPct val="0"/>
              </a:spcBef>
              <a:spcAft>
                <a:spcPts val="1200"/>
              </a:spcAft>
              <a:buNone/>
            </a:pPr>
            <a:r>
              <a:rPr lang="en-US" sz="2100" b="1" dirty="0" smtClean="0">
                <a:solidFill>
                  <a:schemeClr val="accent2">
                    <a:lumMod val="50000"/>
                  </a:schemeClr>
                </a:solidFill>
                <a:latin typeface="Times New Roman" pitchFamily="18" charset="0"/>
                <a:cs typeface="Times New Roman" pitchFamily="18" charset="0"/>
              </a:rPr>
              <a:t>	</a:t>
            </a:r>
            <a:r>
              <a:rPr lang="en-US" sz="2100" b="1" dirty="0" smtClean="0">
                <a:solidFill>
                  <a:schemeClr val="accent2">
                    <a:lumMod val="50000"/>
                  </a:schemeClr>
                </a:solidFill>
                <a:latin typeface="Times New Roman" pitchFamily="18" charset="0"/>
                <a:cs typeface="Times New Roman" pitchFamily="18" charset="0"/>
              </a:rPr>
              <a:t>1</a:t>
            </a:r>
            <a:r>
              <a:rPr lang="en-US" sz="2100" b="1" baseline="30000" dirty="0" smtClean="0">
                <a:solidFill>
                  <a:schemeClr val="accent2">
                    <a:lumMod val="50000"/>
                  </a:schemeClr>
                </a:solidFill>
                <a:latin typeface="Times New Roman" pitchFamily="18" charset="0"/>
                <a:cs typeface="Times New Roman" pitchFamily="18" charset="0"/>
              </a:rPr>
              <a:t>st</a:t>
            </a:r>
            <a:r>
              <a:rPr lang="en-US" sz="2100" b="1" dirty="0" smtClean="0">
                <a:solidFill>
                  <a:schemeClr val="accent2">
                    <a:lumMod val="50000"/>
                  </a:schemeClr>
                </a:solidFill>
                <a:latin typeface="Times New Roman" pitchFamily="18" charset="0"/>
                <a:cs typeface="Times New Roman" pitchFamily="18" charset="0"/>
              </a:rPr>
              <a:t> </a:t>
            </a:r>
            <a:r>
              <a:rPr lang="en-US" sz="2100" b="1" dirty="0" smtClean="0">
                <a:solidFill>
                  <a:schemeClr val="accent2">
                    <a:lumMod val="50000"/>
                  </a:schemeClr>
                </a:solidFill>
                <a:latin typeface="Times New Roman" pitchFamily="18" charset="0"/>
                <a:cs typeface="Times New Roman" pitchFamily="18" charset="0"/>
              </a:rPr>
              <a:t>T </a:t>
            </a:r>
            <a:r>
              <a:rPr lang="en-US" sz="2100" b="1" dirty="0" smtClean="0">
                <a:solidFill>
                  <a:schemeClr val="accent2">
                    <a:lumMod val="50000"/>
                  </a:schemeClr>
                </a:solidFill>
                <a:latin typeface="Times New Roman" pitchFamily="18" charset="0"/>
                <a:cs typeface="Times New Roman" pitchFamily="18" charset="0"/>
              </a:rPr>
              <a:t>state</a:t>
            </a:r>
            <a:endParaRPr lang="en-US" sz="1400" dirty="0" smtClean="0"/>
          </a:p>
          <a:p>
            <a:pPr algn="just"/>
            <a:r>
              <a:rPr lang="en-US" sz="1700" dirty="0" smtClean="0">
                <a:solidFill>
                  <a:schemeClr val="tx1"/>
                </a:solidFill>
                <a:latin typeface="Times New Roman" pitchFamily="18" charset="0"/>
                <a:cs typeface="Times New Roman" pitchFamily="18" charset="0"/>
              </a:rPr>
              <a:t>Higher address bits loaded into A</a:t>
            </a:r>
            <a:r>
              <a:rPr lang="en-US" sz="1700" baseline="-25000" dirty="0" smtClean="0">
                <a:solidFill>
                  <a:schemeClr val="tx1"/>
                </a:solidFill>
                <a:latin typeface="Times New Roman" pitchFamily="18" charset="0"/>
                <a:cs typeface="Times New Roman" pitchFamily="18" charset="0"/>
              </a:rPr>
              <a:t>8</a:t>
            </a:r>
            <a:r>
              <a:rPr lang="en-US" sz="1700" dirty="0" smtClean="0">
                <a:solidFill>
                  <a:schemeClr val="tx1"/>
                </a:solidFill>
                <a:latin typeface="Times New Roman" pitchFamily="18" charset="0"/>
                <a:cs typeface="Times New Roman" pitchFamily="18" charset="0"/>
              </a:rPr>
              <a:t>-A</a:t>
            </a:r>
            <a:r>
              <a:rPr lang="en-US" sz="1700" baseline="-25000" dirty="0" smtClean="0">
                <a:solidFill>
                  <a:schemeClr val="tx1"/>
                </a:solidFill>
                <a:latin typeface="Times New Roman" pitchFamily="18" charset="0"/>
                <a:cs typeface="Times New Roman" pitchFamily="18" charset="0"/>
              </a:rPr>
              <a:t>15</a:t>
            </a:r>
            <a:r>
              <a:rPr lang="en-US" sz="1700" dirty="0" smtClean="0">
                <a:solidFill>
                  <a:schemeClr val="tx1"/>
                </a:solidFill>
                <a:latin typeface="Times New Roman" pitchFamily="18" charset="0"/>
                <a:cs typeface="Times New Roman" pitchFamily="18" charset="0"/>
              </a:rPr>
              <a:t>.</a:t>
            </a:r>
          </a:p>
          <a:p>
            <a:pPr algn="just"/>
            <a:r>
              <a:rPr lang="en-US" sz="1700" dirty="0" smtClean="0">
                <a:solidFill>
                  <a:schemeClr val="tx1"/>
                </a:solidFill>
                <a:latin typeface="Times New Roman" pitchFamily="18" charset="0"/>
                <a:cs typeface="Times New Roman" pitchFamily="18" charset="0"/>
              </a:rPr>
              <a:t>Lower address bits loaded into AD</a:t>
            </a:r>
            <a:r>
              <a:rPr lang="en-US" sz="1700" baseline="-25000" dirty="0" smtClean="0">
                <a:solidFill>
                  <a:schemeClr val="tx1"/>
                </a:solidFill>
                <a:latin typeface="Times New Roman" pitchFamily="18" charset="0"/>
                <a:cs typeface="Times New Roman" pitchFamily="18" charset="0"/>
              </a:rPr>
              <a:t>0</a:t>
            </a:r>
            <a:r>
              <a:rPr lang="en-US" sz="1700" dirty="0" smtClean="0">
                <a:solidFill>
                  <a:schemeClr val="tx1"/>
                </a:solidFill>
                <a:latin typeface="Times New Roman" pitchFamily="18" charset="0"/>
                <a:cs typeface="Times New Roman" pitchFamily="18" charset="0"/>
              </a:rPr>
              <a:t>-AD</a:t>
            </a:r>
            <a:r>
              <a:rPr lang="en-US" sz="1700" baseline="-25000" dirty="0" smtClean="0">
                <a:solidFill>
                  <a:schemeClr val="tx1"/>
                </a:solidFill>
                <a:latin typeface="Times New Roman" pitchFamily="18" charset="0"/>
                <a:cs typeface="Times New Roman" pitchFamily="18" charset="0"/>
              </a:rPr>
              <a:t>7</a:t>
            </a:r>
            <a:r>
              <a:rPr lang="en-US" sz="1700" dirty="0" smtClean="0">
                <a:solidFill>
                  <a:schemeClr val="tx1"/>
                </a:solidFill>
                <a:latin typeface="Times New Roman" pitchFamily="18" charset="0"/>
                <a:cs typeface="Times New Roman" pitchFamily="18" charset="0"/>
              </a:rPr>
              <a:t>.</a:t>
            </a:r>
          </a:p>
          <a:p>
            <a:pPr algn="just"/>
            <a:r>
              <a:rPr lang="en-US" sz="1700" dirty="0" smtClean="0">
                <a:solidFill>
                  <a:schemeClr val="tx1"/>
                </a:solidFill>
                <a:latin typeface="Times New Roman" pitchFamily="18" charset="0"/>
                <a:cs typeface="Times New Roman" pitchFamily="18" charset="0"/>
              </a:rPr>
              <a:t>ALE signal goes high in the beginning to indicate that AD</a:t>
            </a:r>
            <a:r>
              <a:rPr lang="en-US" sz="1700" baseline="-25000" dirty="0" smtClean="0">
                <a:solidFill>
                  <a:schemeClr val="tx1"/>
                </a:solidFill>
                <a:latin typeface="Times New Roman" pitchFamily="18" charset="0"/>
                <a:cs typeface="Times New Roman" pitchFamily="18" charset="0"/>
              </a:rPr>
              <a:t>0</a:t>
            </a:r>
            <a:r>
              <a:rPr lang="en-US" sz="1700" dirty="0" smtClean="0">
                <a:solidFill>
                  <a:schemeClr val="tx1"/>
                </a:solidFill>
                <a:latin typeface="Times New Roman" pitchFamily="18" charset="0"/>
                <a:cs typeface="Times New Roman" pitchFamily="18" charset="0"/>
              </a:rPr>
              <a:t>-AD</a:t>
            </a:r>
            <a:r>
              <a:rPr lang="en-US" sz="1700" baseline="-25000" dirty="0" smtClean="0">
                <a:solidFill>
                  <a:schemeClr val="tx1"/>
                </a:solidFill>
                <a:latin typeface="Times New Roman" pitchFamily="18" charset="0"/>
                <a:cs typeface="Times New Roman" pitchFamily="18" charset="0"/>
              </a:rPr>
              <a:t>7 </a:t>
            </a:r>
            <a:r>
              <a:rPr lang="en-US" sz="1700" dirty="0" smtClean="0">
                <a:solidFill>
                  <a:schemeClr val="tx1"/>
                </a:solidFill>
                <a:latin typeface="Times New Roman" pitchFamily="18" charset="0"/>
                <a:cs typeface="Times New Roman" pitchFamily="18" charset="0"/>
              </a:rPr>
              <a:t>contains lower address bits.</a:t>
            </a:r>
          </a:p>
          <a:p>
            <a:pPr algn="just"/>
            <a:r>
              <a:rPr lang="en-US" sz="1700" dirty="0" smtClean="0">
                <a:solidFill>
                  <a:schemeClr val="tx1"/>
                </a:solidFill>
                <a:latin typeface="Times New Roman" pitchFamily="18" charset="0"/>
                <a:cs typeface="Times New Roman" pitchFamily="18" charset="0"/>
              </a:rPr>
              <a:t>IO</a:t>
            </a:r>
            <a:r>
              <a:rPr lang="en-US" sz="1700" dirty="0" smtClean="0">
                <a:solidFill>
                  <a:schemeClr val="tx1"/>
                </a:solidFill>
                <a:latin typeface="Times New Roman" pitchFamily="18" charset="0"/>
                <a:cs typeface="Times New Roman" pitchFamily="18" charset="0"/>
              </a:rPr>
              <a:t>/    </a:t>
            </a:r>
            <a:r>
              <a:rPr lang="en-US" sz="1700" dirty="0" smtClean="0">
                <a:solidFill>
                  <a:schemeClr val="tx1"/>
                </a:solidFill>
                <a:latin typeface="Times New Roman" pitchFamily="18" charset="0"/>
                <a:cs typeface="Times New Roman" pitchFamily="18" charset="0"/>
              </a:rPr>
              <a:t> </a:t>
            </a:r>
            <a:r>
              <a:rPr lang="en-US" sz="1700" dirty="0" smtClean="0">
                <a:solidFill>
                  <a:schemeClr val="tx1"/>
                </a:solidFill>
                <a:latin typeface="Times New Roman" pitchFamily="18" charset="0"/>
                <a:cs typeface="Times New Roman" pitchFamily="18" charset="0"/>
              </a:rPr>
              <a:t>  goes </a:t>
            </a:r>
            <a:r>
              <a:rPr lang="en-US" sz="1700" dirty="0" smtClean="0">
                <a:solidFill>
                  <a:schemeClr val="tx1"/>
                </a:solidFill>
                <a:latin typeface="Times New Roman" pitchFamily="18" charset="0"/>
                <a:cs typeface="Times New Roman" pitchFamily="18" charset="0"/>
              </a:rPr>
              <a:t>low since it is a memory operation.</a:t>
            </a:r>
          </a:p>
          <a:p>
            <a:pPr algn="just"/>
            <a:r>
              <a:rPr lang="en-US" sz="1700" dirty="0" smtClean="0">
                <a:solidFill>
                  <a:schemeClr val="tx1"/>
                </a:solidFill>
                <a:latin typeface="Times New Roman" pitchFamily="18" charset="0"/>
                <a:cs typeface="Times New Roman" pitchFamily="18" charset="0"/>
              </a:rPr>
              <a:t>S</a:t>
            </a:r>
            <a:r>
              <a:rPr lang="en-US" sz="1700" baseline="-25000" dirty="0" smtClean="0">
                <a:solidFill>
                  <a:schemeClr val="tx1"/>
                </a:solidFill>
                <a:latin typeface="Times New Roman" pitchFamily="18" charset="0"/>
                <a:cs typeface="Times New Roman" pitchFamily="18" charset="0"/>
              </a:rPr>
              <a:t>1</a:t>
            </a:r>
            <a:r>
              <a:rPr lang="en-US" sz="1700" dirty="0" smtClean="0">
                <a:solidFill>
                  <a:schemeClr val="tx1"/>
                </a:solidFill>
                <a:latin typeface="Times New Roman" pitchFamily="18" charset="0"/>
                <a:cs typeface="Times New Roman" pitchFamily="18" charset="0"/>
              </a:rPr>
              <a:t> and S</a:t>
            </a:r>
            <a:r>
              <a:rPr lang="en-US" sz="1700" baseline="-25000" dirty="0" smtClean="0">
                <a:solidFill>
                  <a:schemeClr val="tx1"/>
                </a:solidFill>
                <a:latin typeface="Times New Roman" pitchFamily="18" charset="0"/>
                <a:cs typeface="Times New Roman" pitchFamily="18" charset="0"/>
              </a:rPr>
              <a:t>0</a:t>
            </a:r>
            <a:r>
              <a:rPr lang="en-US" sz="1700" dirty="0" smtClean="0">
                <a:solidFill>
                  <a:schemeClr val="tx1"/>
                </a:solidFill>
                <a:latin typeface="Times New Roman" pitchFamily="18" charset="0"/>
                <a:cs typeface="Times New Roman" pitchFamily="18" charset="0"/>
              </a:rPr>
              <a:t> become 1 and 0 respectively, indicating Memory Read Machine Cycle.</a:t>
            </a:r>
          </a:p>
          <a:p>
            <a:pPr algn="just"/>
            <a:r>
              <a:rPr lang="en-US" sz="1700" dirty="0" smtClean="0">
                <a:solidFill>
                  <a:schemeClr val="tx1"/>
                </a:solidFill>
                <a:latin typeface="Times New Roman" pitchFamily="18" charset="0"/>
                <a:cs typeface="Times New Roman" pitchFamily="18" charset="0"/>
              </a:rPr>
              <a:t>ALE goes low by the end of the first T state. Lower address bits are expected to be latched by this time.</a:t>
            </a:r>
          </a:p>
          <a:p>
            <a:pPr algn="just">
              <a:spcBef>
                <a:spcPct val="0"/>
              </a:spcBef>
              <a:spcAft>
                <a:spcPts val="1200"/>
              </a:spcAft>
              <a:buNone/>
            </a:pPr>
            <a:endParaRPr lang="en-US" sz="1400" dirty="0" smtClean="0">
              <a:ea typeface="ＭＳ Ｐゴシック" pitchFamily="34" charset="-128"/>
            </a:endParaRP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10</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40962" name="Picture 2" descr="https://i2.wp.com/technobyte.org/wp-content/uploads/2020/06/MRMC-Timing-diagram.jpg?ssl=1"/>
          <p:cNvPicPr>
            <a:picLocks noChangeAspect="1" noChangeArrowheads="1"/>
          </p:cNvPicPr>
          <p:nvPr/>
        </p:nvPicPr>
        <p:blipFill>
          <a:blip r:embed="rId4"/>
          <a:srcRect l="3886" t="2793" b="3631"/>
          <a:stretch>
            <a:fillRect/>
          </a:stretch>
        </p:blipFill>
        <p:spPr bwMode="auto">
          <a:xfrm>
            <a:off x="5929322" y="571486"/>
            <a:ext cx="2686545" cy="3832330"/>
          </a:xfrm>
          <a:prstGeom prst="rect">
            <a:avLst/>
          </a:prstGeom>
          <a:noFill/>
        </p:spPr>
      </p:pic>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63" name="Object 3"/>
          <p:cNvGraphicFramePr>
            <a:graphicFrameLocks noChangeAspect="1"/>
          </p:cNvGraphicFramePr>
          <p:nvPr/>
        </p:nvGraphicFramePr>
        <p:xfrm>
          <a:off x="1285852" y="3571882"/>
          <a:ext cx="200025" cy="200025"/>
        </p:xfrm>
        <a:graphic>
          <a:graphicData uri="http://schemas.openxmlformats.org/presentationml/2006/ole">
            <p:oleObj spid="_x0000_s40963" name="Equation" r:id="rId5" imgW="203024" imgH="203024" progId="Equation.3">
              <p:embed/>
            </p:oleObj>
          </a:graphicData>
        </a:graphic>
      </p:graphicFrame>
    </p:spTree>
    <p:extLst>
      <p:ext uri="{BB962C8B-B14F-4D97-AF65-F5344CB8AC3E}">
        <p14:creationId xmlns:p14="http://schemas.microsoft.com/office/powerpoint/2010/main" xmlns=""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786" y="571486"/>
            <a:ext cx="7024744" cy="443680"/>
          </a:xfrm>
        </p:spPr>
        <p:txBody>
          <a:bodyPr>
            <a:noAutofit/>
          </a:bodyPr>
          <a:lstStyle/>
          <a:p>
            <a:r>
              <a:rPr lang="en-US" sz="2800" b="1" dirty="0" smtClean="0"/>
              <a:t>Memory read machine </a:t>
            </a:r>
            <a:r>
              <a:rPr lang="en-US" sz="2800" b="1" dirty="0" smtClean="0"/>
              <a:t>cycle </a:t>
            </a:r>
            <a:r>
              <a:rPr lang="en-US" sz="1200" b="1" dirty="0" smtClean="0"/>
              <a:t>contd.</a:t>
            </a:r>
            <a:endParaRPr lang="en-US" sz="2800" dirty="0"/>
          </a:p>
        </p:txBody>
      </p:sp>
      <p:sp>
        <p:nvSpPr>
          <p:cNvPr id="3" name="Объект 2"/>
          <p:cNvSpPr>
            <a:spLocks noGrp="1"/>
          </p:cNvSpPr>
          <p:nvPr>
            <p:ph idx="1"/>
          </p:nvPr>
        </p:nvSpPr>
        <p:spPr>
          <a:xfrm>
            <a:off x="642910" y="1071552"/>
            <a:ext cx="5143536" cy="3571900"/>
          </a:xfrm>
        </p:spPr>
        <p:txBody>
          <a:bodyPr>
            <a:normAutofit/>
          </a:bodyPr>
          <a:lstStyle/>
          <a:p>
            <a:pPr>
              <a:buNone/>
            </a:pPr>
            <a:r>
              <a:rPr lang="en-US" sz="1600" b="1" dirty="0" smtClean="0"/>
              <a:t>	</a:t>
            </a:r>
            <a:r>
              <a:rPr lang="en-US" sz="2100" b="1" dirty="0" smtClean="0">
                <a:solidFill>
                  <a:schemeClr val="accent2">
                    <a:lumMod val="50000"/>
                  </a:schemeClr>
                </a:solidFill>
                <a:latin typeface="Times New Roman" pitchFamily="18" charset="0"/>
                <a:cs typeface="Times New Roman" pitchFamily="18" charset="0"/>
              </a:rPr>
              <a:t>2</a:t>
            </a:r>
            <a:r>
              <a:rPr lang="en-US" sz="2100" b="1" baseline="30000" dirty="0" smtClean="0">
                <a:solidFill>
                  <a:schemeClr val="accent2">
                    <a:lumMod val="50000"/>
                  </a:schemeClr>
                </a:solidFill>
                <a:latin typeface="Times New Roman" pitchFamily="18" charset="0"/>
                <a:cs typeface="Times New Roman" pitchFamily="18" charset="0"/>
              </a:rPr>
              <a:t>nd</a:t>
            </a:r>
            <a:r>
              <a:rPr lang="en-US" sz="2100" b="1" dirty="0" smtClean="0">
                <a:solidFill>
                  <a:schemeClr val="accent2">
                    <a:lumMod val="50000"/>
                  </a:schemeClr>
                </a:solidFill>
                <a:latin typeface="Times New Roman" pitchFamily="18" charset="0"/>
                <a:cs typeface="Times New Roman" pitchFamily="18" charset="0"/>
              </a:rPr>
              <a:t> and 3</a:t>
            </a:r>
            <a:r>
              <a:rPr lang="en-US" sz="2100" b="1" baseline="30000" dirty="0" smtClean="0">
                <a:solidFill>
                  <a:schemeClr val="accent2">
                    <a:lumMod val="50000"/>
                  </a:schemeClr>
                </a:solidFill>
                <a:latin typeface="Times New Roman" pitchFamily="18" charset="0"/>
                <a:cs typeface="Times New Roman" pitchFamily="18" charset="0"/>
              </a:rPr>
              <a:t>rd</a:t>
            </a:r>
            <a:r>
              <a:rPr lang="en-US" sz="2100" b="1" dirty="0" smtClean="0">
                <a:solidFill>
                  <a:schemeClr val="accent2">
                    <a:lumMod val="50000"/>
                  </a:schemeClr>
                </a:solidFill>
                <a:latin typeface="Times New Roman" pitchFamily="18" charset="0"/>
                <a:cs typeface="Times New Roman" pitchFamily="18" charset="0"/>
              </a:rPr>
              <a:t> T states</a:t>
            </a:r>
          </a:p>
          <a:p>
            <a:pPr algn="just"/>
            <a:r>
              <a:rPr lang="en-US" sz="1700" dirty="0" smtClean="0">
                <a:solidFill>
                  <a:schemeClr val="tx1"/>
                </a:solidFill>
                <a:latin typeface="Times New Roman" pitchFamily="18" charset="0"/>
                <a:cs typeface="Times New Roman" pitchFamily="18" charset="0"/>
              </a:rPr>
              <a:t> </a:t>
            </a:r>
            <a:r>
              <a:rPr lang="en-US" sz="1700" dirty="0" smtClean="0">
                <a:solidFill>
                  <a:schemeClr val="tx1"/>
                </a:solidFill>
                <a:latin typeface="Times New Roman" pitchFamily="18" charset="0"/>
                <a:cs typeface="Times New Roman" pitchFamily="18" charset="0"/>
              </a:rPr>
              <a:t>  goes </a:t>
            </a:r>
            <a:r>
              <a:rPr lang="en-US" sz="1700" dirty="0" smtClean="0">
                <a:solidFill>
                  <a:schemeClr val="tx1"/>
                </a:solidFill>
                <a:latin typeface="Times New Roman" pitchFamily="18" charset="0"/>
                <a:cs typeface="Times New Roman" pitchFamily="18" charset="0"/>
              </a:rPr>
              <a:t>low, indicating the initiation of the read operation.</a:t>
            </a:r>
            <a:endParaRPr lang="en-US" sz="1700" dirty="0" smtClean="0">
              <a:solidFill>
                <a:schemeClr val="tx1"/>
              </a:solidFill>
              <a:latin typeface="Times New Roman" pitchFamily="18" charset="0"/>
              <a:cs typeface="Times New Roman" pitchFamily="18" charset="0"/>
            </a:endParaRPr>
          </a:p>
          <a:p>
            <a:pPr algn="just"/>
            <a:r>
              <a:rPr lang="en-US" sz="1700" dirty="0" smtClean="0">
                <a:solidFill>
                  <a:schemeClr val="tx1"/>
                </a:solidFill>
                <a:latin typeface="Times New Roman" pitchFamily="18" charset="0"/>
                <a:cs typeface="Times New Roman" pitchFamily="18" charset="0"/>
              </a:rPr>
              <a:t>Data is read from the memory location and is loaded into the data bus AD</a:t>
            </a:r>
            <a:r>
              <a:rPr lang="en-US" sz="1700" baseline="-25000" dirty="0" smtClean="0">
                <a:solidFill>
                  <a:schemeClr val="tx1"/>
                </a:solidFill>
                <a:latin typeface="Times New Roman" pitchFamily="18" charset="0"/>
                <a:cs typeface="Times New Roman" pitchFamily="18" charset="0"/>
              </a:rPr>
              <a:t>0</a:t>
            </a:r>
            <a:r>
              <a:rPr lang="en-US" sz="1700" dirty="0" smtClean="0">
                <a:solidFill>
                  <a:schemeClr val="tx1"/>
                </a:solidFill>
                <a:latin typeface="Times New Roman" pitchFamily="18" charset="0"/>
                <a:cs typeface="Times New Roman" pitchFamily="18" charset="0"/>
              </a:rPr>
              <a:t>-AD</a:t>
            </a:r>
            <a:r>
              <a:rPr lang="en-US" sz="1700" baseline="-25000" dirty="0" smtClean="0">
                <a:solidFill>
                  <a:schemeClr val="tx1"/>
                </a:solidFill>
                <a:latin typeface="Times New Roman" pitchFamily="18" charset="0"/>
                <a:cs typeface="Times New Roman" pitchFamily="18" charset="0"/>
              </a:rPr>
              <a:t>7</a:t>
            </a:r>
            <a:r>
              <a:rPr lang="en-US" sz="1700" dirty="0" smtClean="0">
                <a:solidFill>
                  <a:schemeClr val="tx1"/>
                </a:solidFill>
                <a:latin typeface="Times New Roman" pitchFamily="18" charset="0"/>
                <a:cs typeface="Times New Roman" pitchFamily="18" charset="0"/>
              </a:rPr>
              <a:t>. The data is loaded into the data bus at the beginning of the 2</a:t>
            </a:r>
            <a:r>
              <a:rPr lang="en-US" sz="1700" baseline="30000" dirty="0" smtClean="0">
                <a:solidFill>
                  <a:schemeClr val="tx1"/>
                </a:solidFill>
                <a:latin typeface="Times New Roman" pitchFamily="18" charset="0"/>
                <a:cs typeface="Times New Roman" pitchFamily="18" charset="0"/>
              </a:rPr>
              <a:t>nd</a:t>
            </a:r>
            <a:r>
              <a:rPr lang="en-US" sz="1700" dirty="0" smtClean="0">
                <a:solidFill>
                  <a:schemeClr val="tx1"/>
                </a:solidFill>
                <a:latin typeface="Times New Roman" pitchFamily="18" charset="0"/>
                <a:cs typeface="Times New Roman" pitchFamily="18" charset="0"/>
              </a:rPr>
              <a:t> T state and exists until the end of the third T state.</a:t>
            </a:r>
          </a:p>
          <a:p>
            <a:pPr algn="just"/>
            <a:r>
              <a:rPr lang="en-US" sz="1700" dirty="0" smtClean="0">
                <a:solidFill>
                  <a:schemeClr val="tx1"/>
                </a:solidFill>
                <a:latin typeface="Times New Roman" pitchFamily="18" charset="0"/>
                <a:cs typeface="Times New Roman" pitchFamily="18" charset="0"/>
              </a:rPr>
              <a:t>By the end of the third T state, </a:t>
            </a:r>
            <a:r>
              <a:rPr lang="en-US" sz="1700" dirty="0" smtClean="0">
                <a:solidFill>
                  <a:schemeClr val="tx1"/>
                </a:solidFill>
                <a:latin typeface="Times New Roman" pitchFamily="18" charset="0"/>
                <a:cs typeface="Times New Roman" pitchFamily="18" charset="0"/>
              </a:rPr>
              <a:t>   goes </a:t>
            </a:r>
            <a:r>
              <a:rPr lang="en-US" sz="1700" dirty="0" smtClean="0">
                <a:solidFill>
                  <a:schemeClr val="tx1"/>
                </a:solidFill>
                <a:latin typeface="Times New Roman" pitchFamily="18" charset="0"/>
                <a:cs typeface="Times New Roman" pitchFamily="18" charset="0"/>
              </a:rPr>
              <a:t>high, indicating the end of the read operation.</a:t>
            </a:r>
            <a:endParaRPr lang="en-US" sz="1700" dirty="0" smtClean="0">
              <a:solidFill>
                <a:schemeClr val="tx1"/>
              </a:solidFill>
              <a:latin typeface="Times New Roman" pitchFamily="18" charset="0"/>
              <a:cs typeface="Times New Roman" pitchFamily="18" charset="0"/>
            </a:endParaRPr>
          </a:p>
          <a:p>
            <a:pPr algn="just">
              <a:spcBef>
                <a:spcPct val="0"/>
              </a:spcBef>
              <a:spcAft>
                <a:spcPts val="1200"/>
              </a:spcAft>
              <a:buNone/>
            </a:pPr>
            <a:r>
              <a:rPr lang="en-US" sz="2100" b="1" dirty="0" smtClean="0">
                <a:solidFill>
                  <a:schemeClr val="accent2">
                    <a:lumMod val="50000"/>
                  </a:schemeClr>
                </a:solidFill>
                <a:latin typeface="Times New Roman" pitchFamily="18" charset="0"/>
                <a:cs typeface="Times New Roman" pitchFamily="18" charset="0"/>
              </a:rPr>
              <a:t>	</a:t>
            </a:r>
            <a:endParaRPr lang="en-US" sz="1400" dirty="0" smtClean="0">
              <a:ea typeface="ＭＳ Ｐゴシック" pitchFamily="34" charset="-128"/>
            </a:endParaRP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11</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40962" name="Picture 2" descr="https://i2.wp.com/technobyte.org/wp-content/uploads/2020/06/MRMC-Timing-diagram.jpg?ssl=1"/>
          <p:cNvPicPr>
            <a:picLocks noChangeAspect="1" noChangeArrowheads="1"/>
          </p:cNvPicPr>
          <p:nvPr/>
        </p:nvPicPr>
        <p:blipFill>
          <a:blip r:embed="rId4"/>
          <a:srcRect l="3886" t="2793" b="3631"/>
          <a:stretch>
            <a:fillRect/>
          </a:stretch>
        </p:blipFill>
        <p:spPr bwMode="auto">
          <a:xfrm>
            <a:off x="5929322" y="928676"/>
            <a:ext cx="2686545" cy="3475140"/>
          </a:xfrm>
          <a:prstGeom prst="rect">
            <a:avLst/>
          </a:prstGeom>
          <a:noFill/>
        </p:spPr>
      </p:pic>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5" name="Object 5"/>
          <p:cNvGraphicFramePr>
            <a:graphicFrameLocks noChangeAspect="1"/>
          </p:cNvGraphicFramePr>
          <p:nvPr/>
        </p:nvGraphicFramePr>
        <p:xfrm>
          <a:off x="4386263" y="3157543"/>
          <a:ext cx="257175" cy="200025"/>
        </p:xfrm>
        <a:graphic>
          <a:graphicData uri="http://schemas.openxmlformats.org/presentationml/2006/ole">
            <p:oleObj spid="_x0000_s46085" name="Equation" r:id="rId5" imgW="253780" imgH="203024" progId="Equation.3">
              <p:embed/>
            </p:oleObj>
          </a:graphicData>
        </a:graphic>
      </p:graphicFrame>
      <p:sp>
        <p:nvSpPr>
          <p:cNvPr id="460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7" name="Object 7"/>
          <p:cNvGraphicFramePr>
            <a:graphicFrameLocks noChangeAspect="1"/>
          </p:cNvGraphicFramePr>
          <p:nvPr/>
        </p:nvGraphicFramePr>
        <p:xfrm>
          <a:off x="1100115" y="1500180"/>
          <a:ext cx="257175" cy="200025"/>
        </p:xfrm>
        <a:graphic>
          <a:graphicData uri="http://schemas.openxmlformats.org/presentationml/2006/ole">
            <p:oleObj spid="_x0000_s46087" name="Equation" r:id="rId6" imgW="253780" imgH="203024" progId="Equation.3">
              <p:embed/>
            </p:oleObj>
          </a:graphicData>
        </a:graphic>
      </p:graphicFrame>
    </p:spTree>
    <p:extLst>
      <p:ext uri="{BB962C8B-B14F-4D97-AF65-F5344CB8AC3E}">
        <p14:creationId xmlns:p14="http://schemas.microsoft.com/office/powerpoint/2010/main" xmlns=""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786" y="571486"/>
            <a:ext cx="7024744" cy="443680"/>
          </a:xfrm>
        </p:spPr>
        <p:txBody>
          <a:bodyPr>
            <a:noAutofit/>
          </a:bodyPr>
          <a:lstStyle/>
          <a:p>
            <a:r>
              <a:rPr lang="en-US" sz="2800" b="1" dirty="0" smtClean="0"/>
              <a:t>Memory </a:t>
            </a:r>
            <a:r>
              <a:rPr lang="en-US" sz="2800" b="1" dirty="0" smtClean="0"/>
              <a:t>write </a:t>
            </a:r>
            <a:r>
              <a:rPr lang="en-US" sz="2800" b="1" dirty="0" smtClean="0"/>
              <a:t>machine cycle</a:t>
            </a:r>
            <a:endParaRPr lang="en-US" sz="2800" dirty="0"/>
          </a:p>
        </p:txBody>
      </p:sp>
      <p:sp>
        <p:nvSpPr>
          <p:cNvPr id="3" name="Объект 2"/>
          <p:cNvSpPr>
            <a:spLocks noGrp="1"/>
          </p:cNvSpPr>
          <p:nvPr>
            <p:ph idx="1"/>
          </p:nvPr>
        </p:nvSpPr>
        <p:spPr>
          <a:xfrm>
            <a:off x="642910" y="1071552"/>
            <a:ext cx="5143536" cy="3571900"/>
          </a:xfrm>
        </p:spPr>
        <p:txBody>
          <a:bodyPr>
            <a:normAutofit fontScale="92500" lnSpcReduction="10000"/>
          </a:bodyPr>
          <a:lstStyle/>
          <a:p>
            <a:pPr algn="just">
              <a:spcAft>
                <a:spcPts val="1200"/>
              </a:spcAft>
            </a:pPr>
            <a:r>
              <a:rPr lang="en-US" sz="1700" dirty="0" smtClean="0">
                <a:solidFill>
                  <a:schemeClr val="tx1"/>
                </a:solidFill>
                <a:latin typeface="Times New Roman" pitchFamily="18" charset="0"/>
                <a:cs typeface="Times New Roman" pitchFamily="18" charset="0"/>
              </a:rPr>
              <a:t>Contents are written to a memory location/stack during a memory write machine cycle (MWMC). This machine cycle spans over three T states. </a:t>
            </a:r>
            <a:r>
              <a:rPr lang="en-US" sz="1700" dirty="0" smtClean="0">
                <a:solidFill>
                  <a:schemeClr val="tx1"/>
                </a:solidFill>
                <a:latin typeface="Times New Roman" pitchFamily="18" charset="0"/>
                <a:cs typeface="Times New Roman" pitchFamily="18" charset="0"/>
              </a:rPr>
              <a:t>Each of these T states are explained here along with the timing diagram. </a:t>
            </a:r>
            <a:endParaRPr lang="en-US" sz="1700" dirty="0" smtClean="0">
              <a:solidFill>
                <a:schemeClr val="tx1"/>
              </a:solidFill>
              <a:latin typeface="Times New Roman" pitchFamily="18" charset="0"/>
              <a:cs typeface="Times New Roman" pitchFamily="18" charset="0"/>
            </a:endParaRPr>
          </a:p>
          <a:p>
            <a:pPr algn="just">
              <a:spcBef>
                <a:spcPct val="0"/>
              </a:spcBef>
              <a:spcAft>
                <a:spcPts val="1200"/>
              </a:spcAft>
              <a:buNone/>
            </a:pPr>
            <a:r>
              <a:rPr lang="en-US" sz="2100" b="1" dirty="0" smtClean="0">
                <a:solidFill>
                  <a:schemeClr val="accent2">
                    <a:lumMod val="50000"/>
                  </a:schemeClr>
                </a:solidFill>
                <a:latin typeface="Times New Roman" pitchFamily="18" charset="0"/>
                <a:cs typeface="Times New Roman" pitchFamily="18" charset="0"/>
              </a:rPr>
              <a:t>	</a:t>
            </a:r>
            <a:r>
              <a:rPr lang="en-US" sz="2100" b="1" dirty="0" smtClean="0">
                <a:solidFill>
                  <a:schemeClr val="accent2">
                    <a:lumMod val="50000"/>
                  </a:schemeClr>
                </a:solidFill>
                <a:latin typeface="Times New Roman" pitchFamily="18" charset="0"/>
                <a:cs typeface="Times New Roman" pitchFamily="18" charset="0"/>
              </a:rPr>
              <a:t>1</a:t>
            </a:r>
            <a:r>
              <a:rPr lang="en-US" sz="2100" b="1" baseline="30000" dirty="0" smtClean="0">
                <a:solidFill>
                  <a:schemeClr val="accent2">
                    <a:lumMod val="50000"/>
                  </a:schemeClr>
                </a:solidFill>
                <a:latin typeface="Times New Roman" pitchFamily="18" charset="0"/>
                <a:cs typeface="Times New Roman" pitchFamily="18" charset="0"/>
              </a:rPr>
              <a:t>st</a:t>
            </a:r>
            <a:r>
              <a:rPr lang="en-US" sz="2100" b="1" dirty="0" smtClean="0">
                <a:solidFill>
                  <a:schemeClr val="accent2">
                    <a:lumMod val="50000"/>
                  </a:schemeClr>
                </a:solidFill>
                <a:latin typeface="Times New Roman" pitchFamily="18" charset="0"/>
                <a:cs typeface="Times New Roman" pitchFamily="18" charset="0"/>
              </a:rPr>
              <a:t> </a:t>
            </a:r>
            <a:r>
              <a:rPr lang="en-US" sz="2100" b="1" dirty="0" smtClean="0">
                <a:solidFill>
                  <a:schemeClr val="accent2">
                    <a:lumMod val="50000"/>
                  </a:schemeClr>
                </a:solidFill>
                <a:latin typeface="Times New Roman" pitchFamily="18" charset="0"/>
                <a:cs typeface="Times New Roman" pitchFamily="18" charset="0"/>
              </a:rPr>
              <a:t>T </a:t>
            </a:r>
            <a:r>
              <a:rPr lang="en-US" sz="2100" b="1" dirty="0" smtClean="0">
                <a:solidFill>
                  <a:schemeClr val="accent2">
                    <a:lumMod val="50000"/>
                  </a:schemeClr>
                </a:solidFill>
                <a:latin typeface="Times New Roman" pitchFamily="18" charset="0"/>
                <a:cs typeface="Times New Roman" pitchFamily="18" charset="0"/>
              </a:rPr>
              <a:t>state</a:t>
            </a:r>
            <a:endParaRPr lang="en-US" sz="1400" dirty="0" smtClean="0"/>
          </a:p>
          <a:p>
            <a:pPr algn="just"/>
            <a:r>
              <a:rPr lang="en-US" sz="1600" dirty="0" smtClean="0">
                <a:solidFill>
                  <a:schemeClr val="tx1"/>
                </a:solidFill>
                <a:latin typeface="Times New Roman" pitchFamily="18" charset="0"/>
                <a:cs typeface="Times New Roman" pitchFamily="18" charset="0"/>
              </a:rPr>
              <a:t>Higher address bits loaded into A</a:t>
            </a:r>
            <a:r>
              <a:rPr lang="en-US" sz="1600" baseline="-25000" dirty="0" smtClean="0">
                <a:solidFill>
                  <a:schemeClr val="tx1"/>
                </a:solidFill>
                <a:latin typeface="Times New Roman" pitchFamily="18" charset="0"/>
                <a:cs typeface="Times New Roman" pitchFamily="18" charset="0"/>
              </a:rPr>
              <a:t>8</a:t>
            </a:r>
            <a:r>
              <a:rPr lang="en-US" sz="1600" dirty="0" smtClean="0">
                <a:solidFill>
                  <a:schemeClr val="tx1"/>
                </a:solidFill>
                <a:latin typeface="Times New Roman" pitchFamily="18" charset="0"/>
                <a:cs typeface="Times New Roman" pitchFamily="18" charset="0"/>
              </a:rPr>
              <a:t>-A</a:t>
            </a:r>
            <a:r>
              <a:rPr lang="en-US" sz="1600" baseline="-25000" dirty="0" smtClean="0">
                <a:solidFill>
                  <a:schemeClr val="tx1"/>
                </a:solidFill>
                <a:latin typeface="Times New Roman" pitchFamily="18" charset="0"/>
                <a:cs typeface="Times New Roman" pitchFamily="18" charset="0"/>
              </a:rPr>
              <a:t>15</a:t>
            </a:r>
            <a:r>
              <a:rPr lang="en-US" sz="1600" dirty="0" smtClean="0">
                <a:solidFill>
                  <a:schemeClr val="tx1"/>
                </a:solidFill>
                <a:latin typeface="Times New Roman" pitchFamily="18" charset="0"/>
                <a:cs typeface="Times New Roman" pitchFamily="18" charset="0"/>
              </a:rPr>
              <a:t>.</a:t>
            </a:r>
          </a:p>
          <a:p>
            <a:pPr algn="just"/>
            <a:r>
              <a:rPr lang="en-US" sz="1600" dirty="0" smtClean="0">
                <a:solidFill>
                  <a:schemeClr val="tx1"/>
                </a:solidFill>
                <a:latin typeface="Times New Roman" pitchFamily="18" charset="0"/>
                <a:cs typeface="Times New Roman" pitchFamily="18" charset="0"/>
              </a:rPr>
              <a:t>Lower address bits loaded into AD</a:t>
            </a:r>
            <a:r>
              <a:rPr lang="en-US" sz="1600" baseline="-25000" dirty="0" smtClean="0">
                <a:solidFill>
                  <a:schemeClr val="tx1"/>
                </a:solidFill>
                <a:latin typeface="Times New Roman" pitchFamily="18" charset="0"/>
                <a:cs typeface="Times New Roman" pitchFamily="18" charset="0"/>
              </a:rPr>
              <a:t>0</a:t>
            </a:r>
            <a:r>
              <a:rPr lang="en-US" sz="1600" dirty="0" smtClean="0">
                <a:solidFill>
                  <a:schemeClr val="tx1"/>
                </a:solidFill>
                <a:latin typeface="Times New Roman" pitchFamily="18" charset="0"/>
                <a:cs typeface="Times New Roman" pitchFamily="18" charset="0"/>
              </a:rPr>
              <a:t>-AD</a:t>
            </a:r>
            <a:r>
              <a:rPr lang="en-US" sz="1600" baseline="-25000" dirty="0" smtClean="0">
                <a:solidFill>
                  <a:schemeClr val="tx1"/>
                </a:solidFill>
                <a:latin typeface="Times New Roman" pitchFamily="18" charset="0"/>
                <a:cs typeface="Times New Roman" pitchFamily="18" charset="0"/>
              </a:rPr>
              <a:t>7</a:t>
            </a:r>
            <a:r>
              <a:rPr lang="en-US" sz="1600" dirty="0" smtClean="0">
                <a:solidFill>
                  <a:schemeClr val="tx1"/>
                </a:solidFill>
                <a:latin typeface="Times New Roman" pitchFamily="18" charset="0"/>
                <a:cs typeface="Times New Roman" pitchFamily="18" charset="0"/>
              </a:rPr>
              <a:t>.</a:t>
            </a:r>
          </a:p>
          <a:p>
            <a:pPr algn="just"/>
            <a:r>
              <a:rPr lang="en-US" sz="1600" dirty="0" smtClean="0">
                <a:solidFill>
                  <a:schemeClr val="tx1"/>
                </a:solidFill>
                <a:latin typeface="Times New Roman" pitchFamily="18" charset="0"/>
                <a:cs typeface="Times New Roman" pitchFamily="18" charset="0"/>
              </a:rPr>
              <a:t>ALE signal goes high in the beginning to indicate that AD</a:t>
            </a:r>
            <a:r>
              <a:rPr lang="en-US" sz="1600" baseline="-25000" dirty="0" smtClean="0">
                <a:solidFill>
                  <a:schemeClr val="tx1"/>
                </a:solidFill>
                <a:latin typeface="Times New Roman" pitchFamily="18" charset="0"/>
                <a:cs typeface="Times New Roman" pitchFamily="18" charset="0"/>
              </a:rPr>
              <a:t>0</a:t>
            </a:r>
            <a:r>
              <a:rPr lang="en-US" sz="1600" dirty="0" smtClean="0">
                <a:solidFill>
                  <a:schemeClr val="tx1"/>
                </a:solidFill>
                <a:latin typeface="Times New Roman" pitchFamily="18" charset="0"/>
                <a:cs typeface="Times New Roman" pitchFamily="18" charset="0"/>
              </a:rPr>
              <a:t>-AD</a:t>
            </a:r>
            <a:r>
              <a:rPr lang="en-US" sz="1600" baseline="-25000" dirty="0" smtClean="0">
                <a:solidFill>
                  <a:schemeClr val="tx1"/>
                </a:solidFill>
                <a:latin typeface="Times New Roman" pitchFamily="18" charset="0"/>
                <a:cs typeface="Times New Roman" pitchFamily="18" charset="0"/>
              </a:rPr>
              <a:t>7</a:t>
            </a:r>
            <a:r>
              <a:rPr lang="en-US" sz="1600" dirty="0" smtClean="0">
                <a:solidFill>
                  <a:schemeClr val="tx1"/>
                </a:solidFill>
                <a:latin typeface="Times New Roman" pitchFamily="18" charset="0"/>
                <a:cs typeface="Times New Roman" pitchFamily="18" charset="0"/>
              </a:rPr>
              <a:t> contains lower address bits.</a:t>
            </a:r>
          </a:p>
          <a:p>
            <a:pPr algn="just"/>
            <a:r>
              <a:rPr lang="en-US" sz="1600" dirty="0" smtClean="0">
                <a:solidFill>
                  <a:schemeClr val="tx1"/>
                </a:solidFill>
                <a:latin typeface="Times New Roman" pitchFamily="18" charset="0"/>
                <a:cs typeface="Times New Roman" pitchFamily="18" charset="0"/>
              </a:rPr>
              <a:t>IO</a:t>
            </a:r>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goes </a:t>
            </a:r>
            <a:r>
              <a:rPr lang="en-US" sz="1600" dirty="0" smtClean="0">
                <a:solidFill>
                  <a:schemeClr val="tx1"/>
                </a:solidFill>
                <a:latin typeface="Times New Roman" pitchFamily="18" charset="0"/>
                <a:cs typeface="Times New Roman" pitchFamily="18" charset="0"/>
              </a:rPr>
              <a:t>low since it is a memory operation.</a:t>
            </a:r>
            <a:endParaRPr lang="en-US" sz="1600" dirty="0" smtClean="0">
              <a:solidFill>
                <a:schemeClr val="tx1"/>
              </a:solidFill>
              <a:latin typeface="Times New Roman" pitchFamily="18" charset="0"/>
              <a:cs typeface="Times New Roman" pitchFamily="18" charset="0"/>
            </a:endParaRPr>
          </a:p>
          <a:p>
            <a:pPr algn="just"/>
            <a:r>
              <a:rPr lang="en-US" sz="1600" dirty="0" smtClean="0">
                <a:solidFill>
                  <a:schemeClr val="tx1"/>
                </a:solidFill>
                <a:latin typeface="Times New Roman" pitchFamily="18" charset="0"/>
                <a:cs typeface="Times New Roman" pitchFamily="18" charset="0"/>
              </a:rPr>
              <a:t>S</a:t>
            </a:r>
            <a:r>
              <a:rPr lang="en-US" sz="1600" baseline="-25000" dirty="0" smtClean="0">
                <a:solidFill>
                  <a:schemeClr val="tx1"/>
                </a:solidFill>
                <a:latin typeface="Times New Roman" pitchFamily="18" charset="0"/>
                <a:cs typeface="Times New Roman" pitchFamily="18" charset="0"/>
              </a:rPr>
              <a:t>1</a:t>
            </a:r>
            <a:r>
              <a:rPr lang="en-US" sz="1600" dirty="0" smtClean="0">
                <a:solidFill>
                  <a:schemeClr val="tx1"/>
                </a:solidFill>
                <a:latin typeface="Times New Roman" pitchFamily="18" charset="0"/>
                <a:cs typeface="Times New Roman" pitchFamily="18" charset="0"/>
              </a:rPr>
              <a:t> and S</a:t>
            </a:r>
            <a:r>
              <a:rPr lang="en-US" sz="1600" baseline="-25000" dirty="0" smtClean="0">
                <a:solidFill>
                  <a:schemeClr val="tx1"/>
                </a:solidFill>
                <a:latin typeface="Times New Roman" pitchFamily="18" charset="0"/>
                <a:cs typeface="Times New Roman" pitchFamily="18" charset="0"/>
              </a:rPr>
              <a:t>0</a:t>
            </a:r>
            <a:r>
              <a:rPr lang="en-US" sz="1600" dirty="0" smtClean="0">
                <a:solidFill>
                  <a:schemeClr val="tx1"/>
                </a:solidFill>
                <a:latin typeface="Times New Roman" pitchFamily="18" charset="0"/>
                <a:cs typeface="Times New Roman" pitchFamily="18" charset="0"/>
              </a:rPr>
              <a:t> become 0 and 1 respectively, indicating MWMC.</a:t>
            </a:r>
          </a:p>
          <a:p>
            <a:pPr algn="just"/>
            <a:r>
              <a:rPr lang="en-US" sz="1600" dirty="0" smtClean="0">
                <a:solidFill>
                  <a:schemeClr val="tx1"/>
                </a:solidFill>
                <a:latin typeface="Times New Roman" pitchFamily="18" charset="0"/>
                <a:cs typeface="Times New Roman" pitchFamily="18" charset="0"/>
              </a:rPr>
              <a:t>ALE goes low by the end of the first T state. Lower address bits are expected to be latched by this time.</a:t>
            </a:r>
          </a:p>
          <a:p>
            <a:pPr algn="just">
              <a:spcBef>
                <a:spcPct val="0"/>
              </a:spcBef>
              <a:spcAft>
                <a:spcPts val="1200"/>
              </a:spcAft>
              <a:buNone/>
            </a:pPr>
            <a:endParaRPr lang="en-US" sz="1400" dirty="0" smtClean="0">
              <a:ea typeface="ＭＳ Ｐゴシック" pitchFamily="34" charset="-128"/>
            </a:endParaRP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12</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8132" name="Picture 4" descr="https://i1.wp.com/technobyte.org/wp-content/uploads/2020/06/MWMC-Timing-diagram.jpg?ssl=1"/>
          <p:cNvPicPr>
            <a:picLocks noChangeAspect="1" noChangeArrowheads="1"/>
          </p:cNvPicPr>
          <p:nvPr/>
        </p:nvPicPr>
        <p:blipFill>
          <a:blip r:embed="rId4"/>
          <a:srcRect l="4011" t="2416" b="2788"/>
          <a:stretch>
            <a:fillRect/>
          </a:stretch>
        </p:blipFill>
        <p:spPr bwMode="auto">
          <a:xfrm>
            <a:off x="6058209" y="642924"/>
            <a:ext cx="2514319" cy="3714776"/>
          </a:xfrm>
          <a:prstGeom prst="rect">
            <a:avLst/>
          </a:prstGeom>
          <a:noFill/>
        </p:spPr>
      </p:pic>
      <p:sp>
        <p:nvSpPr>
          <p:cNvPr id="481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8133" name="Object 5"/>
          <p:cNvGraphicFramePr>
            <a:graphicFrameLocks noChangeAspect="1"/>
          </p:cNvGraphicFramePr>
          <p:nvPr/>
        </p:nvGraphicFramePr>
        <p:xfrm>
          <a:off x="1357290" y="3571882"/>
          <a:ext cx="200025" cy="200025"/>
        </p:xfrm>
        <a:graphic>
          <a:graphicData uri="http://schemas.openxmlformats.org/presentationml/2006/ole">
            <p:oleObj spid="_x0000_s48133" name="Equation" r:id="rId5" imgW="203024" imgH="203024" progId="Equation.3">
              <p:embed/>
            </p:oleObj>
          </a:graphicData>
        </a:graphic>
      </p:graphicFrame>
    </p:spTree>
    <p:extLst>
      <p:ext uri="{BB962C8B-B14F-4D97-AF65-F5344CB8AC3E}">
        <p14:creationId xmlns:p14="http://schemas.microsoft.com/office/powerpoint/2010/main" xmlns=""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786" y="571486"/>
            <a:ext cx="7024744" cy="443680"/>
          </a:xfrm>
        </p:spPr>
        <p:txBody>
          <a:bodyPr>
            <a:noAutofit/>
          </a:bodyPr>
          <a:lstStyle/>
          <a:p>
            <a:r>
              <a:rPr lang="en-US" sz="2800" b="1" dirty="0" smtClean="0"/>
              <a:t>Memory </a:t>
            </a:r>
            <a:r>
              <a:rPr lang="en-US" sz="2800" b="1" dirty="0" smtClean="0"/>
              <a:t>write </a:t>
            </a:r>
            <a:r>
              <a:rPr lang="en-US" sz="2800" b="1" dirty="0" smtClean="0"/>
              <a:t>machine </a:t>
            </a:r>
            <a:r>
              <a:rPr lang="en-US" sz="2800" b="1" dirty="0" smtClean="0"/>
              <a:t>cycle </a:t>
            </a:r>
            <a:r>
              <a:rPr lang="en-US" sz="1200" b="1" dirty="0" smtClean="0"/>
              <a:t>contd.</a:t>
            </a:r>
            <a:endParaRPr lang="en-US" sz="2800" dirty="0"/>
          </a:p>
        </p:txBody>
      </p:sp>
      <p:sp>
        <p:nvSpPr>
          <p:cNvPr id="3" name="Объект 2"/>
          <p:cNvSpPr>
            <a:spLocks noGrp="1"/>
          </p:cNvSpPr>
          <p:nvPr>
            <p:ph idx="1"/>
          </p:nvPr>
        </p:nvSpPr>
        <p:spPr>
          <a:xfrm>
            <a:off x="642910" y="1071552"/>
            <a:ext cx="5143536" cy="3571900"/>
          </a:xfrm>
        </p:spPr>
        <p:txBody>
          <a:bodyPr>
            <a:normAutofit/>
          </a:bodyPr>
          <a:lstStyle/>
          <a:p>
            <a:pPr>
              <a:buNone/>
            </a:pPr>
            <a:r>
              <a:rPr lang="en-US" sz="1600" b="1" dirty="0" smtClean="0"/>
              <a:t>	</a:t>
            </a:r>
            <a:r>
              <a:rPr lang="en-US" sz="2100" b="1" dirty="0" smtClean="0">
                <a:solidFill>
                  <a:schemeClr val="accent2">
                    <a:lumMod val="50000"/>
                  </a:schemeClr>
                </a:solidFill>
                <a:latin typeface="Times New Roman" pitchFamily="18" charset="0"/>
                <a:cs typeface="Times New Roman" pitchFamily="18" charset="0"/>
              </a:rPr>
              <a:t>2</a:t>
            </a:r>
            <a:r>
              <a:rPr lang="en-US" sz="2100" b="1" baseline="30000" dirty="0" smtClean="0">
                <a:solidFill>
                  <a:schemeClr val="accent2">
                    <a:lumMod val="50000"/>
                  </a:schemeClr>
                </a:solidFill>
                <a:latin typeface="Times New Roman" pitchFamily="18" charset="0"/>
                <a:cs typeface="Times New Roman" pitchFamily="18" charset="0"/>
              </a:rPr>
              <a:t>nd</a:t>
            </a:r>
            <a:r>
              <a:rPr lang="en-US" sz="2100" b="1" dirty="0" smtClean="0">
                <a:solidFill>
                  <a:schemeClr val="accent2">
                    <a:lumMod val="50000"/>
                  </a:schemeClr>
                </a:solidFill>
                <a:latin typeface="Times New Roman" pitchFamily="18" charset="0"/>
                <a:cs typeface="Times New Roman" pitchFamily="18" charset="0"/>
              </a:rPr>
              <a:t> and 3</a:t>
            </a:r>
            <a:r>
              <a:rPr lang="en-US" sz="2100" b="1" baseline="30000" dirty="0" smtClean="0">
                <a:solidFill>
                  <a:schemeClr val="accent2">
                    <a:lumMod val="50000"/>
                  </a:schemeClr>
                </a:solidFill>
                <a:latin typeface="Times New Roman" pitchFamily="18" charset="0"/>
                <a:cs typeface="Times New Roman" pitchFamily="18" charset="0"/>
              </a:rPr>
              <a:t>rd</a:t>
            </a:r>
            <a:r>
              <a:rPr lang="en-US" sz="2100" b="1" dirty="0" smtClean="0">
                <a:solidFill>
                  <a:schemeClr val="accent2">
                    <a:lumMod val="50000"/>
                  </a:schemeClr>
                </a:solidFill>
                <a:latin typeface="Times New Roman" pitchFamily="18" charset="0"/>
                <a:cs typeface="Times New Roman" pitchFamily="18" charset="0"/>
              </a:rPr>
              <a:t> T states</a:t>
            </a:r>
          </a:p>
          <a:p>
            <a:pPr algn="just"/>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goes low, indicating the initiation of the write operation.</a:t>
            </a:r>
          </a:p>
          <a:p>
            <a:pPr algn="just"/>
            <a:r>
              <a:rPr lang="en-US" sz="1600" dirty="0" smtClean="0">
                <a:solidFill>
                  <a:schemeClr val="tx1"/>
                </a:solidFill>
                <a:latin typeface="Times New Roman" pitchFamily="18" charset="0"/>
                <a:cs typeface="Times New Roman" pitchFamily="18" charset="0"/>
              </a:rPr>
              <a:t>Data to be written is loaded on the data bus at the beginning of the second T state and exists until the end of the third T state when the data is transferred from the data bus to the memory location.</a:t>
            </a:r>
          </a:p>
          <a:p>
            <a:pPr algn="just"/>
            <a:r>
              <a:rPr lang="en-US" sz="1600" dirty="0" smtClean="0">
                <a:solidFill>
                  <a:schemeClr val="tx1"/>
                </a:solidFill>
                <a:latin typeface="Times New Roman" pitchFamily="18" charset="0"/>
                <a:cs typeface="Times New Roman" pitchFamily="18" charset="0"/>
              </a:rPr>
              <a:t>By the end of the third T state, </a:t>
            </a:r>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goes high, indicating the end of the write operation. Thus, MWMC comes to an end.</a:t>
            </a:r>
          </a:p>
          <a:p>
            <a:pPr algn="just">
              <a:spcBef>
                <a:spcPct val="0"/>
              </a:spcBef>
              <a:spcAft>
                <a:spcPts val="1200"/>
              </a:spcAft>
              <a:buNone/>
            </a:pPr>
            <a:r>
              <a:rPr lang="en-US" sz="2100" b="1" dirty="0" smtClean="0">
                <a:solidFill>
                  <a:schemeClr val="accent2">
                    <a:lumMod val="50000"/>
                  </a:schemeClr>
                </a:solidFill>
                <a:latin typeface="Times New Roman" pitchFamily="18" charset="0"/>
                <a:cs typeface="Times New Roman" pitchFamily="18" charset="0"/>
              </a:rPr>
              <a:t>	</a:t>
            </a:r>
            <a:endParaRPr lang="en-US" sz="1400" dirty="0" smtClean="0">
              <a:ea typeface="ＭＳ Ｐゴシック" pitchFamily="34" charset="-128"/>
            </a:endParaRP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13</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8132" name="Picture 4" descr="https://i1.wp.com/technobyte.org/wp-content/uploads/2020/06/MWMC-Timing-diagram.jpg?ssl=1"/>
          <p:cNvPicPr>
            <a:picLocks noChangeAspect="1" noChangeArrowheads="1"/>
          </p:cNvPicPr>
          <p:nvPr/>
        </p:nvPicPr>
        <p:blipFill>
          <a:blip r:embed="rId4"/>
          <a:srcRect l="4011" t="2416" b="2788"/>
          <a:stretch>
            <a:fillRect/>
          </a:stretch>
        </p:blipFill>
        <p:spPr bwMode="auto">
          <a:xfrm>
            <a:off x="6058209" y="1000114"/>
            <a:ext cx="2514319" cy="3357586"/>
          </a:xfrm>
          <a:prstGeom prst="rect">
            <a:avLst/>
          </a:prstGeom>
          <a:noFill/>
        </p:spPr>
      </p:pic>
      <p:sp>
        <p:nvSpPr>
          <p:cNvPr id="481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0179" name="Object 3"/>
          <p:cNvGraphicFramePr>
            <a:graphicFrameLocks noChangeAspect="1"/>
          </p:cNvGraphicFramePr>
          <p:nvPr/>
        </p:nvGraphicFramePr>
        <p:xfrm>
          <a:off x="1071538" y="1500180"/>
          <a:ext cx="257175" cy="219075"/>
        </p:xfrm>
        <a:graphic>
          <a:graphicData uri="http://schemas.openxmlformats.org/presentationml/2006/ole">
            <p:oleObj spid="_x0000_s50179" name="Equation" r:id="rId5" imgW="253780" imgH="215713" progId="Equation.3">
              <p:embed/>
            </p:oleObj>
          </a:graphicData>
        </a:graphic>
      </p:graphicFrame>
      <p:sp>
        <p:nvSpPr>
          <p:cNvPr id="501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0181" name="Object 5"/>
          <p:cNvGraphicFramePr>
            <a:graphicFrameLocks noChangeAspect="1"/>
          </p:cNvGraphicFramePr>
          <p:nvPr/>
        </p:nvGraphicFramePr>
        <p:xfrm>
          <a:off x="3643306" y="3071816"/>
          <a:ext cx="257175" cy="219075"/>
        </p:xfrm>
        <a:graphic>
          <a:graphicData uri="http://schemas.openxmlformats.org/presentationml/2006/ole">
            <p:oleObj spid="_x0000_s50181" name="Equation" r:id="rId6" imgW="253780" imgH="215713" progId="Equation.3">
              <p:embed/>
            </p:oleObj>
          </a:graphicData>
        </a:graphic>
      </p:graphicFrame>
    </p:spTree>
    <p:extLst>
      <p:ext uri="{BB962C8B-B14F-4D97-AF65-F5344CB8AC3E}">
        <p14:creationId xmlns:p14="http://schemas.microsoft.com/office/powerpoint/2010/main" xmlns=""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786" y="571486"/>
            <a:ext cx="7024744" cy="443680"/>
          </a:xfrm>
        </p:spPr>
        <p:txBody>
          <a:bodyPr>
            <a:noAutofit/>
          </a:bodyPr>
          <a:lstStyle/>
          <a:p>
            <a:r>
              <a:rPr lang="en-US" sz="2800" b="1" dirty="0" smtClean="0"/>
              <a:t>I/O </a:t>
            </a:r>
            <a:r>
              <a:rPr lang="en-US" sz="2800" b="1" dirty="0" smtClean="0"/>
              <a:t>read machine cycle</a:t>
            </a:r>
            <a:endParaRPr lang="en-US" sz="2800" dirty="0"/>
          </a:p>
        </p:txBody>
      </p:sp>
      <p:sp>
        <p:nvSpPr>
          <p:cNvPr id="3" name="Объект 2"/>
          <p:cNvSpPr>
            <a:spLocks noGrp="1"/>
          </p:cNvSpPr>
          <p:nvPr>
            <p:ph idx="1"/>
          </p:nvPr>
        </p:nvSpPr>
        <p:spPr>
          <a:xfrm>
            <a:off x="642910" y="1071552"/>
            <a:ext cx="5143536" cy="3571900"/>
          </a:xfrm>
        </p:spPr>
        <p:txBody>
          <a:bodyPr>
            <a:normAutofit fontScale="77500" lnSpcReduction="20000"/>
          </a:bodyPr>
          <a:lstStyle/>
          <a:p>
            <a:pPr algn="just">
              <a:spcBef>
                <a:spcPct val="0"/>
              </a:spcBef>
              <a:spcAft>
                <a:spcPts val="1200"/>
              </a:spcAft>
            </a:pPr>
            <a:r>
              <a:rPr lang="en-US" sz="1800" dirty="0" smtClean="0">
                <a:solidFill>
                  <a:schemeClr val="tx1"/>
                </a:solidFill>
                <a:latin typeface="Times New Roman" pitchFamily="18" charset="0"/>
                <a:cs typeface="Times New Roman" pitchFamily="18" charset="0"/>
              </a:rPr>
              <a:t>Contents from an IO device are read during IO read machine cycle (IORMC). This machine cycle spans three T states and is similar to MRMC except for the IO</a:t>
            </a:r>
            <a:r>
              <a:rPr lang="en-US" sz="1800" dirty="0" smtClean="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   signal</a:t>
            </a:r>
            <a:r>
              <a:rPr lang="en-US" sz="1800" dirty="0" smtClean="0">
                <a:solidFill>
                  <a:schemeClr val="tx1"/>
                </a:solidFill>
                <a:latin typeface="Times New Roman" pitchFamily="18" charset="0"/>
                <a:cs typeface="Times New Roman" pitchFamily="18" charset="0"/>
              </a:rPr>
              <a:t>. The destination of this read operation is the accumulator. The Program Counter is not incremented here. IO</a:t>
            </a:r>
            <a:r>
              <a:rPr lang="en-US" sz="1800" dirty="0" smtClean="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 goes </a:t>
            </a:r>
            <a:r>
              <a:rPr lang="en-US" sz="1800" dirty="0" smtClean="0">
                <a:solidFill>
                  <a:schemeClr val="tx1"/>
                </a:solidFill>
                <a:latin typeface="Times New Roman" pitchFamily="18" charset="0"/>
                <a:cs typeface="Times New Roman" pitchFamily="18" charset="0"/>
              </a:rPr>
              <a:t>high instead of going low, indicating that the microprocessor is talking to an IO device. Each of these T states are explained here along with a timing diagram. </a:t>
            </a:r>
            <a:endParaRPr lang="en-US" sz="1800" dirty="0" smtClean="0">
              <a:solidFill>
                <a:schemeClr val="tx1"/>
              </a:solidFill>
              <a:latin typeface="Times New Roman" pitchFamily="18" charset="0"/>
              <a:cs typeface="Times New Roman" pitchFamily="18" charset="0"/>
            </a:endParaRPr>
          </a:p>
          <a:p>
            <a:pPr algn="just">
              <a:spcBef>
                <a:spcPct val="0"/>
              </a:spcBef>
              <a:spcAft>
                <a:spcPts val="1200"/>
              </a:spcAft>
              <a:buNone/>
            </a:pPr>
            <a:r>
              <a:rPr lang="en-US" sz="2100" b="1" dirty="0" smtClean="0">
                <a:solidFill>
                  <a:schemeClr val="accent2">
                    <a:lumMod val="50000"/>
                  </a:schemeClr>
                </a:solidFill>
                <a:latin typeface="Times New Roman" pitchFamily="18" charset="0"/>
                <a:cs typeface="Times New Roman" pitchFamily="18" charset="0"/>
              </a:rPr>
              <a:t>	1</a:t>
            </a:r>
            <a:r>
              <a:rPr lang="en-US" sz="2100" b="1" baseline="30000" dirty="0" smtClean="0">
                <a:solidFill>
                  <a:schemeClr val="accent2">
                    <a:lumMod val="50000"/>
                  </a:schemeClr>
                </a:solidFill>
                <a:latin typeface="Times New Roman" pitchFamily="18" charset="0"/>
                <a:cs typeface="Times New Roman" pitchFamily="18" charset="0"/>
              </a:rPr>
              <a:t>st</a:t>
            </a:r>
            <a:r>
              <a:rPr lang="en-US" sz="2100" b="1" dirty="0" smtClean="0">
                <a:solidFill>
                  <a:schemeClr val="accent2">
                    <a:lumMod val="50000"/>
                  </a:schemeClr>
                </a:solidFill>
                <a:latin typeface="Times New Roman" pitchFamily="18" charset="0"/>
                <a:cs typeface="Times New Roman" pitchFamily="18" charset="0"/>
              </a:rPr>
              <a:t> </a:t>
            </a:r>
            <a:r>
              <a:rPr lang="en-US" sz="2100" b="1" dirty="0" smtClean="0">
                <a:solidFill>
                  <a:schemeClr val="accent2">
                    <a:lumMod val="50000"/>
                  </a:schemeClr>
                </a:solidFill>
                <a:latin typeface="Times New Roman" pitchFamily="18" charset="0"/>
                <a:cs typeface="Times New Roman" pitchFamily="18" charset="0"/>
              </a:rPr>
              <a:t>T </a:t>
            </a:r>
            <a:r>
              <a:rPr lang="en-US" sz="2100" b="1" dirty="0" smtClean="0">
                <a:solidFill>
                  <a:schemeClr val="accent2">
                    <a:lumMod val="50000"/>
                  </a:schemeClr>
                </a:solidFill>
                <a:latin typeface="Times New Roman" pitchFamily="18" charset="0"/>
                <a:cs typeface="Times New Roman" pitchFamily="18" charset="0"/>
              </a:rPr>
              <a:t>state</a:t>
            </a:r>
            <a:endParaRPr lang="en-US" sz="1400" dirty="0" smtClean="0"/>
          </a:p>
          <a:p>
            <a:pPr algn="just"/>
            <a:r>
              <a:rPr lang="en-US" sz="1600" dirty="0" smtClean="0">
                <a:solidFill>
                  <a:schemeClr val="tx1"/>
                </a:solidFill>
                <a:latin typeface="Times New Roman" pitchFamily="18" charset="0"/>
                <a:cs typeface="Times New Roman" pitchFamily="18" charset="0"/>
              </a:rPr>
              <a:t>8-bit address is loaded into A</a:t>
            </a:r>
            <a:r>
              <a:rPr lang="en-US" sz="1600" baseline="-25000" dirty="0" smtClean="0">
                <a:solidFill>
                  <a:schemeClr val="tx1"/>
                </a:solidFill>
                <a:latin typeface="Times New Roman" pitchFamily="18" charset="0"/>
                <a:cs typeface="Times New Roman" pitchFamily="18" charset="0"/>
              </a:rPr>
              <a:t>8</a:t>
            </a:r>
            <a:r>
              <a:rPr lang="en-US" sz="1600" dirty="0" smtClean="0">
                <a:solidFill>
                  <a:schemeClr val="tx1"/>
                </a:solidFill>
                <a:latin typeface="Times New Roman" pitchFamily="18" charset="0"/>
                <a:cs typeface="Times New Roman" pitchFamily="18" charset="0"/>
              </a:rPr>
              <a:t>-A</a:t>
            </a:r>
            <a:r>
              <a:rPr lang="en-US" sz="1600" baseline="-25000" dirty="0" smtClean="0">
                <a:solidFill>
                  <a:schemeClr val="tx1"/>
                </a:solidFill>
                <a:latin typeface="Times New Roman" pitchFamily="18" charset="0"/>
                <a:cs typeface="Times New Roman" pitchFamily="18" charset="0"/>
              </a:rPr>
              <a:t>15</a:t>
            </a:r>
            <a:r>
              <a:rPr lang="en-US" sz="1600" dirty="0" smtClean="0">
                <a:solidFill>
                  <a:schemeClr val="tx1"/>
                </a:solidFill>
                <a:latin typeface="Times New Roman" pitchFamily="18" charset="0"/>
                <a:cs typeface="Times New Roman" pitchFamily="18" charset="0"/>
              </a:rPr>
              <a:t>.</a:t>
            </a:r>
          </a:p>
          <a:p>
            <a:pPr algn="just"/>
            <a:r>
              <a:rPr lang="en-US" sz="1600" dirty="0" smtClean="0">
                <a:solidFill>
                  <a:schemeClr val="tx1"/>
                </a:solidFill>
                <a:latin typeface="Times New Roman" pitchFamily="18" charset="0"/>
                <a:cs typeface="Times New Roman" pitchFamily="18" charset="0"/>
              </a:rPr>
              <a:t>The same 8-bit address is loaded into AD</a:t>
            </a:r>
            <a:r>
              <a:rPr lang="en-US" sz="1600" baseline="-25000" dirty="0" smtClean="0">
                <a:solidFill>
                  <a:schemeClr val="tx1"/>
                </a:solidFill>
                <a:latin typeface="Times New Roman" pitchFamily="18" charset="0"/>
                <a:cs typeface="Times New Roman" pitchFamily="18" charset="0"/>
              </a:rPr>
              <a:t>0</a:t>
            </a:r>
            <a:r>
              <a:rPr lang="en-US" sz="1600" dirty="0" smtClean="0">
                <a:solidFill>
                  <a:schemeClr val="tx1"/>
                </a:solidFill>
                <a:latin typeface="Times New Roman" pitchFamily="18" charset="0"/>
                <a:cs typeface="Times New Roman" pitchFamily="18" charset="0"/>
              </a:rPr>
              <a:t>-AD</a:t>
            </a:r>
            <a:r>
              <a:rPr lang="en-US" sz="1600" baseline="-25000" dirty="0" smtClean="0">
                <a:solidFill>
                  <a:schemeClr val="tx1"/>
                </a:solidFill>
                <a:latin typeface="Times New Roman" pitchFamily="18" charset="0"/>
                <a:cs typeface="Times New Roman" pitchFamily="18" charset="0"/>
              </a:rPr>
              <a:t>7</a:t>
            </a:r>
            <a:r>
              <a:rPr lang="en-US" sz="1600" dirty="0" smtClean="0">
                <a:solidFill>
                  <a:schemeClr val="tx1"/>
                </a:solidFill>
                <a:latin typeface="Times New Roman" pitchFamily="18" charset="0"/>
                <a:cs typeface="Times New Roman" pitchFamily="18" charset="0"/>
              </a:rPr>
              <a:t>.</a:t>
            </a:r>
          </a:p>
          <a:p>
            <a:pPr algn="just"/>
            <a:r>
              <a:rPr lang="en-US" sz="1600" dirty="0" smtClean="0">
                <a:solidFill>
                  <a:schemeClr val="tx1"/>
                </a:solidFill>
                <a:latin typeface="Times New Roman" pitchFamily="18" charset="0"/>
                <a:cs typeface="Times New Roman" pitchFamily="18" charset="0"/>
              </a:rPr>
              <a:t>ALE signal goes high in the beginning to indicate that AD</a:t>
            </a:r>
            <a:r>
              <a:rPr lang="en-US" sz="1600" baseline="-25000" dirty="0" smtClean="0">
                <a:solidFill>
                  <a:schemeClr val="tx1"/>
                </a:solidFill>
                <a:latin typeface="Times New Roman" pitchFamily="18" charset="0"/>
                <a:cs typeface="Times New Roman" pitchFamily="18" charset="0"/>
              </a:rPr>
              <a:t>0</a:t>
            </a:r>
            <a:r>
              <a:rPr lang="en-US" sz="1600" dirty="0" smtClean="0">
                <a:solidFill>
                  <a:schemeClr val="tx1"/>
                </a:solidFill>
                <a:latin typeface="Times New Roman" pitchFamily="18" charset="0"/>
                <a:cs typeface="Times New Roman" pitchFamily="18" charset="0"/>
              </a:rPr>
              <a:t>-AD</a:t>
            </a:r>
            <a:r>
              <a:rPr lang="en-US" sz="1600" baseline="-25000" dirty="0" smtClean="0">
                <a:solidFill>
                  <a:schemeClr val="tx1"/>
                </a:solidFill>
                <a:latin typeface="Times New Roman" pitchFamily="18" charset="0"/>
                <a:cs typeface="Times New Roman" pitchFamily="18" charset="0"/>
              </a:rPr>
              <a:t>7</a:t>
            </a:r>
            <a:r>
              <a:rPr lang="en-US" sz="1600" dirty="0" smtClean="0">
                <a:solidFill>
                  <a:schemeClr val="tx1"/>
                </a:solidFill>
                <a:latin typeface="Times New Roman" pitchFamily="18" charset="0"/>
                <a:cs typeface="Times New Roman" pitchFamily="18" charset="0"/>
              </a:rPr>
              <a:t> contains address bits and not data bits.</a:t>
            </a:r>
          </a:p>
          <a:p>
            <a:pPr algn="just"/>
            <a:r>
              <a:rPr lang="en-US" sz="1600" dirty="0" smtClean="0">
                <a:solidFill>
                  <a:schemeClr val="tx1"/>
                </a:solidFill>
                <a:latin typeface="Times New Roman" pitchFamily="18" charset="0"/>
                <a:cs typeface="Times New Roman" pitchFamily="18" charset="0"/>
              </a:rPr>
              <a:t>IO</a:t>
            </a:r>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goes </a:t>
            </a:r>
            <a:r>
              <a:rPr lang="en-US" sz="1600" dirty="0" smtClean="0">
                <a:solidFill>
                  <a:schemeClr val="tx1"/>
                </a:solidFill>
                <a:latin typeface="Times New Roman" pitchFamily="18" charset="0"/>
                <a:cs typeface="Times New Roman" pitchFamily="18" charset="0"/>
              </a:rPr>
              <a:t>high since the microprocessor is dealing with an IO device.</a:t>
            </a:r>
          </a:p>
          <a:p>
            <a:pPr algn="just"/>
            <a:r>
              <a:rPr lang="en-US" sz="1600" dirty="0" smtClean="0">
                <a:solidFill>
                  <a:schemeClr val="tx1"/>
                </a:solidFill>
                <a:latin typeface="Times New Roman" pitchFamily="18" charset="0"/>
                <a:cs typeface="Times New Roman" pitchFamily="18" charset="0"/>
              </a:rPr>
              <a:t>S</a:t>
            </a:r>
            <a:r>
              <a:rPr lang="en-US" sz="1600" baseline="-25000" dirty="0" smtClean="0">
                <a:solidFill>
                  <a:schemeClr val="tx1"/>
                </a:solidFill>
                <a:latin typeface="Times New Roman" pitchFamily="18" charset="0"/>
                <a:cs typeface="Times New Roman" pitchFamily="18" charset="0"/>
              </a:rPr>
              <a:t>1</a:t>
            </a:r>
            <a:r>
              <a:rPr lang="en-US" sz="1600" dirty="0" smtClean="0">
                <a:solidFill>
                  <a:schemeClr val="tx1"/>
                </a:solidFill>
                <a:latin typeface="Times New Roman" pitchFamily="18" charset="0"/>
                <a:cs typeface="Times New Roman" pitchFamily="18" charset="0"/>
              </a:rPr>
              <a:t> and S</a:t>
            </a:r>
            <a:r>
              <a:rPr lang="en-US" sz="1600" baseline="-25000" dirty="0" smtClean="0">
                <a:solidFill>
                  <a:schemeClr val="tx1"/>
                </a:solidFill>
                <a:latin typeface="Times New Roman" pitchFamily="18" charset="0"/>
                <a:cs typeface="Times New Roman" pitchFamily="18" charset="0"/>
              </a:rPr>
              <a:t>0</a:t>
            </a:r>
            <a:r>
              <a:rPr lang="en-US" sz="1600" dirty="0" smtClean="0">
                <a:solidFill>
                  <a:schemeClr val="tx1"/>
                </a:solidFill>
                <a:latin typeface="Times New Roman" pitchFamily="18" charset="0"/>
                <a:cs typeface="Times New Roman" pitchFamily="18" charset="0"/>
              </a:rPr>
              <a:t> become 1 and 0 respectively, indicating a ‘read’ machine cycle.</a:t>
            </a:r>
          </a:p>
          <a:p>
            <a:pPr algn="just"/>
            <a:r>
              <a:rPr lang="en-US" sz="1600" dirty="0" smtClean="0">
                <a:solidFill>
                  <a:schemeClr val="tx1"/>
                </a:solidFill>
                <a:latin typeface="Times New Roman" pitchFamily="18" charset="0"/>
                <a:cs typeface="Times New Roman" pitchFamily="18" charset="0"/>
              </a:rPr>
              <a:t>ALE goes low by the end of the first T state. Address bits in AD</a:t>
            </a:r>
            <a:r>
              <a:rPr lang="en-US" sz="1600" baseline="-25000" dirty="0" smtClean="0">
                <a:solidFill>
                  <a:schemeClr val="tx1"/>
                </a:solidFill>
                <a:latin typeface="Times New Roman" pitchFamily="18" charset="0"/>
                <a:cs typeface="Times New Roman" pitchFamily="18" charset="0"/>
              </a:rPr>
              <a:t>0</a:t>
            </a:r>
            <a:r>
              <a:rPr lang="en-US" sz="1600" dirty="0" smtClean="0">
                <a:solidFill>
                  <a:schemeClr val="tx1"/>
                </a:solidFill>
                <a:latin typeface="Times New Roman" pitchFamily="18" charset="0"/>
                <a:cs typeface="Times New Roman" pitchFamily="18" charset="0"/>
              </a:rPr>
              <a:t>-AD</a:t>
            </a:r>
            <a:r>
              <a:rPr lang="en-US" sz="1600" baseline="-25000" dirty="0" smtClean="0">
                <a:solidFill>
                  <a:schemeClr val="tx1"/>
                </a:solidFill>
                <a:latin typeface="Times New Roman" pitchFamily="18" charset="0"/>
                <a:cs typeface="Times New Roman" pitchFamily="18" charset="0"/>
              </a:rPr>
              <a:t>7 </a:t>
            </a:r>
            <a:r>
              <a:rPr lang="en-US" sz="1600" dirty="0" smtClean="0">
                <a:solidFill>
                  <a:schemeClr val="tx1"/>
                </a:solidFill>
                <a:latin typeface="Times New Roman" pitchFamily="18" charset="0"/>
                <a:cs typeface="Times New Roman" pitchFamily="18" charset="0"/>
              </a:rPr>
              <a:t>are expected to be latched by this time.</a:t>
            </a:r>
          </a:p>
          <a:p>
            <a:pPr algn="just">
              <a:spcBef>
                <a:spcPct val="0"/>
              </a:spcBef>
              <a:spcAft>
                <a:spcPts val="1200"/>
              </a:spcAft>
              <a:buNone/>
            </a:pPr>
            <a:endParaRPr lang="en-US" sz="1400" dirty="0" smtClean="0">
              <a:ea typeface="ＭＳ Ｐゴシック" pitchFamily="34" charset="-128"/>
            </a:endParaRP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14</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63" name="Object 3"/>
          <p:cNvGraphicFramePr>
            <a:graphicFrameLocks noChangeAspect="1"/>
          </p:cNvGraphicFramePr>
          <p:nvPr/>
        </p:nvGraphicFramePr>
        <p:xfrm>
          <a:off x="3143240" y="1785932"/>
          <a:ext cx="200025" cy="200025"/>
        </p:xfrm>
        <a:graphic>
          <a:graphicData uri="http://schemas.openxmlformats.org/presentationml/2006/ole">
            <p:oleObj spid="_x0000_s52226" name="Equation" r:id="rId4" imgW="203024" imgH="203024" progId="Equation.3">
              <p:embed/>
            </p:oleObj>
          </a:graphicData>
        </a:graphic>
      </p:graphicFrame>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2" name="Picture 8" descr="https://i1.wp.com/technobyte.org/wp-content/uploads/2020/06/IORMC.jpg?ssl=1"/>
          <p:cNvPicPr>
            <a:picLocks noChangeAspect="1" noChangeArrowheads="1"/>
          </p:cNvPicPr>
          <p:nvPr/>
        </p:nvPicPr>
        <p:blipFill>
          <a:blip r:embed="rId5"/>
          <a:srcRect l="1870" t="4198" b="3451"/>
          <a:stretch>
            <a:fillRect/>
          </a:stretch>
        </p:blipFill>
        <p:spPr bwMode="auto">
          <a:xfrm>
            <a:off x="5786446" y="642924"/>
            <a:ext cx="2782671" cy="3643338"/>
          </a:xfrm>
          <a:prstGeom prst="rect">
            <a:avLst/>
          </a:prstGeom>
          <a:noFill/>
        </p:spPr>
      </p:pic>
      <p:sp>
        <p:nvSpPr>
          <p:cNvPr id="522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2233" name="Object 9"/>
          <p:cNvGraphicFramePr>
            <a:graphicFrameLocks noChangeAspect="1"/>
          </p:cNvGraphicFramePr>
          <p:nvPr/>
        </p:nvGraphicFramePr>
        <p:xfrm>
          <a:off x="1285852" y="3643320"/>
          <a:ext cx="200025" cy="200025"/>
        </p:xfrm>
        <a:graphic>
          <a:graphicData uri="http://schemas.openxmlformats.org/presentationml/2006/ole">
            <p:oleObj spid="_x0000_s52233" name="Equation" r:id="rId6" imgW="203024" imgH="203024" progId="Equation.3">
              <p:embed/>
            </p:oleObj>
          </a:graphicData>
        </a:graphic>
      </p:graphicFrame>
      <p:graphicFrame>
        <p:nvGraphicFramePr>
          <p:cNvPr id="52235" name="Object 11"/>
          <p:cNvGraphicFramePr>
            <a:graphicFrameLocks noChangeAspect="1"/>
          </p:cNvGraphicFramePr>
          <p:nvPr/>
        </p:nvGraphicFramePr>
        <p:xfrm>
          <a:off x="3786182" y="1428742"/>
          <a:ext cx="200025" cy="200025"/>
        </p:xfrm>
        <a:graphic>
          <a:graphicData uri="http://schemas.openxmlformats.org/presentationml/2006/ole">
            <p:oleObj spid="_x0000_s52235" name="Equation" r:id="rId7" imgW="203024" imgH="203024" progId="Equation.3">
              <p:embed/>
            </p:oleObj>
          </a:graphicData>
        </a:graphic>
      </p:graphicFrame>
    </p:spTree>
    <p:extLst>
      <p:ext uri="{BB962C8B-B14F-4D97-AF65-F5344CB8AC3E}">
        <p14:creationId xmlns:p14="http://schemas.microsoft.com/office/powerpoint/2010/main" xmlns=""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786" y="571486"/>
            <a:ext cx="7024744" cy="443680"/>
          </a:xfrm>
        </p:spPr>
        <p:txBody>
          <a:bodyPr>
            <a:noAutofit/>
          </a:bodyPr>
          <a:lstStyle/>
          <a:p>
            <a:r>
              <a:rPr lang="en-US" sz="2800" b="1" dirty="0" smtClean="0"/>
              <a:t>I/O </a:t>
            </a:r>
            <a:r>
              <a:rPr lang="en-US" sz="2800" b="1" dirty="0" smtClean="0"/>
              <a:t>read machine </a:t>
            </a:r>
            <a:r>
              <a:rPr lang="en-US" sz="2800" b="1" dirty="0" smtClean="0"/>
              <a:t>cycle </a:t>
            </a:r>
            <a:r>
              <a:rPr lang="en-US" sz="1200" b="1" dirty="0" smtClean="0"/>
              <a:t>contd.</a:t>
            </a:r>
            <a:endParaRPr lang="en-US" sz="2800" dirty="0"/>
          </a:p>
        </p:txBody>
      </p:sp>
      <p:sp>
        <p:nvSpPr>
          <p:cNvPr id="3" name="Объект 2"/>
          <p:cNvSpPr>
            <a:spLocks noGrp="1"/>
          </p:cNvSpPr>
          <p:nvPr>
            <p:ph idx="1"/>
          </p:nvPr>
        </p:nvSpPr>
        <p:spPr>
          <a:xfrm>
            <a:off x="642910" y="1071552"/>
            <a:ext cx="5143536" cy="3571900"/>
          </a:xfrm>
        </p:spPr>
        <p:txBody>
          <a:bodyPr>
            <a:normAutofit/>
          </a:bodyPr>
          <a:lstStyle/>
          <a:p>
            <a:pPr>
              <a:buNone/>
            </a:pPr>
            <a:r>
              <a:rPr lang="en-US" sz="1600" b="1" dirty="0" smtClean="0"/>
              <a:t>	</a:t>
            </a:r>
            <a:r>
              <a:rPr lang="en-US" sz="2100" b="1" dirty="0" smtClean="0">
                <a:solidFill>
                  <a:schemeClr val="accent2">
                    <a:lumMod val="50000"/>
                  </a:schemeClr>
                </a:solidFill>
                <a:latin typeface="Times New Roman" pitchFamily="18" charset="0"/>
                <a:cs typeface="Times New Roman" pitchFamily="18" charset="0"/>
              </a:rPr>
              <a:t>2</a:t>
            </a:r>
            <a:r>
              <a:rPr lang="en-US" sz="2100" b="1" baseline="30000" dirty="0" smtClean="0">
                <a:solidFill>
                  <a:schemeClr val="accent2">
                    <a:lumMod val="50000"/>
                  </a:schemeClr>
                </a:solidFill>
                <a:latin typeface="Times New Roman" pitchFamily="18" charset="0"/>
                <a:cs typeface="Times New Roman" pitchFamily="18" charset="0"/>
              </a:rPr>
              <a:t>nd</a:t>
            </a:r>
            <a:r>
              <a:rPr lang="en-US" sz="2100" b="1" dirty="0" smtClean="0">
                <a:solidFill>
                  <a:schemeClr val="accent2">
                    <a:lumMod val="50000"/>
                  </a:schemeClr>
                </a:solidFill>
                <a:latin typeface="Times New Roman" pitchFamily="18" charset="0"/>
                <a:cs typeface="Times New Roman" pitchFamily="18" charset="0"/>
              </a:rPr>
              <a:t> and 3</a:t>
            </a:r>
            <a:r>
              <a:rPr lang="en-US" sz="2100" b="1" baseline="30000" dirty="0" smtClean="0">
                <a:solidFill>
                  <a:schemeClr val="accent2">
                    <a:lumMod val="50000"/>
                  </a:schemeClr>
                </a:solidFill>
                <a:latin typeface="Times New Roman" pitchFamily="18" charset="0"/>
                <a:cs typeface="Times New Roman" pitchFamily="18" charset="0"/>
              </a:rPr>
              <a:t>rd</a:t>
            </a:r>
            <a:r>
              <a:rPr lang="en-US" sz="2100" b="1" dirty="0" smtClean="0">
                <a:solidFill>
                  <a:schemeClr val="accent2">
                    <a:lumMod val="50000"/>
                  </a:schemeClr>
                </a:solidFill>
                <a:latin typeface="Times New Roman" pitchFamily="18" charset="0"/>
                <a:cs typeface="Times New Roman" pitchFamily="18" charset="0"/>
              </a:rPr>
              <a:t> T states</a:t>
            </a:r>
          </a:p>
          <a:p>
            <a:pPr algn="just"/>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goes </a:t>
            </a:r>
            <a:r>
              <a:rPr lang="en-US" sz="1600" dirty="0" smtClean="0">
                <a:solidFill>
                  <a:schemeClr val="tx1"/>
                </a:solidFill>
                <a:latin typeface="Times New Roman" pitchFamily="18" charset="0"/>
                <a:cs typeface="Times New Roman" pitchFamily="18" charset="0"/>
              </a:rPr>
              <a:t>low, indicating the initiation of the read operation.</a:t>
            </a:r>
          </a:p>
          <a:p>
            <a:pPr algn="just"/>
            <a:r>
              <a:rPr lang="en-US" sz="1600" dirty="0" smtClean="0">
                <a:solidFill>
                  <a:schemeClr val="tx1"/>
                </a:solidFill>
                <a:latin typeface="Times New Roman" pitchFamily="18" charset="0"/>
                <a:cs typeface="Times New Roman" pitchFamily="18" charset="0"/>
              </a:rPr>
              <a:t>Data is read and is loaded on the data bus (</a:t>
            </a:r>
            <a:r>
              <a:rPr lang="en-US" sz="1600" dirty="0" smtClean="0">
                <a:solidFill>
                  <a:schemeClr val="tx1"/>
                </a:solidFill>
                <a:latin typeface="Times New Roman" pitchFamily="18" charset="0"/>
                <a:cs typeface="Times New Roman" pitchFamily="18" charset="0"/>
              </a:rPr>
              <a:t>AD</a:t>
            </a:r>
            <a:r>
              <a:rPr lang="en-US" sz="1600" baseline="-25000" dirty="0" smtClean="0">
                <a:solidFill>
                  <a:schemeClr val="tx1"/>
                </a:solidFill>
                <a:latin typeface="Times New Roman" pitchFamily="18" charset="0"/>
                <a:cs typeface="Times New Roman" pitchFamily="18" charset="0"/>
              </a:rPr>
              <a:t>0</a:t>
            </a:r>
            <a:r>
              <a:rPr lang="en-US" sz="1600" dirty="0" smtClean="0">
                <a:solidFill>
                  <a:schemeClr val="tx1"/>
                </a:solidFill>
                <a:latin typeface="Times New Roman" pitchFamily="18" charset="0"/>
                <a:cs typeface="Times New Roman" pitchFamily="18" charset="0"/>
              </a:rPr>
              <a:t>-AD</a:t>
            </a:r>
            <a:r>
              <a:rPr lang="en-US" sz="1600" baseline="-25000" dirty="0" smtClean="0">
                <a:solidFill>
                  <a:schemeClr val="tx1"/>
                </a:solidFill>
                <a:latin typeface="Times New Roman" pitchFamily="18" charset="0"/>
                <a:cs typeface="Times New Roman" pitchFamily="18" charset="0"/>
              </a:rPr>
              <a:t>7</a:t>
            </a:r>
            <a:r>
              <a:rPr lang="en-US" sz="1600" dirty="0" smtClean="0">
                <a:solidFill>
                  <a:schemeClr val="tx1"/>
                </a:solidFill>
                <a:latin typeface="Times New Roman" pitchFamily="18" charset="0"/>
                <a:cs typeface="Times New Roman" pitchFamily="18" charset="0"/>
              </a:rPr>
              <a:t>) at the beginning of the second T state and exists until the end of the third T state.</a:t>
            </a:r>
          </a:p>
          <a:p>
            <a:pPr algn="just"/>
            <a:r>
              <a:rPr lang="en-US" sz="1600" dirty="0" smtClean="0">
                <a:solidFill>
                  <a:schemeClr val="tx1"/>
                </a:solidFill>
                <a:latin typeface="Times New Roman" pitchFamily="18" charset="0"/>
                <a:cs typeface="Times New Roman" pitchFamily="18" charset="0"/>
              </a:rPr>
              <a:t>In the third T state, the data is transferred from the data bus to the accumulator.</a:t>
            </a:r>
          </a:p>
          <a:p>
            <a:pPr algn="just"/>
            <a:r>
              <a:rPr lang="en-US" sz="1600" dirty="0" smtClean="0">
                <a:solidFill>
                  <a:schemeClr val="tx1"/>
                </a:solidFill>
                <a:latin typeface="Times New Roman" pitchFamily="18" charset="0"/>
                <a:cs typeface="Times New Roman" pitchFamily="18" charset="0"/>
              </a:rPr>
              <a:t>By the end of the third T state,  </a:t>
            </a:r>
            <a:r>
              <a:rPr lang="en-US" sz="1600" dirty="0" smtClean="0">
                <a:solidFill>
                  <a:schemeClr val="tx1"/>
                </a:solidFill>
                <a:latin typeface="Times New Roman" pitchFamily="18" charset="0"/>
                <a:cs typeface="Times New Roman" pitchFamily="18" charset="0"/>
              </a:rPr>
              <a:t>   goes </a:t>
            </a:r>
            <a:r>
              <a:rPr lang="en-US" sz="1600" dirty="0" smtClean="0">
                <a:solidFill>
                  <a:schemeClr val="tx1"/>
                </a:solidFill>
                <a:latin typeface="Times New Roman" pitchFamily="18" charset="0"/>
                <a:cs typeface="Times New Roman" pitchFamily="18" charset="0"/>
              </a:rPr>
              <a:t>high, indicating the end of the read operation.</a:t>
            </a:r>
          </a:p>
          <a:p>
            <a:pPr algn="just">
              <a:spcBef>
                <a:spcPct val="0"/>
              </a:spcBef>
              <a:spcAft>
                <a:spcPts val="1200"/>
              </a:spcAft>
              <a:buNone/>
            </a:pPr>
            <a:r>
              <a:rPr lang="en-US" sz="2100" b="1" dirty="0" smtClean="0">
                <a:solidFill>
                  <a:schemeClr val="accent2">
                    <a:lumMod val="50000"/>
                  </a:schemeClr>
                </a:solidFill>
                <a:latin typeface="Times New Roman" pitchFamily="18" charset="0"/>
                <a:cs typeface="Times New Roman" pitchFamily="18" charset="0"/>
              </a:rPr>
              <a:t>	</a:t>
            </a:r>
            <a:endParaRPr lang="en-US" sz="1400" dirty="0" smtClean="0">
              <a:ea typeface="ＭＳ Ｐゴシック" pitchFamily="34" charset="-128"/>
            </a:endParaRP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15</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5" name="Object 5"/>
          <p:cNvGraphicFramePr>
            <a:graphicFrameLocks noChangeAspect="1"/>
          </p:cNvGraphicFramePr>
          <p:nvPr/>
        </p:nvGraphicFramePr>
        <p:xfrm>
          <a:off x="3643306" y="3357568"/>
          <a:ext cx="257175" cy="200025"/>
        </p:xfrm>
        <a:graphic>
          <a:graphicData uri="http://schemas.openxmlformats.org/presentationml/2006/ole">
            <p:oleObj spid="_x0000_s53250" name="Equation" r:id="rId4" imgW="253780" imgH="203024" progId="Equation.3">
              <p:embed/>
            </p:oleObj>
          </a:graphicData>
        </a:graphic>
      </p:graphicFrame>
      <p:sp>
        <p:nvSpPr>
          <p:cNvPr id="460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7" name="Object 7"/>
          <p:cNvGraphicFramePr>
            <a:graphicFrameLocks noChangeAspect="1"/>
          </p:cNvGraphicFramePr>
          <p:nvPr/>
        </p:nvGraphicFramePr>
        <p:xfrm>
          <a:off x="1100115" y="1500180"/>
          <a:ext cx="257175" cy="200025"/>
        </p:xfrm>
        <a:graphic>
          <a:graphicData uri="http://schemas.openxmlformats.org/presentationml/2006/ole">
            <p:oleObj spid="_x0000_s53251" name="Equation" r:id="rId5" imgW="253780" imgH="203024" progId="Equation.3">
              <p:embed/>
            </p:oleObj>
          </a:graphicData>
        </a:graphic>
      </p:graphicFrame>
      <p:pic>
        <p:nvPicPr>
          <p:cNvPr id="14" name="Picture 8" descr="https://i1.wp.com/technobyte.org/wp-content/uploads/2020/06/IORMC.jpg?ssl=1"/>
          <p:cNvPicPr>
            <a:picLocks noChangeAspect="1" noChangeArrowheads="1"/>
          </p:cNvPicPr>
          <p:nvPr/>
        </p:nvPicPr>
        <p:blipFill>
          <a:blip r:embed="rId6"/>
          <a:srcRect l="1870" t="4198" b="3451"/>
          <a:stretch>
            <a:fillRect/>
          </a:stretch>
        </p:blipFill>
        <p:spPr bwMode="auto">
          <a:xfrm>
            <a:off x="5786446" y="642924"/>
            <a:ext cx="2782671" cy="3643338"/>
          </a:xfrm>
          <a:prstGeom prst="rect">
            <a:avLst/>
          </a:prstGeom>
          <a:noFill/>
        </p:spPr>
      </p:pic>
    </p:spTree>
    <p:extLst>
      <p:ext uri="{BB962C8B-B14F-4D97-AF65-F5344CB8AC3E}">
        <p14:creationId xmlns:p14="http://schemas.microsoft.com/office/powerpoint/2010/main" xmlns=""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786" y="571486"/>
            <a:ext cx="7024744" cy="443680"/>
          </a:xfrm>
        </p:spPr>
        <p:txBody>
          <a:bodyPr>
            <a:noAutofit/>
          </a:bodyPr>
          <a:lstStyle/>
          <a:p>
            <a:r>
              <a:rPr lang="en-US" sz="2800" b="1" dirty="0" smtClean="0"/>
              <a:t>I/O write </a:t>
            </a:r>
            <a:r>
              <a:rPr lang="en-US" sz="2800" b="1" dirty="0" smtClean="0"/>
              <a:t>machine cycle</a:t>
            </a:r>
            <a:endParaRPr lang="en-US" sz="2800" dirty="0"/>
          </a:p>
        </p:txBody>
      </p:sp>
      <p:sp>
        <p:nvSpPr>
          <p:cNvPr id="3" name="Объект 2"/>
          <p:cNvSpPr>
            <a:spLocks noGrp="1"/>
          </p:cNvSpPr>
          <p:nvPr>
            <p:ph idx="1"/>
          </p:nvPr>
        </p:nvSpPr>
        <p:spPr>
          <a:xfrm>
            <a:off x="642910" y="1071552"/>
            <a:ext cx="5143536" cy="3571900"/>
          </a:xfrm>
        </p:spPr>
        <p:txBody>
          <a:bodyPr>
            <a:normAutofit fontScale="77500" lnSpcReduction="20000"/>
          </a:bodyPr>
          <a:lstStyle/>
          <a:p>
            <a:pPr algn="just">
              <a:spcAft>
                <a:spcPts val="1200"/>
              </a:spcAft>
            </a:pPr>
            <a:r>
              <a:rPr lang="en-US" sz="1600" dirty="0" smtClean="0">
                <a:solidFill>
                  <a:schemeClr val="tx1"/>
                </a:solidFill>
                <a:latin typeface="Times New Roman" pitchFamily="18" charset="0"/>
                <a:cs typeface="Times New Roman" pitchFamily="18" charset="0"/>
              </a:rPr>
              <a:t>Contents are written to an IO device during IO write machine cycle (IOWMC). This machine cycle spans three T states and is similar to MWMC except for the </a:t>
            </a:r>
            <a:r>
              <a:rPr lang="en-US" sz="1600" dirty="0" smtClean="0">
                <a:solidFill>
                  <a:schemeClr val="tx1"/>
                </a:solidFill>
                <a:latin typeface="Times New Roman" pitchFamily="18" charset="0"/>
                <a:cs typeface="Times New Roman" pitchFamily="18" charset="0"/>
              </a:rPr>
              <a:t>IO/    </a:t>
            </a:r>
            <a:r>
              <a:rPr lang="en-US" sz="1600" dirty="0" smtClean="0">
                <a:solidFill>
                  <a:schemeClr val="tx1"/>
                </a:solidFill>
                <a:latin typeface="Times New Roman" pitchFamily="18" charset="0"/>
                <a:cs typeface="Times New Roman" pitchFamily="18" charset="0"/>
              </a:rPr>
              <a:t> signal. IO</a:t>
            </a:r>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goes </a:t>
            </a:r>
            <a:r>
              <a:rPr lang="en-US" sz="1600" dirty="0" smtClean="0">
                <a:solidFill>
                  <a:schemeClr val="tx1"/>
                </a:solidFill>
                <a:latin typeface="Times New Roman" pitchFamily="18" charset="0"/>
                <a:cs typeface="Times New Roman" pitchFamily="18" charset="0"/>
              </a:rPr>
              <a:t>high instead of going low, indicating that the microprocessor is talking to an IO device. The contents of the accumulator are transferred to the data bus and written to an output device in this cycle. The T states are explained here along with a timing diagram for your reference. </a:t>
            </a:r>
            <a:r>
              <a:rPr lang="en-US" sz="2100" b="1" dirty="0" smtClean="0">
                <a:solidFill>
                  <a:schemeClr val="accent2">
                    <a:lumMod val="50000"/>
                  </a:schemeClr>
                </a:solidFill>
                <a:latin typeface="Times New Roman" pitchFamily="18" charset="0"/>
                <a:cs typeface="Times New Roman" pitchFamily="18" charset="0"/>
              </a:rPr>
              <a:t>	</a:t>
            </a:r>
            <a:endParaRPr lang="en-US" sz="2100" b="1" dirty="0" smtClean="0">
              <a:solidFill>
                <a:schemeClr val="accent2">
                  <a:lumMod val="50000"/>
                </a:schemeClr>
              </a:solidFill>
              <a:latin typeface="Times New Roman" pitchFamily="18" charset="0"/>
              <a:cs typeface="Times New Roman" pitchFamily="18" charset="0"/>
            </a:endParaRPr>
          </a:p>
          <a:p>
            <a:pPr algn="just">
              <a:spcAft>
                <a:spcPts val="1200"/>
              </a:spcAft>
              <a:buNone/>
            </a:pPr>
            <a:r>
              <a:rPr lang="en-US" sz="2100" b="1" dirty="0" smtClean="0">
                <a:solidFill>
                  <a:schemeClr val="accent2">
                    <a:lumMod val="50000"/>
                  </a:schemeClr>
                </a:solidFill>
                <a:latin typeface="Times New Roman" pitchFamily="18" charset="0"/>
                <a:cs typeface="Times New Roman" pitchFamily="18" charset="0"/>
              </a:rPr>
              <a:t>	</a:t>
            </a:r>
            <a:r>
              <a:rPr lang="en-US" sz="2100" b="1" dirty="0" smtClean="0">
                <a:solidFill>
                  <a:schemeClr val="accent2">
                    <a:lumMod val="50000"/>
                  </a:schemeClr>
                </a:solidFill>
                <a:latin typeface="Times New Roman" pitchFamily="18" charset="0"/>
                <a:cs typeface="Times New Roman" pitchFamily="18" charset="0"/>
              </a:rPr>
              <a:t>1</a:t>
            </a:r>
            <a:r>
              <a:rPr lang="en-US" sz="2100" b="1" baseline="30000" dirty="0" smtClean="0">
                <a:solidFill>
                  <a:schemeClr val="accent2">
                    <a:lumMod val="50000"/>
                  </a:schemeClr>
                </a:solidFill>
                <a:latin typeface="Times New Roman" pitchFamily="18" charset="0"/>
                <a:cs typeface="Times New Roman" pitchFamily="18" charset="0"/>
              </a:rPr>
              <a:t>st</a:t>
            </a:r>
            <a:r>
              <a:rPr lang="en-US" sz="2100" b="1" dirty="0" smtClean="0">
                <a:solidFill>
                  <a:schemeClr val="accent2">
                    <a:lumMod val="50000"/>
                  </a:schemeClr>
                </a:solidFill>
                <a:latin typeface="Times New Roman" pitchFamily="18" charset="0"/>
                <a:cs typeface="Times New Roman" pitchFamily="18" charset="0"/>
              </a:rPr>
              <a:t> </a:t>
            </a:r>
            <a:r>
              <a:rPr lang="en-US" sz="2100" b="1" dirty="0" smtClean="0">
                <a:solidFill>
                  <a:schemeClr val="accent2">
                    <a:lumMod val="50000"/>
                  </a:schemeClr>
                </a:solidFill>
                <a:latin typeface="Times New Roman" pitchFamily="18" charset="0"/>
                <a:cs typeface="Times New Roman" pitchFamily="18" charset="0"/>
              </a:rPr>
              <a:t>T </a:t>
            </a:r>
            <a:r>
              <a:rPr lang="en-US" sz="2100" b="1" dirty="0" smtClean="0">
                <a:solidFill>
                  <a:schemeClr val="accent2">
                    <a:lumMod val="50000"/>
                  </a:schemeClr>
                </a:solidFill>
                <a:latin typeface="Times New Roman" pitchFamily="18" charset="0"/>
                <a:cs typeface="Times New Roman" pitchFamily="18" charset="0"/>
              </a:rPr>
              <a:t>state</a:t>
            </a:r>
            <a:endParaRPr lang="en-US" sz="1400" dirty="0" smtClean="0"/>
          </a:p>
          <a:p>
            <a:pPr algn="just"/>
            <a:r>
              <a:rPr lang="en-US" sz="1500" dirty="0" smtClean="0">
                <a:solidFill>
                  <a:schemeClr val="tx1"/>
                </a:solidFill>
                <a:latin typeface="Times New Roman" pitchFamily="18" charset="0"/>
                <a:cs typeface="Times New Roman" pitchFamily="18" charset="0"/>
              </a:rPr>
              <a:t>8-bit address is loaded into A</a:t>
            </a:r>
            <a:r>
              <a:rPr lang="en-US" sz="1500" baseline="-25000" dirty="0" smtClean="0">
                <a:solidFill>
                  <a:schemeClr val="tx1"/>
                </a:solidFill>
                <a:latin typeface="Times New Roman" pitchFamily="18" charset="0"/>
                <a:cs typeface="Times New Roman" pitchFamily="18" charset="0"/>
              </a:rPr>
              <a:t>8</a:t>
            </a:r>
            <a:r>
              <a:rPr lang="en-US" sz="1500" dirty="0" smtClean="0">
                <a:solidFill>
                  <a:schemeClr val="tx1"/>
                </a:solidFill>
                <a:latin typeface="Times New Roman" pitchFamily="18" charset="0"/>
                <a:cs typeface="Times New Roman" pitchFamily="18" charset="0"/>
              </a:rPr>
              <a:t>-A</a:t>
            </a:r>
            <a:r>
              <a:rPr lang="en-US" sz="1500" baseline="-25000" dirty="0" smtClean="0">
                <a:solidFill>
                  <a:schemeClr val="tx1"/>
                </a:solidFill>
                <a:latin typeface="Times New Roman" pitchFamily="18" charset="0"/>
                <a:cs typeface="Times New Roman" pitchFamily="18" charset="0"/>
              </a:rPr>
              <a:t>15</a:t>
            </a:r>
            <a:r>
              <a:rPr lang="en-US" sz="1500" dirty="0" smtClean="0">
                <a:solidFill>
                  <a:schemeClr val="tx1"/>
                </a:solidFill>
                <a:latin typeface="Times New Roman" pitchFamily="18" charset="0"/>
                <a:cs typeface="Times New Roman" pitchFamily="18" charset="0"/>
              </a:rPr>
              <a:t>.</a:t>
            </a:r>
          </a:p>
          <a:p>
            <a:pPr algn="just"/>
            <a:r>
              <a:rPr lang="en-US" sz="1500" dirty="0" smtClean="0">
                <a:solidFill>
                  <a:schemeClr val="tx1"/>
                </a:solidFill>
                <a:latin typeface="Times New Roman" pitchFamily="18" charset="0"/>
                <a:cs typeface="Times New Roman" pitchFamily="18" charset="0"/>
              </a:rPr>
              <a:t>The same 8-bit address is loaded into AD</a:t>
            </a:r>
            <a:r>
              <a:rPr lang="en-US" sz="1500" baseline="-25000" dirty="0" smtClean="0">
                <a:solidFill>
                  <a:schemeClr val="tx1"/>
                </a:solidFill>
                <a:latin typeface="Times New Roman" pitchFamily="18" charset="0"/>
                <a:cs typeface="Times New Roman" pitchFamily="18" charset="0"/>
              </a:rPr>
              <a:t>0</a:t>
            </a:r>
            <a:r>
              <a:rPr lang="en-US" sz="1500" dirty="0" smtClean="0">
                <a:solidFill>
                  <a:schemeClr val="tx1"/>
                </a:solidFill>
                <a:latin typeface="Times New Roman" pitchFamily="18" charset="0"/>
                <a:cs typeface="Times New Roman" pitchFamily="18" charset="0"/>
              </a:rPr>
              <a:t>-AD</a:t>
            </a:r>
            <a:r>
              <a:rPr lang="en-US" sz="1500" baseline="-25000" dirty="0" smtClean="0">
                <a:solidFill>
                  <a:schemeClr val="tx1"/>
                </a:solidFill>
                <a:latin typeface="Times New Roman" pitchFamily="18" charset="0"/>
                <a:cs typeface="Times New Roman" pitchFamily="18" charset="0"/>
              </a:rPr>
              <a:t>7</a:t>
            </a:r>
            <a:r>
              <a:rPr lang="en-US" sz="1500" dirty="0" smtClean="0">
                <a:solidFill>
                  <a:schemeClr val="tx1"/>
                </a:solidFill>
                <a:latin typeface="Times New Roman" pitchFamily="18" charset="0"/>
                <a:cs typeface="Times New Roman" pitchFamily="18" charset="0"/>
              </a:rPr>
              <a:t>.</a:t>
            </a:r>
          </a:p>
          <a:p>
            <a:pPr algn="just"/>
            <a:r>
              <a:rPr lang="en-US" sz="1500" dirty="0" smtClean="0">
                <a:solidFill>
                  <a:schemeClr val="tx1"/>
                </a:solidFill>
                <a:latin typeface="Times New Roman" pitchFamily="18" charset="0"/>
                <a:cs typeface="Times New Roman" pitchFamily="18" charset="0"/>
              </a:rPr>
              <a:t>ALE signal goes high in the beginning to indicate that AD</a:t>
            </a:r>
            <a:r>
              <a:rPr lang="en-US" sz="1500" baseline="-25000" dirty="0" smtClean="0">
                <a:solidFill>
                  <a:schemeClr val="tx1"/>
                </a:solidFill>
                <a:latin typeface="Times New Roman" pitchFamily="18" charset="0"/>
                <a:cs typeface="Times New Roman" pitchFamily="18" charset="0"/>
              </a:rPr>
              <a:t>0</a:t>
            </a:r>
            <a:r>
              <a:rPr lang="en-US" sz="1500" dirty="0" smtClean="0">
                <a:solidFill>
                  <a:schemeClr val="tx1"/>
                </a:solidFill>
                <a:latin typeface="Times New Roman" pitchFamily="18" charset="0"/>
                <a:cs typeface="Times New Roman" pitchFamily="18" charset="0"/>
              </a:rPr>
              <a:t>-AD</a:t>
            </a:r>
            <a:r>
              <a:rPr lang="en-US" sz="1500" baseline="-25000" dirty="0" smtClean="0">
                <a:solidFill>
                  <a:schemeClr val="tx1"/>
                </a:solidFill>
                <a:latin typeface="Times New Roman" pitchFamily="18" charset="0"/>
                <a:cs typeface="Times New Roman" pitchFamily="18" charset="0"/>
              </a:rPr>
              <a:t>7</a:t>
            </a:r>
            <a:r>
              <a:rPr lang="en-US" sz="1500" dirty="0" smtClean="0">
                <a:solidFill>
                  <a:schemeClr val="tx1"/>
                </a:solidFill>
                <a:latin typeface="Times New Roman" pitchFamily="18" charset="0"/>
                <a:cs typeface="Times New Roman" pitchFamily="18" charset="0"/>
              </a:rPr>
              <a:t> contains address bits.</a:t>
            </a:r>
          </a:p>
          <a:p>
            <a:pPr algn="just"/>
            <a:r>
              <a:rPr lang="en-US" sz="1500" dirty="0" smtClean="0">
                <a:solidFill>
                  <a:schemeClr val="tx1"/>
                </a:solidFill>
                <a:latin typeface="Times New Roman" pitchFamily="18" charset="0"/>
                <a:cs typeface="Times New Roman" pitchFamily="18" charset="0"/>
              </a:rPr>
              <a:t>IO/       goes </a:t>
            </a:r>
            <a:r>
              <a:rPr lang="en-US" sz="1500" dirty="0" smtClean="0">
                <a:solidFill>
                  <a:schemeClr val="tx1"/>
                </a:solidFill>
                <a:latin typeface="Times New Roman" pitchFamily="18" charset="0"/>
                <a:cs typeface="Times New Roman" pitchFamily="18" charset="0"/>
              </a:rPr>
              <a:t>high since the microprocessor is dealing with an IO device.</a:t>
            </a:r>
          </a:p>
          <a:p>
            <a:pPr algn="just"/>
            <a:r>
              <a:rPr lang="en-US" sz="1500" dirty="0" smtClean="0">
                <a:solidFill>
                  <a:schemeClr val="tx1"/>
                </a:solidFill>
                <a:latin typeface="Times New Roman" pitchFamily="18" charset="0"/>
                <a:cs typeface="Times New Roman" pitchFamily="18" charset="0"/>
              </a:rPr>
              <a:t>S</a:t>
            </a:r>
            <a:r>
              <a:rPr lang="en-US" sz="1500" baseline="-25000" dirty="0" smtClean="0">
                <a:solidFill>
                  <a:schemeClr val="tx1"/>
                </a:solidFill>
                <a:latin typeface="Times New Roman" pitchFamily="18" charset="0"/>
                <a:cs typeface="Times New Roman" pitchFamily="18" charset="0"/>
              </a:rPr>
              <a:t>1</a:t>
            </a:r>
            <a:r>
              <a:rPr lang="en-US" sz="1500" dirty="0" smtClean="0">
                <a:solidFill>
                  <a:schemeClr val="tx1"/>
                </a:solidFill>
                <a:latin typeface="Times New Roman" pitchFamily="18" charset="0"/>
                <a:cs typeface="Times New Roman" pitchFamily="18" charset="0"/>
              </a:rPr>
              <a:t> and S</a:t>
            </a:r>
            <a:r>
              <a:rPr lang="en-US" sz="1500" baseline="-25000" dirty="0" smtClean="0">
                <a:solidFill>
                  <a:schemeClr val="tx1"/>
                </a:solidFill>
                <a:latin typeface="Times New Roman" pitchFamily="18" charset="0"/>
                <a:cs typeface="Times New Roman" pitchFamily="18" charset="0"/>
              </a:rPr>
              <a:t>0</a:t>
            </a:r>
            <a:r>
              <a:rPr lang="en-US" sz="1500" dirty="0" smtClean="0">
                <a:solidFill>
                  <a:schemeClr val="tx1"/>
                </a:solidFill>
                <a:latin typeface="Times New Roman" pitchFamily="18" charset="0"/>
                <a:cs typeface="Times New Roman" pitchFamily="18" charset="0"/>
              </a:rPr>
              <a:t> become 0 and 1 respectively, indicating a write machine cycle.</a:t>
            </a:r>
          </a:p>
          <a:p>
            <a:pPr algn="just"/>
            <a:r>
              <a:rPr lang="en-US" sz="1500" dirty="0" smtClean="0">
                <a:solidFill>
                  <a:schemeClr val="tx1"/>
                </a:solidFill>
                <a:latin typeface="Times New Roman" pitchFamily="18" charset="0"/>
                <a:cs typeface="Times New Roman" pitchFamily="18" charset="0"/>
              </a:rPr>
              <a:t>ALE goes low by the end of the first T state. Address bits in AD</a:t>
            </a:r>
            <a:r>
              <a:rPr lang="en-US" sz="1500" baseline="-25000" dirty="0" smtClean="0">
                <a:solidFill>
                  <a:schemeClr val="tx1"/>
                </a:solidFill>
                <a:latin typeface="Times New Roman" pitchFamily="18" charset="0"/>
                <a:cs typeface="Times New Roman" pitchFamily="18" charset="0"/>
              </a:rPr>
              <a:t>0</a:t>
            </a:r>
            <a:r>
              <a:rPr lang="en-US" sz="1500" dirty="0" smtClean="0">
                <a:solidFill>
                  <a:schemeClr val="tx1"/>
                </a:solidFill>
                <a:latin typeface="Times New Roman" pitchFamily="18" charset="0"/>
                <a:cs typeface="Times New Roman" pitchFamily="18" charset="0"/>
              </a:rPr>
              <a:t>-AD</a:t>
            </a:r>
            <a:r>
              <a:rPr lang="en-US" sz="1500" baseline="-25000" dirty="0" smtClean="0">
                <a:solidFill>
                  <a:schemeClr val="tx1"/>
                </a:solidFill>
                <a:latin typeface="Times New Roman" pitchFamily="18" charset="0"/>
                <a:cs typeface="Times New Roman" pitchFamily="18" charset="0"/>
              </a:rPr>
              <a:t>7</a:t>
            </a:r>
            <a:r>
              <a:rPr lang="en-US" sz="1500" dirty="0" smtClean="0">
                <a:solidFill>
                  <a:schemeClr val="tx1"/>
                </a:solidFill>
                <a:latin typeface="Times New Roman" pitchFamily="18" charset="0"/>
                <a:cs typeface="Times New Roman" pitchFamily="18" charset="0"/>
              </a:rPr>
              <a:t> are expected to be latched by this time.</a:t>
            </a:r>
          </a:p>
          <a:p>
            <a:pPr algn="just">
              <a:spcBef>
                <a:spcPct val="0"/>
              </a:spcBef>
              <a:spcAft>
                <a:spcPts val="1200"/>
              </a:spcAft>
              <a:buNone/>
            </a:pPr>
            <a:endParaRPr lang="en-US" sz="1400" dirty="0" smtClean="0">
              <a:ea typeface="ＭＳ Ｐゴシック" pitchFamily="34" charset="-128"/>
            </a:endParaRP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16</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1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8133" name="Object 5"/>
          <p:cNvGraphicFramePr>
            <a:graphicFrameLocks noChangeAspect="1"/>
          </p:cNvGraphicFramePr>
          <p:nvPr/>
        </p:nvGraphicFramePr>
        <p:xfrm>
          <a:off x="3571868" y="1357304"/>
          <a:ext cx="200025" cy="200025"/>
        </p:xfrm>
        <a:graphic>
          <a:graphicData uri="http://schemas.openxmlformats.org/presentationml/2006/ole">
            <p:oleObj spid="_x0000_s56322" name="Equation" r:id="rId4" imgW="203024" imgH="203024" progId="Equation.3">
              <p:embed/>
            </p:oleObj>
          </a:graphicData>
        </a:graphic>
      </p:graphicFrame>
      <p:graphicFrame>
        <p:nvGraphicFramePr>
          <p:cNvPr id="56323" name="Object 3"/>
          <p:cNvGraphicFramePr>
            <a:graphicFrameLocks noChangeAspect="1"/>
          </p:cNvGraphicFramePr>
          <p:nvPr/>
        </p:nvGraphicFramePr>
        <p:xfrm>
          <a:off x="1285852" y="3429006"/>
          <a:ext cx="200025" cy="200025"/>
        </p:xfrm>
        <a:graphic>
          <a:graphicData uri="http://schemas.openxmlformats.org/presentationml/2006/ole">
            <p:oleObj spid="_x0000_s56323" name="Equation" r:id="rId5" imgW="203024" imgH="203024" progId="Equation.3">
              <p:embed/>
            </p:oleObj>
          </a:graphicData>
        </a:graphic>
      </p:graphicFrame>
      <p:graphicFrame>
        <p:nvGraphicFramePr>
          <p:cNvPr id="56324" name="Object 4"/>
          <p:cNvGraphicFramePr>
            <a:graphicFrameLocks noChangeAspect="1"/>
          </p:cNvGraphicFramePr>
          <p:nvPr/>
        </p:nvGraphicFramePr>
        <p:xfrm>
          <a:off x="2714612" y="1357304"/>
          <a:ext cx="200025" cy="200025"/>
        </p:xfrm>
        <a:graphic>
          <a:graphicData uri="http://schemas.openxmlformats.org/presentationml/2006/ole">
            <p:oleObj spid="_x0000_s56324" name="Equation" r:id="rId6" imgW="203024" imgH="203024" progId="Equation.3">
              <p:embed/>
            </p:oleObj>
          </a:graphicData>
        </a:graphic>
      </p:graphicFrame>
      <p:pic>
        <p:nvPicPr>
          <p:cNvPr id="56327" name="Picture 7" descr="https://i1.wp.com/technobyte.org/wp-content/uploads/2020/06/IOWMC-1.jpg?ssl=1"/>
          <p:cNvPicPr>
            <a:picLocks noChangeAspect="1" noChangeArrowheads="1"/>
          </p:cNvPicPr>
          <p:nvPr/>
        </p:nvPicPr>
        <p:blipFill>
          <a:blip r:embed="rId7"/>
          <a:srcRect l="1870" t="2799" b="3451"/>
          <a:stretch>
            <a:fillRect/>
          </a:stretch>
        </p:blipFill>
        <p:spPr bwMode="auto">
          <a:xfrm>
            <a:off x="5786446" y="642942"/>
            <a:ext cx="2797076" cy="3714758"/>
          </a:xfrm>
          <a:prstGeom prst="rect">
            <a:avLst/>
          </a:prstGeom>
          <a:noFill/>
        </p:spPr>
      </p:pic>
    </p:spTree>
    <p:extLst>
      <p:ext uri="{BB962C8B-B14F-4D97-AF65-F5344CB8AC3E}">
        <p14:creationId xmlns:p14="http://schemas.microsoft.com/office/powerpoint/2010/main" xmlns=""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786" y="571486"/>
            <a:ext cx="7024744" cy="443680"/>
          </a:xfrm>
        </p:spPr>
        <p:txBody>
          <a:bodyPr>
            <a:noAutofit/>
          </a:bodyPr>
          <a:lstStyle/>
          <a:p>
            <a:r>
              <a:rPr lang="en-US" sz="2800" b="1" dirty="0" smtClean="0"/>
              <a:t>I/O write </a:t>
            </a:r>
            <a:r>
              <a:rPr lang="en-US" sz="2800" b="1" dirty="0" smtClean="0"/>
              <a:t>machine </a:t>
            </a:r>
            <a:r>
              <a:rPr lang="en-US" sz="2800" b="1" dirty="0" smtClean="0"/>
              <a:t>cycle </a:t>
            </a:r>
            <a:r>
              <a:rPr lang="en-US" sz="1200" b="1" dirty="0" smtClean="0"/>
              <a:t>contd.</a:t>
            </a:r>
            <a:endParaRPr lang="en-US" sz="2800" dirty="0"/>
          </a:p>
        </p:txBody>
      </p:sp>
      <p:sp>
        <p:nvSpPr>
          <p:cNvPr id="3" name="Объект 2"/>
          <p:cNvSpPr>
            <a:spLocks noGrp="1"/>
          </p:cNvSpPr>
          <p:nvPr>
            <p:ph idx="1"/>
          </p:nvPr>
        </p:nvSpPr>
        <p:spPr>
          <a:xfrm>
            <a:off x="642910" y="1071552"/>
            <a:ext cx="5143536" cy="3571900"/>
          </a:xfrm>
        </p:spPr>
        <p:txBody>
          <a:bodyPr>
            <a:normAutofit/>
          </a:bodyPr>
          <a:lstStyle/>
          <a:p>
            <a:pPr>
              <a:buNone/>
            </a:pPr>
            <a:r>
              <a:rPr lang="en-US" sz="1600" b="1" dirty="0" smtClean="0"/>
              <a:t>	</a:t>
            </a:r>
            <a:r>
              <a:rPr lang="en-US" sz="2100" b="1" dirty="0" smtClean="0">
                <a:solidFill>
                  <a:schemeClr val="accent2">
                    <a:lumMod val="50000"/>
                  </a:schemeClr>
                </a:solidFill>
                <a:latin typeface="Times New Roman" pitchFamily="18" charset="0"/>
                <a:cs typeface="Times New Roman" pitchFamily="18" charset="0"/>
              </a:rPr>
              <a:t>2</a:t>
            </a:r>
            <a:r>
              <a:rPr lang="en-US" sz="2100" b="1" baseline="30000" dirty="0" smtClean="0">
                <a:solidFill>
                  <a:schemeClr val="accent2">
                    <a:lumMod val="50000"/>
                  </a:schemeClr>
                </a:solidFill>
                <a:latin typeface="Times New Roman" pitchFamily="18" charset="0"/>
                <a:cs typeface="Times New Roman" pitchFamily="18" charset="0"/>
              </a:rPr>
              <a:t>nd</a:t>
            </a:r>
            <a:r>
              <a:rPr lang="en-US" sz="2100" b="1" dirty="0" smtClean="0">
                <a:solidFill>
                  <a:schemeClr val="accent2">
                    <a:lumMod val="50000"/>
                  </a:schemeClr>
                </a:solidFill>
                <a:latin typeface="Times New Roman" pitchFamily="18" charset="0"/>
                <a:cs typeface="Times New Roman" pitchFamily="18" charset="0"/>
              </a:rPr>
              <a:t> and 3</a:t>
            </a:r>
            <a:r>
              <a:rPr lang="en-US" sz="2100" b="1" baseline="30000" dirty="0" smtClean="0">
                <a:solidFill>
                  <a:schemeClr val="accent2">
                    <a:lumMod val="50000"/>
                  </a:schemeClr>
                </a:solidFill>
                <a:latin typeface="Times New Roman" pitchFamily="18" charset="0"/>
                <a:cs typeface="Times New Roman" pitchFamily="18" charset="0"/>
              </a:rPr>
              <a:t>rd</a:t>
            </a:r>
            <a:r>
              <a:rPr lang="en-US" sz="2100" b="1" dirty="0" smtClean="0">
                <a:solidFill>
                  <a:schemeClr val="accent2">
                    <a:lumMod val="50000"/>
                  </a:schemeClr>
                </a:solidFill>
                <a:latin typeface="Times New Roman" pitchFamily="18" charset="0"/>
                <a:cs typeface="Times New Roman" pitchFamily="18" charset="0"/>
              </a:rPr>
              <a:t> T states</a:t>
            </a:r>
          </a:p>
          <a:p>
            <a:pPr algn="just"/>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goes </a:t>
            </a:r>
            <a:r>
              <a:rPr lang="en-US" sz="1600" dirty="0" smtClean="0">
                <a:solidFill>
                  <a:schemeClr val="tx1"/>
                </a:solidFill>
                <a:latin typeface="Times New Roman" pitchFamily="18" charset="0"/>
                <a:cs typeface="Times New Roman" pitchFamily="18" charset="0"/>
              </a:rPr>
              <a:t>low, indicating the initiation of the write operation.</a:t>
            </a:r>
          </a:p>
          <a:p>
            <a:pPr algn="just"/>
            <a:r>
              <a:rPr lang="en-US" sz="1600" dirty="0" smtClean="0">
                <a:solidFill>
                  <a:schemeClr val="tx1"/>
                </a:solidFill>
                <a:latin typeface="Times New Roman" pitchFamily="18" charset="0"/>
                <a:cs typeface="Times New Roman" pitchFamily="18" charset="0"/>
              </a:rPr>
              <a:t>Data to be written is loaded on the data bus at the beginning of the second T state and exists until the end of the third T state.</a:t>
            </a:r>
          </a:p>
          <a:p>
            <a:pPr algn="just"/>
            <a:r>
              <a:rPr lang="en-US" sz="1600" dirty="0" smtClean="0">
                <a:solidFill>
                  <a:schemeClr val="tx1"/>
                </a:solidFill>
                <a:latin typeface="Times New Roman" pitchFamily="18" charset="0"/>
                <a:cs typeface="Times New Roman" pitchFamily="18" charset="0"/>
              </a:rPr>
              <a:t>In the third T state, the data is transferred from the data bus to the IO device.</a:t>
            </a:r>
          </a:p>
          <a:p>
            <a:pPr algn="just"/>
            <a:r>
              <a:rPr lang="en-US" sz="1600" dirty="0" smtClean="0">
                <a:solidFill>
                  <a:schemeClr val="tx1"/>
                </a:solidFill>
                <a:latin typeface="Times New Roman" pitchFamily="18" charset="0"/>
                <a:cs typeface="Times New Roman" pitchFamily="18" charset="0"/>
              </a:rPr>
              <a:t>By the end of the third T state</a:t>
            </a:r>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goes </a:t>
            </a:r>
            <a:r>
              <a:rPr lang="en-US" sz="1600" dirty="0" smtClean="0">
                <a:solidFill>
                  <a:schemeClr val="tx1"/>
                </a:solidFill>
                <a:latin typeface="Times New Roman" pitchFamily="18" charset="0"/>
                <a:cs typeface="Times New Roman" pitchFamily="18" charset="0"/>
              </a:rPr>
              <a:t>high, indicating the end of the write operation.</a:t>
            </a:r>
          </a:p>
          <a:p>
            <a:pPr algn="just">
              <a:spcBef>
                <a:spcPct val="0"/>
              </a:spcBef>
              <a:spcAft>
                <a:spcPts val="1200"/>
              </a:spcAft>
              <a:buNone/>
            </a:pPr>
            <a:r>
              <a:rPr lang="en-US" sz="2100" b="1" dirty="0" smtClean="0">
                <a:solidFill>
                  <a:schemeClr val="accent2">
                    <a:lumMod val="50000"/>
                  </a:schemeClr>
                </a:solidFill>
                <a:latin typeface="Times New Roman" pitchFamily="18" charset="0"/>
                <a:cs typeface="Times New Roman" pitchFamily="18" charset="0"/>
              </a:rPr>
              <a:t>	</a:t>
            </a:r>
            <a:endParaRPr lang="en-US" sz="1400" dirty="0" smtClean="0">
              <a:ea typeface="ＭＳ Ｐゴシック" pitchFamily="34" charset="-128"/>
            </a:endParaRP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17</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1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0179" name="Object 3"/>
          <p:cNvGraphicFramePr>
            <a:graphicFrameLocks noChangeAspect="1"/>
          </p:cNvGraphicFramePr>
          <p:nvPr/>
        </p:nvGraphicFramePr>
        <p:xfrm>
          <a:off x="1071538" y="1500180"/>
          <a:ext cx="257175" cy="219075"/>
        </p:xfrm>
        <a:graphic>
          <a:graphicData uri="http://schemas.openxmlformats.org/presentationml/2006/ole">
            <p:oleObj spid="_x0000_s57346" name="Equation" r:id="rId4" imgW="253780" imgH="215713" progId="Equation.3">
              <p:embed/>
            </p:oleObj>
          </a:graphicData>
        </a:graphic>
      </p:graphicFrame>
      <p:sp>
        <p:nvSpPr>
          <p:cNvPr id="501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0181" name="Object 5"/>
          <p:cNvGraphicFramePr>
            <a:graphicFrameLocks noChangeAspect="1"/>
          </p:cNvGraphicFramePr>
          <p:nvPr/>
        </p:nvGraphicFramePr>
        <p:xfrm>
          <a:off x="3671883" y="3352807"/>
          <a:ext cx="257175" cy="219075"/>
        </p:xfrm>
        <a:graphic>
          <a:graphicData uri="http://schemas.openxmlformats.org/presentationml/2006/ole">
            <p:oleObj spid="_x0000_s57347" name="Equation" r:id="rId5" imgW="253780" imgH="215713" progId="Equation.3">
              <p:embed/>
            </p:oleObj>
          </a:graphicData>
        </a:graphic>
      </p:graphicFrame>
      <p:pic>
        <p:nvPicPr>
          <p:cNvPr id="14" name="Picture 7" descr="https://i1.wp.com/technobyte.org/wp-content/uploads/2020/06/IOWMC-1.jpg?ssl=1"/>
          <p:cNvPicPr>
            <a:picLocks noChangeAspect="1" noChangeArrowheads="1"/>
          </p:cNvPicPr>
          <p:nvPr/>
        </p:nvPicPr>
        <p:blipFill>
          <a:blip r:embed="rId6"/>
          <a:srcRect l="1870" t="2799" b="3451"/>
          <a:stretch>
            <a:fillRect/>
          </a:stretch>
        </p:blipFill>
        <p:spPr bwMode="auto">
          <a:xfrm>
            <a:off x="5786446" y="642942"/>
            <a:ext cx="2797076" cy="3714758"/>
          </a:xfrm>
          <a:prstGeom prst="rect">
            <a:avLst/>
          </a:prstGeom>
          <a:noFill/>
        </p:spPr>
      </p:pic>
    </p:spTree>
    <p:extLst>
      <p:ext uri="{BB962C8B-B14F-4D97-AF65-F5344CB8AC3E}">
        <p14:creationId xmlns:p14="http://schemas.microsoft.com/office/powerpoint/2010/main" xmlns=""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thread to say Thank you! - Unreal Engine Forums"/>
          <p:cNvPicPr>
            <a:picLocks noChangeAspect="1" noChangeArrowheads="1"/>
          </p:cNvPicPr>
          <p:nvPr/>
        </p:nvPicPr>
        <p:blipFill>
          <a:blip r:embed="rId2"/>
          <a:srcRect/>
          <a:stretch>
            <a:fillRect/>
          </a:stretch>
        </p:blipFill>
        <p:spPr bwMode="auto">
          <a:xfrm>
            <a:off x="2143108" y="642924"/>
            <a:ext cx="4876800" cy="3657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8662" y="770748"/>
            <a:ext cx="7024744" cy="443680"/>
          </a:xfrm>
        </p:spPr>
        <p:txBody>
          <a:bodyPr>
            <a:noAutofit/>
          </a:bodyPr>
          <a:lstStyle/>
          <a:p>
            <a:r>
              <a:rPr lang="en-US" sz="2800" b="1" dirty="0" smtClean="0"/>
              <a:t>Instruction Cycle</a:t>
            </a:r>
            <a:endParaRPr lang="ru-RU" sz="2800" b="1" dirty="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2</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1026" name="Picture 2"/>
          <p:cNvPicPr>
            <a:picLocks noChangeAspect="1" noChangeArrowheads="1"/>
          </p:cNvPicPr>
          <p:nvPr/>
        </p:nvPicPr>
        <p:blipFill>
          <a:blip r:embed="rId3"/>
          <a:srcRect/>
          <a:stretch>
            <a:fillRect/>
          </a:stretch>
        </p:blipFill>
        <p:spPr bwMode="auto">
          <a:xfrm>
            <a:off x="857224" y="1285866"/>
            <a:ext cx="7417275" cy="2681294"/>
          </a:xfrm>
          <a:prstGeom prst="rect">
            <a:avLst/>
          </a:prstGeom>
          <a:noFill/>
          <a:ln w="9525">
            <a:noFill/>
            <a:miter lim="800000"/>
            <a:headEnd/>
            <a:tailEnd/>
          </a:ln>
          <a:effectLst/>
        </p:spPr>
      </p:pic>
      <p:sp>
        <p:nvSpPr>
          <p:cNvPr id="15" name="TextBox 14"/>
          <p:cNvSpPr txBox="1"/>
          <p:nvPr/>
        </p:nvSpPr>
        <p:spPr>
          <a:xfrm>
            <a:off x="928662" y="4019146"/>
            <a:ext cx="7143800" cy="338554"/>
          </a:xfrm>
          <a:prstGeom prst="rect">
            <a:avLst/>
          </a:prstGeom>
          <a:noFill/>
        </p:spPr>
        <p:txBody>
          <a:bodyPr wrap="square" rtlCol="0">
            <a:spAutoFit/>
          </a:bodyPr>
          <a:lstStyle/>
          <a:p>
            <a:pPr algn="ctr"/>
            <a:r>
              <a:rPr lang="en-IN" sz="1600" b="1" dirty="0" smtClean="0">
                <a:solidFill>
                  <a:schemeClr val="accent1">
                    <a:lumMod val="50000"/>
                  </a:schemeClr>
                </a:solidFill>
              </a:rPr>
              <a:t>Instruction Cycle (IC) = Fetch Cycle (FC) + Execute Cycle (EC) </a:t>
            </a:r>
            <a:endParaRPr lang="en-US" sz="1600" b="1" dirty="0">
              <a:solidFill>
                <a:schemeClr val="accent1">
                  <a:lumMod val="50000"/>
                </a:schemeClr>
              </a:solidFill>
            </a:endParaRPr>
          </a:p>
        </p:txBody>
      </p:sp>
    </p:spTree>
    <p:extLst>
      <p:ext uri="{BB962C8B-B14F-4D97-AF65-F5344CB8AC3E}">
        <p14:creationId xmlns:p14="http://schemas.microsoft.com/office/powerpoint/2010/main" xmlns="" val="2206748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786" y="571486"/>
            <a:ext cx="7024744" cy="443680"/>
          </a:xfrm>
        </p:spPr>
        <p:txBody>
          <a:bodyPr>
            <a:noAutofit/>
          </a:bodyPr>
          <a:lstStyle/>
          <a:p>
            <a:r>
              <a:rPr lang="en-US" sz="2800" b="1" dirty="0" smtClean="0"/>
              <a:t>Fetch Operation</a:t>
            </a:r>
            <a:endParaRPr lang="ru-RU" sz="1400" b="1" dirty="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3</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11"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pic>
        <p:nvPicPr>
          <p:cNvPr id="3074" name="Picture 2"/>
          <p:cNvPicPr>
            <a:picLocks noChangeAspect="1" noChangeArrowheads="1"/>
          </p:cNvPicPr>
          <p:nvPr/>
        </p:nvPicPr>
        <p:blipFill>
          <a:blip r:embed="rId3"/>
          <a:srcRect/>
          <a:stretch>
            <a:fillRect/>
          </a:stretch>
        </p:blipFill>
        <p:spPr bwMode="auto">
          <a:xfrm>
            <a:off x="785786" y="1118798"/>
            <a:ext cx="7572428" cy="1524390"/>
          </a:xfrm>
          <a:prstGeom prst="rect">
            <a:avLst/>
          </a:prstGeom>
          <a:noFill/>
          <a:ln w="9525">
            <a:noFill/>
            <a:miter lim="800000"/>
            <a:headEnd/>
            <a:tailEnd/>
          </a:ln>
          <a:effectLst/>
        </p:spPr>
      </p:pic>
      <p:sp>
        <p:nvSpPr>
          <p:cNvPr id="12" name="TextBox 11"/>
          <p:cNvSpPr txBox="1"/>
          <p:nvPr/>
        </p:nvSpPr>
        <p:spPr>
          <a:xfrm>
            <a:off x="785786" y="2714626"/>
            <a:ext cx="7429552" cy="461665"/>
          </a:xfrm>
          <a:prstGeom prst="rect">
            <a:avLst/>
          </a:prstGeom>
          <a:noFill/>
        </p:spPr>
        <p:txBody>
          <a:bodyPr wrap="square" rtlCol="0">
            <a:spAutoFit/>
          </a:bodyPr>
          <a:lstStyle/>
          <a:p>
            <a:pPr algn="just"/>
            <a:r>
              <a:rPr lang="en-IN" sz="1200" dirty="0" smtClean="0">
                <a:latin typeface="Times New Roman" pitchFamily="18" charset="0"/>
                <a:cs typeface="Times New Roman" pitchFamily="18" charset="0"/>
              </a:rPr>
              <a:t>- A slow memory may take more time. In case of a slow memory the CPU has to wait till the memory sends the </a:t>
            </a:r>
            <a:r>
              <a:rPr lang="en-IN" sz="1200" dirty="0" err="1" smtClean="0">
                <a:latin typeface="Times New Roman" pitchFamily="18" charset="0"/>
                <a:cs typeface="Times New Roman" pitchFamily="18" charset="0"/>
              </a:rPr>
              <a:t>opcode</a:t>
            </a:r>
            <a:r>
              <a:rPr lang="en-IN" sz="1200" dirty="0" smtClean="0">
                <a:latin typeface="Times New Roman" pitchFamily="18" charset="0"/>
                <a:cs typeface="Times New Roman" pitchFamily="18" charset="0"/>
              </a:rPr>
              <a:t>. The clock cycle for which the CPU waits is called wait cycle. </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06748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786" y="571486"/>
            <a:ext cx="7024744" cy="443680"/>
          </a:xfrm>
        </p:spPr>
        <p:txBody>
          <a:bodyPr>
            <a:noAutofit/>
          </a:bodyPr>
          <a:lstStyle/>
          <a:p>
            <a:r>
              <a:rPr lang="en-US" sz="2800" b="1" dirty="0" smtClean="0"/>
              <a:t>Execute Operation</a:t>
            </a:r>
            <a:endParaRPr lang="ru-RU" sz="1400" b="1" dirty="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4</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11"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2" name="TextBox 11"/>
          <p:cNvSpPr txBox="1"/>
          <p:nvPr/>
        </p:nvSpPr>
        <p:spPr>
          <a:xfrm>
            <a:off x="785786" y="1071552"/>
            <a:ext cx="7572428" cy="3293209"/>
          </a:xfrm>
          <a:prstGeom prst="rect">
            <a:avLst/>
          </a:prstGeom>
          <a:noFill/>
        </p:spPr>
        <p:txBody>
          <a:bodyPr wrap="square" rtlCol="0">
            <a:spAutoFit/>
          </a:bodyPr>
          <a:lstStyle/>
          <a:p>
            <a:pPr algn="just">
              <a:buFontTx/>
              <a:buChar char="-"/>
            </a:pPr>
            <a:r>
              <a:rPr lang="en-IN" sz="1600" dirty="0" smtClean="0">
                <a:latin typeface="Times New Roman" pitchFamily="18" charset="0"/>
                <a:cs typeface="Times New Roman" pitchFamily="18" charset="0"/>
              </a:rPr>
              <a:t>The </a:t>
            </a:r>
            <a:r>
              <a:rPr lang="en-IN" sz="1600" dirty="0" err="1" smtClean="0">
                <a:latin typeface="Times New Roman" pitchFamily="18" charset="0"/>
                <a:cs typeface="Times New Roman" pitchFamily="18" charset="0"/>
              </a:rPr>
              <a:t>opcode</a:t>
            </a:r>
            <a:r>
              <a:rPr lang="en-IN" sz="1600" dirty="0" smtClean="0">
                <a:latin typeface="Times New Roman" pitchFamily="18" charset="0"/>
                <a:cs typeface="Times New Roman" pitchFamily="18" charset="0"/>
              </a:rPr>
              <a:t> fetched from the memory goes to the data register, DR (data/address buffer   in Intel 8085) and then to Instruction Register, IR.</a:t>
            </a:r>
          </a:p>
          <a:p>
            <a:pPr algn="just">
              <a:buFontTx/>
              <a:buChar char="-"/>
            </a:pPr>
            <a:r>
              <a:rPr lang="en-IN" sz="1600" dirty="0" smtClean="0">
                <a:latin typeface="Times New Roman" pitchFamily="18" charset="0"/>
                <a:cs typeface="Times New Roman" pitchFamily="18" charset="0"/>
              </a:rPr>
              <a:t> From the Instruction Register it goes to the decoder circuitry which decodes the instruction.</a:t>
            </a:r>
          </a:p>
          <a:p>
            <a:pPr algn="just">
              <a:buFontTx/>
              <a:buChar char="-"/>
            </a:pPr>
            <a:r>
              <a:rPr lang="en-IN" sz="1600" dirty="0" smtClean="0">
                <a:latin typeface="Times New Roman" pitchFamily="18" charset="0"/>
                <a:cs typeface="Times New Roman" pitchFamily="18" charset="0"/>
              </a:rPr>
              <a:t> The decoder circuitry is within the microprocessor.</a:t>
            </a:r>
          </a:p>
          <a:p>
            <a:pPr algn="just">
              <a:buFontTx/>
              <a:buChar char="-"/>
            </a:pPr>
            <a:r>
              <a:rPr lang="en-IN" sz="1600" dirty="0" smtClean="0">
                <a:latin typeface="Times New Roman" pitchFamily="18" charset="0"/>
                <a:cs typeface="Times New Roman" pitchFamily="18" charset="0"/>
              </a:rPr>
              <a:t> After the Instruction is decoded, execution begins.</a:t>
            </a:r>
          </a:p>
          <a:p>
            <a:pPr algn="just">
              <a:buFontTx/>
              <a:buChar char="-"/>
            </a:pPr>
            <a:r>
              <a:rPr lang="en-IN" sz="1600" dirty="0" smtClean="0">
                <a:latin typeface="Times New Roman" pitchFamily="18" charset="0"/>
                <a:cs typeface="Times New Roman" pitchFamily="18" charset="0"/>
              </a:rPr>
              <a:t> If the operand is in the general purpose registers, execution is immediately performed.</a:t>
            </a:r>
          </a:p>
          <a:p>
            <a:pPr algn="just">
              <a:buFontTx/>
              <a:buChar char="-"/>
            </a:pPr>
            <a:r>
              <a:rPr lang="en-IN" sz="1600" dirty="0" smtClean="0">
                <a:latin typeface="Times New Roman" pitchFamily="18" charset="0"/>
                <a:cs typeface="Times New Roman" pitchFamily="18" charset="0"/>
              </a:rPr>
              <a:t> The time taken in decoding and execution is one clock cycle.</a:t>
            </a:r>
          </a:p>
          <a:p>
            <a:pPr algn="just">
              <a:buFontTx/>
              <a:buChar char="-"/>
            </a:pPr>
            <a:r>
              <a:rPr lang="en-IN" sz="1600" dirty="0" smtClean="0">
                <a:latin typeface="Times New Roman" pitchFamily="18" charset="0"/>
                <a:cs typeface="Times New Roman" pitchFamily="18" charset="0"/>
              </a:rPr>
              <a:t> If an instruction contains data or operand address which are still in the memory, the CPU has to perform some read operations to get the desired data.</a:t>
            </a:r>
          </a:p>
          <a:p>
            <a:pPr algn="just">
              <a:buFontTx/>
              <a:buChar char="-"/>
            </a:pPr>
            <a:r>
              <a:rPr lang="en-IN" sz="1600" dirty="0" smtClean="0">
                <a:latin typeface="Times New Roman" pitchFamily="18" charset="0"/>
                <a:cs typeface="Times New Roman" pitchFamily="18" charset="0"/>
              </a:rPr>
              <a:t> After receiving the data it performs execute operation.</a:t>
            </a:r>
          </a:p>
          <a:p>
            <a:pPr algn="just">
              <a:buFontTx/>
              <a:buChar char="-"/>
            </a:pPr>
            <a:r>
              <a:rPr lang="en-IN" sz="1600" dirty="0" smtClean="0">
                <a:latin typeface="Times New Roman" pitchFamily="18" charset="0"/>
                <a:cs typeface="Times New Roman" pitchFamily="18" charset="0"/>
              </a:rPr>
              <a:t> A read cycle is similar to a fetch cycle .</a:t>
            </a:r>
          </a:p>
          <a:p>
            <a:pPr algn="just"/>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06748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7224" y="627872"/>
            <a:ext cx="7024744" cy="443680"/>
          </a:xfrm>
        </p:spPr>
        <p:txBody>
          <a:bodyPr>
            <a:noAutofit/>
          </a:bodyPr>
          <a:lstStyle/>
          <a:p>
            <a:r>
              <a:rPr lang="en-US" sz="2800" b="1" dirty="0" smtClean="0"/>
              <a:t>Machine Cycle and State</a:t>
            </a:r>
            <a:endParaRPr lang="ru-RU" sz="2800" b="1" dirty="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5</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4098" name="Picture 2"/>
          <p:cNvPicPr>
            <a:picLocks noChangeAspect="1" noChangeArrowheads="1"/>
          </p:cNvPicPr>
          <p:nvPr/>
        </p:nvPicPr>
        <p:blipFill>
          <a:blip r:embed="rId3"/>
          <a:srcRect/>
          <a:stretch>
            <a:fillRect/>
          </a:stretch>
        </p:blipFill>
        <p:spPr bwMode="auto">
          <a:xfrm>
            <a:off x="757243" y="1167249"/>
            <a:ext cx="7600971" cy="1420742"/>
          </a:xfrm>
          <a:prstGeom prst="rect">
            <a:avLst/>
          </a:prstGeom>
          <a:noFill/>
          <a:ln w="9525">
            <a:noFill/>
            <a:miter lim="800000"/>
            <a:headEnd/>
            <a:tailEnd/>
          </a:ln>
          <a:effectLst/>
        </p:spPr>
      </p:pic>
      <p:sp>
        <p:nvSpPr>
          <p:cNvPr id="9" name="TextBox 8"/>
          <p:cNvSpPr txBox="1"/>
          <p:nvPr/>
        </p:nvSpPr>
        <p:spPr>
          <a:xfrm>
            <a:off x="785786" y="2667447"/>
            <a:ext cx="7000924" cy="292388"/>
          </a:xfrm>
          <a:prstGeom prst="rect">
            <a:avLst/>
          </a:prstGeom>
          <a:noFill/>
        </p:spPr>
        <p:txBody>
          <a:bodyPr wrap="square" rtlCol="0">
            <a:spAutoFit/>
          </a:bodyPr>
          <a:lstStyle/>
          <a:p>
            <a:r>
              <a:rPr lang="en-IN" sz="1300" dirty="0" smtClean="0">
                <a:latin typeface="Times New Roman" pitchFamily="18" charset="0"/>
                <a:cs typeface="Times New Roman" pitchFamily="18" charset="0"/>
              </a:rPr>
              <a:t>- So one clock cycle of the system clock is referred to as a state.</a:t>
            </a:r>
            <a:endParaRPr lang="en-US" sz="1300" dirty="0">
              <a:latin typeface="Times New Roman" pitchFamily="18" charset="0"/>
              <a:cs typeface="Times New Roman" pitchFamily="18" charset="0"/>
            </a:endParaRPr>
          </a:p>
        </p:txBody>
      </p:sp>
      <p:sp>
        <p:nvSpPr>
          <p:cNvPr id="11"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pic>
        <p:nvPicPr>
          <p:cNvPr id="12" name="Picture 2"/>
          <p:cNvPicPr>
            <a:picLocks noChangeAspect="1" noChangeArrowheads="1"/>
          </p:cNvPicPr>
          <p:nvPr/>
        </p:nvPicPr>
        <p:blipFill>
          <a:blip r:embed="rId4"/>
          <a:srcRect/>
          <a:stretch>
            <a:fillRect/>
          </a:stretch>
        </p:blipFill>
        <p:spPr bwMode="auto">
          <a:xfrm>
            <a:off x="1571604" y="3214692"/>
            <a:ext cx="5476875" cy="1038225"/>
          </a:xfrm>
          <a:prstGeom prst="rect">
            <a:avLst/>
          </a:prstGeom>
          <a:noFill/>
          <a:ln w="9525">
            <a:noFill/>
            <a:miter lim="800000"/>
            <a:headEnd/>
            <a:tailEnd/>
          </a:ln>
          <a:effectLst/>
        </p:spPr>
      </p:pic>
    </p:spTree>
    <p:extLst>
      <p:ext uri="{BB962C8B-B14F-4D97-AF65-F5344CB8AC3E}">
        <p14:creationId xmlns:p14="http://schemas.microsoft.com/office/powerpoint/2010/main" xmlns="" val="2206748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7224" y="627872"/>
            <a:ext cx="7024744" cy="443680"/>
          </a:xfrm>
        </p:spPr>
        <p:txBody>
          <a:bodyPr>
            <a:noAutofit/>
          </a:bodyPr>
          <a:lstStyle/>
          <a:p>
            <a:r>
              <a:rPr lang="en-US" sz="2800" b="1" dirty="0" smtClean="0"/>
              <a:t>Timing Diagram</a:t>
            </a:r>
            <a:endParaRPr lang="ru-RU" sz="2800" b="1" dirty="0"/>
          </a:p>
        </p:txBody>
      </p:sp>
      <p:sp>
        <p:nvSpPr>
          <p:cNvPr id="3" name="Объект 2"/>
          <p:cNvSpPr>
            <a:spLocks noGrp="1"/>
          </p:cNvSpPr>
          <p:nvPr>
            <p:ph idx="1"/>
          </p:nvPr>
        </p:nvSpPr>
        <p:spPr>
          <a:xfrm>
            <a:off x="785787" y="1197656"/>
            <a:ext cx="7572428" cy="945466"/>
          </a:xfrm>
        </p:spPr>
        <p:txBody>
          <a:bodyPr>
            <a:normAutofit/>
          </a:bodyPr>
          <a:lstStyle/>
          <a:p>
            <a:pPr algn="just">
              <a:spcBef>
                <a:spcPct val="0"/>
              </a:spcBef>
              <a:spcAft>
                <a:spcPts val="1200"/>
              </a:spcAft>
            </a:pPr>
            <a:r>
              <a:rPr lang="en-US" sz="1400" dirty="0" smtClean="0">
                <a:solidFill>
                  <a:schemeClr val="tx1"/>
                </a:solidFill>
                <a:ea typeface="ＭＳ Ｐゴシック" pitchFamily="34" charset="-128"/>
              </a:rPr>
              <a:t>The necessary steps which are carried out in a machine cycle can be represented graphically. Such a graphical representation is called timing diagram. The timing diagra</a:t>
            </a:r>
            <a:r>
              <a:rPr lang="en-US" sz="1400" dirty="0" smtClean="0">
                <a:solidFill>
                  <a:schemeClr val="tx1"/>
                </a:solidFill>
                <a:ea typeface="ＭＳ Ｐゴシック" pitchFamily="34" charset="-128"/>
              </a:rPr>
              <a:t>m for </a:t>
            </a:r>
            <a:r>
              <a:rPr lang="en-US" sz="1400" dirty="0" err="1" smtClean="0">
                <a:solidFill>
                  <a:schemeClr val="tx1"/>
                </a:solidFill>
                <a:ea typeface="ＭＳ Ｐゴシック" pitchFamily="34" charset="-128"/>
              </a:rPr>
              <a:t>opcode</a:t>
            </a:r>
            <a:r>
              <a:rPr lang="en-US" sz="1400" dirty="0" smtClean="0">
                <a:solidFill>
                  <a:schemeClr val="tx1"/>
                </a:solidFill>
                <a:ea typeface="ＭＳ Ｐゴシック" pitchFamily="34" charset="-128"/>
              </a:rPr>
              <a:t> fetch, memory read, memory write, I/O read and I/O write will be discussed further:</a:t>
            </a: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6</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6" name="Заголовок 1"/>
          <p:cNvSpPr txBox="1">
            <a:spLocks/>
          </p:cNvSpPr>
          <p:nvPr/>
        </p:nvSpPr>
        <p:spPr>
          <a:xfrm>
            <a:off x="857224" y="2199508"/>
            <a:ext cx="7024744" cy="443680"/>
          </a:xfrm>
          <a:prstGeom prst="rect">
            <a:avLst/>
          </a:prstGeom>
        </p:spPr>
        <p:txBody>
          <a:bodyPr vert="horz" lIns="91440" tIns="45720" rIns="91440" bIns="45720" rtlCol="0" anchor="b">
            <a:noAutofit/>
          </a:bodyPr>
          <a:lstStyle/>
          <a:p>
            <a:pPr lvl="0">
              <a:spcBef>
                <a:spcPct val="0"/>
              </a:spcBef>
            </a:pPr>
            <a:endParaRPr lang="en-US" sz="2800" b="1" dirty="0" smtClean="0">
              <a:solidFill>
                <a:schemeClr val="accent1"/>
              </a:solidFill>
              <a:latin typeface="+mj-lt"/>
              <a:ea typeface="+mj-ea"/>
              <a:cs typeface="+mj-cs"/>
            </a:endParaRPr>
          </a:p>
        </p:txBody>
      </p:sp>
    </p:spTree>
    <p:extLst>
      <p:ext uri="{BB962C8B-B14F-4D97-AF65-F5344CB8AC3E}">
        <p14:creationId xmlns:p14="http://schemas.microsoft.com/office/powerpoint/2010/main" xmlns=""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786" y="571486"/>
            <a:ext cx="7024744" cy="443680"/>
          </a:xfrm>
        </p:spPr>
        <p:txBody>
          <a:bodyPr>
            <a:noAutofit/>
          </a:bodyPr>
          <a:lstStyle/>
          <a:p>
            <a:pPr lvl="0"/>
            <a:r>
              <a:rPr lang="en-US" sz="2800" b="1" dirty="0" err="1" smtClean="0"/>
              <a:t>Opcode</a:t>
            </a:r>
            <a:r>
              <a:rPr lang="en-US" sz="2800" b="1" dirty="0" smtClean="0"/>
              <a:t> fetch machine cycle</a:t>
            </a:r>
          </a:p>
        </p:txBody>
      </p:sp>
      <p:sp>
        <p:nvSpPr>
          <p:cNvPr id="3" name="Объект 2"/>
          <p:cNvSpPr>
            <a:spLocks noGrp="1"/>
          </p:cNvSpPr>
          <p:nvPr>
            <p:ph idx="1"/>
          </p:nvPr>
        </p:nvSpPr>
        <p:spPr>
          <a:xfrm>
            <a:off x="642910" y="1071552"/>
            <a:ext cx="4786346" cy="3571900"/>
          </a:xfrm>
        </p:spPr>
        <p:txBody>
          <a:bodyPr>
            <a:normAutofit fontScale="62500" lnSpcReduction="20000"/>
          </a:bodyPr>
          <a:lstStyle/>
          <a:p>
            <a:pPr algn="just">
              <a:spcBef>
                <a:spcPct val="0"/>
              </a:spcBef>
              <a:spcAft>
                <a:spcPts val="1200"/>
              </a:spcAft>
            </a:pPr>
            <a:r>
              <a:rPr lang="en-US" sz="1900" dirty="0" smtClean="0">
                <a:solidFill>
                  <a:schemeClr val="tx1"/>
                </a:solidFill>
                <a:latin typeface="Times New Roman" pitchFamily="18" charset="0"/>
                <a:cs typeface="Times New Roman" pitchFamily="18" charset="0"/>
              </a:rPr>
              <a:t>The </a:t>
            </a:r>
            <a:r>
              <a:rPr lang="en-US" sz="1900" dirty="0" err="1" smtClean="0">
                <a:solidFill>
                  <a:schemeClr val="tx1"/>
                </a:solidFill>
                <a:latin typeface="Times New Roman" pitchFamily="18" charset="0"/>
                <a:cs typeface="Times New Roman" pitchFamily="18" charset="0"/>
              </a:rPr>
              <a:t>opcode</a:t>
            </a:r>
            <a:r>
              <a:rPr lang="en-US" sz="1900" dirty="0" smtClean="0">
                <a:solidFill>
                  <a:schemeClr val="tx1"/>
                </a:solidFill>
                <a:latin typeface="Times New Roman" pitchFamily="18" charset="0"/>
                <a:cs typeface="Times New Roman" pitchFamily="18" charset="0"/>
              </a:rPr>
              <a:t> fetch machine cycle (OFMC) involves the fetching of the </a:t>
            </a:r>
            <a:r>
              <a:rPr lang="en-US" sz="1900" dirty="0" err="1" smtClean="0">
                <a:solidFill>
                  <a:schemeClr val="tx1"/>
                </a:solidFill>
                <a:latin typeface="Times New Roman" pitchFamily="18" charset="0"/>
                <a:cs typeface="Times New Roman" pitchFamily="18" charset="0"/>
              </a:rPr>
              <a:t>opcode</a:t>
            </a:r>
            <a:r>
              <a:rPr lang="en-US" sz="1900" dirty="0" smtClean="0">
                <a:solidFill>
                  <a:schemeClr val="tx1"/>
                </a:solidFill>
                <a:latin typeface="Times New Roman" pitchFamily="18" charset="0"/>
                <a:cs typeface="Times New Roman" pitchFamily="18" charset="0"/>
              </a:rPr>
              <a:t> of the instruction to be executed and the decoding process of that </a:t>
            </a:r>
            <a:r>
              <a:rPr lang="en-US" sz="1900" dirty="0" err="1" smtClean="0">
                <a:solidFill>
                  <a:schemeClr val="tx1"/>
                </a:solidFill>
                <a:latin typeface="Times New Roman" pitchFamily="18" charset="0"/>
                <a:cs typeface="Times New Roman" pitchFamily="18" charset="0"/>
              </a:rPr>
              <a:t>opcode</a:t>
            </a:r>
            <a:r>
              <a:rPr lang="en-US" sz="1900" dirty="0" smtClean="0">
                <a:solidFill>
                  <a:schemeClr val="tx1"/>
                </a:solidFill>
                <a:latin typeface="Times New Roman" pitchFamily="18" charset="0"/>
                <a:cs typeface="Times New Roman" pitchFamily="18" charset="0"/>
              </a:rPr>
              <a:t>. Usually, it consists of four T states. The timing diagram of a typical OFMC is explained </a:t>
            </a:r>
            <a:r>
              <a:rPr lang="en-US" sz="1900" dirty="0" smtClean="0">
                <a:solidFill>
                  <a:schemeClr val="tx1"/>
                </a:solidFill>
                <a:latin typeface="Times New Roman" pitchFamily="18" charset="0"/>
                <a:cs typeface="Times New Roman" pitchFamily="18" charset="0"/>
              </a:rPr>
              <a:t>below:</a:t>
            </a:r>
          </a:p>
          <a:p>
            <a:pPr>
              <a:buNone/>
            </a:pPr>
            <a:r>
              <a:rPr lang="en-US" sz="1900" b="1" dirty="0" smtClean="0">
                <a:latin typeface="Times New Roman" pitchFamily="18" charset="0"/>
                <a:cs typeface="Times New Roman" pitchFamily="18" charset="0"/>
              </a:rPr>
              <a:t>	</a:t>
            </a:r>
            <a:r>
              <a:rPr lang="en-US" sz="2100" b="1" dirty="0" smtClean="0">
                <a:solidFill>
                  <a:schemeClr val="accent2">
                    <a:lumMod val="50000"/>
                  </a:schemeClr>
                </a:solidFill>
                <a:latin typeface="Times New Roman" pitchFamily="18" charset="0"/>
                <a:cs typeface="Times New Roman" pitchFamily="18" charset="0"/>
              </a:rPr>
              <a:t>1</a:t>
            </a:r>
            <a:r>
              <a:rPr lang="en-US" sz="2100" b="1" baseline="30000" dirty="0" smtClean="0">
                <a:solidFill>
                  <a:schemeClr val="accent2">
                    <a:lumMod val="50000"/>
                  </a:schemeClr>
                </a:solidFill>
                <a:latin typeface="Times New Roman" pitchFamily="18" charset="0"/>
                <a:cs typeface="Times New Roman" pitchFamily="18" charset="0"/>
              </a:rPr>
              <a:t>st</a:t>
            </a:r>
            <a:r>
              <a:rPr lang="en-US" sz="2100" b="1" dirty="0" smtClean="0">
                <a:solidFill>
                  <a:schemeClr val="accent2">
                    <a:lumMod val="50000"/>
                  </a:schemeClr>
                </a:solidFill>
                <a:latin typeface="Times New Roman" pitchFamily="18" charset="0"/>
                <a:cs typeface="Times New Roman" pitchFamily="18" charset="0"/>
              </a:rPr>
              <a:t> T state</a:t>
            </a:r>
          </a:p>
          <a:p>
            <a:pPr>
              <a:buNone/>
            </a:pPr>
            <a:endParaRPr lang="en-US" sz="1900" dirty="0" smtClean="0">
              <a:latin typeface="Times New Roman" pitchFamily="18" charset="0"/>
              <a:cs typeface="Times New Roman" pitchFamily="18" charset="0"/>
            </a:endParaRPr>
          </a:p>
          <a:p>
            <a:pPr algn="just"/>
            <a:r>
              <a:rPr lang="en-US" sz="1900" dirty="0" smtClean="0">
                <a:solidFill>
                  <a:schemeClr val="tx1"/>
                </a:solidFill>
                <a:latin typeface="Times New Roman" pitchFamily="18" charset="0"/>
                <a:cs typeface="Times New Roman" pitchFamily="18" charset="0"/>
              </a:rPr>
              <a:t>During the first T state, the address of the location where the </a:t>
            </a:r>
            <a:r>
              <a:rPr lang="en-US" sz="1900" dirty="0" err="1" smtClean="0">
                <a:solidFill>
                  <a:schemeClr val="tx1"/>
                </a:solidFill>
                <a:latin typeface="Times New Roman" pitchFamily="18" charset="0"/>
                <a:cs typeface="Times New Roman" pitchFamily="18" charset="0"/>
              </a:rPr>
              <a:t>opcode</a:t>
            </a:r>
            <a:r>
              <a:rPr lang="en-US" sz="1900" dirty="0" smtClean="0">
                <a:solidFill>
                  <a:schemeClr val="tx1"/>
                </a:solidFill>
                <a:latin typeface="Times New Roman" pitchFamily="18" charset="0"/>
                <a:cs typeface="Times New Roman" pitchFamily="18" charset="0"/>
              </a:rPr>
              <a:t> is stored is loaded on the address bus. In 8085, this address is stored in a 16-bit register called the program counter. Higher eight bits of the address are loaded on A</a:t>
            </a:r>
            <a:r>
              <a:rPr lang="en-US" sz="1900" baseline="-25000" dirty="0" smtClean="0">
                <a:solidFill>
                  <a:schemeClr val="tx1"/>
                </a:solidFill>
                <a:latin typeface="Times New Roman" pitchFamily="18" charset="0"/>
                <a:cs typeface="Times New Roman" pitchFamily="18" charset="0"/>
              </a:rPr>
              <a:t>8</a:t>
            </a:r>
            <a:r>
              <a:rPr lang="en-US" sz="1900" dirty="0" smtClean="0">
                <a:solidFill>
                  <a:schemeClr val="tx1"/>
                </a:solidFill>
                <a:latin typeface="Times New Roman" pitchFamily="18" charset="0"/>
                <a:cs typeface="Times New Roman" pitchFamily="18" charset="0"/>
              </a:rPr>
              <a:t>-A</a:t>
            </a:r>
            <a:r>
              <a:rPr lang="en-US" sz="1900" baseline="-25000" dirty="0" smtClean="0">
                <a:solidFill>
                  <a:schemeClr val="tx1"/>
                </a:solidFill>
                <a:latin typeface="Times New Roman" pitchFamily="18" charset="0"/>
                <a:cs typeface="Times New Roman" pitchFamily="18" charset="0"/>
              </a:rPr>
              <a:t>15</a:t>
            </a:r>
            <a:r>
              <a:rPr lang="en-US" sz="1900" dirty="0" smtClean="0">
                <a:solidFill>
                  <a:schemeClr val="tx1"/>
                </a:solidFill>
                <a:latin typeface="Times New Roman" pitchFamily="18" charset="0"/>
                <a:cs typeface="Times New Roman" pitchFamily="18" charset="0"/>
              </a:rPr>
              <a:t>, and the lower eight bits of the address are loaded into AD</a:t>
            </a:r>
            <a:r>
              <a:rPr lang="en-US" sz="1900" baseline="-25000" dirty="0" smtClean="0">
                <a:solidFill>
                  <a:schemeClr val="tx1"/>
                </a:solidFill>
                <a:latin typeface="Times New Roman" pitchFamily="18" charset="0"/>
                <a:cs typeface="Times New Roman" pitchFamily="18" charset="0"/>
              </a:rPr>
              <a:t>0</a:t>
            </a:r>
            <a:r>
              <a:rPr lang="en-US" sz="1900" dirty="0" smtClean="0">
                <a:solidFill>
                  <a:schemeClr val="tx1"/>
                </a:solidFill>
                <a:latin typeface="Times New Roman" pitchFamily="18" charset="0"/>
                <a:cs typeface="Times New Roman" pitchFamily="18" charset="0"/>
              </a:rPr>
              <a:t>-AD</a:t>
            </a:r>
            <a:r>
              <a:rPr lang="en-US" sz="1900" baseline="-25000" dirty="0" smtClean="0">
                <a:solidFill>
                  <a:schemeClr val="tx1"/>
                </a:solidFill>
                <a:latin typeface="Times New Roman" pitchFamily="18" charset="0"/>
                <a:cs typeface="Times New Roman" pitchFamily="18" charset="0"/>
              </a:rPr>
              <a:t>7</a:t>
            </a:r>
            <a:r>
              <a:rPr lang="en-US" sz="1900" dirty="0" smtClean="0">
                <a:solidFill>
                  <a:schemeClr val="tx1"/>
                </a:solidFill>
                <a:latin typeface="Times New Roman" pitchFamily="18" charset="0"/>
                <a:cs typeface="Times New Roman" pitchFamily="18" charset="0"/>
              </a:rPr>
              <a:t> for </a:t>
            </a:r>
            <a:r>
              <a:rPr lang="en-US" sz="1900" dirty="0" err="1" smtClean="0">
                <a:solidFill>
                  <a:schemeClr val="tx1"/>
                </a:solidFill>
                <a:latin typeface="Times New Roman" pitchFamily="18" charset="0"/>
                <a:cs typeface="Times New Roman" pitchFamily="18" charset="0"/>
              </a:rPr>
              <a:t>demultiplexing</a:t>
            </a:r>
            <a:r>
              <a:rPr lang="en-US" sz="1900" dirty="0" smtClean="0">
                <a:solidFill>
                  <a:schemeClr val="tx1"/>
                </a:solidFill>
                <a:latin typeface="Times New Roman" pitchFamily="18" charset="0"/>
                <a:cs typeface="Times New Roman" pitchFamily="18" charset="0"/>
              </a:rPr>
              <a:t>. </a:t>
            </a:r>
          </a:p>
          <a:p>
            <a:pPr algn="just"/>
            <a:r>
              <a:rPr lang="en-US" sz="1900" dirty="0" smtClean="0">
                <a:solidFill>
                  <a:schemeClr val="tx1"/>
                </a:solidFill>
                <a:latin typeface="Times New Roman" pitchFamily="18" charset="0"/>
                <a:cs typeface="Times New Roman" pitchFamily="18" charset="0"/>
              </a:rPr>
              <a:t>Also, the ALE signal becomes active in the first T state to indicate that the data on AD</a:t>
            </a:r>
            <a:r>
              <a:rPr lang="en-US" sz="1900" baseline="-25000" dirty="0" smtClean="0">
                <a:solidFill>
                  <a:schemeClr val="tx1"/>
                </a:solidFill>
                <a:latin typeface="Times New Roman" pitchFamily="18" charset="0"/>
                <a:cs typeface="Times New Roman" pitchFamily="18" charset="0"/>
              </a:rPr>
              <a:t>0</a:t>
            </a:r>
            <a:r>
              <a:rPr lang="en-US" sz="1900" dirty="0" smtClean="0">
                <a:solidFill>
                  <a:schemeClr val="tx1"/>
                </a:solidFill>
                <a:latin typeface="Times New Roman" pitchFamily="18" charset="0"/>
                <a:cs typeface="Times New Roman" pitchFamily="18" charset="0"/>
              </a:rPr>
              <a:t>-AD</a:t>
            </a:r>
            <a:r>
              <a:rPr lang="en-US" sz="1900" baseline="-25000" dirty="0" smtClean="0">
                <a:solidFill>
                  <a:schemeClr val="tx1"/>
                </a:solidFill>
                <a:latin typeface="Times New Roman" pitchFamily="18" charset="0"/>
                <a:cs typeface="Times New Roman" pitchFamily="18" charset="0"/>
              </a:rPr>
              <a:t>7</a:t>
            </a:r>
            <a:r>
              <a:rPr lang="en-US" sz="1900" dirty="0" smtClean="0">
                <a:solidFill>
                  <a:schemeClr val="tx1"/>
                </a:solidFill>
                <a:latin typeface="Times New Roman" pitchFamily="18" charset="0"/>
                <a:cs typeface="Times New Roman" pitchFamily="18" charset="0"/>
              </a:rPr>
              <a:t> pins are the lower address bits.</a:t>
            </a:r>
          </a:p>
          <a:p>
            <a:pPr algn="just"/>
            <a:r>
              <a:rPr lang="en-US" sz="1900" dirty="0" smtClean="0">
                <a:solidFill>
                  <a:schemeClr val="tx1"/>
                </a:solidFill>
                <a:latin typeface="Times New Roman" pitchFamily="18" charset="0"/>
                <a:cs typeface="Times New Roman" pitchFamily="18" charset="0"/>
              </a:rPr>
              <a:t>IO</a:t>
            </a:r>
            <a:r>
              <a:rPr lang="en-US" sz="1900" dirty="0" smtClean="0">
                <a:solidFill>
                  <a:schemeClr val="tx1"/>
                </a:solidFill>
                <a:latin typeface="Times New Roman" pitchFamily="18" charset="0"/>
                <a:cs typeface="Times New Roman" pitchFamily="18" charset="0"/>
              </a:rPr>
              <a:t>/  </a:t>
            </a:r>
            <a:r>
              <a:rPr lang="en-US" sz="1900" dirty="0" smtClean="0">
                <a:solidFill>
                  <a:schemeClr val="tx1"/>
                </a:solidFill>
                <a:latin typeface="Times New Roman" pitchFamily="18" charset="0"/>
                <a:cs typeface="Times New Roman" pitchFamily="18" charset="0"/>
              </a:rPr>
              <a:t> signal becomes low at the beginning of the first T state to indicate that the </a:t>
            </a:r>
            <a:r>
              <a:rPr lang="en-US" sz="1900" dirty="0" err="1" smtClean="0">
                <a:solidFill>
                  <a:schemeClr val="tx1"/>
                </a:solidFill>
                <a:latin typeface="Times New Roman" pitchFamily="18" charset="0"/>
                <a:cs typeface="Times New Roman" pitchFamily="18" charset="0"/>
              </a:rPr>
              <a:t>opcode</a:t>
            </a:r>
            <a:r>
              <a:rPr lang="en-US" sz="1900" dirty="0" smtClean="0">
                <a:solidFill>
                  <a:schemeClr val="tx1"/>
                </a:solidFill>
                <a:latin typeface="Times New Roman" pitchFamily="18" charset="0"/>
                <a:cs typeface="Times New Roman" pitchFamily="18" charset="0"/>
              </a:rPr>
              <a:t> will be fetched from memory (reading from memory).</a:t>
            </a:r>
          </a:p>
          <a:p>
            <a:pPr algn="just"/>
            <a:r>
              <a:rPr lang="en-US" sz="1900" dirty="0" smtClean="0">
                <a:solidFill>
                  <a:schemeClr val="tx1"/>
                </a:solidFill>
                <a:latin typeface="Times New Roman" pitchFamily="18" charset="0"/>
                <a:cs typeface="Times New Roman" pitchFamily="18" charset="0"/>
              </a:rPr>
              <a:t>At the beginning of the first T state, signals S</a:t>
            </a:r>
            <a:r>
              <a:rPr lang="en-US" sz="1900" baseline="-25000" dirty="0" smtClean="0">
                <a:solidFill>
                  <a:schemeClr val="tx1"/>
                </a:solidFill>
                <a:latin typeface="Times New Roman" pitchFamily="18" charset="0"/>
                <a:cs typeface="Times New Roman" pitchFamily="18" charset="0"/>
              </a:rPr>
              <a:t>1</a:t>
            </a:r>
            <a:r>
              <a:rPr lang="en-US" sz="1900" dirty="0" smtClean="0">
                <a:solidFill>
                  <a:schemeClr val="tx1"/>
                </a:solidFill>
                <a:latin typeface="Times New Roman" pitchFamily="18" charset="0"/>
                <a:cs typeface="Times New Roman" pitchFamily="18" charset="0"/>
              </a:rPr>
              <a:t> and S</a:t>
            </a:r>
            <a:r>
              <a:rPr lang="en-US" sz="1900" baseline="-25000" dirty="0" smtClean="0">
                <a:solidFill>
                  <a:schemeClr val="tx1"/>
                </a:solidFill>
                <a:latin typeface="Times New Roman" pitchFamily="18" charset="0"/>
                <a:cs typeface="Times New Roman" pitchFamily="18" charset="0"/>
              </a:rPr>
              <a:t>0</a:t>
            </a:r>
            <a:r>
              <a:rPr lang="en-US" sz="1900" dirty="0" smtClean="0">
                <a:solidFill>
                  <a:schemeClr val="tx1"/>
                </a:solidFill>
                <a:latin typeface="Times New Roman" pitchFamily="18" charset="0"/>
                <a:cs typeface="Times New Roman" pitchFamily="18" charset="0"/>
              </a:rPr>
              <a:t> take the value 1 and 1 respectively to indicate that it is an </a:t>
            </a:r>
            <a:r>
              <a:rPr lang="en-US" sz="1900" dirty="0" err="1" smtClean="0">
                <a:solidFill>
                  <a:schemeClr val="tx1"/>
                </a:solidFill>
                <a:latin typeface="Times New Roman" pitchFamily="18" charset="0"/>
                <a:cs typeface="Times New Roman" pitchFamily="18" charset="0"/>
              </a:rPr>
              <a:t>opcode</a:t>
            </a:r>
            <a:r>
              <a:rPr lang="en-US" sz="1900" dirty="0" smtClean="0">
                <a:solidFill>
                  <a:schemeClr val="tx1"/>
                </a:solidFill>
                <a:latin typeface="Times New Roman" pitchFamily="18" charset="0"/>
                <a:cs typeface="Times New Roman" pitchFamily="18" charset="0"/>
              </a:rPr>
              <a:t> fetch machine cycle.</a:t>
            </a:r>
          </a:p>
          <a:p>
            <a:pPr algn="just">
              <a:spcBef>
                <a:spcPct val="0"/>
              </a:spcBef>
              <a:spcAft>
                <a:spcPts val="1200"/>
              </a:spcAft>
              <a:buNone/>
            </a:pPr>
            <a:endParaRPr lang="en-US" sz="1400" dirty="0" smtClean="0">
              <a:ea typeface="ＭＳ Ｐゴシック" pitchFamily="34" charset="-128"/>
            </a:endParaRP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7</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13314" name="Picture 2" descr="https://i2.wp.com/technobyte.org/wp-content/uploads/2020/06/OFMC-timing-diagram.jpg?ssl=1"/>
          <p:cNvPicPr>
            <a:picLocks noChangeAspect="1" noChangeArrowheads="1"/>
          </p:cNvPicPr>
          <p:nvPr/>
        </p:nvPicPr>
        <p:blipFill>
          <a:blip r:embed="rId4"/>
          <a:srcRect l="3055" t="5226" b="5923"/>
          <a:stretch>
            <a:fillRect/>
          </a:stretch>
        </p:blipFill>
        <p:spPr bwMode="auto">
          <a:xfrm>
            <a:off x="5443567" y="1000114"/>
            <a:ext cx="3200399" cy="3429024"/>
          </a:xfrm>
          <a:prstGeom prst="rect">
            <a:avLst/>
          </a:prstGeom>
          <a:noFill/>
        </p:spPr>
      </p:pic>
      <p:sp>
        <p:nvSpPr>
          <p:cNvPr id="133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315" name="Object 3"/>
          <p:cNvGraphicFramePr>
            <a:graphicFrameLocks noChangeAspect="1"/>
          </p:cNvGraphicFramePr>
          <p:nvPr/>
        </p:nvGraphicFramePr>
        <p:xfrm>
          <a:off x="1285852" y="3300419"/>
          <a:ext cx="200025" cy="200025"/>
        </p:xfrm>
        <a:graphic>
          <a:graphicData uri="http://schemas.openxmlformats.org/presentationml/2006/ole">
            <p:oleObj spid="_x0000_s13315" name="Equation" r:id="rId5" imgW="203024" imgH="203024" progId="Equation.3">
              <p:embed/>
            </p:oleObj>
          </a:graphicData>
        </a:graphic>
      </p:graphicFrame>
    </p:spTree>
    <p:extLst>
      <p:ext uri="{BB962C8B-B14F-4D97-AF65-F5344CB8AC3E}">
        <p14:creationId xmlns:p14="http://schemas.microsoft.com/office/powerpoint/2010/main" xmlns=""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786" y="571486"/>
            <a:ext cx="7024744" cy="443680"/>
          </a:xfrm>
        </p:spPr>
        <p:txBody>
          <a:bodyPr>
            <a:noAutofit/>
          </a:bodyPr>
          <a:lstStyle/>
          <a:p>
            <a:pPr lvl="0"/>
            <a:r>
              <a:rPr lang="en-US" sz="2800" b="1" dirty="0" err="1" smtClean="0"/>
              <a:t>Opcode</a:t>
            </a:r>
            <a:r>
              <a:rPr lang="en-US" sz="2800" b="1" dirty="0" smtClean="0"/>
              <a:t> fetch machine </a:t>
            </a:r>
            <a:r>
              <a:rPr lang="en-US" sz="2800" b="1" dirty="0" smtClean="0"/>
              <a:t>cycle</a:t>
            </a:r>
            <a:r>
              <a:rPr lang="en-US" sz="1200" b="1" dirty="0" smtClean="0"/>
              <a:t> contd..</a:t>
            </a:r>
            <a:endParaRPr lang="en-US" sz="2800" b="1" dirty="0" smtClean="0"/>
          </a:p>
        </p:txBody>
      </p:sp>
      <p:sp>
        <p:nvSpPr>
          <p:cNvPr id="3" name="Объект 2"/>
          <p:cNvSpPr>
            <a:spLocks noGrp="1"/>
          </p:cNvSpPr>
          <p:nvPr>
            <p:ph idx="1"/>
          </p:nvPr>
        </p:nvSpPr>
        <p:spPr>
          <a:xfrm>
            <a:off x="642910" y="1071552"/>
            <a:ext cx="4786346" cy="3714776"/>
          </a:xfrm>
        </p:spPr>
        <p:txBody>
          <a:bodyPr>
            <a:normAutofit fontScale="85000" lnSpcReduction="20000"/>
          </a:bodyPr>
          <a:lstStyle/>
          <a:p>
            <a:pPr>
              <a:buNone/>
            </a:pPr>
            <a:r>
              <a:rPr lang="en-US" sz="1400" b="1" dirty="0" smtClean="0">
                <a:latin typeface="Times New Roman" pitchFamily="18" charset="0"/>
                <a:cs typeface="Times New Roman" pitchFamily="18" charset="0"/>
              </a:rPr>
              <a:t>	</a:t>
            </a:r>
            <a:r>
              <a:rPr lang="en-US" sz="1500" b="1" dirty="0" smtClean="0">
                <a:solidFill>
                  <a:schemeClr val="accent2">
                    <a:lumMod val="50000"/>
                  </a:schemeClr>
                </a:solidFill>
                <a:latin typeface="Times New Roman" pitchFamily="18" charset="0"/>
                <a:cs typeface="Times New Roman" pitchFamily="18" charset="0"/>
              </a:rPr>
              <a:t>2</a:t>
            </a:r>
            <a:r>
              <a:rPr lang="en-US" sz="1500" b="1" baseline="30000" dirty="0" smtClean="0">
                <a:solidFill>
                  <a:schemeClr val="accent2">
                    <a:lumMod val="50000"/>
                  </a:schemeClr>
                </a:solidFill>
                <a:latin typeface="Times New Roman" pitchFamily="18" charset="0"/>
                <a:cs typeface="Times New Roman" pitchFamily="18" charset="0"/>
              </a:rPr>
              <a:t>nd</a:t>
            </a:r>
            <a:r>
              <a:rPr lang="en-US" sz="1500" b="1" dirty="0" smtClean="0">
                <a:solidFill>
                  <a:schemeClr val="accent2">
                    <a:lumMod val="50000"/>
                  </a:schemeClr>
                </a:solidFill>
                <a:latin typeface="Times New Roman" pitchFamily="18" charset="0"/>
                <a:cs typeface="Times New Roman" pitchFamily="18" charset="0"/>
              </a:rPr>
              <a:t> </a:t>
            </a:r>
            <a:r>
              <a:rPr lang="en-US" sz="1500" b="1" dirty="0" smtClean="0">
                <a:solidFill>
                  <a:schemeClr val="accent2">
                    <a:lumMod val="50000"/>
                  </a:schemeClr>
                </a:solidFill>
                <a:latin typeface="Times New Roman" pitchFamily="18" charset="0"/>
                <a:cs typeface="Times New Roman" pitchFamily="18" charset="0"/>
              </a:rPr>
              <a:t>T state</a:t>
            </a:r>
            <a:endParaRPr lang="en-US" sz="1400" dirty="0" smtClean="0">
              <a:solidFill>
                <a:schemeClr val="accent2">
                  <a:lumMod val="50000"/>
                </a:schemeClr>
              </a:solidFill>
              <a:latin typeface="Times New Roman" pitchFamily="18" charset="0"/>
              <a:cs typeface="Times New Roman" pitchFamily="18" charset="0"/>
            </a:endParaRPr>
          </a:p>
          <a:p>
            <a:pPr algn="just"/>
            <a:r>
              <a:rPr lang="en-US" sz="1500" dirty="0" smtClean="0">
                <a:solidFill>
                  <a:schemeClr val="tx1"/>
                </a:solidFill>
                <a:latin typeface="Times New Roman" pitchFamily="18" charset="0"/>
                <a:cs typeface="Times New Roman" pitchFamily="18" charset="0"/>
              </a:rPr>
              <a:t>By the beginning of the 2</a:t>
            </a:r>
            <a:r>
              <a:rPr lang="en-US" sz="1500" baseline="30000" dirty="0" smtClean="0">
                <a:solidFill>
                  <a:schemeClr val="tx1"/>
                </a:solidFill>
                <a:latin typeface="Times New Roman" pitchFamily="18" charset="0"/>
                <a:cs typeface="Times New Roman" pitchFamily="18" charset="0"/>
              </a:rPr>
              <a:t>nd</a:t>
            </a:r>
            <a:r>
              <a:rPr lang="en-US" sz="1500" dirty="0" smtClean="0">
                <a:solidFill>
                  <a:schemeClr val="tx1"/>
                </a:solidFill>
                <a:latin typeface="Times New Roman" pitchFamily="18" charset="0"/>
                <a:cs typeface="Times New Roman" pitchFamily="18" charset="0"/>
              </a:rPr>
              <a:t> T state or the end of 1</a:t>
            </a:r>
            <a:r>
              <a:rPr lang="en-US" sz="1500" baseline="30000" dirty="0" smtClean="0">
                <a:solidFill>
                  <a:schemeClr val="tx1"/>
                </a:solidFill>
                <a:latin typeface="Times New Roman" pitchFamily="18" charset="0"/>
                <a:cs typeface="Times New Roman" pitchFamily="18" charset="0"/>
              </a:rPr>
              <a:t>st</a:t>
            </a:r>
            <a:r>
              <a:rPr lang="en-US" sz="1500" dirty="0" smtClean="0">
                <a:solidFill>
                  <a:schemeClr val="tx1"/>
                </a:solidFill>
                <a:latin typeface="Times New Roman" pitchFamily="18" charset="0"/>
                <a:cs typeface="Times New Roman" pitchFamily="18" charset="0"/>
              </a:rPr>
              <a:t> T state, the ALE signal goes low. By this time, 8085 expects that the lower address bits are latched, and AD</a:t>
            </a:r>
            <a:r>
              <a:rPr lang="en-US" sz="1500" baseline="-25000" dirty="0" smtClean="0">
                <a:solidFill>
                  <a:schemeClr val="tx1"/>
                </a:solidFill>
                <a:latin typeface="Times New Roman" pitchFamily="18" charset="0"/>
                <a:cs typeface="Times New Roman" pitchFamily="18" charset="0"/>
              </a:rPr>
              <a:t>0</a:t>
            </a:r>
            <a:r>
              <a:rPr lang="en-US" sz="1500" dirty="0" smtClean="0">
                <a:solidFill>
                  <a:schemeClr val="tx1"/>
                </a:solidFill>
                <a:latin typeface="Times New Roman" pitchFamily="18" charset="0"/>
                <a:cs typeface="Times New Roman" pitchFamily="18" charset="0"/>
              </a:rPr>
              <a:t>-AD</a:t>
            </a:r>
            <a:r>
              <a:rPr lang="en-US" sz="1500" baseline="-25000" dirty="0" smtClean="0">
                <a:solidFill>
                  <a:schemeClr val="tx1"/>
                </a:solidFill>
                <a:latin typeface="Times New Roman" pitchFamily="18" charset="0"/>
                <a:cs typeface="Times New Roman" pitchFamily="18" charset="0"/>
              </a:rPr>
              <a:t>7</a:t>
            </a:r>
            <a:r>
              <a:rPr lang="en-US" sz="1500" dirty="0" smtClean="0">
                <a:solidFill>
                  <a:schemeClr val="tx1"/>
                </a:solidFill>
                <a:latin typeface="Times New Roman" pitchFamily="18" charset="0"/>
                <a:cs typeface="Times New Roman" pitchFamily="18" charset="0"/>
              </a:rPr>
              <a:t> is free to be used as a data bus.</a:t>
            </a:r>
          </a:p>
          <a:p>
            <a:pPr algn="just"/>
            <a:r>
              <a:rPr lang="en-US" sz="1500" dirty="0" smtClean="0">
                <a:solidFill>
                  <a:schemeClr val="tx1"/>
                </a:solidFill>
                <a:latin typeface="Times New Roman" pitchFamily="18" charset="0"/>
                <a:cs typeface="Times New Roman" pitchFamily="18" charset="0"/>
              </a:rPr>
              <a:t>At the beginning of the second T state, </a:t>
            </a:r>
            <a:r>
              <a:rPr lang="en-US" sz="1500" dirty="0" smtClean="0">
                <a:solidFill>
                  <a:schemeClr val="tx1"/>
                </a:solidFill>
                <a:latin typeface="Times New Roman" pitchFamily="18" charset="0"/>
                <a:cs typeface="Times New Roman" pitchFamily="18" charset="0"/>
              </a:rPr>
              <a:t>   </a:t>
            </a:r>
            <a:r>
              <a:rPr lang="en-US" sz="1500" dirty="0" smtClean="0">
                <a:solidFill>
                  <a:schemeClr val="tx1"/>
                </a:solidFill>
                <a:latin typeface="Times New Roman" pitchFamily="18" charset="0"/>
                <a:cs typeface="Times New Roman" pitchFamily="18" charset="0"/>
              </a:rPr>
              <a:t> </a:t>
            </a:r>
            <a:r>
              <a:rPr lang="en-US" sz="1500" dirty="0" smtClean="0">
                <a:solidFill>
                  <a:schemeClr val="tx1"/>
                </a:solidFill>
                <a:latin typeface="Times New Roman" pitchFamily="18" charset="0"/>
                <a:cs typeface="Times New Roman" pitchFamily="18" charset="0"/>
              </a:rPr>
              <a:t>  goes </a:t>
            </a:r>
            <a:r>
              <a:rPr lang="en-US" sz="1500" dirty="0" smtClean="0">
                <a:solidFill>
                  <a:schemeClr val="tx1"/>
                </a:solidFill>
                <a:latin typeface="Times New Roman" pitchFamily="18" charset="0"/>
                <a:cs typeface="Times New Roman" pitchFamily="18" charset="0"/>
              </a:rPr>
              <a:t>low, indicating that the read process has started. Meanwhile, higher address bits are present in A</a:t>
            </a:r>
            <a:r>
              <a:rPr lang="en-US" sz="1500" baseline="-25000" dirty="0" smtClean="0">
                <a:solidFill>
                  <a:schemeClr val="tx1"/>
                </a:solidFill>
                <a:latin typeface="Times New Roman" pitchFamily="18" charset="0"/>
                <a:cs typeface="Times New Roman" pitchFamily="18" charset="0"/>
              </a:rPr>
              <a:t>8</a:t>
            </a:r>
            <a:r>
              <a:rPr lang="en-US" sz="1500" dirty="0" smtClean="0">
                <a:solidFill>
                  <a:schemeClr val="tx1"/>
                </a:solidFill>
                <a:latin typeface="Times New Roman" pitchFamily="18" charset="0"/>
                <a:cs typeface="Times New Roman" pitchFamily="18" charset="0"/>
              </a:rPr>
              <a:t>-A</a:t>
            </a:r>
            <a:r>
              <a:rPr lang="en-US" sz="1500" baseline="-25000" dirty="0" smtClean="0">
                <a:solidFill>
                  <a:schemeClr val="tx1"/>
                </a:solidFill>
                <a:latin typeface="Times New Roman" pitchFamily="18" charset="0"/>
                <a:cs typeface="Times New Roman" pitchFamily="18" charset="0"/>
              </a:rPr>
              <a:t>15</a:t>
            </a:r>
            <a:r>
              <a:rPr lang="en-US" sz="1500" dirty="0" smtClean="0">
                <a:solidFill>
                  <a:schemeClr val="tx1"/>
                </a:solidFill>
                <a:latin typeface="Times New Roman" pitchFamily="18" charset="0"/>
                <a:cs typeface="Times New Roman" pitchFamily="18" charset="0"/>
              </a:rPr>
              <a:t>, and lower address bits are expected to be latched.</a:t>
            </a:r>
          </a:p>
          <a:p>
            <a:pPr algn="just"/>
            <a:r>
              <a:rPr lang="en-US" sz="1500" dirty="0" smtClean="0">
                <a:solidFill>
                  <a:schemeClr val="tx1"/>
                </a:solidFill>
                <a:latin typeface="Times New Roman" pitchFamily="18" charset="0"/>
                <a:cs typeface="Times New Roman" pitchFamily="18" charset="0"/>
              </a:rPr>
              <a:t>As </a:t>
            </a:r>
            <a:r>
              <a:rPr lang="en-US" sz="1500" dirty="0" smtClean="0">
                <a:solidFill>
                  <a:schemeClr val="tx1"/>
                </a:solidFill>
                <a:latin typeface="Times New Roman" pitchFamily="18" charset="0"/>
                <a:cs typeface="Times New Roman" pitchFamily="18" charset="0"/>
              </a:rPr>
              <a:t>    </a:t>
            </a:r>
            <a:r>
              <a:rPr lang="en-US" sz="1500" dirty="0" smtClean="0">
                <a:solidFill>
                  <a:schemeClr val="tx1"/>
                </a:solidFill>
                <a:latin typeface="Times New Roman" pitchFamily="18" charset="0"/>
                <a:cs typeface="Times New Roman" pitchFamily="18" charset="0"/>
              </a:rPr>
              <a:t> goes low, the </a:t>
            </a:r>
            <a:r>
              <a:rPr lang="en-US" sz="1500" dirty="0" err="1" smtClean="0">
                <a:solidFill>
                  <a:schemeClr val="tx1"/>
                </a:solidFill>
                <a:latin typeface="Times New Roman" pitchFamily="18" charset="0"/>
                <a:cs typeface="Times New Roman" pitchFamily="18" charset="0"/>
              </a:rPr>
              <a:t>opcode</a:t>
            </a:r>
            <a:r>
              <a:rPr lang="en-US" sz="1500" dirty="0" smtClean="0">
                <a:solidFill>
                  <a:schemeClr val="tx1"/>
                </a:solidFill>
                <a:latin typeface="Times New Roman" pitchFamily="18" charset="0"/>
                <a:cs typeface="Times New Roman" pitchFamily="18" charset="0"/>
              </a:rPr>
              <a:t> (eight bits) is loaded into the data bus AD</a:t>
            </a:r>
            <a:r>
              <a:rPr lang="en-US" sz="1500" baseline="-25000" dirty="0" smtClean="0">
                <a:solidFill>
                  <a:schemeClr val="tx1"/>
                </a:solidFill>
                <a:latin typeface="Times New Roman" pitchFamily="18" charset="0"/>
                <a:cs typeface="Times New Roman" pitchFamily="18" charset="0"/>
              </a:rPr>
              <a:t>0</a:t>
            </a:r>
            <a:r>
              <a:rPr lang="en-US" sz="1500" dirty="0" smtClean="0">
                <a:solidFill>
                  <a:schemeClr val="tx1"/>
                </a:solidFill>
                <a:latin typeface="Times New Roman" pitchFamily="18" charset="0"/>
                <a:cs typeface="Times New Roman" pitchFamily="18" charset="0"/>
              </a:rPr>
              <a:t>-AD</a:t>
            </a:r>
            <a:r>
              <a:rPr lang="en-US" sz="1500" baseline="-25000" dirty="0" smtClean="0">
                <a:solidFill>
                  <a:schemeClr val="tx1"/>
                </a:solidFill>
                <a:latin typeface="Times New Roman" pitchFamily="18" charset="0"/>
                <a:cs typeface="Times New Roman" pitchFamily="18" charset="0"/>
              </a:rPr>
              <a:t>7</a:t>
            </a:r>
            <a:r>
              <a:rPr lang="en-US" sz="1500" dirty="0" smtClean="0">
                <a:solidFill>
                  <a:schemeClr val="tx1"/>
                </a:solidFill>
                <a:latin typeface="Times New Roman" pitchFamily="18" charset="0"/>
                <a:cs typeface="Times New Roman" pitchFamily="18" charset="0"/>
              </a:rPr>
              <a:t>.</a:t>
            </a:r>
          </a:p>
          <a:p>
            <a:pPr algn="just">
              <a:buNone/>
            </a:pPr>
            <a:endParaRPr lang="en-US" sz="1300"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r>
              <a:rPr lang="en-US" sz="1500" b="1" dirty="0" smtClean="0">
                <a:solidFill>
                  <a:schemeClr val="accent2">
                    <a:lumMod val="50000"/>
                  </a:schemeClr>
                </a:solidFill>
                <a:latin typeface="Times New Roman" pitchFamily="18" charset="0"/>
                <a:cs typeface="Times New Roman" pitchFamily="18" charset="0"/>
              </a:rPr>
              <a:t>3</a:t>
            </a:r>
            <a:r>
              <a:rPr lang="en-US" sz="1500" b="1" baseline="30000" dirty="0" smtClean="0">
                <a:solidFill>
                  <a:schemeClr val="accent2">
                    <a:lumMod val="50000"/>
                  </a:schemeClr>
                </a:solidFill>
                <a:latin typeface="Times New Roman" pitchFamily="18" charset="0"/>
                <a:cs typeface="Times New Roman" pitchFamily="18" charset="0"/>
              </a:rPr>
              <a:t>rd</a:t>
            </a:r>
            <a:r>
              <a:rPr lang="en-US" sz="1500" b="1" dirty="0" smtClean="0">
                <a:solidFill>
                  <a:schemeClr val="accent2">
                    <a:lumMod val="50000"/>
                  </a:schemeClr>
                </a:solidFill>
                <a:latin typeface="Times New Roman" pitchFamily="18" charset="0"/>
                <a:cs typeface="Times New Roman" pitchFamily="18" charset="0"/>
              </a:rPr>
              <a:t> T state</a:t>
            </a:r>
          </a:p>
          <a:p>
            <a:pPr algn="just"/>
            <a:r>
              <a:rPr lang="en-US" sz="1500" dirty="0" smtClean="0">
                <a:solidFill>
                  <a:schemeClr val="tx1"/>
                </a:solidFill>
                <a:latin typeface="Times New Roman" pitchFamily="18" charset="0"/>
                <a:cs typeface="Times New Roman" pitchFamily="18" charset="0"/>
              </a:rPr>
              <a:t>The </a:t>
            </a:r>
            <a:r>
              <a:rPr lang="en-US" sz="1500" dirty="0" err="1" smtClean="0">
                <a:solidFill>
                  <a:schemeClr val="tx1"/>
                </a:solidFill>
                <a:latin typeface="Times New Roman" pitchFamily="18" charset="0"/>
                <a:cs typeface="Times New Roman" pitchFamily="18" charset="0"/>
              </a:rPr>
              <a:t>opcode</a:t>
            </a:r>
            <a:r>
              <a:rPr lang="en-US" sz="1500" dirty="0" smtClean="0">
                <a:solidFill>
                  <a:schemeClr val="tx1"/>
                </a:solidFill>
                <a:latin typeface="Times New Roman" pitchFamily="18" charset="0"/>
                <a:cs typeface="Times New Roman" pitchFamily="18" charset="0"/>
              </a:rPr>
              <a:t> loaded on the data bus is present there until the middle of the third T state.</a:t>
            </a:r>
          </a:p>
          <a:p>
            <a:pPr algn="just"/>
            <a:r>
              <a:rPr lang="en-US" sz="1500" dirty="0" smtClean="0">
                <a:solidFill>
                  <a:schemeClr val="tx1"/>
                </a:solidFill>
                <a:latin typeface="Times New Roman" pitchFamily="18" charset="0"/>
                <a:cs typeface="Times New Roman" pitchFamily="18" charset="0"/>
              </a:rPr>
              <a:t>During the third T state, </a:t>
            </a:r>
            <a:r>
              <a:rPr lang="en-US" sz="1500" dirty="0" smtClean="0">
                <a:solidFill>
                  <a:schemeClr val="tx1"/>
                </a:solidFill>
                <a:latin typeface="Times New Roman" pitchFamily="18" charset="0"/>
                <a:cs typeface="Times New Roman" pitchFamily="18" charset="0"/>
              </a:rPr>
              <a:t> </a:t>
            </a:r>
            <a:r>
              <a:rPr lang="en-US" sz="1500" dirty="0" smtClean="0">
                <a:solidFill>
                  <a:schemeClr val="tx1"/>
                </a:solidFill>
                <a:latin typeface="Times New Roman" pitchFamily="18" charset="0"/>
                <a:cs typeface="Times New Roman" pitchFamily="18" charset="0"/>
              </a:rPr>
              <a:t> </a:t>
            </a:r>
            <a:r>
              <a:rPr lang="en-US" sz="1500" dirty="0" smtClean="0">
                <a:solidFill>
                  <a:schemeClr val="tx1"/>
                </a:solidFill>
                <a:latin typeface="Times New Roman" pitchFamily="18" charset="0"/>
                <a:cs typeface="Times New Roman" pitchFamily="18" charset="0"/>
              </a:rPr>
              <a:t>  goes </a:t>
            </a:r>
            <a:r>
              <a:rPr lang="en-US" sz="1500" dirty="0" smtClean="0">
                <a:solidFill>
                  <a:schemeClr val="tx1"/>
                </a:solidFill>
                <a:latin typeface="Times New Roman" pitchFamily="18" charset="0"/>
                <a:cs typeface="Times New Roman" pitchFamily="18" charset="0"/>
              </a:rPr>
              <a:t>up, indicating that the read operation is completed and ‘the </a:t>
            </a:r>
            <a:r>
              <a:rPr lang="en-US" sz="1500" dirty="0" err="1" smtClean="0">
                <a:solidFill>
                  <a:schemeClr val="tx1"/>
                </a:solidFill>
                <a:latin typeface="Times New Roman" pitchFamily="18" charset="0"/>
                <a:cs typeface="Times New Roman" pitchFamily="18" charset="0"/>
              </a:rPr>
              <a:t>opcode</a:t>
            </a:r>
            <a:r>
              <a:rPr lang="en-US" sz="1500" dirty="0" smtClean="0">
                <a:solidFill>
                  <a:schemeClr val="tx1"/>
                </a:solidFill>
                <a:latin typeface="Times New Roman" pitchFamily="18" charset="0"/>
                <a:cs typeface="Times New Roman" pitchFamily="18" charset="0"/>
              </a:rPr>
              <a:t> is fetched’ and placed in the instruction register.</a:t>
            </a:r>
          </a:p>
          <a:p>
            <a:pPr algn="just"/>
            <a:r>
              <a:rPr lang="en-US" sz="1500" dirty="0" smtClean="0">
                <a:solidFill>
                  <a:schemeClr val="tx1"/>
                </a:solidFill>
                <a:latin typeface="Times New Roman" pitchFamily="18" charset="0"/>
                <a:cs typeface="Times New Roman" pitchFamily="18" charset="0"/>
              </a:rPr>
              <a:t>The data on the data bus and the higher address bits on A</a:t>
            </a:r>
            <a:r>
              <a:rPr lang="en-US" sz="1500" baseline="-25000" dirty="0" smtClean="0">
                <a:solidFill>
                  <a:schemeClr val="tx1"/>
                </a:solidFill>
                <a:latin typeface="Times New Roman" pitchFamily="18" charset="0"/>
                <a:cs typeface="Times New Roman" pitchFamily="18" charset="0"/>
              </a:rPr>
              <a:t>8</a:t>
            </a:r>
            <a:r>
              <a:rPr lang="en-US" sz="1500" dirty="0" smtClean="0">
                <a:solidFill>
                  <a:schemeClr val="tx1"/>
                </a:solidFill>
                <a:latin typeface="Times New Roman" pitchFamily="18" charset="0"/>
                <a:cs typeface="Times New Roman" pitchFamily="18" charset="0"/>
              </a:rPr>
              <a:t>-A</a:t>
            </a:r>
            <a:r>
              <a:rPr lang="en-US" sz="1500" baseline="-25000" dirty="0" smtClean="0">
                <a:solidFill>
                  <a:schemeClr val="tx1"/>
                </a:solidFill>
                <a:latin typeface="Times New Roman" pitchFamily="18" charset="0"/>
                <a:cs typeface="Times New Roman" pitchFamily="18" charset="0"/>
              </a:rPr>
              <a:t>15</a:t>
            </a:r>
            <a:r>
              <a:rPr lang="en-US" sz="1500" dirty="0" smtClean="0">
                <a:solidFill>
                  <a:schemeClr val="tx1"/>
                </a:solidFill>
                <a:latin typeface="Times New Roman" pitchFamily="18" charset="0"/>
                <a:cs typeface="Times New Roman" pitchFamily="18" charset="0"/>
              </a:rPr>
              <a:t> exist until the middle of this T state.</a:t>
            </a:r>
            <a:endParaRPr lang="en-US" sz="1500" dirty="0">
              <a:solidFill>
                <a:schemeClr val="tx1"/>
              </a:solidFill>
              <a:latin typeface="Times New Roman" pitchFamily="18" charset="0"/>
              <a:cs typeface="Times New Roman" pitchFamily="18" charset="0"/>
            </a:endParaRP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8</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714876" y="4583922"/>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13314" name="Picture 2" descr="https://i2.wp.com/technobyte.org/wp-content/uploads/2020/06/OFMC-timing-diagram.jpg?ssl=1"/>
          <p:cNvPicPr>
            <a:picLocks noChangeAspect="1" noChangeArrowheads="1"/>
          </p:cNvPicPr>
          <p:nvPr/>
        </p:nvPicPr>
        <p:blipFill>
          <a:blip r:embed="rId4"/>
          <a:srcRect l="3055" t="5226" b="5923"/>
          <a:stretch>
            <a:fillRect/>
          </a:stretch>
        </p:blipFill>
        <p:spPr bwMode="auto">
          <a:xfrm>
            <a:off x="5443567" y="1000114"/>
            <a:ext cx="3200399" cy="3429024"/>
          </a:xfrm>
          <a:prstGeom prst="rect">
            <a:avLst/>
          </a:prstGeom>
          <a:noFill/>
        </p:spPr>
      </p:pic>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5057" name="Object 1"/>
          <p:cNvGraphicFramePr>
            <a:graphicFrameLocks noChangeAspect="1"/>
          </p:cNvGraphicFramePr>
          <p:nvPr/>
        </p:nvGraphicFramePr>
        <p:xfrm>
          <a:off x="3714744" y="1928808"/>
          <a:ext cx="257175" cy="200025"/>
        </p:xfrm>
        <a:graphic>
          <a:graphicData uri="http://schemas.openxmlformats.org/presentationml/2006/ole">
            <p:oleObj spid="_x0000_s45057" name="Equation" r:id="rId5" imgW="253780" imgH="203024" progId="Equation.3">
              <p:embed/>
            </p:oleObj>
          </a:graphicData>
        </a:graphic>
      </p:graphicFrame>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5059" name="Object 3"/>
          <p:cNvGraphicFramePr>
            <a:graphicFrameLocks noChangeAspect="1"/>
          </p:cNvGraphicFramePr>
          <p:nvPr/>
        </p:nvGraphicFramePr>
        <p:xfrm>
          <a:off x="1285852" y="2586039"/>
          <a:ext cx="257175" cy="200025"/>
        </p:xfrm>
        <a:graphic>
          <a:graphicData uri="http://schemas.openxmlformats.org/presentationml/2006/ole">
            <p:oleObj spid="_x0000_s45059" name="Equation" r:id="rId6" imgW="253780" imgH="203024" progId="Equation.3">
              <p:embed/>
            </p:oleObj>
          </a:graphicData>
        </a:graphic>
      </p:graphicFrame>
      <p:sp>
        <p:nvSpPr>
          <p:cNvPr id="450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5061" name="Object 5"/>
          <p:cNvGraphicFramePr>
            <a:graphicFrameLocks noChangeAspect="1"/>
          </p:cNvGraphicFramePr>
          <p:nvPr/>
        </p:nvGraphicFramePr>
        <p:xfrm>
          <a:off x="2786050" y="3657609"/>
          <a:ext cx="257175" cy="200025"/>
        </p:xfrm>
        <a:graphic>
          <a:graphicData uri="http://schemas.openxmlformats.org/presentationml/2006/ole">
            <p:oleObj spid="_x0000_s45061" name="Equation" r:id="rId7" imgW="253780" imgH="203024" progId="Equation.3">
              <p:embed/>
            </p:oleObj>
          </a:graphicData>
        </a:graphic>
      </p:graphicFrame>
    </p:spTree>
    <p:extLst>
      <p:ext uri="{BB962C8B-B14F-4D97-AF65-F5344CB8AC3E}">
        <p14:creationId xmlns:p14="http://schemas.microsoft.com/office/powerpoint/2010/main" xmlns=""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5786" y="571486"/>
            <a:ext cx="7024744" cy="443680"/>
          </a:xfrm>
        </p:spPr>
        <p:txBody>
          <a:bodyPr>
            <a:noAutofit/>
          </a:bodyPr>
          <a:lstStyle/>
          <a:p>
            <a:pPr lvl="0"/>
            <a:r>
              <a:rPr lang="en-US" sz="2800" b="1" dirty="0" err="1" smtClean="0"/>
              <a:t>Opcode</a:t>
            </a:r>
            <a:r>
              <a:rPr lang="en-US" sz="2800" b="1" dirty="0" smtClean="0"/>
              <a:t> fetch machine </a:t>
            </a:r>
            <a:r>
              <a:rPr lang="en-US" sz="2800" b="1" dirty="0" smtClean="0"/>
              <a:t>cycle</a:t>
            </a:r>
            <a:r>
              <a:rPr lang="en-US" sz="1200" b="1" dirty="0" smtClean="0"/>
              <a:t> contd..</a:t>
            </a:r>
            <a:endParaRPr lang="en-US" sz="2800" b="1" dirty="0" smtClean="0"/>
          </a:p>
        </p:txBody>
      </p:sp>
      <p:sp>
        <p:nvSpPr>
          <p:cNvPr id="3" name="Объект 2"/>
          <p:cNvSpPr>
            <a:spLocks noGrp="1"/>
          </p:cNvSpPr>
          <p:nvPr>
            <p:ph idx="1"/>
          </p:nvPr>
        </p:nvSpPr>
        <p:spPr>
          <a:xfrm>
            <a:off x="642910" y="1071552"/>
            <a:ext cx="4786346" cy="3714776"/>
          </a:xfrm>
        </p:spPr>
        <p:txBody>
          <a:bodyPr>
            <a:normAutofit fontScale="85000" lnSpcReduction="20000"/>
          </a:bodyPr>
          <a:lstStyle/>
          <a:p>
            <a:pPr>
              <a:buNone/>
            </a:pPr>
            <a:r>
              <a:rPr lang="en-US" sz="1400" b="1" dirty="0" smtClean="0"/>
              <a:t>	</a:t>
            </a:r>
            <a:r>
              <a:rPr lang="en-US" sz="1500" b="1" dirty="0" smtClean="0">
                <a:solidFill>
                  <a:schemeClr val="accent2">
                    <a:lumMod val="50000"/>
                  </a:schemeClr>
                </a:solidFill>
                <a:latin typeface="Times New Roman" pitchFamily="18" charset="0"/>
                <a:cs typeface="Times New Roman" pitchFamily="18" charset="0"/>
              </a:rPr>
              <a:t>4</a:t>
            </a:r>
            <a:r>
              <a:rPr lang="en-US" sz="1500" b="1" baseline="30000" dirty="0" smtClean="0">
                <a:solidFill>
                  <a:schemeClr val="accent2">
                    <a:lumMod val="50000"/>
                  </a:schemeClr>
                </a:solidFill>
                <a:latin typeface="Times New Roman" pitchFamily="18" charset="0"/>
                <a:cs typeface="Times New Roman" pitchFamily="18" charset="0"/>
              </a:rPr>
              <a:t>th</a:t>
            </a:r>
            <a:r>
              <a:rPr lang="en-US" sz="1500" b="1" dirty="0" smtClean="0">
                <a:solidFill>
                  <a:schemeClr val="accent2">
                    <a:lumMod val="50000"/>
                  </a:schemeClr>
                </a:solidFill>
                <a:latin typeface="Times New Roman" pitchFamily="18" charset="0"/>
                <a:cs typeface="Times New Roman" pitchFamily="18" charset="0"/>
              </a:rPr>
              <a:t> T state</a:t>
            </a:r>
          </a:p>
          <a:p>
            <a:pPr algn="just"/>
            <a:r>
              <a:rPr lang="en-US" sz="1600" dirty="0" smtClean="0">
                <a:solidFill>
                  <a:schemeClr val="tx1"/>
                </a:solidFill>
                <a:latin typeface="Times New Roman" pitchFamily="18" charset="0"/>
                <a:cs typeface="Times New Roman" pitchFamily="18" charset="0"/>
              </a:rPr>
              <a:t>During the fourth T state, the fetched </a:t>
            </a:r>
            <a:r>
              <a:rPr lang="en-US" sz="1600" dirty="0" err="1" smtClean="0">
                <a:solidFill>
                  <a:schemeClr val="tx1"/>
                </a:solidFill>
                <a:latin typeface="Times New Roman" pitchFamily="18" charset="0"/>
                <a:cs typeface="Times New Roman" pitchFamily="18" charset="0"/>
              </a:rPr>
              <a:t>opcode</a:t>
            </a:r>
            <a:r>
              <a:rPr lang="en-US" sz="1600" dirty="0" smtClean="0">
                <a:solidFill>
                  <a:schemeClr val="tx1"/>
                </a:solidFill>
                <a:latin typeface="Times New Roman" pitchFamily="18" charset="0"/>
                <a:cs typeface="Times New Roman" pitchFamily="18" charset="0"/>
              </a:rPr>
              <a:t> is decoded. There is nothing much to observe in the timing diagram during this process. </a:t>
            </a:r>
          </a:p>
          <a:p>
            <a:pPr algn="just"/>
            <a:r>
              <a:rPr lang="en-US" sz="1600" dirty="0" smtClean="0">
                <a:solidFill>
                  <a:schemeClr val="tx1"/>
                </a:solidFill>
                <a:latin typeface="Times New Roman" pitchFamily="18" charset="0"/>
                <a:cs typeface="Times New Roman" pitchFamily="18" charset="0"/>
              </a:rPr>
              <a:t>In case of some simple one-byte instructions like STC (set carry flag), execution is also completed during the fourth T state. One such instruction is MOV A, D.</a:t>
            </a:r>
          </a:p>
          <a:p>
            <a:pPr algn="just"/>
            <a:r>
              <a:rPr lang="en-US" sz="1600" dirty="0" smtClean="0">
                <a:solidFill>
                  <a:schemeClr val="tx1"/>
                </a:solidFill>
                <a:latin typeface="Times New Roman" pitchFamily="18" charset="0"/>
                <a:cs typeface="Times New Roman" pitchFamily="18" charset="0"/>
              </a:rPr>
              <a:t>During the fourth T state, after decoding the </a:t>
            </a:r>
            <a:r>
              <a:rPr lang="en-US" sz="1600" dirty="0" err="1" smtClean="0">
                <a:solidFill>
                  <a:schemeClr val="tx1"/>
                </a:solidFill>
                <a:latin typeface="Times New Roman" pitchFamily="18" charset="0"/>
                <a:cs typeface="Times New Roman" pitchFamily="18" charset="0"/>
              </a:rPr>
              <a:t>opcode</a:t>
            </a:r>
            <a:r>
              <a:rPr lang="en-US" sz="1600" dirty="0" smtClean="0">
                <a:solidFill>
                  <a:schemeClr val="tx1"/>
                </a:solidFill>
                <a:latin typeface="Times New Roman" pitchFamily="18" charset="0"/>
                <a:cs typeface="Times New Roman" pitchFamily="18" charset="0"/>
              </a:rPr>
              <a:t>, the microprocessor decides if it needs fifth and sixth T states, or should proceed to the next machine cycle.</a:t>
            </a:r>
          </a:p>
          <a:p>
            <a:pPr algn="just">
              <a:buNone/>
            </a:pPr>
            <a:endParaRPr lang="en-US" sz="1300" dirty="0" smtClean="0">
              <a:latin typeface="Times New Roman" pitchFamily="18" charset="0"/>
              <a:cs typeface="Times New Roman" pitchFamily="18" charset="0"/>
            </a:endParaRPr>
          </a:p>
          <a:p>
            <a:pPr>
              <a:buNone/>
            </a:pPr>
            <a:r>
              <a:rPr lang="en-US" sz="1400" b="1" dirty="0" smtClean="0">
                <a:solidFill>
                  <a:schemeClr val="accent2">
                    <a:lumMod val="50000"/>
                  </a:schemeClr>
                </a:solidFill>
                <a:latin typeface="Times New Roman" pitchFamily="18" charset="0"/>
                <a:cs typeface="Times New Roman" pitchFamily="18" charset="0"/>
              </a:rPr>
              <a:t>	</a:t>
            </a:r>
            <a:r>
              <a:rPr lang="en-US" sz="1500" b="1" dirty="0" smtClean="0">
                <a:solidFill>
                  <a:schemeClr val="accent2">
                    <a:lumMod val="50000"/>
                  </a:schemeClr>
                </a:solidFill>
                <a:latin typeface="Times New Roman" pitchFamily="18" charset="0"/>
                <a:cs typeface="Times New Roman" pitchFamily="18" charset="0"/>
              </a:rPr>
              <a:t>5</a:t>
            </a:r>
            <a:r>
              <a:rPr lang="en-US" sz="1500" b="1" baseline="30000" dirty="0" smtClean="0">
                <a:solidFill>
                  <a:schemeClr val="accent2">
                    <a:lumMod val="50000"/>
                  </a:schemeClr>
                </a:solidFill>
                <a:latin typeface="Times New Roman" pitchFamily="18" charset="0"/>
                <a:cs typeface="Times New Roman" pitchFamily="18" charset="0"/>
              </a:rPr>
              <a:t>th</a:t>
            </a:r>
            <a:r>
              <a:rPr lang="en-US" sz="1500" b="1" dirty="0" smtClean="0">
                <a:solidFill>
                  <a:schemeClr val="accent2">
                    <a:lumMod val="50000"/>
                  </a:schemeClr>
                </a:solidFill>
                <a:latin typeface="Times New Roman" pitchFamily="18" charset="0"/>
                <a:cs typeface="Times New Roman" pitchFamily="18" charset="0"/>
              </a:rPr>
              <a:t> </a:t>
            </a:r>
            <a:r>
              <a:rPr lang="en-US" sz="1500" b="1" dirty="0" smtClean="0">
                <a:solidFill>
                  <a:schemeClr val="accent2">
                    <a:lumMod val="50000"/>
                  </a:schemeClr>
                </a:solidFill>
                <a:latin typeface="Times New Roman" pitchFamily="18" charset="0"/>
                <a:cs typeface="Times New Roman" pitchFamily="18" charset="0"/>
              </a:rPr>
              <a:t>and 6</a:t>
            </a:r>
            <a:r>
              <a:rPr lang="en-US" sz="1500" b="1" baseline="30000" dirty="0" smtClean="0">
                <a:solidFill>
                  <a:schemeClr val="accent2">
                    <a:lumMod val="50000"/>
                  </a:schemeClr>
                </a:solidFill>
                <a:latin typeface="Times New Roman" pitchFamily="18" charset="0"/>
                <a:cs typeface="Times New Roman" pitchFamily="18" charset="0"/>
              </a:rPr>
              <a:t>th</a:t>
            </a:r>
            <a:r>
              <a:rPr lang="en-US" sz="1500" b="1" dirty="0" smtClean="0">
                <a:solidFill>
                  <a:schemeClr val="accent2">
                    <a:lumMod val="50000"/>
                  </a:schemeClr>
                </a:solidFill>
                <a:latin typeface="Times New Roman" pitchFamily="18" charset="0"/>
                <a:cs typeface="Times New Roman" pitchFamily="18" charset="0"/>
              </a:rPr>
              <a:t> T </a:t>
            </a:r>
            <a:r>
              <a:rPr lang="en-US" sz="1500" b="1" dirty="0" smtClean="0">
                <a:solidFill>
                  <a:schemeClr val="accent2">
                    <a:lumMod val="50000"/>
                  </a:schemeClr>
                </a:solidFill>
                <a:latin typeface="Times New Roman" pitchFamily="18" charset="0"/>
                <a:cs typeface="Times New Roman" pitchFamily="18" charset="0"/>
              </a:rPr>
              <a:t>state</a:t>
            </a:r>
            <a:endParaRPr lang="en-US" sz="1500" b="1" dirty="0" smtClean="0">
              <a:solidFill>
                <a:schemeClr val="accent2">
                  <a:lumMod val="50000"/>
                </a:schemeClr>
              </a:solidFill>
              <a:latin typeface="Times New Roman" pitchFamily="18" charset="0"/>
              <a:cs typeface="Times New Roman" pitchFamily="18" charset="0"/>
            </a:endParaRPr>
          </a:p>
          <a:p>
            <a:pPr algn="just"/>
            <a:r>
              <a:rPr lang="en-US" sz="1500" dirty="0" smtClean="0">
                <a:solidFill>
                  <a:schemeClr val="tx1"/>
                </a:solidFill>
                <a:latin typeface="Times New Roman" pitchFamily="18" charset="0"/>
                <a:cs typeface="Times New Roman" pitchFamily="18" charset="0"/>
              </a:rPr>
              <a:t>In case of one-byte instructions that operate on 16-bit data and some other instructions, OFMC may extend up to six T states. During the fifth and sixth T states, execution of these instructions takes place. Since these instructions are simple, they get executed in the OFMC itself. Examples of such instructions are DCX, INX, PCHL, SPHL, CALL, RSTN and conditional RET.</a:t>
            </a:r>
            <a:endParaRPr lang="en-US" sz="1500" dirty="0">
              <a:solidFill>
                <a:schemeClr val="tx1"/>
              </a:solidFill>
              <a:latin typeface="Times New Roman" pitchFamily="18" charset="0"/>
              <a:cs typeface="Times New Roman" pitchFamily="18" charset="0"/>
            </a:endParaRP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9</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714876" y="4583922"/>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13314" name="Picture 2" descr="https://i2.wp.com/technobyte.org/wp-content/uploads/2020/06/OFMC-timing-diagram.jpg?ssl=1"/>
          <p:cNvPicPr>
            <a:picLocks noChangeAspect="1" noChangeArrowheads="1"/>
          </p:cNvPicPr>
          <p:nvPr/>
        </p:nvPicPr>
        <p:blipFill>
          <a:blip r:embed="rId3"/>
          <a:srcRect l="3055" t="5226" b="5923"/>
          <a:stretch>
            <a:fillRect/>
          </a:stretch>
        </p:blipFill>
        <p:spPr bwMode="auto">
          <a:xfrm>
            <a:off x="5443567" y="1000114"/>
            <a:ext cx="3200399" cy="3429024"/>
          </a:xfrm>
          <a:prstGeom prst="rect">
            <a:avLst/>
          </a:prstGeom>
          <a:noFill/>
        </p:spPr>
      </p:pic>
    </p:spTree>
    <p:extLst>
      <p:ext uri="{BB962C8B-B14F-4D97-AF65-F5344CB8AC3E}">
        <p14:creationId xmlns:p14="http://schemas.microsoft.com/office/powerpoint/2010/main" xmlns=""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стин">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Остин">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стин">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2336</TotalTime>
  <Words>809</Words>
  <Application>Microsoft Office PowerPoint</Application>
  <PresentationFormat>On-screen Show (16:9)</PresentationFormat>
  <Paragraphs>175</Paragraphs>
  <Slides>18</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Остин</vt:lpstr>
      <vt:lpstr>Microsoft Equation 3.0</vt:lpstr>
      <vt:lpstr>8085 Microprocessor</vt:lpstr>
      <vt:lpstr>Instruction Cycle</vt:lpstr>
      <vt:lpstr>Fetch Operation</vt:lpstr>
      <vt:lpstr>Execute Operation</vt:lpstr>
      <vt:lpstr>Machine Cycle and State</vt:lpstr>
      <vt:lpstr>Timing Diagram</vt:lpstr>
      <vt:lpstr>Opcode fetch machine cycle</vt:lpstr>
      <vt:lpstr>Opcode fetch machine cycle contd..</vt:lpstr>
      <vt:lpstr>Opcode fetch machine cycle contd..</vt:lpstr>
      <vt:lpstr>Memory read machine cycle</vt:lpstr>
      <vt:lpstr>Memory read machine cycle contd.</vt:lpstr>
      <vt:lpstr>Memory write machine cycle</vt:lpstr>
      <vt:lpstr>Memory write machine cycle contd.</vt:lpstr>
      <vt:lpstr>I/O read machine cycle</vt:lpstr>
      <vt:lpstr>I/O read machine cycle contd.</vt:lpstr>
      <vt:lpstr>I/O write machine cycle</vt:lpstr>
      <vt:lpstr>I/O write machine cycle contd.</vt:lpstr>
      <vt:lpstr>Slide 18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tazotazo29@hotmail.com</dc:creator>
  <cp:lastModifiedBy>Dr. Manju Khurana</cp:lastModifiedBy>
  <cp:revision>199</cp:revision>
  <dcterms:created xsi:type="dcterms:W3CDTF">2017-06-04T10:29:21Z</dcterms:created>
  <dcterms:modified xsi:type="dcterms:W3CDTF">2020-12-31T16:49:53Z</dcterms:modified>
</cp:coreProperties>
</file>