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04" r:id="rId1"/>
  </p:sldMasterIdLst>
  <p:notesMasterIdLst>
    <p:notesMasterId r:id="rId108"/>
  </p:notesMasterIdLst>
  <p:sldIdLst>
    <p:sldId id="256" r:id="rId2"/>
    <p:sldId id="258" r:id="rId3"/>
    <p:sldId id="259" r:id="rId4"/>
    <p:sldId id="282" r:id="rId5"/>
    <p:sldId id="265" r:id="rId6"/>
    <p:sldId id="266" r:id="rId7"/>
    <p:sldId id="388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344" r:id="rId20"/>
    <p:sldId id="345" r:id="rId21"/>
    <p:sldId id="296" r:id="rId22"/>
    <p:sldId id="297" r:id="rId23"/>
    <p:sldId id="333" r:id="rId24"/>
    <p:sldId id="298" r:id="rId25"/>
    <p:sldId id="334" r:id="rId26"/>
    <p:sldId id="299" r:id="rId27"/>
    <p:sldId id="335" r:id="rId28"/>
    <p:sldId id="300" r:id="rId29"/>
    <p:sldId id="336" r:id="rId30"/>
    <p:sldId id="301" r:id="rId31"/>
    <p:sldId id="337" r:id="rId32"/>
    <p:sldId id="302" r:id="rId33"/>
    <p:sldId id="338" r:id="rId34"/>
    <p:sldId id="310" r:id="rId35"/>
    <p:sldId id="311" r:id="rId36"/>
    <p:sldId id="312" r:id="rId37"/>
    <p:sldId id="313" r:id="rId38"/>
    <p:sldId id="314" r:id="rId39"/>
    <p:sldId id="315" r:id="rId40"/>
    <p:sldId id="339" r:id="rId41"/>
    <p:sldId id="316" r:id="rId42"/>
    <p:sldId id="389" r:id="rId43"/>
    <p:sldId id="346" r:id="rId44"/>
    <p:sldId id="347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40" r:id="rId62"/>
    <p:sldId id="341" r:id="rId63"/>
    <p:sldId id="342" r:id="rId64"/>
    <p:sldId id="343" r:id="rId65"/>
    <p:sldId id="262" r:id="rId66"/>
    <p:sldId id="349" r:id="rId67"/>
    <p:sldId id="390" r:id="rId68"/>
    <p:sldId id="391" r:id="rId69"/>
    <p:sldId id="393" r:id="rId70"/>
    <p:sldId id="394" r:id="rId71"/>
    <p:sldId id="392" r:id="rId72"/>
    <p:sldId id="397" r:id="rId73"/>
    <p:sldId id="395" r:id="rId74"/>
    <p:sldId id="396" r:id="rId75"/>
    <p:sldId id="350" r:id="rId76"/>
    <p:sldId id="351" r:id="rId77"/>
    <p:sldId id="360" r:id="rId78"/>
    <p:sldId id="361" r:id="rId79"/>
    <p:sldId id="362" r:id="rId80"/>
    <p:sldId id="352" r:id="rId81"/>
    <p:sldId id="357" r:id="rId82"/>
    <p:sldId id="358" r:id="rId83"/>
    <p:sldId id="364" r:id="rId84"/>
    <p:sldId id="363" r:id="rId85"/>
    <p:sldId id="367" r:id="rId86"/>
    <p:sldId id="368" r:id="rId87"/>
    <p:sldId id="369" r:id="rId88"/>
    <p:sldId id="370" r:id="rId89"/>
    <p:sldId id="371" r:id="rId90"/>
    <p:sldId id="365" r:id="rId91"/>
    <p:sldId id="366" r:id="rId92"/>
    <p:sldId id="374" r:id="rId93"/>
    <p:sldId id="375" r:id="rId94"/>
    <p:sldId id="376" r:id="rId95"/>
    <p:sldId id="377" r:id="rId96"/>
    <p:sldId id="378" r:id="rId97"/>
    <p:sldId id="379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72" r:id="rId10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91" autoAdjust="0"/>
    <p:restoredTop sz="97118" autoAdjust="0"/>
  </p:normalViewPr>
  <p:slideViewPr>
    <p:cSldViewPr>
      <p:cViewPr>
        <p:scale>
          <a:sx n="90" d="100"/>
          <a:sy n="90" d="100"/>
        </p:scale>
        <p:origin x="-558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1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10C8-0F21-45FD-B69A-78D6FF3064EA}" type="datetimeFigureOut">
              <a:rPr lang="ru-RU" smtClean="0"/>
              <a:pPr/>
              <a:t>07.02.2022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5401-035D-45C3-8083-4522C94F6B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32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8778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925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62F1A3A9-9D85-4BF5-92C8-8D6285E98538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9650-A7FF-4D02-9AA2-3DCA956CAB20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A1C-8A54-4817-9D3D-3CC0A0967F07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A85F-4BB6-4F5E-A31B-10A98743CC51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EA9-9B73-4EAE-8655-30126E01ADDD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853C-B9F5-413F-B9ED-6FC072E739AD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735-AABE-41A8-897B-0AA756311D52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A413-779C-4DC6-B495-2E5462A08F8E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C9A8-B2EB-43BD-BDB7-73260B459292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C36-0220-4D5A-896B-2DBE009908CD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801E-8ED6-469A-AD50-E9BE5E4884C6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C4BF5E-6749-4F04-BCA0-2A394DD4A8B0}" type="datetime1">
              <a:rPr lang="ru-RU" smtClean="0"/>
              <a:pPr/>
              <a:t>07.02.2022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5. MVI M,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Move immediate data to memory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IN" sz="1600" dirty="0" smtClean="0"/>
              <a:t>[H-L] </a:t>
            </a:r>
            <a:r>
              <a:rPr lang="en-US" sz="1600" dirty="0" smtClean="0"/>
              <a:t>← </a:t>
            </a:r>
            <a:r>
              <a:rPr lang="en-IN" sz="1600" dirty="0" smtClean="0"/>
              <a:t>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Immediate/</a:t>
            </a:r>
          </a:p>
          <a:p>
            <a:pPr>
              <a:buNone/>
            </a:pPr>
            <a:r>
              <a:rPr lang="en-IN" sz="1600" dirty="0" smtClean="0"/>
              <a:t>		      Register Indirect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2226" name="Picture 2" descr="Timing-Diagram-of-INR-MVI-Instructions 8085 -Free 8085 Microprocessor  l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071552"/>
            <a:ext cx="4327642" cy="3593914"/>
          </a:xfrm>
          <a:prstGeom prst="rect">
            <a:avLst/>
          </a:prstGeom>
          <a:noFill/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9. SPHL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Move the contents of H-L </a:t>
            </a:r>
          </a:p>
          <a:p>
            <a:pPr>
              <a:buNone/>
            </a:pPr>
            <a:r>
              <a:rPr lang="en-IN" sz="1600" dirty="0" smtClean="0"/>
              <a:t>Pair to stack pointer.</a:t>
            </a:r>
          </a:p>
          <a:p>
            <a:pPr>
              <a:buNone/>
            </a:pPr>
            <a:r>
              <a:rPr lang="en-IN" sz="1600" dirty="0" smtClean="0"/>
              <a:t>[H-L] </a:t>
            </a:r>
            <a:r>
              <a:rPr lang="en-US" sz="1600" dirty="0" smtClean="0"/>
              <a:t>→ </a:t>
            </a:r>
            <a:r>
              <a:rPr lang="en-IN" sz="1600" dirty="0" smtClean="0"/>
              <a:t>[SP]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6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r="6881"/>
          <a:stretch>
            <a:fillRect/>
          </a:stretch>
        </p:blipFill>
        <p:spPr bwMode="auto">
          <a:xfrm>
            <a:off x="3595686" y="1000108"/>
            <a:ext cx="4833966" cy="342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10. EI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Enable Interrupts.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714344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11. DI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Disable Interrupts.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714344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12. SIM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Set Interrupt Mask.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714344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13. RIM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Read Interrupt Mask.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714344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14. NOP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No Operation.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714344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6. LXI </a:t>
            </a:r>
            <a:r>
              <a:rPr lang="en-US" sz="2800" b="1" dirty="0" err="1" smtClean="0"/>
              <a:t>rp</a:t>
            </a:r>
            <a:r>
              <a:rPr lang="en-US" sz="2800" b="1" dirty="0" smtClean="0"/>
              <a:t>, data 16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Load register pair immediate.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rp</a:t>
            </a:r>
            <a:r>
              <a:rPr lang="en-IN" sz="1600" dirty="0" smtClean="0"/>
              <a:t>] </a:t>
            </a:r>
            <a:r>
              <a:rPr lang="en-US" sz="1600" dirty="0" smtClean="0"/>
              <a:t>←</a:t>
            </a:r>
            <a:r>
              <a:rPr lang="en-IN" sz="1600" dirty="0" smtClean="0"/>
              <a:t> data 16 bits</a:t>
            </a:r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rh</a:t>
            </a:r>
            <a:r>
              <a:rPr lang="en-IN" sz="1600" dirty="0" smtClean="0"/>
              <a:t>] </a:t>
            </a:r>
            <a:r>
              <a:rPr lang="en-US" sz="1600" dirty="0" smtClean="0"/>
              <a:t>←</a:t>
            </a:r>
            <a:r>
              <a:rPr lang="en-IN" sz="1600" dirty="0" smtClean="0"/>
              <a:t> 8 MSBs of data</a:t>
            </a:r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rl</a:t>
            </a:r>
            <a:r>
              <a:rPr lang="en-IN" sz="1600" dirty="0" smtClean="0"/>
              <a:t>] </a:t>
            </a:r>
            <a:r>
              <a:rPr lang="en-US" sz="1600" dirty="0" smtClean="0"/>
              <a:t>←</a:t>
            </a:r>
            <a:r>
              <a:rPr lang="en-IN" sz="1600" dirty="0" smtClean="0"/>
              <a:t>  8 LSBs of data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1142990"/>
            <a:ext cx="42862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7. LDA </a:t>
            </a:r>
            <a:r>
              <a:rPr lang="en-US" sz="2800" b="1" dirty="0" err="1" smtClean="0"/>
              <a:t>addr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Load Accumulator direct. 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</a:t>
            </a:r>
            <a:r>
              <a:rPr lang="en-IN" sz="1600" dirty="0" err="1" smtClean="0"/>
              <a:t>addr</a:t>
            </a:r>
            <a:endParaRPr lang="en-IN" sz="1600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13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4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928676"/>
            <a:ext cx="500065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8. STA </a:t>
            </a:r>
            <a:r>
              <a:rPr lang="en-US" sz="2800" b="1" dirty="0" err="1" smtClean="0"/>
              <a:t>addr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Store Accumulator direct. 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addr</a:t>
            </a:r>
            <a:r>
              <a:rPr lang="en-IN" sz="1600" dirty="0" smtClean="0"/>
              <a:t>] </a:t>
            </a:r>
            <a:r>
              <a:rPr lang="en-US" sz="1600" dirty="0" smtClean="0"/>
              <a:t>←</a:t>
            </a:r>
            <a:r>
              <a:rPr lang="en-IN" sz="1600" dirty="0" smtClean="0"/>
              <a:t> [A]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13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4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73058" name="Picture 2" descr="http://www.8085projects.info/images/Timing-Diagram-Pic7-pic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785800"/>
            <a:ext cx="4909452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9. LHLD </a:t>
            </a:r>
            <a:r>
              <a:rPr lang="en-US" sz="2800" b="1" dirty="0" err="1" smtClean="0"/>
              <a:t>addr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Load H-L pair direct.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[L] </a:t>
            </a:r>
            <a:r>
              <a:rPr lang="en-US" sz="1600" dirty="0" smtClean="0"/>
              <a:t>← </a:t>
            </a:r>
            <a:r>
              <a:rPr lang="en-IN" sz="1600" dirty="0" smtClean="0"/>
              <a:t>[</a:t>
            </a:r>
            <a:r>
              <a:rPr lang="en-IN" sz="1600" dirty="0" err="1" smtClean="0"/>
              <a:t>addr</a:t>
            </a:r>
            <a:r>
              <a:rPr lang="en-IN" sz="1600" dirty="0" smtClean="0"/>
              <a:t>]</a:t>
            </a:r>
          </a:p>
          <a:p>
            <a:pPr>
              <a:buNone/>
            </a:pPr>
            <a:r>
              <a:rPr lang="en-IN" sz="1600" dirty="0" smtClean="0"/>
              <a:t>[H] </a:t>
            </a:r>
            <a:r>
              <a:rPr lang="en-US" sz="1600" dirty="0" smtClean="0"/>
              <a:t>←</a:t>
            </a:r>
            <a:r>
              <a:rPr lang="en-IN" sz="1600" dirty="0" smtClean="0"/>
              <a:t>[addr+1]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16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5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7519" y="857238"/>
            <a:ext cx="5283571" cy="364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10. SHLD </a:t>
            </a:r>
            <a:r>
              <a:rPr lang="en-US" sz="2800" b="1" dirty="0" err="1" smtClean="0"/>
              <a:t>addr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Store H-L pair direct.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addr</a:t>
            </a:r>
            <a:r>
              <a:rPr lang="en-IN" sz="1600" dirty="0" smtClean="0"/>
              <a:t>]</a:t>
            </a:r>
            <a:r>
              <a:rPr lang="en-US" sz="1600" dirty="0" smtClean="0"/>
              <a:t> ←</a:t>
            </a:r>
            <a:r>
              <a:rPr lang="en-IN" sz="1600" dirty="0" smtClean="0"/>
              <a:t> [L]</a:t>
            </a:r>
          </a:p>
          <a:p>
            <a:pPr>
              <a:buNone/>
            </a:pPr>
            <a:r>
              <a:rPr lang="en-IN" sz="1600" dirty="0" smtClean="0"/>
              <a:t>[addr+1] </a:t>
            </a:r>
            <a:r>
              <a:rPr lang="en-US" sz="1600" dirty="0" smtClean="0"/>
              <a:t>← </a:t>
            </a:r>
            <a:r>
              <a:rPr lang="en-IN" sz="1600" dirty="0" smtClean="0"/>
              <a:t>[H]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16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5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565" y="766763"/>
            <a:ext cx="53435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11. LDAX </a:t>
            </a:r>
            <a:r>
              <a:rPr lang="en-US" sz="2800" b="1" dirty="0" err="1" smtClean="0"/>
              <a:t>rp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Load accumulator indirect.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 </a:t>
            </a:r>
            <a:r>
              <a:rPr lang="en-IN" sz="1600" dirty="0" smtClean="0"/>
              <a:t>[</a:t>
            </a:r>
            <a:r>
              <a:rPr lang="en-IN" sz="1600" dirty="0" err="1" smtClean="0"/>
              <a:t>rp</a:t>
            </a:r>
            <a:r>
              <a:rPr lang="en-IN" sz="1600" dirty="0" smtClean="0"/>
              <a:t>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 l="1821" r="2550"/>
          <a:stretch>
            <a:fillRect/>
          </a:stretch>
        </p:blipFill>
        <p:spPr bwMode="auto">
          <a:xfrm>
            <a:off x="3500430" y="1043010"/>
            <a:ext cx="5072098" cy="352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12. STAX </a:t>
            </a:r>
            <a:r>
              <a:rPr lang="en-US" sz="2800" b="1" dirty="0" err="1" smtClean="0"/>
              <a:t>rp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Store accumulator indirect.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rp</a:t>
            </a:r>
            <a:r>
              <a:rPr lang="en-IN" sz="1600" dirty="0" smtClean="0"/>
              <a:t>]</a:t>
            </a:r>
            <a:r>
              <a:rPr lang="en-US" sz="1600" dirty="0" smtClean="0"/>
              <a:t> ← </a:t>
            </a:r>
            <a:r>
              <a:rPr lang="en-IN" sz="1600" dirty="0" smtClean="0"/>
              <a:t>[A]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2681" r="4825"/>
          <a:stretch>
            <a:fillRect/>
          </a:stretch>
        </p:blipFill>
        <p:spPr bwMode="auto">
          <a:xfrm>
            <a:off x="3571868" y="1000114"/>
            <a:ext cx="4929222" cy="35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13. XCHG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Exchange the contents of </a:t>
            </a:r>
          </a:p>
          <a:p>
            <a:pPr>
              <a:buNone/>
            </a:pPr>
            <a:r>
              <a:rPr lang="en-IN" sz="1600" dirty="0" smtClean="0"/>
              <a:t>H-L pair with D-E pair.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[H-L] </a:t>
            </a:r>
            <a:r>
              <a:rPr lang="en-US" sz="1600" dirty="0" smtClean="0"/>
              <a:t>↔</a:t>
            </a:r>
            <a:r>
              <a:rPr lang="en-IN" sz="1600" dirty="0" smtClean="0"/>
              <a:t> [D-E]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55300" name="Picture 4" descr="Opcode fetch machine cycle of 808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785801"/>
            <a:ext cx="5261064" cy="3714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500048"/>
            <a:ext cx="7024744" cy="85725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Instruction Set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3" y="1428743"/>
            <a:ext cx="7243283" cy="29457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Instructions have been classified into five following groups:</a:t>
            </a:r>
          </a:p>
          <a:p>
            <a:r>
              <a:rPr lang="en-US" sz="1800" dirty="0" smtClean="0"/>
              <a:t>Data Transfer Group</a:t>
            </a:r>
          </a:p>
          <a:p>
            <a:r>
              <a:rPr lang="en-US" sz="1800" dirty="0" smtClean="0"/>
              <a:t>Arithmetic Group</a:t>
            </a:r>
          </a:p>
          <a:p>
            <a:r>
              <a:rPr lang="en-US" sz="1800" dirty="0" smtClean="0"/>
              <a:t>Logical Group</a:t>
            </a:r>
          </a:p>
          <a:p>
            <a:r>
              <a:rPr lang="en-US" sz="1800" dirty="0" smtClean="0"/>
              <a:t>Branch Control Group</a:t>
            </a:r>
          </a:p>
          <a:p>
            <a:r>
              <a:rPr lang="en-US" sz="1800" dirty="0" smtClean="0"/>
              <a:t>I/O and Machine Control Group</a:t>
            </a:r>
            <a:endParaRPr lang="en-US" sz="1800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Arithmetic Instructions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49" y="1054780"/>
            <a:ext cx="7643866" cy="316004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These instructions perform the operations like: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Addition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Subtraction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Increment</a:t>
            </a:r>
          </a:p>
          <a:p>
            <a:pPr lvl="1"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Decrement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ADD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Add register to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+ [r]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SUB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Subtract register from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- [r]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3. ADD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Add memory to </a:t>
            </a:r>
          </a:p>
          <a:p>
            <a:pPr>
              <a:buNone/>
            </a:pPr>
            <a:r>
              <a:rPr lang="en-IN" sz="1600" dirty="0" smtClean="0"/>
              <a:t>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+ [H-L]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500430" y="1043010"/>
            <a:ext cx="5072098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4. SUB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Subtract memory from </a:t>
            </a:r>
          </a:p>
          <a:p>
            <a:pPr>
              <a:buNone/>
            </a:pPr>
            <a:r>
              <a:rPr lang="en-IN" sz="1600" dirty="0" smtClean="0"/>
              <a:t>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 </a:t>
            </a:r>
            <a:r>
              <a:rPr lang="en-IN" sz="1600" dirty="0" smtClean="0"/>
              <a:t>[A] - [H-L]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500430" y="1043010"/>
            <a:ext cx="5072098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5. ADC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Add register with carry to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+ [r] + [CS]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6. SBB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Subtract register from accumulator</a:t>
            </a:r>
          </a:p>
          <a:p>
            <a:pPr>
              <a:buNone/>
            </a:pPr>
            <a:r>
              <a:rPr lang="en-IN" sz="1600" dirty="0" smtClean="0"/>
              <a:t> with borrow.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 </a:t>
            </a:r>
            <a:r>
              <a:rPr lang="en-IN" sz="1600" dirty="0" smtClean="0"/>
              <a:t>[A] - [r] - [CS]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7. ADC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Add memory with carry </a:t>
            </a:r>
          </a:p>
          <a:p>
            <a:pPr>
              <a:buNone/>
            </a:pPr>
            <a:r>
              <a:rPr lang="en-IN" sz="1600" dirty="0" smtClean="0"/>
              <a:t>to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+ [H-L] + [CS]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 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571868" y="1043010"/>
            <a:ext cx="5072098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8. SBB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Subtract memory from</a:t>
            </a:r>
          </a:p>
          <a:p>
            <a:pPr>
              <a:buNone/>
            </a:pPr>
            <a:r>
              <a:rPr lang="en-IN" sz="1600" dirty="0" smtClean="0"/>
              <a:t>Accumulator with borrow.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- [H-L] - [CS]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 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571868" y="1043010"/>
            <a:ext cx="5072098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Instruction Formats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663" y="1340532"/>
            <a:ext cx="7429552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Each instruction has two parts:</a:t>
            </a:r>
          </a:p>
          <a:p>
            <a:pPr algn="just"/>
            <a:r>
              <a:rPr lang="en-US" sz="1400" b="1" dirty="0" err="1" smtClean="0"/>
              <a:t>Opcode</a:t>
            </a:r>
            <a:r>
              <a:rPr lang="en-US" sz="1400" b="1" dirty="0" smtClean="0"/>
              <a:t> (operation code)- </a:t>
            </a:r>
            <a:r>
              <a:rPr lang="en-US" sz="1400" dirty="0" smtClean="0"/>
              <a:t>The first part is the task or operation to be performed.</a:t>
            </a:r>
          </a:p>
          <a:p>
            <a:pPr algn="just"/>
            <a:r>
              <a:rPr lang="en-US" sz="1400" b="1" dirty="0" smtClean="0"/>
              <a:t>Operand - </a:t>
            </a:r>
            <a:r>
              <a:rPr lang="en-US" sz="1400" dirty="0" smtClean="0"/>
              <a:t>The second part is the data to be operated on. Data can be given in various forms.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200" dirty="0" smtClean="0"/>
              <a:t>It can specify in various ways: may include 8 bit/16 bit data, an internal register, memory location or 8 bit /16 bit address.</a:t>
            </a:r>
            <a:endParaRPr lang="en-US" sz="1000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sz="1200" dirty="0" smtClean="0"/>
              <a:t>For </a:t>
            </a:r>
            <a:r>
              <a:rPr lang="en-US" sz="1200" dirty="0" err="1" smtClean="0"/>
              <a:t>Eg</a:t>
            </a:r>
            <a:r>
              <a:rPr lang="en-US" sz="1200" dirty="0" smtClean="0"/>
              <a:t>.:</a:t>
            </a:r>
          </a:p>
          <a:p>
            <a:pPr lvl="1" algn="just">
              <a:buFont typeface="Wingdings" pitchFamily="2" charset="2"/>
              <a:buChar char="§"/>
            </a:pPr>
            <a:endParaRPr lang="en-IN" sz="1200" dirty="0" smtClean="0"/>
          </a:p>
          <a:p>
            <a:pPr lvl="1" algn="just">
              <a:buNone/>
            </a:pPr>
            <a:r>
              <a:rPr lang="en-US" sz="1200" dirty="0" smtClean="0"/>
              <a:t>			MVI A,02H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571736" y="3643320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6116" y="3643320"/>
            <a:ext cx="704856" cy="419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57356" y="4071948"/>
            <a:ext cx="827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Opcode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14744" y="4071948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Operand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9. ADI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Add immediate data </a:t>
            </a:r>
          </a:p>
          <a:p>
            <a:pPr>
              <a:buNone/>
            </a:pPr>
            <a:r>
              <a:rPr lang="en-IN" sz="1600" dirty="0" smtClean="0"/>
              <a:t>to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+ 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571868" y="1043010"/>
            <a:ext cx="5072098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10. SUI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Subtract immediate data </a:t>
            </a:r>
          </a:p>
          <a:p>
            <a:pPr>
              <a:buNone/>
            </a:pPr>
            <a:r>
              <a:rPr lang="en-IN" sz="1600" dirty="0" smtClean="0"/>
              <a:t>from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- 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571868" y="1043010"/>
            <a:ext cx="5072098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11. ACI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Add with carry immediate </a:t>
            </a:r>
          </a:p>
          <a:p>
            <a:pPr>
              <a:buNone/>
            </a:pPr>
            <a:r>
              <a:rPr lang="en-IN" sz="1600" dirty="0" smtClean="0"/>
              <a:t>data to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+ data +[CS]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571868" y="1043010"/>
            <a:ext cx="5072098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12. SBI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Subtract immediate data from</a:t>
            </a:r>
          </a:p>
          <a:p>
            <a:pPr>
              <a:buNone/>
            </a:pPr>
            <a:r>
              <a:rPr lang="en-IN" sz="1600" dirty="0" smtClean="0"/>
              <a:t> accumulator with borrow.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- data -[CS]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13. INR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Increment register content.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[r] </a:t>
            </a:r>
            <a:r>
              <a:rPr lang="en-US" sz="1600" dirty="0" smtClean="0"/>
              <a:t>←</a:t>
            </a:r>
            <a:r>
              <a:rPr lang="en-IN" sz="1600" dirty="0" smtClean="0"/>
              <a:t> [r] + 1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except carry flag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14. DCR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Decrement register content.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[r] </a:t>
            </a:r>
            <a:r>
              <a:rPr lang="en-US" sz="1600" dirty="0" smtClean="0"/>
              <a:t>←</a:t>
            </a:r>
            <a:r>
              <a:rPr lang="en-IN" sz="1600" dirty="0" smtClean="0"/>
              <a:t> [r] - 1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except carry flag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15. INR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Increment memory content.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[H-L] </a:t>
            </a:r>
            <a:r>
              <a:rPr lang="en-US" sz="1600" dirty="0" smtClean="0"/>
              <a:t>←</a:t>
            </a:r>
            <a:r>
              <a:rPr lang="en-IN" sz="1600" dirty="0" smtClean="0"/>
              <a:t> [H-L] + 1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except carry flag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928676"/>
            <a:ext cx="485778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16. DCR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Decrement memory content.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[H-L] </a:t>
            </a:r>
            <a:r>
              <a:rPr lang="en-US" sz="1600" dirty="0" smtClean="0"/>
              <a:t>←</a:t>
            </a:r>
            <a:r>
              <a:rPr lang="en-IN" sz="1600" dirty="0" smtClean="0"/>
              <a:t> [H-L] - 1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except carry flag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928676"/>
            <a:ext cx="485778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17. INX </a:t>
            </a:r>
            <a:r>
              <a:rPr lang="en-US" sz="2800" b="1" dirty="0" err="1" smtClean="0"/>
              <a:t>rp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Increment register pair.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rp</a:t>
            </a:r>
            <a:r>
              <a:rPr lang="en-IN" sz="1600" dirty="0" smtClean="0"/>
              <a:t>] </a:t>
            </a:r>
            <a:r>
              <a:rPr lang="en-US" sz="1600" dirty="0" smtClean="0"/>
              <a:t>←</a:t>
            </a:r>
            <a:r>
              <a:rPr lang="en-IN" sz="1600" dirty="0" smtClean="0"/>
              <a:t> [</a:t>
            </a:r>
            <a:r>
              <a:rPr lang="en-IN" sz="1600" dirty="0" err="1" smtClean="0"/>
              <a:t>rp</a:t>
            </a:r>
            <a:r>
              <a:rPr lang="en-IN" sz="1600" dirty="0" smtClean="0"/>
              <a:t>] + 1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6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r="6881"/>
          <a:stretch>
            <a:fillRect/>
          </a:stretch>
        </p:blipFill>
        <p:spPr bwMode="auto">
          <a:xfrm>
            <a:off x="3595686" y="857238"/>
            <a:ext cx="4833966" cy="342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18. DCX </a:t>
            </a:r>
            <a:r>
              <a:rPr lang="en-US" sz="2800" b="1" dirty="0" err="1" smtClean="0"/>
              <a:t>rp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Decrement register pair.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</a:t>
            </a:r>
            <a:r>
              <a:rPr lang="en-IN" sz="1600" dirty="0" err="1" smtClean="0"/>
              <a:t>rp</a:t>
            </a:r>
            <a:r>
              <a:rPr lang="en-IN" sz="1600" dirty="0" smtClean="0"/>
              <a:t>] </a:t>
            </a:r>
            <a:r>
              <a:rPr lang="en-US" sz="1600" dirty="0" smtClean="0"/>
              <a:t>←</a:t>
            </a:r>
            <a:r>
              <a:rPr lang="en-IN" sz="1600" dirty="0" smtClean="0"/>
              <a:t> [</a:t>
            </a:r>
            <a:r>
              <a:rPr lang="en-IN" sz="1600" dirty="0" err="1" smtClean="0"/>
              <a:t>rp</a:t>
            </a:r>
            <a:r>
              <a:rPr lang="en-IN" sz="1600" dirty="0" smtClean="0"/>
              <a:t>] - 1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6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r="6881"/>
          <a:stretch>
            <a:fillRect/>
          </a:stretch>
        </p:blipFill>
        <p:spPr bwMode="auto">
          <a:xfrm>
            <a:off x="3595686" y="857238"/>
            <a:ext cx="4833966" cy="342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Grp="1"/>
          </p:cNvGraphicFramePr>
          <p:nvPr/>
        </p:nvGraphicFramePr>
        <p:xfrm>
          <a:off x="1285852" y="785800"/>
          <a:ext cx="6782051" cy="33575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9250"/>
                <a:gridCol w="5162801"/>
              </a:tblGrid>
              <a:tr h="4796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23749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NOTATIONS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23749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IN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</a:tr>
              <a:tr h="4796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62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406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Memory location pointed by HL </a:t>
                      </a:r>
                      <a:r>
                        <a:rPr lang="en-US" sz="14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IN" sz="14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ister</a:t>
                      </a: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pair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</a:tr>
              <a:tr h="4796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685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US" sz="14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685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8- bit register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</a:tr>
              <a:tr h="4796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685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rp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74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16-bit register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</a:tr>
              <a:tr h="4796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685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81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Source register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</a:tr>
              <a:tr h="4796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6854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4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406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Destination register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</a:tr>
              <a:tr h="4796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74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endParaRPr lang="en-US" sz="1400" b="1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R="2374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16-bit address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860" marB="0"/>
                </a:tc>
              </a:tr>
            </a:tbl>
          </a:graphicData>
        </a:graphic>
      </p:graphicFrame>
      <p:sp>
        <p:nvSpPr>
          <p:cNvPr id="8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19. DAD </a:t>
            </a:r>
            <a:r>
              <a:rPr lang="en-US" sz="2800" b="1" dirty="0" err="1" smtClean="0"/>
              <a:t>rp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Add register pair to H-L pair.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[H-L] </a:t>
            </a:r>
            <a:r>
              <a:rPr lang="en-US" sz="1600" dirty="0" smtClean="0"/>
              <a:t>←</a:t>
            </a:r>
            <a:r>
              <a:rPr lang="en-IN" sz="1600" dirty="0" smtClean="0"/>
              <a:t> [H-L] +[</a:t>
            </a:r>
            <a:r>
              <a:rPr lang="en-IN" sz="1600" dirty="0" err="1" smtClean="0"/>
              <a:t>rp</a:t>
            </a:r>
            <a:r>
              <a:rPr lang="en-IN" sz="1600" dirty="0" smtClean="0"/>
              <a:t>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CS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18786" name="Picture 2" descr="Timing diagrams and Machine cycles - Learn with 8085 instruc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06" y="600074"/>
            <a:ext cx="4071984" cy="3900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20. DAA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Decimal Adjust Accumulator</a:t>
            </a:r>
          </a:p>
          <a:p>
            <a:pPr>
              <a:buNone/>
            </a:pPr>
            <a:r>
              <a:rPr lang="en-IN" sz="1600" dirty="0" smtClean="0"/>
              <a:t> </a:t>
            </a: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dirty="0" smtClean="0"/>
              <a:t>Implicit 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643866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20. DAA (</a:t>
            </a:r>
            <a:r>
              <a:rPr lang="en-IN" sz="2800" b="1" dirty="0" smtClean="0"/>
              <a:t>Decimal Adjust Accumulator)</a:t>
            </a:r>
            <a:r>
              <a:rPr lang="en-US" sz="2800" b="1" dirty="0" smtClean="0"/>
              <a:t> </a:t>
            </a:r>
            <a:r>
              <a:rPr lang="en-US" sz="1200" b="1" dirty="0" smtClean="0"/>
              <a:t>contd..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 smtClean="0"/>
              <a:t>Accumulator will automatically adjust in BCD format.</a:t>
            </a:r>
          </a:p>
          <a:p>
            <a:pPr lvl="1"/>
            <a:r>
              <a:rPr lang="en-IN" sz="1400" dirty="0" smtClean="0"/>
              <a:t>If lower nibble of Acc &gt; 1001 then add 0110.</a:t>
            </a:r>
          </a:p>
          <a:p>
            <a:pPr lvl="1"/>
            <a:r>
              <a:rPr lang="en-IN" sz="1400" dirty="0" smtClean="0"/>
              <a:t>If lower nibble of Acc </a:t>
            </a:r>
            <a:r>
              <a:rPr lang="en-IN" sz="1400" dirty="0" smtClean="0">
                <a:latin typeface="Matura MT Script Capitals"/>
              </a:rPr>
              <a:t>≤</a:t>
            </a:r>
            <a:r>
              <a:rPr lang="en-IN" sz="1400" dirty="0" smtClean="0"/>
              <a:t>1001 but AC-&gt;1, then add 0110.</a:t>
            </a:r>
          </a:p>
          <a:p>
            <a:pPr lvl="1"/>
            <a:r>
              <a:rPr lang="en-IN" sz="1400" dirty="0" smtClean="0"/>
              <a:t>If upper nibble of Acc &gt;1001 then add 0110.</a:t>
            </a:r>
          </a:p>
          <a:p>
            <a:pPr lvl="1"/>
            <a:r>
              <a:rPr lang="en-IN" sz="1400" dirty="0" smtClean="0"/>
              <a:t>If upper nibble of Acc </a:t>
            </a:r>
            <a:r>
              <a:rPr lang="en-IN" sz="1400" dirty="0" smtClean="0">
                <a:latin typeface="Matura MT Script Capitals"/>
              </a:rPr>
              <a:t>≤</a:t>
            </a:r>
            <a:r>
              <a:rPr lang="en-IN" sz="1400" dirty="0" smtClean="0"/>
              <a:t>1001 but CY-&gt;1, then add 0110.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500" b="1" dirty="0" smtClean="0"/>
              <a:t>Example:</a:t>
            </a:r>
          </a:p>
          <a:p>
            <a:pPr lvl="1">
              <a:buNone/>
            </a:pPr>
            <a:r>
              <a:rPr lang="en-IN" sz="1500" dirty="0" smtClean="0"/>
              <a:t>LXI H, 8A79H</a:t>
            </a:r>
          </a:p>
          <a:p>
            <a:pPr lvl="1">
              <a:buNone/>
            </a:pPr>
            <a:r>
              <a:rPr lang="en-IN" sz="1500" dirty="0" smtClean="0"/>
              <a:t>MOV A,L</a:t>
            </a:r>
          </a:p>
          <a:p>
            <a:pPr lvl="1">
              <a:buNone/>
            </a:pPr>
            <a:r>
              <a:rPr lang="en-IN" sz="1500" dirty="0" smtClean="0"/>
              <a:t>ADD H</a:t>
            </a:r>
          </a:p>
          <a:p>
            <a:pPr lvl="1">
              <a:buNone/>
            </a:pPr>
            <a:r>
              <a:rPr lang="en-IN" sz="1500" dirty="0" smtClean="0"/>
              <a:t>DAA</a:t>
            </a:r>
          </a:p>
          <a:p>
            <a:pPr lvl="1">
              <a:buNone/>
            </a:pPr>
            <a:r>
              <a:rPr lang="en-IN" sz="1500" dirty="0" smtClean="0"/>
              <a:t>MOV H,A</a:t>
            </a:r>
          </a:p>
          <a:p>
            <a:pPr lvl="1">
              <a:buNone/>
            </a:pPr>
            <a:r>
              <a:rPr lang="en-IN" sz="1500" dirty="0" smtClean="0"/>
              <a:t>PCHL</a:t>
            </a:r>
          </a:p>
          <a:p>
            <a:pPr lvl="1">
              <a:buNone/>
            </a:pPr>
            <a:r>
              <a:rPr lang="en-IN" sz="1500" dirty="0" smtClean="0"/>
              <a:t>After PCHL next instruction will fetch from?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Logical Instructions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49" y="1054780"/>
            <a:ext cx="7643866" cy="3160044"/>
          </a:xfrm>
        </p:spPr>
        <p:txBody>
          <a:bodyPr>
            <a:normAutofit fontScale="77500" lnSpcReduction="20000"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These instructions perform logical operations on data stored in registers, memory and status flags.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The logical operations are: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AND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OR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XOR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Rotate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Compare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ANA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AND register with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∧ [r]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ORA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OR register with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</a:t>
            </a:r>
            <a:r>
              <a:rPr lang="en-US" sz="1600" dirty="0" smtClean="0"/>
              <a:t>∨</a:t>
            </a:r>
            <a:r>
              <a:rPr lang="en-IN" sz="1600" dirty="0" smtClean="0"/>
              <a:t> [r]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3. XRA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Exclusive-OR register with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 </a:t>
            </a:r>
            <a:r>
              <a:rPr lang="en-IN" sz="1600" dirty="0" smtClean="0"/>
              <a:t>[A] </a:t>
            </a:r>
            <a:r>
              <a:rPr lang="en-US" sz="1600" dirty="0" smtClean="0"/>
              <a:t>∀</a:t>
            </a:r>
            <a:r>
              <a:rPr lang="en-IN" sz="1600" dirty="0" smtClean="0"/>
              <a:t> [r]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4. ANA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AND memory with </a:t>
            </a:r>
          </a:p>
          <a:p>
            <a:pPr>
              <a:buNone/>
            </a:pPr>
            <a:r>
              <a:rPr lang="en-IN" sz="1600" dirty="0" smtClean="0"/>
              <a:t>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 </a:t>
            </a:r>
            <a:r>
              <a:rPr lang="en-IN" sz="1600" dirty="0" smtClean="0"/>
              <a:t>[A] ∧ [H-L]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5000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Data Transfer Instructions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49" y="911904"/>
            <a:ext cx="7643866" cy="3160044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en-US" sz="1400" dirty="0" smtClean="0"/>
              <a:t>These instructions move data between registers, or between memory and registers.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en-US" sz="1400" dirty="0" smtClean="0"/>
              <a:t>These instructions copy data from source to destination.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</a:pPr>
            <a:r>
              <a:rPr lang="en-US" sz="1400" b="1" dirty="0" smtClean="0"/>
              <a:t>While copying, the contents of source are not modified</a:t>
            </a:r>
            <a:r>
              <a:rPr lang="en-US" sz="1400" dirty="0" smtClean="0"/>
              <a:t>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569" t="3327" r="1161" b="2843"/>
          <a:stretch>
            <a:fillRect/>
          </a:stretch>
        </p:blipFill>
        <p:spPr bwMode="auto">
          <a:xfrm>
            <a:off x="2357422" y="2285998"/>
            <a:ext cx="442915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5. ORA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OR memory with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</a:t>
            </a:r>
            <a:r>
              <a:rPr lang="en-US" sz="1600" dirty="0" smtClean="0"/>
              <a:t> ←</a:t>
            </a:r>
            <a:r>
              <a:rPr lang="en-IN" sz="1600" dirty="0" smtClean="0"/>
              <a:t> [A] </a:t>
            </a:r>
            <a:r>
              <a:rPr lang="en-US" sz="1600" dirty="0" smtClean="0"/>
              <a:t>∨</a:t>
            </a:r>
            <a:r>
              <a:rPr lang="en-IN" sz="1600" dirty="0" smtClean="0"/>
              <a:t> [H-L]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6. XRA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Exclusive-OR memory with </a:t>
            </a:r>
          </a:p>
          <a:p>
            <a:pPr>
              <a:buNone/>
            </a:pPr>
            <a:r>
              <a:rPr lang="en-IN" sz="1600" dirty="0" smtClean="0"/>
              <a:t>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 </a:t>
            </a:r>
            <a:r>
              <a:rPr lang="en-IN" sz="1600" dirty="0" smtClean="0"/>
              <a:t>[A] </a:t>
            </a:r>
            <a:r>
              <a:rPr lang="en-US" sz="1600" dirty="0" smtClean="0"/>
              <a:t>∀</a:t>
            </a:r>
            <a:r>
              <a:rPr lang="en-IN" sz="1600" dirty="0" smtClean="0"/>
              <a:t> [H-L]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7. ANI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AND immediate data with </a:t>
            </a:r>
          </a:p>
          <a:p>
            <a:pPr>
              <a:buNone/>
            </a:pPr>
            <a:r>
              <a:rPr lang="en-IN" sz="1600" dirty="0" smtClean="0"/>
              <a:t>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∧ 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8. ORI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OR immediate data with </a:t>
            </a:r>
          </a:p>
          <a:p>
            <a:pPr>
              <a:buNone/>
            </a:pPr>
            <a:r>
              <a:rPr lang="en-IN" sz="1600" dirty="0" smtClean="0"/>
              <a:t>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</a:t>
            </a:r>
            <a:r>
              <a:rPr lang="en-US" sz="1600" dirty="0" smtClean="0"/>
              <a:t>∨</a:t>
            </a:r>
            <a:r>
              <a:rPr lang="en-IN" sz="1600" dirty="0" smtClean="0"/>
              <a:t> 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9. XRI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Exclusive-OR immediate data</a:t>
            </a:r>
          </a:p>
          <a:p>
            <a:pPr>
              <a:buNone/>
            </a:pPr>
            <a:r>
              <a:rPr lang="en-IN" sz="1600" dirty="0" smtClean="0"/>
              <a:t>with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[A] </a:t>
            </a:r>
            <a:r>
              <a:rPr lang="en-US" sz="1600" dirty="0" smtClean="0"/>
              <a:t>∀</a:t>
            </a:r>
            <a:r>
              <a:rPr lang="en-IN" sz="1600" dirty="0" smtClean="0"/>
              <a:t> 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all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10. CMA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Complement the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    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Implicit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428742"/>
            <a:ext cx="161925" cy="352425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11. CMC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Complement the carry status.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[CS] </a:t>
            </a:r>
            <a:r>
              <a:rPr lang="en-US" sz="1600" dirty="0" smtClean="0"/>
              <a:t>←</a:t>
            </a:r>
            <a:r>
              <a:rPr lang="en-IN" sz="1600" dirty="0" smtClean="0"/>
              <a:t> [       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CS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1433507"/>
            <a:ext cx="295275" cy="352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12. STC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Set carry status.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[CS] </a:t>
            </a:r>
            <a:r>
              <a:rPr lang="en-US" sz="1600" dirty="0" smtClean="0"/>
              <a:t>←</a:t>
            </a:r>
            <a:r>
              <a:rPr lang="en-IN" sz="1600" dirty="0" smtClean="0"/>
              <a:t> 1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CS</a:t>
            </a: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13. CMP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Compare register with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–[r]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4714876" y="642906"/>
            <a:ext cx="3728865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14. CMP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Compare memory with </a:t>
            </a:r>
          </a:p>
          <a:p>
            <a:pPr>
              <a:buNone/>
            </a:pPr>
            <a:r>
              <a:rPr lang="en-IN" sz="1600" dirty="0" smtClean="0"/>
              <a:t>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–[H-L]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MOV 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, r</a:t>
            </a:r>
            <a:r>
              <a:rPr lang="en-US" sz="2800" b="1" baseline="-25000" dirty="0" smtClean="0"/>
              <a:t>2</a:t>
            </a:r>
            <a:endParaRPr lang="ru-RU" sz="1400" b="1" baseline="-2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Move the contents of one register to another register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IN" sz="1600" dirty="0" smtClean="0"/>
              <a:t>[r</a:t>
            </a:r>
            <a:r>
              <a:rPr lang="en-IN" sz="1600" baseline="-25000" dirty="0" smtClean="0"/>
              <a:t>1</a:t>
            </a:r>
            <a:r>
              <a:rPr lang="en-IN" sz="1600" dirty="0" smtClean="0"/>
              <a:t>] </a:t>
            </a:r>
            <a:r>
              <a:rPr lang="en-US" sz="1600" dirty="0" smtClean="0"/>
              <a:t>← </a:t>
            </a:r>
            <a:r>
              <a:rPr lang="en-IN" sz="1600" dirty="0" smtClean="0"/>
              <a:t>[r</a:t>
            </a:r>
            <a:r>
              <a:rPr lang="en-IN" sz="1600" baseline="-25000" dirty="0" smtClean="0"/>
              <a:t>2</a:t>
            </a:r>
            <a:r>
              <a:rPr lang="en-IN" sz="1600" dirty="0" smtClean="0"/>
              <a:t>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 </a:t>
            </a:r>
            <a:r>
              <a:rPr lang="en-IN" sz="1600" dirty="0" smtClean="0"/>
              <a:t>4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4" descr="Opcode fetch machine cycle of 8085"/>
          <p:cNvPicPr>
            <a:picLocks noChangeAspect="1" noChangeArrowheads="1"/>
          </p:cNvPicPr>
          <p:nvPr/>
        </p:nvPicPr>
        <p:blipFill>
          <a:blip r:embed="rId3"/>
          <a:srcRect r="1226" b="2273"/>
          <a:stretch>
            <a:fillRect/>
          </a:stretch>
        </p:blipFill>
        <p:spPr bwMode="auto">
          <a:xfrm>
            <a:off x="4857752" y="1357304"/>
            <a:ext cx="3714776" cy="3214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15. CPI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Compare immediate data</a:t>
            </a:r>
          </a:p>
          <a:p>
            <a:pPr>
              <a:buNone/>
            </a:pPr>
            <a:r>
              <a:rPr lang="en-IN" sz="1600" dirty="0" smtClean="0"/>
              <a:t>with accumulator.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– 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all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24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72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16. RLC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769028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Rotate accumulator left.</a:t>
            </a:r>
            <a:endParaRPr lang="en-US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CS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Implicit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5572132" y="642906"/>
            <a:ext cx="3071834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357436"/>
            <a:ext cx="302156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72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17. RRC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71436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Rotate accumulator right.</a:t>
            </a:r>
            <a:endParaRPr lang="en-US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CS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Implicit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5572132" y="642906"/>
            <a:ext cx="3071834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214560"/>
            <a:ext cx="310444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34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18. RAL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71436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Rotate accumulator left through carry.</a:t>
            </a: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CS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Implicit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5715008" y="642906"/>
            <a:ext cx="2943047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214560"/>
            <a:ext cx="314327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57172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19. RAR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71436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Rotate accumulator right through carry.</a:t>
            </a:r>
            <a:endParaRPr lang="en-US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4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CS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Implicit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6488" r="9169"/>
          <a:stretch>
            <a:fillRect/>
          </a:stretch>
        </p:blipFill>
        <p:spPr bwMode="auto">
          <a:xfrm>
            <a:off x="5857884" y="642906"/>
            <a:ext cx="2800171" cy="37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214560"/>
            <a:ext cx="3501239" cy="255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MOV r, M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Move the contents of memory to register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IN" sz="1600" dirty="0" smtClean="0"/>
              <a:t>[r] </a:t>
            </a:r>
            <a:r>
              <a:rPr lang="en-US" sz="1600" dirty="0" smtClean="0"/>
              <a:t>← </a:t>
            </a:r>
            <a:r>
              <a:rPr lang="en-IN" sz="1600" dirty="0" smtClean="0"/>
              <a:t>[H-L]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 </a:t>
            </a:r>
            <a:r>
              <a:rPr lang="en-IN" sz="1600" dirty="0" smtClean="0"/>
              <a:t>7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428742"/>
            <a:ext cx="500066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72</a:t>
            </a:fld>
            <a:endParaRPr 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Branch Control Group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49" y="1054780"/>
            <a:ext cx="7643866" cy="3160044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1600" dirty="0" smtClean="0"/>
              <a:t>The instructions of this group change the normal sequential flow of the program.</a:t>
            </a:r>
          </a:p>
          <a:p>
            <a:pPr algn="just">
              <a:defRPr/>
            </a:pPr>
            <a:r>
              <a:rPr lang="en-US" sz="1600" dirty="0" smtClean="0"/>
              <a:t>These instructions alter either unconditionally or conditionally.</a:t>
            </a:r>
          </a:p>
          <a:p>
            <a:pPr algn="just">
              <a:buNone/>
              <a:defRPr/>
            </a:pPr>
            <a:endParaRPr lang="en-US" sz="1600" dirty="0" smtClean="0"/>
          </a:p>
          <a:p>
            <a:pPr algn="just">
              <a:buNone/>
              <a:defRPr/>
            </a:pPr>
            <a:r>
              <a:rPr lang="en-US" sz="1400" b="1" dirty="0" smtClean="0"/>
              <a:t>3 categories are there:</a:t>
            </a:r>
            <a:endParaRPr lang="en-US" sz="16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1600" b="1" dirty="0" smtClean="0"/>
              <a:t>JUMP instructions: </a:t>
            </a:r>
            <a:r>
              <a:rPr lang="en-IN" sz="1600" dirty="0" smtClean="0"/>
              <a:t>JMP </a:t>
            </a:r>
            <a:r>
              <a:rPr lang="en-IN" sz="1600" dirty="0" err="1" smtClean="0"/>
              <a:t>addr</a:t>
            </a:r>
            <a:r>
              <a:rPr lang="en-IN" sz="1600" dirty="0" smtClean="0"/>
              <a:t>., Conditional JMP instructions, PCHL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600" b="1" dirty="0" smtClean="0"/>
              <a:t>Call and return instructions: </a:t>
            </a:r>
            <a:r>
              <a:rPr lang="en-IN" sz="1600" dirty="0" smtClean="0"/>
              <a:t>Call </a:t>
            </a:r>
            <a:r>
              <a:rPr lang="en-IN" sz="1600" dirty="0" err="1" smtClean="0"/>
              <a:t>addr</a:t>
            </a:r>
            <a:r>
              <a:rPr lang="en-IN" sz="1600" dirty="0" smtClean="0"/>
              <a:t>., Conditional call instructions, RET, Conditional RET instructions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600" b="1" dirty="0" smtClean="0"/>
              <a:t>Restart instructions: </a:t>
            </a:r>
            <a:r>
              <a:rPr lang="en-IN" sz="1600" dirty="0" smtClean="0"/>
              <a:t>RST N</a:t>
            </a:r>
          </a:p>
          <a:p>
            <a:pPr marL="514350" indent="-514350">
              <a:buNone/>
            </a:pPr>
            <a:endParaRPr lang="en-IN" sz="1600" dirty="0" smtClean="0"/>
          </a:p>
          <a:p>
            <a:pPr algn="just">
              <a:buNone/>
              <a:defRPr/>
            </a:pPr>
            <a:endParaRPr lang="en-US" sz="16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428610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Jump Conditionally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49" y="1054780"/>
            <a:ext cx="7643866" cy="3160044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endParaRPr lang="en-US" sz="16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842995" y="1000114"/>
          <a:ext cx="7515219" cy="34891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0950"/>
                <a:gridCol w="2630290"/>
                <a:gridCol w="2573979"/>
              </a:tblGrid>
              <a:tr h="308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Opcode</a:t>
                      </a:r>
                      <a:endParaRPr lang="en-US" sz="16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Flags</a:t>
                      </a:r>
                      <a:endParaRPr lang="en-US" sz="1600" i="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JC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Jump </a:t>
                      </a:r>
                      <a:r>
                        <a:rPr lang="en-US" sz="1600" baseline="0" dirty="0" smtClean="0"/>
                        <a:t>if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JNC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Jump if No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CY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JP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Jump </a:t>
                      </a:r>
                      <a:r>
                        <a:rPr lang="en-US" sz="1600" baseline="0" dirty="0" smtClean="0"/>
                        <a:t>if Positive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JM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Jump </a:t>
                      </a:r>
                      <a:r>
                        <a:rPr lang="en-US" sz="1600" baseline="0" dirty="0" smtClean="0"/>
                        <a:t>if Minus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JZ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Jump if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JNZ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Jump </a:t>
                      </a:r>
                      <a:r>
                        <a:rPr lang="en-US" sz="1600" baseline="0" dirty="0" smtClean="0"/>
                        <a:t>if No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JPE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Jump </a:t>
                      </a:r>
                      <a:r>
                        <a:rPr lang="en-US" sz="1600" baseline="0" dirty="0" smtClean="0"/>
                        <a:t>if Parity Even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94229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JPO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smtClean="0"/>
                        <a:t>Jump </a:t>
                      </a:r>
                      <a:r>
                        <a:rPr lang="en-US" sz="1600" baseline="0" dirty="0" smtClean="0"/>
                        <a:t>if Parity Odd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JMP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 (label)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Unconditional jump: jump to the </a:t>
            </a:r>
          </a:p>
          <a:p>
            <a:pPr>
              <a:buNone/>
            </a:pPr>
            <a:r>
              <a:rPr lang="en-IN" sz="1600" dirty="0" smtClean="0"/>
              <a:t>Instruction specified by the address 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[PC] </a:t>
            </a:r>
            <a:r>
              <a:rPr lang="en-US" sz="1600" dirty="0" smtClean="0"/>
              <a:t>←</a:t>
            </a:r>
            <a:r>
              <a:rPr lang="en-IN" sz="1600" dirty="0" smtClean="0"/>
              <a:t> Label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 l="2180" t="8333" r="9883" b="13541"/>
          <a:stretch>
            <a:fillRect/>
          </a:stretch>
        </p:blipFill>
        <p:spPr bwMode="auto">
          <a:xfrm>
            <a:off x="4286248" y="928676"/>
            <a:ext cx="42862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Conditional JMP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 (label)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[PC] </a:t>
            </a:r>
            <a:r>
              <a:rPr lang="en-US" sz="1600" dirty="0" smtClean="0"/>
              <a:t>←</a:t>
            </a:r>
            <a:r>
              <a:rPr lang="en-IN" sz="1600" dirty="0" smtClean="0"/>
              <a:t> address (Label)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7/10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2/3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 l="2180" t="8333" r="9883" b="13541"/>
          <a:stretch>
            <a:fillRect/>
          </a:stretch>
        </p:blipFill>
        <p:spPr bwMode="auto">
          <a:xfrm>
            <a:off x="4286248" y="928676"/>
            <a:ext cx="42862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Conditional JMP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 (label)</a:t>
            </a:r>
            <a:r>
              <a:rPr lang="en-US" sz="1200" b="1" dirty="0" smtClean="0"/>
              <a:t>contd.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[PC] </a:t>
            </a:r>
            <a:r>
              <a:rPr lang="en-US" sz="1600" dirty="0" smtClean="0"/>
              <a:t>←</a:t>
            </a:r>
            <a:r>
              <a:rPr lang="en-IN" sz="1600" dirty="0" smtClean="0"/>
              <a:t> address (Label)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7/10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2/3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 l="1821" r="2550" b="8097"/>
          <a:stretch>
            <a:fillRect/>
          </a:stretch>
        </p:blipFill>
        <p:spPr bwMode="auto">
          <a:xfrm>
            <a:off x="3786182" y="1043010"/>
            <a:ext cx="4857784" cy="331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3. MOV M, r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Move the contents of register to memory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IN" sz="1600" dirty="0" smtClean="0"/>
              <a:t>[H-L] </a:t>
            </a:r>
            <a:r>
              <a:rPr lang="en-US" sz="1600" dirty="0" smtClean="0"/>
              <a:t>←</a:t>
            </a:r>
            <a:r>
              <a:rPr lang="en-IN" sz="1600" dirty="0" smtClean="0"/>
              <a:t> [r]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 </a:t>
            </a:r>
            <a:r>
              <a:rPr lang="en-IN" sz="1600" dirty="0" smtClean="0"/>
              <a:t>7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Indirect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2549"/>
          <a:stretch>
            <a:fillRect/>
          </a:stretch>
        </p:blipFill>
        <p:spPr bwMode="auto">
          <a:xfrm>
            <a:off x="3714744" y="1357304"/>
            <a:ext cx="4838776" cy="32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428610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Call Conditionally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49" y="1054780"/>
            <a:ext cx="7643866" cy="3160044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endParaRPr lang="en-US" sz="16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914432" y="1000115"/>
          <a:ext cx="7443783" cy="3429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8983"/>
                <a:gridCol w="2605288"/>
                <a:gridCol w="2549512"/>
              </a:tblGrid>
              <a:tr h="3598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Opcode</a:t>
                      </a:r>
                      <a:endParaRPr lang="en-US" sz="16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Flags</a:t>
                      </a:r>
                      <a:endParaRPr lang="en-US" sz="1600" i="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CNC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No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CY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Positive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CM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Minus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CZ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CNZ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No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CPE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Parity Even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36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CPO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Call if Parity Odd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CALL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 (label)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1600" dirty="0" smtClean="0"/>
              <a:t>Unconditional call: call the Sub-</a:t>
            </a:r>
          </a:p>
          <a:p>
            <a:pPr>
              <a:buNone/>
            </a:pPr>
            <a:r>
              <a:rPr lang="en-IN" sz="1600" dirty="0" smtClean="0"/>
              <a:t>routine identified by the address 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(PC)</a:t>
            </a:r>
            <a:r>
              <a:rPr lang="en-IN" sz="1600" baseline="-25000" dirty="0" smtClean="0"/>
              <a:t>H </a:t>
            </a:r>
            <a:r>
              <a:rPr lang="en-US" sz="1600" dirty="0" smtClean="0"/>
              <a:t>→ (SP - 1)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(PC)</a:t>
            </a:r>
            <a:r>
              <a:rPr lang="en-IN" sz="1600" baseline="-25000" dirty="0" smtClean="0"/>
              <a:t>L </a:t>
            </a:r>
            <a:r>
              <a:rPr lang="en-US" sz="1600" dirty="0" smtClean="0"/>
              <a:t>→ (SP - 2)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– 2) </a:t>
            </a:r>
            <a:r>
              <a:rPr lang="en-US" sz="1600" dirty="0" smtClean="0"/>
              <a:t>→ SP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[PC] </a:t>
            </a:r>
            <a:r>
              <a:rPr lang="en-US" sz="1600" dirty="0" smtClean="0"/>
              <a:t>←</a:t>
            </a:r>
            <a:r>
              <a:rPr lang="en-IN" sz="1600" dirty="0" smtClean="0"/>
              <a:t> address (Label)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18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Immediate/</a:t>
            </a:r>
          </a:p>
          <a:p>
            <a:pPr>
              <a:buNone/>
            </a:pPr>
            <a:r>
              <a:rPr lang="en-IN" sz="1600" dirty="0" smtClean="0"/>
              <a:t>		       Register Indirect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5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r="1825"/>
          <a:stretch>
            <a:fillRect/>
          </a:stretch>
        </p:blipFill>
        <p:spPr bwMode="auto">
          <a:xfrm>
            <a:off x="3929058" y="1000114"/>
            <a:ext cx="464347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Conditional CALL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 (label)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600" dirty="0" smtClean="0"/>
              <a:t>(PC)</a:t>
            </a:r>
            <a:r>
              <a:rPr lang="en-IN" sz="1600" baseline="-25000" dirty="0" smtClean="0"/>
              <a:t>H </a:t>
            </a:r>
            <a:r>
              <a:rPr lang="en-US" sz="1600" dirty="0" smtClean="0"/>
              <a:t>→ (SP - 1)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(PC)</a:t>
            </a:r>
            <a:r>
              <a:rPr lang="en-IN" sz="1600" baseline="-25000" dirty="0" smtClean="0"/>
              <a:t>L </a:t>
            </a:r>
            <a:r>
              <a:rPr lang="en-US" sz="1600" dirty="0" smtClean="0"/>
              <a:t>→ (SP - 2)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– 2) </a:t>
            </a:r>
            <a:r>
              <a:rPr lang="en-US" sz="1600" dirty="0" smtClean="0"/>
              <a:t>→ SP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[PC] </a:t>
            </a:r>
            <a:r>
              <a:rPr lang="en-US" sz="1600" dirty="0" smtClean="0"/>
              <a:t>←</a:t>
            </a:r>
            <a:r>
              <a:rPr lang="en-IN" sz="1600" dirty="0" smtClean="0"/>
              <a:t> address (Label)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9/18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Immediate/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	</a:t>
            </a:r>
            <a:r>
              <a:rPr lang="en-IN" sz="1600" dirty="0" smtClean="0"/>
              <a:t>       Register Indirect</a:t>
            </a:r>
          </a:p>
          <a:p>
            <a:pPr>
              <a:buNone/>
            </a:pPr>
            <a:r>
              <a:rPr lang="en-IN" sz="1600" b="1" dirty="0" smtClean="0"/>
              <a:t>Machine Cycle:</a:t>
            </a:r>
            <a:r>
              <a:rPr lang="en-IN" sz="1600" dirty="0" smtClean="0"/>
              <a:t> 2/5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r="1825"/>
          <a:stretch>
            <a:fillRect/>
          </a:stretch>
        </p:blipFill>
        <p:spPr bwMode="auto">
          <a:xfrm>
            <a:off x="3929058" y="1000114"/>
            <a:ext cx="464347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Conditional CALL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 (label)</a:t>
            </a:r>
            <a:r>
              <a:rPr lang="en-US" sz="1200" b="1" dirty="0" smtClean="0"/>
              <a:t>contd.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(PC)</a:t>
            </a:r>
            <a:r>
              <a:rPr lang="en-IN" sz="1600" baseline="-25000" dirty="0" smtClean="0"/>
              <a:t>H </a:t>
            </a:r>
            <a:r>
              <a:rPr lang="en-US" sz="1600" dirty="0" smtClean="0"/>
              <a:t>→ (SP - 1)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(PC)</a:t>
            </a:r>
            <a:r>
              <a:rPr lang="en-IN" sz="1600" baseline="-25000" dirty="0" smtClean="0"/>
              <a:t>L </a:t>
            </a:r>
            <a:r>
              <a:rPr lang="en-US" sz="1600" dirty="0" smtClean="0"/>
              <a:t>→ (SP - 2)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– 2) </a:t>
            </a:r>
            <a:r>
              <a:rPr lang="en-US" sz="1600" dirty="0" smtClean="0"/>
              <a:t>→ SP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[PC] </a:t>
            </a:r>
            <a:r>
              <a:rPr lang="en-US" sz="1600" dirty="0" smtClean="0"/>
              <a:t>←</a:t>
            </a:r>
            <a:r>
              <a:rPr lang="en-IN" sz="1600" dirty="0" smtClean="0"/>
              <a:t> address (Label)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9/18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Immediate/</a:t>
            </a:r>
          </a:p>
          <a:p>
            <a:pPr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		</a:t>
            </a:r>
            <a:r>
              <a:rPr lang="en-IN" sz="1600" dirty="0" smtClean="0"/>
              <a:t>       Register Indirect</a:t>
            </a:r>
          </a:p>
          <a:p>
            <a:pPr>
              <a:buNone/>
            </a:pPr>
            <a:r>
              <a:rPr lang="en-IN" sz="1600" b="1" dirty="0" smtClean="0"/>
              <a:t>Machine Cycle:</a:t>
            </a:r>
            <a:r>
              <a:rPr lang="en-IN" sz="1600" dirty="0" smtClean="0"/>
              <a:t> 2/5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1017" r="5032"/>
          <a:stretch>
            <a:fillRect/>
          </a:stretch>
        </p:blipFill>
        <p:spPr bwMode="auto">
          <a:xfrm>
            <a:off x="3570588" y="1200174"/>
            <a:ext cx="5001940" cy="330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428610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3. Return Conditionally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49" y="1054780"/>
            <a:ext cx="7643866" cy="3160044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endParaRPr lang="en-US" sz="1600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/>
        </p:nvGraphicFramePr>
        <p:xfrm>
          <a:off x="1000100" y="1000111"/>
          <a:ext cx="7258073" cy="34290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1877"/>
                <a:gridCol w="2540290"/>
                <a:gridCol w="2485906"/>
              </a:tblGrid>
              <a:tr h="35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Opcode</a:t>
                      </a:r>
                      <a:endParaRPr lang="en-US" sz="16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i="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Status Flags</a:t>
                      </a:r>
                      <a:endParaRPr lang="en-US" sz="1600" i="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RC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RNC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No Carry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CY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Positive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RM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Minus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RZ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RNZ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No Zero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RPE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Parity Even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= 1</a:t>
                      </a:r>
                      <a:endParaRPr lang="en-US" sz="1600" dirty="0"/>
                    </a:p>
                  </a:txBody>
                  <a:tcPr marT="45735" marB="45735"/>
                </a:tc>
              </a:tr>
              <a:tr h="38451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RPO</a:t>
                      </a:r>
                      <a:endParaRPr lang="en-US" sz="1600" dirty="0"/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Return if Parity Odd</a:t>
                      </a:r>
                    </a:p>
                  </a:txBody>
                  <a:tcPr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 = 0</a:t>
                      </a:r>
                      <a:endParaRPr lang="en-US" sz="1600" dirty="0"/>
                    </a:p>
                  </a:txBody>
                  <a:tcPr marT="45735" marB="4573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RET 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Return from subroutine</a:t>
            </a:r>
          </a:p>
          <a:p>
            <a:pPr>
              <a:buNone/>
            </a:pPr>
            <a:r>
              <a:rPr lang="en-IN" sz="1600" dirty="0" smtClean="0"/>
              <a:t>(SP)</a:t>
            </a:r>
            <a:r>
              <a:rPr lang="en-IN" sz="1600" baseline="-25000" dirty="0" smtClean="0"/>
              <a:t> </a:t>
            </a:r>
            <a:r>
              <a:rPr lang="en-US" sz="1600" dirty="0" smtClean="0"/>
              <a:t>→ (PC)</a:t>
            </a:r>
            <a:r>
              <a:rPr lang="en-US" sz="1600" baseline="-25000" dirty="0" smtClean="0"/>
              <a:t>L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+ 1)</a:t>
            </a:r>
            <a:r>
              <a:rPr lang="en-IN" sz="1600" baseline="-25000" dirty="0" smtClean="0"/>
              <a:t> </a:t>
            </a:r>
            <a:r>
              <a:rPr lang="en-US" sz="1600" dirty="0" smtClean="0"/>
              <a:t>→ (PC)</a:t>
            </a:r>
            <a:r>
              <a:rPr lang="en-US" sz="1600" baseline="-25000" dirty="0" smtClean="0"/>
              <a:t>H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+ 2) </a:t>
            </a:r>
            <a:r>
              <a:rPr lang="en-US" sz="1600" dirty="0" smtClean="0"/>
              <a:t>→ SP</a:t>
            </a:r>
            <a:endParaRPr lang="en-IN" sz="1600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 r="2990"/>
          <a:stretch>
            <a:fillRect/>
          </a:stretch>
        </p:blipFill>
        <p:spPr bwMode="auto">
          <a:xfrm>
            <a:off x="3571868" y="785800"/>
            <a:ext cx="5098285" cy="365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Conditional RET 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(SP)</a:t>
            </a:r>
            <a:r>
              <a:rPr lang="en-IN" sz="1600" baseline="-25000" dirty="0" smtClean="0"/>
              <a:t> </a:t>
            </a:r>
            <a:r>
              <a:rPr lang="en-US" sz="1600" dirty="0" smtClean="0"/>
              <a:t>→ (PC)</a:t>
            </a:r>
            <a:r>
              <a:rPr lang="en-US" sz="1600" baseline="-25000" dirty="0" smtClean="0"/>
              <a:t>L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+ 1)</a:t>
            </a:r>
            <a:r>
              <a:rPr lang="en-IN" sz="1600" baseline="-25000" dirty="0" smtClean="0"/>
              <a:t> </a:t>
            </a:r>
            <a:r>
              <a:rPr lang="en-US" sz="1600" dirty="0" smtClean="0"/>
              <a:t>→ (PC)</a:t>
            </a:r>
            <a:r>
              <a:rPr lang="en-US" sz="1600" baseline="-25000" dirty="0" smtClean="0"/>
              <a:t>H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+ 2) </a:t>
            </a:r>
            <a:r>
              <a:rPr lang="en-US" sz="1600" dirty="0" smtClean="0"/>
              <a:t>→ SP</a:t>
            </a:r>
            <a:endParaRPr lang="en-IN" sz="1600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6/12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1/3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714362"/>
            <a:ext cx="392909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Conditional RET </a:t>
            </a:r>
            <a:r>
              <a:rPr lang="en-US" sz="1200" b="1" dirty="0" smtClean="0"/>
              <a:t>contd.</a:t>
            </a:r>
            <a:r>
              <a:rPr lang="en-US" sz="2800" b="1" dirty="0" smtClean="0"/>
              <a:t> 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(SP)</a:t>
            </a:r>
            <a:r>
              <a:rPr lang="en-IN" sz="1600" baseline="-25000" dirty="0" smtClean="0"/>
              <a:t> </a:t>
            </a:r>
            <a:r>
              <a:rPr lang="en-US" sz="1600" dirty="0" smtClean="0"/>
              <a:t>→ (PC)</a:t>
            </a:r>
            <a:r>
              <a:rPr lang="en-US" sz="1600" baseline="-25000" dirty="0" smtClean="0"/>
              <a:t>L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+ 1)</a:t>
            </a:r>
            <a:r>
              <a:rPr lang="en-IN" sz="1600" baseline="-25000" dirty="0" smtClean="0"/>
              <a:t> </a:t>
            </a:r>
            <a:r>
              <a:rPr lang="en-US" sz="1600" dirty="0" smtClean="0"/>
              <a:t>→ (PC)</a:t>
            </a:r>
            <a:r>
              <a:rPr lang="en-US" sz="1600" baseline="-25000" dirty="0" smtClean="0"/>
              <a:t>H</a:t>
            </a:r>
            <a:endParaRPr lang="en-IN" sz="1600" b="1" baseline="-25000" dirty="0" smtClean="0"/>
          </a:p>
          <a:p>
            <a:pPr>
              <a:buNone/>
            </a:pPr>
            <a:r>
              <a:rPr lang="en-IN" sz="1600" dirty="0" smtClean="0"/>
              <a:t>(SP + 2) </a:t>
            </a:r>
            <a:r>
              <a:rPr lang="en-US" sz="1600" dirty="0" smtClean="0"/>
              <a:t>→ SP</a:t>
            </a:r>
            <a:endParaRPr lang="en-IN" sz="1600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6/12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1/3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r="6881"/>
          <a:stretch>
            <a:fillRect/>
          </a:stretch>
        </p:blipFill>
        <p:spPr bwMode="auto">
          <a:xfrm>
            <a:off x="3595686" y="1000108"/>
            <a:ext cx="4833966" cy="342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10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4. RST n (Restart) 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857238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12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 r="3926"/>
          <a:stretch>
            <a:fillRect/>
          </a:stretch>
        </p:blipFill>
        <p:spPr bwMode="auto">
          <a:xfrm>
            <a:off x="3714744" y="928676"/>
            <a:ext cx="485778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00034" y="2357436"/>
            <a:ext cx="714379" cy="577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Restart Address </a:t>
            </a:r>
          </a:p>
          <a:p>
            <a:pPr algn="ctr"/>
            <a:r>
              <a:rPr lang="en-US" sz="105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</a:t>
            </a:r>
          </a:p>
        </p:txBody>
      </p:sp>
      <p:graphicFrame>
        <p:nvGraphicFramePr>
          <p:cNvPr id="15" name="Content Placeholder 7"/>
          <p:cNvGraphicFramePr>
            <a:graphicFrameLocks/>
          </p:cNvGraphicFramePr>
          <p:nvPr/>
        </p:nvGraphicFramePr>
        <p:xfrm>
          <a:off x="1549398" y="2071684"/>
          <a:ext cx="2022470" cy="2469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156"/>
                <a:gridCol w="946314"/>
              </a:tblGrid>
              <a:tr h="415019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/>
                        <a:t>Instructions</a:t>
                      </a:r>
                      <a:endParaRPr lang="en-US" sz="1200" i="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Restart Address</a:t>
                      </a:r>
                      <a:endParaRPr lang="en-US" sz="1200" i="0" dirty="0"/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0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0000 H</a:t>
                      </a:r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1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0008 H</a:t>
                      </a:r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2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0010 H</a:t>
                      </a:r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3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0018 H</a:t>
                      </a:r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4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0020 H</a:t>
                      </a:r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5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0028 H</a:t>
                      </a:r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6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0030 H</a:t>
                      </a:r>
                    </a:p>
                  </a:txBody>
                  <a:tcPr marL="91458" marR="91458" marT="45735" marB="45735"/>
                </a:tc>
              </a:tr>
              <a:tr h="22827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RST</a:t>
                      </a:r>
                      <a:r>
                        <a:rPr lang="en-US" sz="1050" baseline="0" dirty="0" smtClean="0"/>
                        <a:t> 7</a:t>
                      </a:r>
                      <a:endParaRPr lang="en-US" sz="1050" dirty="0"/>
                    </a:p>
                  </a:txBody>
                  <a:tcPr marL="91458" marR="91458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0038 H</a:t>
                      </a:r>
                    </a:p>
                  </a:txBody>
                  <a:tcPr marL="91458" marR="91458" marT="45735" marB="45735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214414" y="2643188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10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5. PCHL  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857238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Jump to address specified by</a:t>
            </a:r>
          </a:p>
          <a:p>
            <a:pPr>
              <a:buNone/>
            </a:pPr>
            <a:r>
              <a:rPr lang="en-IN" sz="1600" dirty="0" smtClean="0"/>
              <a:t>H-L pair</a:t>
            </a:r>
          </a:p>
          <a:p>
            <a:pPr>
              <a:buNone/>
            </a:pPr>
            <a:r>
              <a:rPr lang="en-IN" sz="1600" dirty="0" smtClean="0"/>
              <a:t>[PC] </a:t>
            </a:r>
            <a:r>
              <a:rPr lang="en-US" sz="1600" dirty="0" smtClean="0"/>
              <a:t>←</a:t>
            </a:r>
            <a:r>
              <a:rPr lang="en-IN" sz="1600" dirty="0" smtClean="0"/>
              <a:t> [H-L]</a:t>
            </a:r>
          </a:p>
          <a:p>
            <a:pPr>
              <a:buNone/>
            </a:pPr>
            <a:r>
              <a:rPr lang="en-IN" sz="1600" dirty="0" smtClean="0"/>
              <a:t>[PCH] </a:t>
            </a:r>
            <a:r>
              <a:rPr lang="en-US" sz="1600" dirty="0" smtClean="0"/>
              <a:t>← </a:t>
            </a:r>
            <a:r>
              <a:rPr lang="en-IN" sz="1600" dirty="0" smtClean="0"/>
              <a:t>[H]</a:t>
            </a:r>
          </a:p>
          <a:p>
            <a:pPr>
              <a:buNone/>
            </a:pPr>
            <a:r>
              <a:rPr lang="en-IN" sz="1600" dirty="0" smtClean="0"/>
              <a:t>[PCL] </a:t>
            </a:r>
            <a:r>
              <a:rPr lang="en-US" sz="1600" dirty="0" smtClean="0"/>
              <a:t>←</a:t>
            </a:r>
            <a:r>
              <a:rPr lang="en-IN" sz="1600" dirty="0" smtClean="0"/>
              <a:t> [L]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6</a:t>
            </a:r>
          </a:p>
          <a:p>
            <a:pPr>
              <a:buNone/>
            </a:pPr>
            <a:r>
              <a:rPr lang="en-IN" sz="1600" b="1" dirty="0" smtClean="0"/>
              <a:t>Flags: </a:t>
            </a:r>
            <a:r>
              <a:rPr lang="en-IN" sz="1600" dirty="0" smtClean="0"/>
              <a:t>None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</a:t>
            </a:r>
            <a:endParaRPr lang="en-I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1600" b="1" dirty="0" smtClean="0"/>
              <a:t>Machine Cycles:</a:t>
            </a:r>
            <a:r>
              <a:rPr lang="en-IN" sz="1600" dirty="0" smtClean="0"/>
              <a:t> 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12484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 r="6881"/>
          <a:stretch>
            <a:fillRect/>
          </a:stretch>
        </p:blipFill>
        <p:spPr bwMode="auto">
          <a:xfrm>
            <a:off x="3595686" y="1000108"/>
            <a:ext cx="4833966" cy="342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4. MVI r, data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Move immediate data to register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IN" sz="1600" dirty="0" smtClean="0"/>
              <a:t>[r] </a:t>
            </a:r>
            <a:r>
              <a:rPr lang="en-US" sz="1600" dirty="0" smtClean="0"/>
              <a:t>← </a:t>
            </a:r>
            <a:r>
              <a:rPr lang="en-IN" sz="1600" dirty="0" smtClean="0"/>
              <a:t>data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 </a:t>
            </a:r>
            <a:r>
              <a:rPr lang="en-IN" sz="1600" dirty="0" smtClean="0"/>
              <a:t>7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Immediate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2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000114"/>
            <a:ext cx="442915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4216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985062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1. IN port-address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411970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Input to accumulator from I/O port.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 </a:t>
            </a:r>
            <a:r>
              <a:rPr lang="en-US" sz="1600" dirty="0" smtClean="0"/>
              <a:t>←</a:t>
            </a:r>
            <a:r>
              <a:rPr lang="en-IN" sz="1600" dirty="0" smtClean="0"/>
              <a:t> [port]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Direct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l="2419" r="3067"/>
          <a:stretch>
            <a:fillRect/>
          </a:stretch>
        </p:blipFill>
        <p:spPr bwMode="auto">
          <a:xfrm>
            <a:off x="4357686" y="928676"/>
            <a:ext cx="428624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571472" y="500048"/>
            <a:ext cx="7024744" cy="443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Stack, I/O and Machine Control Group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 OUT port-address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Output from accumulator to I/O port.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[port] </a:t>
            </a:r>
            <a:r>
              <a:rPr lang="en-US" sz="1600" dirty="0" smtClean="0"/>
              <a:t>←</a:t>
            </a:r>
            <a:r>
              <a:rPr lang="en-IN" sz="1600" dirty="0" smtClean="0"/>
              <a:t> [A]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 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Direct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5087" r="1801"/>
          <a:stretch>
            <a:fillRect/>
          </a:stretch>
        </p:blipFill>
        <p:spPr bwMode="auto">
          <a:xfrm>
            <a:off x="4429124" y="785800"/>
            <a:ext cx="421484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3. PUSH </a:t>
            </a:r>
            <a:r>
              <a:rPr lang="en-US" sz="2800" b="1" dirty="0" err="1" smtClean="0"/>
              <a:t>Rp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600" dirty="0" smtClean="0"/>
              <a:t>Push the content of register </a:t>
            </a:r>
          </a:p>
          <a:p>
            <a:pPr>
              <a:buNone/>
            </a:pPr>
            <a:r>
              <a:rPr lang="en-IN" sz="1600" dirty="0" smtClean="0"/>
              <a:t>pair to stack.</a:t>
            </a:r>
          </a:p>
          <a:p>
            <a:pPr>
              <a:buNone/>
            </a:pPr>
            <a:r>
              <a:rPr lang="en-IN" sz="1600" dirty="0" smtClean="0"/>
              <a:t>(</a:t>
            </a:r>
            <a:r>
              <a:rPr lang="en-IN" sz="1600" dirty="0" err="1" smtClean="0"/>
              <a:t>Rp</a:t>
            </a:r>
            <a:r>
              <a:rPr lang="en-IN" sz="1600" dirty="0" smtClean="0"/>
              <a:t>)</a:t>
            </a:r>
            <a:r>
              <a:rPr lang="en-IN" sz="1600" baseline="-25000" dirty="0" smtClean="0"/>
              <a:t>H </a:t>
            </a:r>
            <a:r>
              <a:rPr lang="en-US" sz="1600" dirty="0" smtClean="0"/>
              <a:t>→ (SP – 1)</a:t>
            </a:r>
          </a:p>
          <a:p>
            <a:pPr>
              <a:buNone/>
            </a:pPr>
            <a:r>
              <a:rPr lang="en-IN" sz="1600" dirty="0" smtClean="0"/>
              <a:t>(</a:t>
            </a:r>
            <a:r>
              <a:rPr lang="en-IN" sz="1600" dirty="0" err="1" smtClean="0"/>
              <a:t>Rp</a:t>
            </a:r>
            <a:r>
              <a:rPr lang="en-IN" sz="1600" dirty="0" smtClean="0"/>
              <a:t>)</a:t>
            </a:r>
            <a:r>
              <a:rPr lang="en-IN" sz="1600" baseline="-25000" dirty="0" smtClean="0"/>
              <a:t>L </a:t>
            </a:r>
            <a:r>
              <a:rPr lang="en-US" sz="1600" dirty="0" smtClean="0"/>
              <a:t>→ (SP – 2)</a:t>
            </a:r>
          </a:p>
          <a:p>
            <a:pPr>
              <a:buNone/>
            </a:pPr>
            <a:r>
              <a:rPr lang="en-IN" sz="1600" dirty="0" smtClean="0"/>
              <a:t>(SP – 2) </a:t>
            </a:r>
            <a:r>
              <a:rPr lang="en-US" sz="1600" dirty="0" smtClean="0"/>
              <a:t>→ SP</a:t>
            </a:r>
          </a:p>
          <a:p>
            <a:pPr>
              <a:buNone/>
            </a:pPr>
            <a:endParaRPr lang="en-US" sz="1600" baseline="-250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12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(Source)</a:t>
            </a:r>
          </a:p>
          <a:p>
            <a:pPr>
              <a:buNone/>
            </a:pPr>
            <a:r>
              <a:rPr lang="en-IN" sz="1600" dirty="0" smtClean="0"/>
              <a:t>	Register Indirect (Destination)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r="3926"/>
          <a:stretch>
            <a:fillRect/>
          </a:stretch>
        </p:blipFill>
        <p:spPr bwMode="auto">
          <a:xfrm>
            <a:off x="4143372" y="928676"/>
            <a:ext cx="442115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4. POP </a:t>
            </a:r>
            <a:r>
              <a:rPr lang="en-US" sz="2800" b="1" dirty="0" err="1" smtClean="0"/>
              <a:t>Rp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600" dirty="0" smtClean="0"/>
              <a:t>Copy two bytes from the top of </a:t>
            </a:r>
          </a:p>
          <a:p>
            <a:pPr>
              <a:buNone/>
            </a:pPr>
            <a:r>
              <a:rPr lang="en-IN" sz="1600" dirty="0" smtClean="0"/>
              <a:t>the stack into the specified register.</a:t>
            </a:r>
          </a:p>
          <a:p>
            <a:pPr>
              <a:buNone/>
            </a:pPr>
            <a:r>
              <a:rPr lang="en-IN" sz="1600" dirty="0" smtClean="0"/>
              <a:t>SP </a:t>
            </a:r>
            <a:r>
              <a:rPr lang="en-US" sz="1600" dirty="0" smtClean="0"/>
              <a:t>→ (</a:t>
            </a:r>
            <a:r>
              <a:rPr lang="en-US" sz="1600" dirty="0" err="1" smtClean="0"/>
              <a:t>Rp</a:t>
            </a:r>
            <a:r>
              <a:rPr lang="en-US" sz="1600" dirty="0" smtClean="0"/>
              <a:t>)</a:t>
            </a:r>
            <a:r>
              <a:rPr lang="en-US" sz="1600" baseline="-25000" dirty="0" smtClean="0"/>
              <a:t>L</a:t>
            </a:r>
          </a:p>
          <a:p>
            <a:pPr>
              <a:buNone/>
            </a:pPr>
            <a:r>
              <a:rPr lang="en-IN" sz="1600" dirty="0" smtClean="0"/>
              <a:t>(SP + 1) </a:t>
            </a:r>
            <a:r>
              <a:rPr lang="en-US" sz="1600" dirty="0" smtClean="0"/>
              <a:t>→ (</a:t>
            </a:r>
            <a:r>
              <a:rPr lang="en-US" sz="1600" dirty="0" err="1" smtClean="0"/>
              <a:t>Rp</a:t>
            </a:r>
            <a:r>
              <a:rPr lang="en-US" sz="1600" dirty="0" smtClean="0"/>
              <a:t>)</a:t>
            </a:r>
            <a:r>
              <a:rPr lang="en-US" sz="1600" baseline="-25000" dirty="0" smtClean="0"/>
              <a:t>H</a:t>
            </a:r>
          </a:p>
          <a:p>
            <a:pPr>
              <a:buNone/>
            </a:pPr>
            <a:r>
              <a:rPr lang="en-IN" sz="1600" dirty="0" smtClean="0"/>
              <a:t>(SP + 2) </a:t>
            </a:r>
            <a:r>
              <a:rPr lang="en-US" sz="1600" dirty="0" smtClean="0"/>
              <a:t>→ SP</a:t>
            </a:r>
            <a:endParaRPr lang="en-US" sz="1600" baseline="-25000" dirty="0" smtClean="0"/>
          </a:p>
          <a:p>
            <a:pPr>
              <a:buNone/>
            </a:pPr>
            <a:endParaRPr lang="en-US" sz="1600" baseline="-25000" dirty="0" smtClean="0"/>
          </a:p>
          <a:p>
            <a:pPr>
              <a:buNone/>
            </a:pPr>
            <a:endParaRPr lang="en-IN" sz="1600" b="1" baseline="-250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(Destination)</a:t>
            </a:r>
          </a:p>
          <a:p>
            <a:pPr>
              <a:buNone/>
            </a:pPr>
            <a:r>
              <a:rPr lang="en-IN" sz="1600" dirty="0" smtClean="0"/>
              <a:t>Register Indirect (Source)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3653" y="642924"/>
            <a:ext cx="4260754" cy="395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5. PUSH PSW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Push processor status word.</a:t>
            </a:r>
            <a:endParaRPr lang="en-US" sz="1600" dirty="0" smtClean="0"/>
          </a:p>
          <a:p>
            <a:pPr>
              <a:buNone/>
            </a:pPr>
            <a:r>
              <a:rPr lang="en-IN" sz="1600" dirty="0" smtClean="0"/>
              <a:t>[A]</a:t>
            </a:r>
            <a:r>
              <a:rPr lang="en-IN" sz="1600" baseline="-25000" dirty="0" smtClean="0"/>
              <a:t> </a:t>
            </a:r>
            <a:r>
              <a:rPr lang="en-US" sz="1600" dirty="0" smtClean="0"/>
              <a:t>→ (SP – 1)</a:t>
            </a:r>
          </a:p>
          <a:p>
            <a:pPr>
              <a:buNone/>
            </a:pPr>
            <a:r>
              <a:rPr lang="en-IN" sz="1600" dirty="0" smtClean="0"/>
              <a:t>PSW </a:t>
            </a:r>
            <a:r>
              <a:rPr lang="en-US" sz="1600" dirty="0" smtClean="0"/>
              <a:t>→ (SP – 2)</a:t>
            </a:r>
          </a:p>
          <a:p>
            <a:pPr>
              <a:buNone/>
            </a:pPr>
            <a:r>
              <a:rPr lang="en-IN" sz="1600" dirty="0" smtClean="0"/>
              <a:t>(SP – 2) </a:t>
            </a:r>
            <a:r>
              <a:rPr lang="en-US" sz="1600" dirty="0" smtClean="0"/>
              <a:t>→ SP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12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</a:t>
            </a:r>
            <a:r>
              <a:rPr lang="en-IN" sz="1600" dirty="0" smtClean="0"/>
              <a:t> Register (Source)</a:t>
            </a:r>
          </a:p>
          <a:p>
            <a:pPr>
              <a:buNone/>
            </a:pPr>
            <a:r>
              <a:rPr lang="en-IN" sz="1600" dirty="0" smtClean="0"/>
              <a:t>	Register Indirect (Destination)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r="3926"/>
          <a:stretch>
            <a:fillRect/>
          </a:stretch>
        </p:blipFill>
        <p:spPr bwMode="auto">
          <a:xfrm>
            <a:off x="4143372" y="928676"/>
            <a:ext cx="4421157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6. POP PSW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Copy two bytes from the top of the</a:t>
            </a:r>
          </a:p>
          <a:p>
            <a:pPr>
              <a:buNone/>
            </a:pPr>
            <a:r>
              <a:rPr lang="en-IN" sz="1600" dirty="0" smtClean="0"/>
              <a:t>stack into PSW and accumulator.</a:t>
            </a:r>
          </a:p>
          <a:p>
            <a:pPr>
              <a:buNone/>
            </a:pPr>
            <a:r>
              <a:rPr lang="en-IN" sz="1600" dirty="0" smtClean="0"/>
              <a:t>SP </a:t>
            </a:r>
            <a:r>
              <a:rPr lang="en-US" sz="1600" dirty="0" smtClean="0"/>
              <a:t>→ PSW</a:t>
            </a:r>
            <a:endParaRPr lang="en-US" sz="1600" baseline="-25000" dirty="0" smtClean="0"/>
          </a:p>
          <a:p>
            <a:pPr>
              <a:buNone/>
            </a:pPr>
            <a:r>
              <a:rPr lang="en-IN" sz="1600" dirty="0" smtClean="0"/>
              <a:t>(SP + 1) </a:t>
            </a:r>
            <a:r>
              <a:rPr lang="en-US" sz="1600" dirty="0" smtClean="0"/>
              <a:t>→ [A]</a:t>
            </a:r>
            <a:endParaRPr lang="en-US" sz="1600" baseline="-25000" dirty="0" smtClean="0"/>
          </a:p>
          <a:p>
            <a:pPr>
              <a:buNone/>
            </a:pPr>
            <a:r>
              <a:rPr lang="en-IN" sz="1600" dirty="0" smtClean="0"/>
              <a:t>(SP + 2) </a:t>
            </a:r>
            <a:r>
              <a:rPr lang="en-US" sz="1600" dirty="0" smtClean="0"/>
              <a:t>→ SP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10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3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3653" y="642924"/>
            <a:ext cx="4260754" cy="395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7. HLT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Halt.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5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1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3225" r="5645"/>
          <a:stretch>
            <a:fillRect/>
          </a:stretch>
        </p:blipFill>
        <p:spPr bwMode="auto">
          <a:xfrm>
            <a:off x="3539064" y="785800"/>
            <a:ext cx="5104901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71486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8. XTHL</a:t>
            </a:r>
            <a:endParaRPr lang="ru-RU" sz="1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07155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Exchange stack-top with H-L.</a:t>
            </a:r>
          </a:p>
          <a:p>
            <a:pPr>
              <a:buNone/>
            </a:pPr>
            <a:r>
              <a:rPr lang="en-IN" sz="1600" dirty="0" smtClean="0"/>
              <a:t>[L]  </a:t>
            </a:r>
            <a:r>
              <a:rPr lang="en-US" sz="1600" dirty="0" smtClean="0"/>
              <a:t>↔</a:t>
            </a:r>
            <a:r>
              <a:rPr lang="en-IN" sz="1600" dirty="0" smtClean="0"/>
              <a:t> [SP]</a:t>
            </a:r>
          </a:p>
          <a:p>
            <a:pPr>
              <a:buNone/>
            </a:pPr>
            <a:r>
              <a:rPr lang="en-IN" sz="1600" dirty="0" smtClean="0"/>
              <a:t>[H] </a:t>
            </a:r>
            <a:r>
              <a:rPr lang="en-US" sz="1600" dirty="0" smtClean="0"/>
              <a:t>↔</a:t>
            </a:r>
            <a:r>
              <a:rPr lang="en-IN" sz="1600" dirty="0" smtClean="0"/>
              <a:t> [SP+1]</a:t>
            </a: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b="1" dirty="0" smtClean="0"/>
              <a:t>States:</a:t>
            </a:r>
            <a:r>
              <a:rPr lang="en-IN" sz="1600" dirty="0" smtClean="0"/>
              <a:t> 16</a:t>
            </a:r>
          </a:p>
          <a:p>
            <a:pPr>
              <a:buNone/>
            </a:pPr>
            <a:r>
              <a:rPr lang="en-IN" sz="1600" b="1" dirty="0" smtClean="0"/>
              <a:t>Flags:</a:t>
            </a:r>
            <a:r>
              <a:rPr lang="en-IN" sz="1600" dirty="0" smtClean="0"/>
              <a:t> None </a:t>
            </a:r>
          </a:p>
          <a:p>
            <a:pPr>
              <a:buNone/>
            </a:pPr>
            <a:r>
              <a:rPr lang="en-IN" sz="1600" b="1" dirty="0" smtClean="0"/>
              <a:t>Addressing: </a:t>
            </a:r>
            <a:r>
              <a:rPr lang="en-IN" sz="1600" dirty="0" smtClean="0"/>
              <a:t>Register Indirect</a:t>
            </a:r>
          </a:p>
          <a:p>
            <a:pPr>
              <a:buNone/>
            </a:pPr>
            <a:r>
              <a:rPr lang="en-IN" sz="1600" b="1" dirty="0" smtClean="0"/>
              <a:t>Machine Cycles: </a:t>
            </a:r>
            <a:r>
              <a:rPr lang="en-IN" sz="1600" dirty="0" smtClean="0"/>
              <a:t>5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583922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 l="1785" r="2857"/>
          <a:stretch>
            <a:fillRect/>
          </a:stretch>
        </p:blipFill>
        <p:spPr bwMode="auto">
          <a:xfrm>
            <a:off x="3571868" y="928676"/>
            <a:ext cx="507209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2976</TotalTime>
  <Words>4508</Words>
  <Application>Microsoft Office PowerPoint</Application>
  <PresentationFormat>On-screen Show (16:9)</PresentationFormat>
  <Paragraphs>1236</Paragraphs>
  <Slides>106</Slides>
  <Notes>93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Остин</vt:lpstr>
      <vt:lpstr>8085 Microprocessor</vt:lpstr>
      <vt:lpstr>Instruction Set</vt:lpstr>
      <vt:lpstr>Instruction Formats</vt:lpstr>
      <vt:lpstr>Slide 4</vt:lpstr>
      <vt:lpstr>Data Transfer Instructions</vt:lpstr>
      <vt:lpstr>1. MOV r1, r2</vt:lpstr>
      <vt:lpstr>2. MOV r, M</vt:lpstr>
      <vt:lpstr>3. MOV M, r</vt:lpstr>
      <vt:lpstr>4. MVI r, data</vt:lpstr>
      <vt:lpstr>5. MVI M, data</vt:lpstr>
      <vt:lpstr>6. LXI rp, data 16</vt:lpstr>
      <vt:lpstr>7. LDA addr</vt:lpstr>
      <vt:lpstr>8. STA addr</vt:lpstr>
      <vt:lpstr>9. LHLD addr</vt:lpstr>
      <vt:lpstr>10. SHLD addr</vt:lpstr>
      <vt:lpstr>11. LDAX rp</vt:lpstr>
      <vt:lpstr>12. STAX rp</vt:lpstr>
      <vt:lpstr>13. XCHG</vt:lpstr>
      <vt:lpstr>Slide 19</vt:lpstr>
      <vt:lpstr>8085 Microprocessor</vt:lpstr>
      <vt:lpstr>Arithmetic Instructions</vt:lpstr>
      <vt:lpstr>1. ADD r</vt:lpstr>
      <vt:lpstr>2. SUB r</vt:lpstr>
      <vt:lpstr>3. ADD M</vt:lpstr>
      <vt:lpstr>4. SUB M</vt:lpstr>
      <vt:lpstr>5. ADC r</vt:lpstr>
      <vt:lpstr>6. SBB r</vt:lpstr>
      <vt:lpstr>7. ADC M</vt:lpstr>
      <vt:lpstr>8. SBB M</vt:lpstr>
      <vt:lpstr>9. ADI data</vt:lpstr>
      <vt:lpstr>10. SUI data</vt:lpstr>
      <vt:lpstr>11. ACI data</vt:lpstr>
      <vt:lpstr>12. SBI data</vt:lpstr>
      <vt:lpstr>13. INR r</vt:lpstr>
      <vt:lpstr>14. DCR r</vt:lpstr>
      <vt:lpstr>15. INR M</vt:lpstr>
      <vt:lpstr>16. DCR M</vt:lpstr>
      <vt:lpstr>17. INX rp</vt:lpstr>
      <vt:lpstr>18. DCX rp</vt:lpstr>
      <vt:lpstr>19. DAD rp</vt:lpstr>
      <vt:lpstr>20. DAA</vt:lpstr>
      <vt:lpstr>20. DAA (Decimal Adjust Accumulator) contd..</vt:lpstr>
      <vt:lpstr>Slide 43</vt:lpstr>
      <vt:lpstr>8085 Microprocessor</vt:lpstr>
      <vt:lpstr>Logical Instructions</vt:lpstr>
      <vt:lpstr>1. ANA r</vt:lpstr>
      <vt:lpstr>2. ORA r</vt:lpstr>
      <vt:lpstr>3. XRA r</vt:lpstr>
      <vt:lpstr>4. ANA M</vt:lpstr>
      <vt:lpstr>5. ORA M</vt:lpstr>
      <vt:lpstr>6. XRA M</vt:lpstr>
      <vt:lpstr>7. ANI data</vt:lpstr>
      <vt:lpstr>8. ORI data</vt:lpstr>
      <vt:lpstr>9. XRI data</vt:lpstr>
      <vt:lpstr>10. CMA</vt:lpstr>
      <vt:lpstr>11. CMC</vt:lpstr>
      <vt:lpstr>12. STC</vt:lpstr>
      <vt:lpstr>13. CMP r</vt:lpstr>
      <vt:lpstr>14. CMP M</vt:lpstr>
      <vt:lpstr>15. CPI data</vt:lpstr>
      <vt:lpstr>16. RLC</vt:lpstr>
      <vt:lpstr>17. RRC</vt:lpstr>
      <vt:lpstr>18. RAL</vt:lpstr>
      <vt:lpstr>19. RAR</vt:lpstr>
      <vt:lpstr>Slide 65</vt:lpstr>
      <vt:lpstr>8085 Microprocessor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8085 Microprocessor</vt:lpstr>
      <vt:lpstr>Branch Control Group</vt:lpstr>
      <vt:lpstr>1. Jump Conditionally</vt:lpstr>
      <vt:lpstr>1. JMP addr (label)</vt:lpstr>
      <vt:lpstr>2. Conditional JMP addr (label)</vt:lpstr>
      <vt:lpstr>2. Conditional JMP addr (label)contd.</vt:lpstr>
      <vt:lpstr>2. Call Conditionally</vt:lpstr>
      <vt:lpstr>1. CALL addr (label)</vt:lpstr>
      <vt:lpstr>2. Conditional CALL addr (label)</vt:lpstr>
      <vt:lpstr>2. Conditional CALL addr (label)contd.</vt:lpstr>
      <vt:lpstr>3. Return Conditionally</vt:lpstr>
      <vt:lpstr>1. RET </vt:lpstr>
      <vt:lpstr>2. Conditional RET </vt:lpstr>
      <vt:lpstr>2. Conditional RET contd. </vt:lpstr>
      <vt:lpstr>4. RST n (Restart) </vt:lpstr>
      <vt:lpstr>5. PCHL  </vt:lpstr>
      <vt:lpstr>Slide 90</vt:lpstr>
      <vt:lpstr>8085 Microprocessor</vt:lpstr>
      <vt:lpstr>1. IN port-address</vt:lpstr>
      <vt:lpstr>2. OUT port-address</vt:lpstr>
      <vt:lpstr>3. PUSH Rp</vt:lpstr>
      <vt:lpstr>4. POP Rp</vt:lpstr>
      <vt:lpstr>5. PUSH PSW</vt:lpstr>
      <vt:lpstr>6. POP PSW</vt:lpstr>
      <vt:lpstr>7. HLT</vt:lpstr>
      <vt:lpstr>8. XTHL</vt:lpstr>
      <vt:lpstr>9. SPHL</vt:lpstr>
      <vt:lpstr>10. EI</vt:lpstr>
      <vt:lpstr>11. DI</vt:lpstr>
      <vt:lpstr>12. SIM</vt:lpstr>
      <vt:lpstr>13. RIM</vt:lpstr>
      <vt:lpstr>14. NOP</vt:lpstr>
      <vt:lpstr>Slide 106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tazotazo29@hotmail.com</dc:creator>
  <cp:lastModifiedBy>Dr. Manju Khurana</cp:lastModifiedBy>
  <cp:revision>318</cp:revision>
  <dcterms:created xsi:type="dcterms:W3CDTF">2017-06-04T10:29:21Z</dcterms:created>
  <dcterms:modified xsi:type="dcterms:W3CDTF">2022-02-07T16:18:38Z</dcterms:modified>
</cp:coreProperties>
</file>