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tiff" ContentType="image/tif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459" r:id="rId3"/>
    <p:sldId id="513" r:id="rId4"/>
    <p:sldId id="498" r:id="rId5"/>
    <p:sldId id="499" r:id="rId6"/>
    <p:sldId id="500" r:id="rId7"/>
    <p:sldId id="501" r:id="rId8"/>
    <p:sldId id="502" r:id="rId9"/>
    <p:sldId id="503" r:id="rId10"/>
    <p:sldId id="504" r:id="rId11"/>
    <p:sldId id="505" r:id="rId12"/>
    <p:sldId id="506" r:id="rId13"/>
    <p:sldId id="507" r:id="rId14"/>
    <p:sldId id="508" r:id="rId15"/>
    <p:sldId id="509" r:id="rId16"/>
    <p:sldId id="510" r:id="rId17"/>
    <p:sldId id="511" r:id="rId18"/>
    <p:sldId id="512" r:id="rId19"/>
    <p:sldId id="514" r:id="rId2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B58F9E8C-0A85-4C74-BFCD-97BDB3FC2975}">
          <p14:sldIdLst>
            <p14:sldId id="256"/>
            <p14:sldId id="402"/>
            <p14:sldId id="259"/>
            <p14:sldId id="260"/>
            <p14:sldId id="261"/>
            <p14:sldId id="262"/>
            <p14:sldId id="277"/>
            <p14:sldId id="257"/>
            <p14:sldId id="302"/>
            <p14:sldId id="304"/>
            <p14:sldId id="305"/>
            <p14:sldId id="330"/>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 id="351"/>
            <p14:sldId id="352"/>
            <p14:sldId id="353"/>
            <p14:sldId id="354"/>
            <p14:sldId id="355"/>
            <p14:sldId id="373"/>
            <p14:sldId id="374"/>
            <p14:sldId id="377"/>
          </p14:sldIdLst>
        </p14:section>
        <p14:section name="Untitled Section" id="{A1C4EBB7-3ABC-4BED-BA7D-7C3B348ECFEB}">
          <p14:sldIdLst>
            <p14:sldId id="378"/>
            <p14:sldId id="379"/>
            <p14:sldId id="380"/>
            <p14:sldId id="381"/>
            <p14:sldId id="376"/>
            <p14:sldId id="375"/>
            <p14:sldId id="401"/>
            <p14:sldId id="382"/>
            <p14:sldId id="383"/>
            <p14:sldId id="388"/>
            <p14:sldId id="389"/>
            <p14:sldId id="391"/>
            <p14:sldId id="390"/>
            <p14:sldId id="392"/>
            <p14:sldId id="393"/>
            <p14:sldId id="394"/>
            <p14:sldId id="395"/>
            <p14:sldId id="396"/>
            <p14:sldId id="397"/>
            <p14:sldId id="398"/>
            <p14:sldId id="425"/>
            <p14:sldId id="414"/>
            <p14:sldId id="415"/>
            <p14:sldId id="417"/>
            <p14:sldId id="416"/>
            <p14:sldId id="418"/>
            <p14:sldId id="419"/>
            <p14:sldId id="420"/>
            <p14:sldId id="421"/>
            <p14:sldId id="422"/>
            <p14:sldId id="423"/>
            <p14:sldId id="424"/>
            <p14:sldId id="399"/>
            <p14:sldId id="403"/>
            <p14:sldId id="413"/>
            <p14:sldId id="404"/>
            <p14:sldId id="406"/>
            <p14:sldId id="405"/>
            <p14:sldId id="407"/>
            <p14:sldId id="408"/>
            <p14:sldId id="409"/>
            <p14:sldId id="410"/>
            <p14:sldId id="412"/>
            <p14:sldId id="411"/>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3/22/2021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3/22/2021</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 xmlns:p14="http://schemas.microsoft.com/office/powerpoint/2010/main" val="45153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 xmlns:p14="http://schemas.microsoft.com/office/powerpoint/2010/main" val="45153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 xmlns:p14="http://schemas.microsoft.com/office/powerpoint/2010/main" val="86486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 xmlns:p14="http://schemas.microsoft.com/office/powerpoint/2010/main" val="429046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 xmlns:p14="http://schemas.microsoft.com/office/powerpoint/2010/main" val="215171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 xmlns:p14="http://schemas.microsoft.com/office/powerpoint/2010/main" val="2041568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 xmlns:p14="http://schemas.microsoft.com/office/powerpoint/2010/main" val="1712421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 xmlns:p14="http://schemas.microsoft.com/office/powerpoint/2010/main" val="609920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 xmlns:p14="http://schemas.microsoft.com/office/powerpoint/2010/main" val="171242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BADE4-A3C0-4B80-B205-97696FB08C47}" type="slidenum">
              <a:rPr lang="en-US" smtClean="0"/>
              <a:pPr/>
              <a:t>2</a:t>
            </a:fld>
            <a:endParaRPr lang="en-US"/>
          </a:p>
        </p:txBody>
      </p:sp>
    </p:spTree>
    <p:extLst>
      <p:ext uri="{BB962C8B-B14F-4D97-AF65-F5344CB8AC3E}">
        <p14:creationId xmlns:p14="http://schemas.microsoft.com/office/powerpoint/2010/main" xmlns="" val="277637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BADE4-A3C0-4B80-B205-97696FB08C47}" type="slidenum">
              <a:rPr lang="en-US" smtClean="0"/>
              <a:pPr/>
              <a:t>3</a:t>
            </a:fld>
            <a:endParaRPr lang="en-US"/>
          </a:p>
        </p:txBody>
      </p:sp>
    </p:spTree>
    <p:extLst>
      <p:ext uri="{BB962C8B-B14F-4D97-AF65-F5344CB8AC3E}">
        <p14:creationId xmlns:p14="http://schemas.microsoft.com/office/powerpoint/2010/main" xmlns="" val="2776370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 xmlns:p14="http://schemas.microsoft.com/office/powerpoint/2010/main" val="286446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 xmlns:p14="http://schemas.microsoft.com/office/powerpoint/2010/main" val="97379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 xmlns:p14="http://schemas.microsoft.com/office/powerpoint/2010/main" val="296127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 xmlns:p14="http://schemas.microsoft.com/office/powerpoint/2010/main" val="17124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 xmlns:p14="http://schemas.microsoft.com/office/powerpoint/2010/main" val="171242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 xmlns:p14="http://schemas.microsoft.com/office/powerpoint/2010/main" val="17363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A269C45-4CF4-48B8-A6FE-F7139FDB52D1}" type="datetime1">
              <a:rPr lang="en-US" smtClean="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3559917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8554F-6966-4451-99BD-C9ADD6B79821}" type="datetime1">
              <a:rPr lang="en-US" smtClean="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7673018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82577-9723-4552-BAE8-343CC729F6BF}" type="datetime1">
              <a:rPr lang="en-US" smtClean="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D52DC-2859-47E5-B0A6-1528336DDF04}" type="datetime1">
              <a:rPr lang="en-US" smtClean="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179330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B51C7-EB56-42B0-A392-55636E4850AD}" type="datetime1">
              <a:rPr lang="en-US" smtClean="0"/>
              <a:pPr/>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1169944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94E23A-4ACE-4AC5-A9D6-1DE9748F3AF5}" type="datetime1">
              <a:rPr lang="en-US" smtClean="0"/>
              <a:pPr/>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927147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BC39A-C437-4CB9-AE67-1A0029B939DC}" type="datetime1">
              <a:rPr lang="en-US" smtClean="0"/>
              <a:pPr/>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270308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EAA8BE-2336-44A5-8FD7-6312C25199A8}" type="datetime1">
              <a:rPr lang="en-US" smtClean="0"/>
              <a:pPr/>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47556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C1DC5-6B2F-42F4-91CC-82B5086206D6}" type="datetime1">
              <a:rPr lang="en-US" smtClean="0"/>
              <a:pPr/>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4113030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FC84E-DA2E-47D4-AD59-E69D272DD37D}" type="datetime1">
              <a:rPr lang="en-US" smtClean="0"/>
              <a:pPr/>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3EED0-36A2-4733-B7C0-4B0812CA6AD0}" type="datetime1">
              <a:rPr lang="en-US" smtClean="0"/>
              <a:pPr/>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88934317-8EEE-4851-B43B-62A402F6295C}" type="datetime1">
              <a:rPr lang="en-US" smtClean="0"/>
              <a:pPr/>
              <a:t>3/22/2021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tiff"/><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5.tiff"/><Relationship Id="rId5"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8086 Microprocessor</a:t>
            </a:r>
            <a:endParaRPr lang="en-US" sz="3600" dirty="0">
              <a:latin typeface="Octapost NBP" pitchFamily="2" charset="0"/>
            </a:endParaRPr>
          </a:p>
        </p:txBody>
      </p:sp>
      <p:sp>
        <p:nvSpPr>
          <p:cNvPr id="7" name="Подзаголовок 2"/>
          <p:cNvSpPr>
            <a:spLocks noGrp="1"/>
          </p:cNvSpPr>
          <p:nvPr>
            <p:ph type="subTitle" idx="1"/>
          </p:nvPr>
        </p:nvSpPr>
        <p:spPr>
          <a:xfrm>
            <a:off x="5715000" y="4876800"/>
            <a:ext cx="2743200" cy="1060938"/>
          </a:xfrm>
        </p:spPr>
        <p:txBody>
          <a:bodyPr>
            <a:noAutofit/>
          </a:bodyPr>
          <a:lstStyle/>
          <a:p>
            <a:r>
              <a:rPr lang="en-IN" sz="1400" b="1" dirty="0" smtClean="0">
                <a:latin typeface="Bell MT" pitchFamily="18" charset="0"/>
              </a:rPr>
              <a:t>Dr. Manju Khurana</a:t>
            </a:r>
          </a:p>
          <a:p>
            <a:r>
              <a:rPr lang="en-IN" sz="1400" b="1" dirty="0" smtClean="0">
                <a:latin typeface="Bell MT" pitchFamily="18" charset="0"/>
              </a:rPr>
              <a:t>Assistant Professor, CSED</a:t>
            </a:r>
          </a:p>
          <a:p>
            <a:r>
              <a:rPr lang="en-IN" sz="1400" b="1" dirty="0" smtClean="0">
                <a:latin typeface="Bell MT" pitchFamily="18" charset="0"/>
              </a:rPr>
              <a:t>TIET, Patiala</a:t>
            </a:r>
          </a:p>
          <a:p>
            <a:r>
              <a:rPr lang="en-IN" sz="1400" b="1" dirty="0" smtClean="0">
                <a:latin typeface="Bell MT" pitchFamily="18" charset="0"/>
              </a:rPr>
              <a:t>manju.khurana@thapar.edu</a:t>
            </a:r>
            <a:endParaRPr lang="en-US" sz="1400" b="1" dirty="0">
              <a:latin typeface="Bell MT" pitchFamily="18" charset="0"/>
            </a:endParaRPr>
          </a:p>
        </p:txBody>
      </p:sp>
    </p:spTree>
    <p:extLst>
      <p:ext uri="{BB962C8B-B14F-4D97-AF65-F5344CB8AC3E}">
        <p14:creationId xmlns="" xmlns:p14="http://schemas.microsoft.com/office/powerpoint/2010/main" val="42456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791051"/>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Causes </a:t>
            </a:r>
            <a:r>
              <a:rPr lang="en-US" sz="1400" b="1" dirty="0">
                <a:latin typeface="Verdana" pitchFamily="34" charset="0"/>
                <a:ea typeface="Verdana" pitchFamily="34" charset="0"/>
                <a:cs typeface="Verdana" pitchFamily="34" charset="0"/>
              </a:rPr>
              <a:t>the processor to immediately terminate its present  activity.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clock input provides the basic timing for processor operation and bus control activity. </a:t>
            </a:r>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5,8 or 10 </a:t>
            </a:r>
            <a:r>
              <a:rPr lang="en-US" sz="1400" b="1" dirty="0" err="1" smtClean="0">
                <a:latin typeface="Verdana" pitchFamily="34" charset="0"/>
                <a:ea typeface="Verdana" pitchFamily="34" charset="0"/>
                <a:cs typeface="Verdana" pitchFamily="34" charset="0"/>
              </a:rPr>
              <a:t>MHz.</a:t>
            </a:r>
            <a:endParaRPr lang="en-US" sz="1400" b="1" dirty="0">
              <a:latin typeface="Verdana" pitchFamily="34" charset="0"/>
              <a:ea typeface="Verdana" pitchFamily="34" charset="0"/>
              <a:cs typeface="Verdana" pitchFamily="34" charset="0"/>
            </a:endParaRP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INTR Interrupt </a:t>
            </a:r>
            <a:r>
              <a:rPr lang="en-US" b="1" dirty="0">
                <a:latin typeface="Verdana" pitchFamily="34" charset="0"/>
                <a:ea typeface="Verdana" pitchFamily="34" charset="0"/>
                <a:cs typeface="Verdana" pitchFamily="34" charset="0"/>
              </a:rPr>
              <a:t>Request  </a:t>
            </a:r>
          </a:p>
          <a:p>
            <a:endParaRPr lang="en-US"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a triggered input. This is sampled during the last clock cycles of each instruction to determine the availability of the request. If any interrupt request is pending, the processor enters the interrupt acknowledge cycle.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signal is active high and internally synchronized.</a:t>
            </a:r>
          </a:p>
        </p:txBody>
      </p:sp>
      <p:pic>
        <p:nvPicPr>
          <p:cNvPr id="114690" name="Picture 2"/>
          <p:cNvPicPr>
            <a:picLocks noChangeAspect="1" noChangeArrowheads="1"/>
          </p:cNvPicPr>
          <p:nvPr/>
        </p:nvPicPr>
        <p:blipFill>
          <a:blip r:embed="rId3"/>
          <a:srcRect/>
          <a:stretch>
            <a:fillRect/>
          </a:stretch>
        </p:blipFill>
        <p:spPr bwMode="auto">
          <a:xfrm>
            <a:off x="152400" y="1114425"/>
            <a:ext cx="4343400" cy="5286375"/>
          </a:xfrm>
          <a:prstGeom prst="rect">
            <a:avLst/>
          </a:prstGeom>
          <a:noFill/>
          <a:ln w="9525">
            <a:noFill/>
            <a:miter lim="800000"/>
            <a:headEnd/>
            <a:tailEnd/>
          </a:ln>
          <a:effectLst/>
        </p:spPr>
      </p:pic>
    </p:spTree>
    <p:extLst>
      <p:ext uri="{BB962C8B-B14F-4D97-AF65-F5344CB8AC3E}">
        <p14:creationId xmlns=""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12" name="Rectangle 11"/>
          <p:cNvSpPr/>
          <p:nvPr/>
        </p:nvSpPr>
        <p:spPr>
          <a:xfrm>
            <a:off x="4648200" y="914400"/>
            <a:ext cx="4343400" cy="301621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the acknowledgement from the slow </a:t>
            </a:r>
            <a:r>
              <a:rPr lang="en-US" sz="1400" b="1" dirty="0" smtClean="0">
                <a:latin typeface="Verdana" pitchFamily="34" charset="0"/>
                <a:ea typeface="Verdana" pitchFamily="34" charset="0"/>
                <a:cs typeface="Verdana" pitchFamily="34" charset="0"/>
              </a:rPr>
              <a:t>device(addressed I/O) </a:t>
            </a:r>
            <a:r>
              <a:rPr lang="en-US" sz="1400" b="1" dirty="0">
                <a:latin typeface="Verdana" pitchFamily="34" charset="0"/>
                <a:ea typeface="Verdana" pitchFamily="34" charset="0"/>
                <a:cs typeface="Verdana" pitchFamily="34" charset="0"/>
              </a:rPr>
              <a:t>or memory </a:t>
            </a:r>
            <a:r>
              <a:rPr lang="en-US" sz="1400" b="1" dirty="0" smtClean="0">
                <a:latin typeface="Verdana" pitchFamily="34" charset="0"/>
                <a:ea typeface="Verdana" pitchFamily="34" charset="0"/>
                <a:cs typeface="Verdana" pitchFamily="34" charset="0"/>
              </a:rPr>
              <a:t>indicates that peripheral is ready to transfer data.</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made available by the devices </a:t>
            </a:r>
            <a:r>
              <a:rPr lang="en-US" sz="1400" b="1" dirty="0" smtClean="0">
                <a:latin typeface="Verdana" pitchFamily="34" charset="0"/>
                <a:ea typeface="Verdana" pitchFamily="34" charset="0"/>
                <a:cs typeface="Verdana" pitchFamily="34" charset="0"/>
              </a:rPr>
              <a:t>is </a:t>
            </a:r>
            <a:r>
              <a:rPr lang="en-US" sz="1400" b="1" dirty="0">
                <a:latin typeface="Verdana" pitchFamily="34" charset="0"/>
                <a:ea typeface="Verdana" pitchFamily="34" charset="0"/>
                <a:cs typeface="Verdana" pitchFamily="34" charset="0"/>
              </a:rPr>
              <a:t>synchronized by the 8284A clock generator to provide ready input to the 8086.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active high.</a:t>
            </a:r>
          </a:p>
        </p:txBody>
      </p:sp>
    </p:spTree>
    <p:extLst>
      <p:ext uri="{BB962C8B-B14F-4D97-AF65-F5344CB8AC3E}">
        <p14:creationId xmlns=""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1" nodeType="clickEffect">
                                  <p:stCondLst>
                                    <p:cond delay="0"/>
                                  </p:stCondLst>
                                  <p:childTnLst>
                                    <p:animMotion origin="layout" path="M 1.38889E-6 0.03677 L -0.25 0.03677 " pathEditMode="relative" rAng="0" ptsTypes="AA">
                                      <p:cBhvr>
                                        <p:cTn id="10" dur="500" fill="hold"/>
                                        <p:tgtEl>
                                          <p:spTgt spid="48"/>
                                        </p:tgtEl>
                                        <p:attrNameLst>
                                          <p:attrName>ppt_x</p:attrName>
                                          <p:attrName>ppt_y</p:attrName>
                                        </p:attrNameLst>
                                      </p:cBhvr>
                                      <p:rCtr x="-12500" y="0"/>
                                    </p:animMotion>
                                  </p:childTnLst>
                                </p:cTn>
                              </p:par>
                              <p:par>
                                <p:cTn id="11" presetID="64" presetClass="path" presetSubtype="0" accel="50000" decel="50000" fill="hold" grpId="2" nodeType="withEffect">
                                  <p:stCondLst>
                                    <p:cond delay="0"/>
                                  </p:stCondLst>
                                  <p:childTnLst>
                                    <p:animMotion origin="layout" path="M -0.25 0.03677 L -0.25 0.00347 " pathEditMode="relative" rAng="0" ptsTypes="AA">
                                      <p:cBhvr>
                                        <p:cTn id="12" dur="500" fill="hold"/>
                                        <p:tgtEl>
                                          <p:spTgt spid="48"/>
                                        </p:tgtEl>
                                        <p:attrNameLst>
                                          <p:attrName>ppt_x</p:attrName>
                                          <p:attrName>ppt_y</p:attrName>
                                        </p:attrNameLst>
                                      </p:cBhvr>
                                      <p:rCtr x="0" y="-1665"/>
                                    </p:animMotion>
                                  </p:childTnLst>
                                </p:cTn>
                              </p:par>
                              <p:par>
                                <p:cTn id="13" presetID="64" presetClass="path" presetSubtype="0" accel="50000" decel="50000" fill="hold" grpId="3" nodeType="withEffect">
                                  <p:stCondLst>
                                    <p:cond delay="0"/>
                                  </p:stCondLst>
                                  <p:childTnLst>
                                    <p:animMotion origin="layout" path="M -0.25 0.00347 L -0.25 -0.02983 " pathEditMode="relative" rAng="0" ptsTypes="AA">
                                      <p:cBhvr>
                                        <p:cTn id="14" dur="500" fill="hold"/>
                                        <p:tgtEl>
                                          <p:spTgt spid="48"/>
                                        </p:tgtEl>
                                        <p:attrNameLst>
                                          <p:attrName>ppt_x</p:attrName>
                                          <p:attrName>ppt_y</p:attrName>
                                        </p:attrNameLst>
                                      </p:cBhvr>
                                      <p:rCtr x="0" y="-1665"/>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4" nodeType="clickEffect">
                                  <p:stCondLst>
                                    <p:cond delay="0"/>
                                  </p:stCondLst>
                                  <p:childTnLst>
                                    <p:animMotion origin="layout" path="M -0.25 -0.02983 L -0.25 -0.06313 " pathEditMode="relative" rAng="0" ptsTypes="AA">
                                      <p:cBhvr>
                                        <p:cTn id="18" dur="500" fill="hold"/>
                                        <p:tgtEl>
                                          <p:spTgt spid="48"/>
                                        </p:tgtEl>
                                        <p:attrNameLst>
                                          <p:attrName>ppt_x</p:attrName>
                                          <p:attrName>ppt_y</p:attrName>
                                        </p:attrNameLst>
                                      </p:cBhvr>
                                      <p:rCtr x="0" y="-1665"/>
                                    </p:animMotion>
                                  </p:childTnLst>
                                </p:cTn>
                              </p:par>
                            </p:childTnLst>
                          </p:cTn>
                        </p:par>
                      </p:childTnLst>
                    </p:cTn>
                  </p:par>
                  <p:par>
                    <p:cTn id="19" fill="hold">
                      <p:stCondLst>
                        <p:cond delay="indefinite"/>
                      </p:stCondLst>
                      <p:childTnLst>
                        <p:par>
                          <p:cTn id="20" fill="hold">
                            <p:stCondLst>
                              <p:cond delay="0"/>
                            </p:stCondLst>
                            <p:childTnLst>
                              <p:par>
                                <p:cTn id="21" presetID="56" presetClass="path" presetSubtype="0" accel="50000" decel="50000" fill="hold" grpId="5" nodeType="clickEffect">
                                  <p:stCondLst>
                                    <p:cond delay="0"/>
                                  </p:stCondLst>
                                  <p:childTnLst>
                                    <p:animMotion origin="layout" path="M -0.25 -0.06521 L -0.00747 -0.57585 " pathEditMode="relative" rAng="0" ptsTypes="AA">
                                      <p:cBhvr>
                                        <p:cTn id="22" dur="500" fill="hold"/>
                                        <p:tgtEl>
                                          <p:spTgt spid="48"/>
                                        </p:tgtEl>
                                        <p:attrNameLst>
                                          <p:attrName>ppt_x</p:attrName>
                                          <p:attrName>ppt_y</p:attrName>
                                        </p:attrNameLst>
                                      </p:cBhvr>
                                      <p:rCtr x="12118" y="-25532"/>
                                    </p:animMotion>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Min/ Max Pins</a:t>
            </a:r>
            <a:endParaRPr lang="en-US" sz="2000" b="1" dirty="0">
              <a:latin typeface="Verdana" pitchFamily="34" charset="0"/>
              <a:ea typeface="Verdana" pitchFamily="34" charset="0"/>
              <a:cs typeface="Verdana" pitchFamily="34" charset="0"/>
            </a:endParaRP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a:t>
            </a:r>
            <a:r>
              <a:rPr lang="en-US" sz="1400" b="1" dirty="0" smtClean="0">
                <a:latin typeface="Verdana" pitchFamily="34" charset="0"/>
                <a:ea typeface="Verdana" pitchFamily="34" charset="0"/>
                <a:cs typeface="Verdana" pitchFamily="34" charset="0"/>
              </a:rPr>
              <a:t> </a:t>
            </a:r>
            <a:r>
              <a:rPr lang="en-US" sz="1400" b="1" dirty="0" smtClean="0">
                <a:solidFill>
                  <a:srgbClr val="FF0066"/>
                </a:solidFill>
                <a:latin typeface="Verdana" pitchFamily="34" charset="0"/>
                <a:ea typeface="Verdana" pitchFamily="34" charset="0"/>
                <a:cs typeface="Verdana" pitchFamily="34" charset="0"/>
              </a:rPr>
              <a:t>Minimum </a:t>
            </a:r>
            <a:r>
              <a:rPr lang="en-US" sz="1400" b="1" dirty="0">
                <a:solidFill>
                  <a:srgbClr val="FF0066"/>
                </a:solidFill>
                <a:latin typeface="Verdana" pitchFamily="34" charset="0"/>
                <a:ea typeface="Verdana" pitchFamily="34" charset="0"/>
                <a:cs typeface="Verdana" pitchFamily="34" charset="0"/>
              </a:rPr>
              <a:t>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Minimum  </a:t>
            </a:r>
            <a:r>
              <a:rPr lang="en-US" sz="1400" b="1" dirty="0">
                <a:latin typeface="Verdana" pitchFamily="34" charset="0"/>
                <a:ea typeface="Verdana" pitchFamily="34" charset="0"/>
                <a:cs typeface="Verdana" pitchFamily="34" charset="0"/>
              </a:rPr>
              <a:t>or maximum </a:t>
            </a:r>
            <a:r>
              <a:rPr lang="en-US" sz="1400" b="1" dirty="0" smtClean="0">
                <a:latin typeface="Verdana" pitchFamily="34" charset="0"/>
                <a:ea typeface="Verdana" pitchFamily="34" charset="0"/>
                <a:cs typeface="Verdana" pitchFamily="34" charset="0"/>
              </a:rPr>
              <a:t>mode operations  </a:t>
            </a:r>
            <a:r>
              <a:rPr lang="en-US" sz="1400" b="1" dirty="0">
                <a:latin typeface="Verdana" pitchFamily="34" charset="0"/>
                <a:ea typeface="Verdana" pitchFamily="34" charset="0"/>
                <a:cs typeface="Verdana" pitchFamily="34" charset="0"/>
              </a:rPr>
              <a:t>are decided by the pin MN/ MX(Active low).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a:t>
            </a:r>
            <a:r>
              <a:rPr lang="en-US" sz="1400" b="1" dirty="0" smtClean="0">
                <a:latin typeface="Verdana" pitchFamily="34" charset="0"/>
                <a:ea typeface="Verdana" pitchFamily="34" charset="0"/>
                <a:cs typeface="Verdana" pitchFamily="34" charset="0"/>
              </a:rPr>
              <a:t>Maximum </a:t>
            </a:r>
            <a:r>
              <a:rPr lang="en-US" sz="1400" b="1" dirty="0">
                <a:latin typeface="Verdana" pitchFamily="34" charset="0"/>
                <a:ea typeface="Verdana" pitchFamily="34" charset="0"/>
                <a:cs typeface="Verdana" pitchFamily="34" charset="0"/>
              </a:rPr>
              <a:t>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8270682"/>
      </p:ext>
    </p:extLst>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mc:Choice xmlns="" xmlns:a14="http://schemas.microsoft.com/office/drawing/2010/main"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graphicFrame>
        <p:nvGraphicFramePr>
          <p:cNvPr id="47" name="Table 46"/>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694115271"/>
              </p:ext>
            </p:extLst>
          </p:nvPr>
        </p:nvGraphicFramePr>
        <p:xfrm>
          <a:off x="3385457" y="2377440"/>
          <a:ext cx="5529943" cy="82296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dirty="0"/>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a:t>
                      </a:r>
                      <a:r>
                        <a:rPr lang="en-US" sz="1200" dirty="0" err="1" smtClean="0">
                          <a:solidFill>
                            <a:sysClr val="windowText" lastClr="000000"/>
                          </a:solidFill>
                          <a:latin typeface="Verdana" pitchFamily="34" charset="0"/>
                          <a:ea typeface="Verdana" pitchFamily="34" charset="0"/>
                          <a:cs typeface="Verdana" pitchFamily="34" charset="0"/>
                        </a:rPr>
                        <a:t>transceivers.HIGH</a:t>
                      </a:r>
                      <a:r>
                        <a:rPr lang="en-US" sz="1200" dirty="0" smtClean="0">
                          <a:solidFill>
                            <a:sysClr val="windowText" lastClr="000000"/>
                          </a:solidFill>
                          <a:latin typeface="Verdana" pitchFamily="34" charset="0"/>
                          <a:ea typeface="Verdana" pitchFamily="34" charset="0"/>
                          <a:cs typeface="Verdana" pitchFamily="34" charset="0"/>
                        </a:rPr>
                        <a:t>-data r sent </a:t>
                      </a:r>
                      <a:r>
                        <a:rPr lang="en-US" sz="1200" dirty="0" err="1" smtClean="0">
                          <a:solidFill>
                            <a:sysClr val="windowText" lastClr="000000"/>
                          </a:solidFill>
                          <a:latin typeface="Verdana" pitchFamily="34" charset="0"/>
                          <a:ea typeface="Verdana" pitchFamily="34" charset="0"/>
                          <a:cs typeface="Verdana" pitchFamily="34" charset="0"/>
                        </a:rPr>
                        <a:t>out,LOW</a:t>
                      </a:r>
                      <a:r>
                        <a:rPr lang="en-US" sz="1200" dirty="0" smtClean="0">
                          <a:solidFill>
                            <a:sysClr val="windowText" lastClr="000000"/>
                          </a:solidFill>
                          <a:latin typeface="Verdana" pitchFamily="34" charset="0"/>
                          <a:ea typeface="Verdana" pitchFamily="34" charset="0"/>
                          <a:cs typeface="Verdana" pitchFamily="34" charset="0"/>
                        </a:rPr>
                        <a:t>-</a:t>
                      </a:r>
                      <a:r>
                        <a:rPr lang="en-US" sz="1200" baseline="0" dirty="0" smtClean="0">
                          <a:solidFill>
                            <a:sysClr val="windowText" lastClr="000000"/>
                          </a:solidFill>
                          <a:latin typeface="Verdana" pitchFamily="34" charset="0"/>
                          <a:ea typeface="Verdana" pitchFamily="34" charset="0"/>
                          <a:cs typeface="Verdana" pitchFamily="34" charset="0"/>
                        </a:rPr>
                        <a:t> received. </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AlternateContent xmlns:mc="http://schemas.openxmlformats.org/markup-compatibility/2006">
        <mc:Choice xmlns="" xmlns:a14="http://schemas.microsoft.com/office/drawing/2010/main"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49" name="Table 48"/>
              <p:cNvGraphicFramePr>
                <a:graphicFrameLocks noGrp="1"/>
              </p:cNvGraphicFramePr>
              <p:nvPr>
                <p:extLst>
                  <p:ext uri="{D42A27DB-BD31-4B8C-83A1-F6EECF244321}">
                    <p14:modId xmlns:a14="http://schemas.microsoft.com/office/drawing/2010/main" xmlns=""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ALE</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Address Latch Enable</a:t>
                      </a:r>
                      <a:r>
                        <a:rPr lang="en-US" sz="1200" dirty="0" smtClean="0">
                          <a:solidFill>
                            <a:schemeClr val="tx1"/>
                          </a:solidFill>
                          <a:latin typeface="Verdana" pitchFamily="34" charset="0"/>
                          <a:ea typeface="Verdana" pitchFamily="34" charset="0"/>
                          <a:cs typeface="Verdana" pitchFamily="34" charset="0"/>
                        </a:rPr>
                        <a:t>) Used</a:t>
                      </a:r>
                      <a:r>
                        <a:rPr lang="en-US" sz="1200" baseline="0" dirty="0" smtClean="0">
                          <a:solidFill>
                            <a:schemeClr val="tx1"/>
                          </a:solidFill>
                          <a:latin typeface="Verdana" pitchFamily="34" charset="0"/>
                          <a:ea typeface="Verdana" pitchFamily="34" charset="0"/>
                          <a:cs typeface="Verdana" pitchFamily="34" charset="0"/>
                        </a:rPr>
                        <a:t> to </a:t>
                      </a:r>
                      <a:r>
                        <a:rPr lang="en-US" sz="1200" baseline="0" dirty="0" err="1" smtClean="0">
                          <a:solidFill>
                            <a:schemeClr val="tx1"/>
                          </a:solidFill>
                          <a:latin typeface="Verdana" pitchFamily="34" charset="0"/>
                          <a:ea typeface="Verdana" pitchFamily="34" charset="0"/>
                          <a:cs typeface="Verdana" pitchFamily="34" charset="0"/>
                        </a:rPr>
                        <a:t>demultiplex</a:t>
                      </a:r>
                      <a:r>
                        <a:rPr lang="en-US" sz="1200" baseline="0" dirty="0" smtClean="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AlternateContent xmlns:mc="http://schemas.openxmlformats.org/markup-compatibility/2006">
        <mc:Choice xmlns="" xmlns:a14="http://schemas.microsoft.com/office/drawing/2010/main"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51" name="Table 50"/>
              <p:cNvGraphicFramePr>
                <a:graphicFrameLocks noGrp="1"/>
              </p:cNvGraphicFramePr>
              <p:nvPr>
                <p:extLst>
                  <p:ext uri="{D42A27DB-BD31-4B8C-83A1-F6EECF244321}">
                    <p14:modId xmlns:a14="http://schemas.microsoft.com/office/drawing/2010/main" xmlns=""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mc:Choice xmlns="" xmlns:a14="http://schemas.microsoft.com/office/drawing/2010/main"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52" name="Table 51"/>
              <p:cNvGraphicFramePr>
                <a:graphicFrameLocks noGrp="1"/>
              </p:cNvGraphicFramePr>
              <p:nvPr>
                <p:extLst>
                  <p:ext uri="{D42A27DB-BD31-4B8C-83A1-F6EECF244321}">
                    <p14:modId xmlns:a14="http://schemas.microsoft.com/office/drawing/2010/main" xmlns=""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mc:Choice xmlns="" xmlns:a14="http://schemas.microsoft.com/office/drawing/2010/main"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53" name="Table 52"/>
              <p:cNvGraphicFramePr>
                <a:graphicFrameLocks noGrp="1"/>
              </p:cNvGraphicFramePr>
              <p:nvPr>
                <p:extLst>
                  <p:ext uri="{D42A27DB-BD31-4B8C-83A1-F6EECF244321}">
                    <p14:modId xmlns:a14="http://schemas.microsoft.com/office/drawing/2010/main" xmlns=""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p:spTree>
    <p:extLst>
      <p:ext uri="{BB962C8B-B14F-4D97-AF65-F5344CB8AC3E}">
        <p14:creationId xmlns="" xmlns:p14="http://schemas.microsoft.com/office/powerpoint/2010/main" val="2228875349"/>
      </p:ext>
    </p:extLst>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smtClean="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graphicFrame>
        <p:nvGraphicFramePr>
          <p:cNvPr id="49" name="Table 48"/>
          <p:cNvGraphicFramePr>
            <a:graphicFrameLocks noGrp="1"/>
          </p:cNvGraphicFramePr>
          <p:nvPr>
            <p:extLst>
              <p:ext uri="{D42A27DB-BD31-4B8C-83A1-F6EECF244321}">
                <p14:modId xmlns=""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gridCol w="4591828"/>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HLDA</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Hold Acknowledge</a:t>
                      </a:r>
                      <a:r>
                        <a:rPr lang="en-US" sz="1200" dirty="0" smtClean="0">
                          <a:solidFill>
                            <a:sysClr val="windowText" lastClr="000000"/>
                          </a:solidFill>
                          <a:latin typeface="Verdana" pitchFamily="34" charset="0"/>
                          <a:ea typeface="Verdana" pitchFamily="34" charset="0"/>
                          <a:cs typeface="Verdana" pitchFamily="34" charset="0"/>
                        </a:rPr>
                        <a:t>) Acknowledge</a:t>
                      </a:r>
                      <a:r>
                        <a:rPr lang="en-US" sz="1200" baseline="0" dirty="0" smtClean="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dirty="0" smtClean="0">
                          <a:solidFill>
                            <a:sysClr val="windowText" lastClr="000000"/>
                          </a:solidFill>
                          <a:latin typeface="Verdana" pitchFamily="34" charset="0"/>
                          <a:ea typeface="Verdana" pitchFamily="34" charset="0"/>
                          <a:cs typeface="Verdana" pitchFamily="34" charset="0"/>
                        </a:rPr>
                        <a:t>The acknowledge</a:t>
                      </a:r>
                      <a:r>
                        <a:rPr lang="en-US" sz="1200" baseline="0" dirty="0" smtClean="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mc:AlternateContent xmlns:mc="http://schemas.openxmlformats.org/markup-compatibility/2006">
        <mc:Choice xmlns="" xmlns:a14="http://schemas.microsoft.com/office/drawing/2010/main"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 xmlns:p14="http://schemas.microsoft.com/office/powerpoint/2010/main" val="30627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mc:Choice xmlns="" xmlns:a14="http://schemas.microsoft.com/office/drawing/2010/main"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p:graphicFrame>
        <p:nvGraphicFramePr>
          <p:cNvPr id="47" name="Table 46"/>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2094630352"/>
              </p:ext>
            </p:extLst>
          </p:nvPr>
        </p:nvGraphicFramePr>
        <p:xfrm>
          <a:off x="3385457" y="2133600"/>
          <a:ext cx="5758543" cy="1005840"/>
        </p:xfrm>
        <a:graphic>
          <a:graphicData uri="http://schemas.openxmlformats.org/drawingml/2006/table">
            <a:tbl>
              <a:tblPr firstRow="1" bandRow="1">
                <a:tableStyleId>{5C22544A-7EE6-4342-B048-85BDC9FD1C3A}</a:tableStyleId>
              </a:tblPr>
              <a:tblGrid>
                <a:gridCol w="976895"/>
                <a:gridCol w="4781648"/>
              </a:tblGrid>
              <a:tr h="640080">
                <a:tc>
                  <a:txBody>
                    <a:bodyPr/>
                    <a:lstStyle/>
                    <a:p>
                      <a:endParaRPr lang="en-US" dirty="0"/>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p>
                    <a:p>
                      <a:r>
                        <a:rPr lang="en-US" sz="1200" baseline="0" dirty="0" smtClean="0">
                          <a:solidFill>
                            <a:sysClr val="windowText" lastClr="000000"/>
                          </a:solidFill>
                          <a:latin typeface="Verdana" pitchFamily="34" charset="0"/>
                          <a:ea typeface="Verdana" pitchFamily="34" charset="0"/>
                          <a:cs typeface="Verdana" pitchFamily="34" charset="0"/>
                        </a:rPr>
                        <a:t>Signals are connected to bus controller Intel 8288. It generates </a:t>
                      </a:r>
                      <a:r>
                        <a:rPr lang="en-US" sz="1200" baseline="0" dirty="0" smtClean="0">
                          <a:solidFill>
                            <a:sysClr val="windowText" lastClr="000000"/>
                          </a:solidFill>
                          <a:latin typeface="Verdana" pitchFamily="34" charset="0"/>
                          <a:ea typeface="Verdana" pitchFamily="34" charset="0"/>
                          <a:cs typeface="Verdana" pitchFamily="34" charset="0"/>
                        </a:rPr>
                        <a:t>memory and </a:t>
                      </a:r>
                      <a:r>
                        <a:rPr lang="en-US" sz="1200" baseline="0" dirty="0" smtClean="0">
                          <a:solidFill>
                            <a:sysClr val="windowText" lastClr="000000"/>
                          </a:solidFill>
                          <a:latin typeface="Verdana" pitchFamily="34" charset="0"/>
                          <a:ea typeface="Verdana" pitchFamily="34" charset="0"/>
                          <a:cs typeface="Verdana" pitchFamily="34" charset="0"/>
                        </a:rPr>
                        <a:t>I/O access </a:t>
                      </a:r>
                      <a:r>
                        <a:rPr lang="en-US" sz="1200" baseline="0" dirty="0" smtClean="0">
                          <a:solidFill>
                            <a:sysClr val="windowText" lastClr="000000"/>
                          </a:solidFill>
                          <a:latin typeface="Verdana" pitchFamily="34" charset="0"/>
                          <a:ea typeface="Verdana" pitchFamily="34" charset="0"/>
                          <a:cs typeface="Verdana" pitchFamily="34" charset="0"/>
                        </a:rPr>
                        <a:t>control signals</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pic>
        <p:nvPicPr>
          <p:cNvPr id="1026" name="Picture 2" descr="C:\Users\APARNA\Desktop\Microprocessor\8086_1.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541837" y="3292475"/>
            <a:ext cx="3108325" cy="310832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 xmlns:p14="http://schemas.microsoft.com/office/powerpoint/2010/main" val="3327300636"/>
      </p:ext>
    </p:extLst>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mc:Choice xmlns="" xmlns:a14="http://schemas.microsoft.com/office/drawing/2010/main"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370840">
                    <a:tc>
                      <a:txBody>
                        <a:bodyPr/>
                        <a:lstStyle/>
                        <a:p>
                          <a14:m>
                            <m:oMath xmlns:m="http://schemas.openxmlformats.org/officeDocument/2006/math">
                              <m:acc>
                                <m:accPr>
                                  <m:chr m:val="̅"/>
                                  <m:ctrlPr>
                                    <a:rPr lang="en-US" sz="1200" i="1" smtClean="0">
                                      <a:solidFill>
                                        <a:srgbClr val="FF0066"/>
                                      </a:solidFill>
                                      <a:latin typeface="Cambria Math"/>
                                    </a:rPr>
                                  </m:ctrlPr>
                                </m:accPr>
                                <m:e>
                                  <m:sSub>
                                    <m:sSubPr>
                                      <m:ctrlPr>
                                        <a:rPr lang="en-US" sz="1200" i="1" smtClean="0">
                                          <a:solidFill>
                                            <a:srgbClr val="FF0066"/>
                                          </a:solidFill>
                                          <a:latin typeface="Cambria Math"/>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r>
                                    <a:rPr lang="en-US" sz="1200" b="1" i="1" smtClean="0">
                                      <a:solidFill>
                                        <a:srgbClr val="FF0066"/>
                                      </a:solidFill>
                                      <a:latin typeface="Cambria Math"/>
                                    </a:rPr>
                                    <m:t>𝑸</m:t>
                                  </m:r>
                                  <m:sSub>
                                    <m:sSubPr>
                                      <m:ctrlPr>
                                        <a:rPr lang="en-US" sz="1200" i="1" smtClean="0">
                                          <a:solidFill>
                                            <a:srgbClr val="FF0066"/>
                                          </a:solidFill>
                                          <a:latin typeface="Cambria Math"/>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pic>
        <p:nvPicPr>
          <p:cNvPr id="1026" name="Picture 2" descr="C:\Users\APARNA\Desktop\Microprocessor\8086_1.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962400" y="3886200"/>
            <a:ext cx="4344504" cy="21050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 xmlns:p14="http://schemas.microsoft.com/office/powerpoint/2010/main" val="586012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mc:Choice xmlns="" xmlns:a14="http://schemas.microsoft.com/office/drawing/2010/main"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370840">
                    <a:tc>
                      <a:txBody>
                        <a:bodyPr/>
                        <a:lstStyle/>
                        <a:p>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oMath>
                          </a14:m>
                          <a:r>
                            <a:rPr lang="en-US" sz="1200" i="0" dirty="0" smtClean="0">
                              <a:solidFill>
                                <a:sysClr val="windowText" lastClr="000000"/>
                              </a:solidFill>
                              <a:latin typeface="Verdana" pitchFamily="34" charset="0"/>
                              <a:ea typeface="Verdana" pitchFamily="34" charset="0"/>
                              <a:cs typeface="Verdana" pitchFamily="34" charset="0"/>
                            </a:rPr>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oMath>
                          </a14:m>
                          <a:r>
                            <a:rPr lang="en-US" sz="1200" i="0" dirty="0" smtClean="0">
                              <a:solidFill>
                                <a:sysClr val="windowText" lastClr="000000"/>
                              </a:solidFill>
                              <a:latin typeface="Verdana" pitchFamily="34" charset="0"/>
                              <a:ea typeface="Verdana" pitchFamily="34" charset="0"/>
                              <a:cs typeface="Verdana" pitchFamily="34" charset="0"/>
                            </a:rPr>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Bus Request/ Bus Grant</a:t>
                          </a:r>
                          <a:r>
                            <a:rPr lang="en-US" sz="1200" dirty="0" smtClean="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smtClean="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 request on</a:t>
                          </a:r>
                          <a:r>
                            <a:rPr lang="en-US" sz="1200" i="1" baseline="0" dirty="0" smtClean="0">
                              <a:solidFill>
                                <a:sysClr val="windowText" lastClr="000000"/>
                              </a:solidFill>
                              <a:latin typeface="Verdana" pitchFamily="34" charset="0"/>
                              <a:ea typeface="Verdana" pitchFamily="34" charset="0"/>
                              <a:cs typeface="Verdana" pitchFamily="34" charset="0"/>
                            </a:rPr>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smtClean="0">
                              <a:solidFill>
                                <a:sysClr val="windowText" lastClr="000000"/>
                              </a:solidFill>
                              <a:latin typeface="Verdana" pitchFamily="34" charset="0"/>
                              <a:ea typeface="Verdana" pitchFamily="34" charset="0"/>
                              <a:cs typeface="Verdana" pitchFamily="34" charset="0"/>
                            </a:rPr>
                            <a:t> will have higher priority than</a:t>
                          </a:r>
                          <a:r>
                            <a:rPr lang="en-US" sz="1200" baseline="0" dirty="0" smtClean="0">
                              <a:solidFill>
                                <a:sysClr val="windowText" lastClr="000000"/>
                              </a:solidFill>
                              <a:latin typeface="Verdana" pitchFamily="34" charset="0"/>
                              <a:ea typeface="Verdana" pitchFamily="34" charset="0"/>
                              <a:cs typeface="Verdana" pitchFamily="34" charset="0"/>
                            </a:rPr>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𝐆</m:t>
                                  </m:r>
                                  <m:sSub>
                                    <m:sSubPr>
                                      <m:ctrlPr>
                                        <a:rPr lang="en-US" sz="1200" b="1" i="1" smtClean="0">
                                          <a:solidFill>
                                            <a:srgbClr val="FF0066"/>
                                          </a:solidFill>
                                          <a:latin typeface="Cambria Math"/>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dirty="0"/>
                        </a:p>
                      </a:txBody>
                      <a:tcPr>
                        <a:blipFill rotWithShape="1">
                          <a:blip r:embed="rId4"/>
                          <a:stretch>
                            <a:fillRect r="-489610" b="-351"/>
                          </a:stretch>
                        </a:blipFill>
                      </a:tcPr>
                    </a:tc>
                    <a:tc>
                      <a:txBody>
                        <a:bodyPr/>
                        <a:lstStyle/>
                        <a:p>
                          <a:endParaRPr lang="en-US" dirty="0"/>
                        </a:p>
                      </a:txBody>
                      <a:tcPr>
                        <a:blipFill rotWithShape="1">
                          <a:blip r:embed="rId4"/>
                          <a:stretch>
                            <a:fillRect l="-20424" b="-351"/>
                          </a:stretch>
                        </a:blipFill>
                      </a:tcPr>
                    </a:tc>
                  </a:tr>
                </a:tbl>
              </a:graphicData>
            </a:graphic>
          </p:graphicFrame>
        </mc:Fallback>
      </mc:AlternateContent>
      <p:pic>
        <p:nvPicPr>
          <p:cNvPr id="1026" name="Picture 2" descr="C:\Users\APARNA\Desktop\Microprocessor\8086_1.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 xmlns:a14="http://schemas.microsoft.com/office/drawing/2010/main"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smtClean="0">
                              <a:solidFill>
                                <a:sysClr val="windowText" lastClr="000000"/>
                              </a:solidFill>
                              <a:latin typeface="Verdana" pitchFamily="34" charset="0"/>
                              <a:ea typeface="Verdana" pitchFamily="34" charset="0"/>
                              <a:cs typeface="Verdana" pitchFamily="34" charset="0"/>
                            </a:rPr>
                            <a:t>An</a:t>
                          </a:r>
                          <a:r>
                            <a:rPr lang="en-US" sz="1200" i="0" baseline="0" dirty="0" smtClean="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algn="just"/>
                          <a:r>
                            <a:rPr lang="en-US" sz="1200" i="0" baseline="0" dirty="0" smtClean="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smtClean="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a:rPr>
                                  </m:ctrlPr>
                                </m:accPr>
                                <m:e>
                                  <m:r>
                                    <a:rPr lang="en-US" sz="1200" b="1" i="0" smtClean="0">
                                      <a:solidFill>
                                        <a:srgbClr val="FF0066"/>
                                      </a:solidFill>
                                      <a:latin typeface="Cambria Math"/>
                                    </a:rPr>
                                    <m:t>𝐋𝐎𝐂𝐊</m:t>
                                  </m:r>
                                </m:e>
                              </m:acc>
                            </m:oMath>
                          </a14:m>
                          <a:r>
                            <a:rPr lang="en-US" sz="1200" i="0" dirty="0" smtClean="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smtClean="0">
                              <a:solidFill>
                                <a:sysClr val="windowText" lastClr="000000"/>
                              </a:solidFill>
                              <a:latin typeface="Verdana" pitchFamily="34" charset="0"/>
                              <a:ea typeface="Verdana" pitchFamily="34" charset="0"/>
                              <a:cs typeface="Verdana" pitchFamily="34" charset="0"/>
                            </a:rPr>
                            <a:t>prevent other bus masters from gaining control of the system bus.</a:t>
                          </a:r>
                          <a:endParaRPr lang="en-US" sz="1200" i="0" u="sng" dirty="0">
                            <a:solidFill>
                              <a:sysClr val="windowText" lastClr="000000"/>
                            </a:solidFill>
                            <a:latin typeface="Verdana" pitchFamily="34" charset="0"/>
                            <a:ea typeface="Verdana" pitchFamily="34" charset="0"/>
                            <a:cs typeface="Verdana" pitchFamily="34" charset="0"/>
                          </a:endParaRP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Choice>
        <mc:Fallback>
          <p:graphicFrame>
            <p:nvGraphicFramePr>
              <p:cNvPr id="13" name="Table 12"/>
              <p:cNvGraphicFramePr>
                <a:graphicFrameLocks noGrp="1"/>
              </p:cNvGraphicFramePr>
              <p:nvPr>
                <p:extLst>
                  <p:ext uri="{D42A27DB-BD31-4B8C-83A1-F6EECF244321}">
                    <p14:modId xmlns:a14="http://schemas.microsoft.com/office/drawing/2010/main" xmlns=""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dirty="0"/>
                        </a:p>
                      </a:txBody>
                      <a:tcPr>
                        <a:blipFill rotWithShape="1">
                          <a:blip r:embed="rId6"/>
                          <a:stretch>
                            <a:fillRect t="-290" r="-489610"/>
                          </a:stretch>
                        </a:blipFill>
                      </a:tcPr>
                    </a:tc>
                    <a:tc>
                      <a:txBody>
                        <a:bodyPr/>
                        <a:lstStyle/>
                        <a:p>
                          <a:endParaRPr lang="en-US" dirty="0"/>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 xmlns:p14="http://schemas.microsoft.com/office/powerpoint/2010/main" val="424590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mc:Choice xmlns="" xmlns:a14="http://schemas.microsoft.com/office/drawing/2010/main"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graphicFrame>
        <p:nvGraphicFramePr>
          <p:cNvPr id="14" name="Table 13"/>
          <p:cNvGraphicFramePr>
            <a:graphicFrameLocks noGrp="1"/>
          </p:cNvGraphicFramePr>
          <p:nvPr>
            <p:extLst>
              <p:ext uri="{D42A27DB-BD31-4B8C-83A1-F6EECF244321}">
                <p14:modId xmlns="" xmlns:p14="http://schemas.microsoft.com/office/powerpoint/2010/main" val="1320106113"/>
              </p:ext>
            </p:extLst>
          </p:nvPr>
        </p:nvGraphicFramePr>
        <p:xfrm>
          <a:off x="1143000" y="2514600"/>
          <a:ext cx="5529943" cy="822960"/>
        </p:xfrm>
        <a:graphic>
          <a:graphicData uri="http://schemas.openxmlformats.org/drawingml/2006/table">
            <a:tbl>
              <a:tblPr firstRow="1" bandRow="1">
                <a:tableStyleId>{5C22544A-7EE6-4342-B048-85BDC9FD1C3A}</a:tableStyleId>
              </a:tblPr>
              <a:tblGrid>
                <a:gridCol w="1219200"/>
                <a:gridCol w="4310743"/>
              </a:tblGrid>
              <a:tr h="370840">
                <a:tc>
                  <a:txBody>
                    <a:bodyPr/>
                    <a:lstStyle/>
                    <a:p>
                      <a:r>
                        <a:rPr lang="en-US" sz="1200" i="0" dirty="0" smtClean="0">
                          <a:solidFill>
                            <a:srgbClr val="FF0066"/>
                          </a:solidFill>
                          <a:latin typeface="Verdana" pitchFamily="34" charset="0"/>
                          <a:ea typeface="Verdana" pitchFamily="34" charset="0"/>
                          <a:cs typeface="Verdana" pitchFamily="34" charset="0"/>
                        </a:rPr>
                        <a:t>WR(LOW)</a:t>
                      </a:r>
                    </a:p>
                    <a:p>
                      <a:r>
                        <a:rPr lang="en-US" sz="1200" i="0" dirty="0" smtClean="0">
                          <a:solidFill>
                            <a:srgbClr val="FF0066"/>
                          </a:solidFill>
                          <a:latin typeface="Verdana" pitchFamily="34" charset="0"/>
                          <a:ea typeface="Verdana" pitchFamily="34" charset="0"/>
                          <a:cs typeface="Verdana" pitchFamily="34" charset="0"/>
                        </a:rPr>
                        <a:t>ALE</a:t>
                      </a:r>
                    </a:p>
                    <a:p>
                      <a:r>
                        <a:rPr lang="en-US" sz="1200" i="0" dirty="0" smtClean="0">
                          <a:solidFill>
                            <a:srgbClr val="FF0066"/>
                          </a:solidFill>
                          <a:latin typeface="Verdana" pitchFamily="34" charset="0"/>
                          <a:ea typeface="Verdana" pitchFamily="34" charset="0"/>
                          <a:cs typeface="Verdana" pitchFamily="34" charset="0"/>
                        </a:rPr>
                        <a:t>DEN(LOW)</a:t>
                      </a:r>
                    </a:p>
                    <a:p>
                      <a:r>
                        <a:rPr lang="en-US" sz="1200" i="0" dirty="0" smtClean="0">
                          <a:solidFill>
                            <a:srgbClr val="FF0066"/>
                          </a:solidFill>
                          <a:latin typeface="Verdana" pitchFamily="34" charset="0"/>
                          <a:ea typeface="Verdana" pitchFamily="34" charset="0"/>
                          <a:cs typeface="Verdana" pitchFamily="34" charset="0"/>
                        </a:rPr>
                        <a:t>DT/R(LOW)</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Not available</a:t>
                      </a:r>
                      <a:r>
                        <a:rPr lang="en-US" sz="1200" baseline="0" dirty="0" smtClean="0">
                          <a:solidFill>
                            <a:sysClr val="windowText" lastClr="000000"/>
                          </a:solidFill>
                          <a:latin typeface="Verdana" pitchFamily="34" charset="0"/>
                          <a:ea typeface="Verdana" pitchFamily="34" charset="0"/>
                          <a:cs typeface="Verdana" pitchFamily="34" charset="0"/>
                        </a:rPr>
                        <a:t> directly from the processor. These signals are available from the controller 8288.</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spTree>
    <p:extLst>
      <p:ext uri="{BB962C8B-B14F-4D97-AF65-F5344CB8AC3E}">
        <p14:creationId xmlns="" xmlns:p14="http://schemas.microsoft.com/office/powerpoint/2010/main" val="586012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1371600" y="857232"/>
            <a:ext cx="6324600" cy="4876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86604"/>
            <a:ext cx="7829550" cy="907197"/>
          </a:xfrm>
        </p:spPr>
        <p:txBody>
          <a:bodyPr/>
          <a:lstStyle/>
          <a:p>
            <a:pPr algn="ctr"/>
            <a:r>
              <a:rPr lang="en-US" b="1" dirty="0" smtClean="0">
                <a:effectLst>
                  <a:outerShdw blurRad="38100" dist="38100" dir="2700000" algn="tl">
                    <a:srgbClr val="000000">
                      <a:alpha val="43137"/>
                    </a:srgbClr>
                  </a:outerShdw>
                </a:effectLst>
              </a:rPr>
              <a:t>Features of 8086 microprocessor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5053" y="1219200"/>
            <a:ext cx="8296275" cy="4465886"/>
          </a:xfrm>
        </p:spPr>
        <p:txBody>
          <a:bodyPr>
            <a:noAutofit/>
          </a:bodyPr>
          <a:lstStyle/>
          <a:p>
            <a:pPr marL="344488" indent="-344488" algn="just">
              <a:buClrTx/>
              <a:buFont typeface="Arial" panose="020B0604020202020204" pitchFamily="34" charset="0"/>
              <a:buChar char="•"/>
            </a:pPr>
            <a:r>
              <a:rPr lang="en-US" sz="2400" dirty="0" smtClean="0"/>
              <a:t>It is a 16-bit, N-channel, HMOS (High speed metal oxide semiconductor) microprocessor.</a:t>
            </a:r>
          </a:p>
          <a:p>
            <a:pPr marL="344488" indent="-344488" algn="just">
              <a:buClrTx/>
              <a:buFont typeface="Arial" panose="020B0604020202020204" pitchFamily="34" charset="0"/>
              <a:buChar char="•"/>
            </a:pPr>
            <a:r>
              <a:rPr lang="en-US" sz="2400" dirty="0" smtClean="0"/>
              <a:t>Its CMOS (Complementary MOS) version, 80C86 is also available.</a:t>
            </a:r>
          </a:p>
          <a:p>
            <a:pPr marL="344488" indent="-344488" algn="just">
              <a:buClrTx/>
              <a:buFont typeface="Arial" panose="020B0604020202020204" pitchFamily="34" charset="0"/>
              <a:buChar char="•"/>
            </a:pPr>
            <a:r>
              <a:rPr lang="en-US" sz="2400" dirty="0" smtClean="0"/>
              <a:t>It consumes less power.</a:t>
            </a:r>
          </a:p>
          <a:p>
            <a:pPr marL="344488" indent="-344488" algn="just">
              <a:buClrTx/>
              <a:buFont typeface="Arial" panose="020B0604020202020204" pitchFamily="34" charset="0"/>
              <a:buChar char="•"/>
            </a:pPr>
            <a:r>
              <a:rPr lang="en-US" sz="2400" dirty="0" smtClean="0"/>
              <a:t>The 8086 draws 360 </a:t>
            </a:r>
            <a:r>
              <a:rPr lang="en-US" sz="2400" dirty="0" err="1" smtClean="0"/>
              <a:t>mA</a:t>
            </a:r>
            <a:r>
              <a:rPr lang="en-US" sz="2400" dirty="0" smtClean="0"/>
              <a:t> on 5V whereas the 80C86 draws only 10 </a:t>
            </a:r>
            <a:r>
              <a:rPr lang="en-US" sz="2400" dirty="0" err="1" smtClean="0"/>
              <a:t>mA</a:t>
            </a:r>
            <a:r>
              <a:rPr lang="en-US" sz="2400" dirty="0" smtClean="0"/>
              <a:t>.</a:t>
            </a:r>
          </a:p>
          <a:p>
            <a:pPr marL="344488" indent="-344488" algn="just">
              <a:buClrTx/>
              <a:buFont typeface="Arial" panose="020B0604020202020204" pitchFamily="34" charset="0"/>
              <a:buChar char="•"/>
            </a:pPr>
            <a:r>
              <a:rPr lang="en-IN" sz="2400" dirty="0" smtClean="0"/>
              <a:t>8086 is manufactured for standard temperature range 32 F to 180 F as well as extended temperature range (40 F to +225 F).</a:t>
            </a:r>
          </a:p>
          <a:p>
            <a:pPr marL="344488" indent="-344488" algn="just">
              <a:buClrTx/>
              <a:buFont typeface="Arial" panose="020B0604020202020204" pitchFamily="34" charset="0"/>
              <a:buChar char="•"/>
            </a:pPr>
            <a:r>
              <a:rPr lang="en-IN" sz="2400" dirty="0" smtClean="0"/>
              <a:t>Its clock frequencies for its different versions are: 5, 8 and 10 </a:t>
            </a:r>
            <a:r>
              <a:rPr lang="en-IN" sz="2400" dirty="0" err="1" smtClean="0"/>
              <a:t>MHz.</a:t>
            </a:r>
            <a:endParaRPr lang="en-IN" sz="2400" dirty="0" smtClean="0"/>
          </a:p>
          <a:p>
            <a:pPr marL="344488" indent="-344488" algn="just">
              <a:buClrTx/>
              <a:buFont typeface="Arial" panose="020B0604020202020204" pitchFamily="34" charset="0"/>
              <a:buChar char="•"/>
            </a:pPr>
            <a:r>
              <a:rPr lang="en-IN" sz="2400" dirty="0" smtClean="0"/>
              <a:t>It was introduced in 1978.</a:t>
            </a:r>
            <a:endParaRPr lang="en-US" sz="2400" dirty="0" smtClean="0"/>
          </a:p>
        </p:txBody>
      </p:sp>
    </p:spTree>
    <p:extLst>
      <p:ext uri="{BB962C8B-B14F-4D97-AF65-F5344CB8AC3E}">
        <p14:creationId xmlns:p14="http://schemas.microsoft.com/office/powerpoint/2010/main" xmlns="" val="2310723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76200"/>
            <a:ext cx="7829550" cy="907197"/>
          </a:xfrm>
        </p:spPr>
        <p:txBody>
          <a:bodyPr/>
          <a:lstStyle/>
          <a:p>
            <a:pPr algn="ctr"/>
            <a:r>
              <a:rPr lang="en-US" b="1" dirty="0" smtClean="0">
                <a:effectLst>
                  <a:outerShdw blurRad="38100" dist="38100" dir="2700000" algn="tl">
                    <a:srgbClr val="000000">
                      <a:alpha val="43137"/>
                    </a:srgbClr>
                  </a:outerShdw>
                </a:effectLst>
              </a:rPr>
              <a:t>Features of 8086 microprocessor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5053" y="838200"/>
            <a:ext cx="8296275" cy="4465886"/>
          </a:xfrm>
        </p:spPr>
        <p:txBody>
          <a:bodyPr>
            <a:noAutofit/>
          </a:bodyPr>
          <a:lstStyle/>
          <a:p>
            <a:pPr marL="344488" indent="-344488" algn="just">
              <a:buClrTx/>
              <a:buFont typeface="Arial" panose="020B0604020202020204" pitchFamily="34" charset="0"/>
              <a:buChar char="•"/>
            </a:pPr>
            <a:r>
              <a:rPr lang="en-US" sz="2400" dirty="0" smtClean="0"/>
              <a:t>It contains an electronic circuitry of 29000 transistors. </a:t>
            </a:r>
          </a:p>
          <a:p>
            <a:pPr marL="344488" indent="-344488" algn="just">
              <a:buClrTx/>
              <a:buFont typeface="Arial" panose="020B0604020202020204" pitchFamily="34" charset="0"/>
              <a:buChar char="•"/>
            </a:pPr>
            <a:r>
              <a:rPr lang="en-IN" sz="2400" dirty="0" smtClean="0"/>
              <a:t>It is built on a single semiconductor chip and packaged on a 40-Pin IC package.</a:t>
            </a:r>
          </a:p>
          <a:p>
            <a:pPr marL="344488" indent="-344488" algn="just">
              <a:buClrTx/>
              <a:buFont typeface="Arial" panose="020B0604020202020204" pitchFamily="34" charset="0"/>
              <a:buChar char="•"/>
            </a:pPr>
            <a:r>
              <a:rPr lang="en-IN" sz="2400" dirty="0" smtClean="0"/>
              <a:t>The type of package is DIP (Dual In-Line Package).</a:t>
            </a:r>
          </a:p>
          <a:p>
            <a:pPr marL="344488" indent="-344488" algn="just">
              <a:buClrTx/>
              <a:buFont typeface="Arial" panose="020B0604020202020204" pitchFamily="34" charset="0"/>
              <a:buChar char="•"/>
            </a:pPr>
            <a:r>
              <a:rPr lang="en-IN" sz="2400" dirty="0" smtClean="0"/>
              <a:t>8086 uses 20 address lines and 16 data lines.</a:t>
            </a:r>
          </a:p>
          <a:p>
            <a:pPr marL="344488" indent="-344488" algn="just">
              <a:buClrTx/>
              <a:buFont typeface="Arial" panose="020B0604020202020204" pitchFamily="34" charset="0"/>
              <a:buChar char="•"/>
            </a:pPr>
            <a:r>
              <a:rPr lang="en-IN" sz="2400" dirty="0" smtClean="0"/>
              <a:t>It can directly address up to 2^20=1Mbytes of memory.</a:t>
            </a:r>
          </a:p>
          <a:p>
            <a:pPr marL="344488" indent="-344488" algn="just">
              <a:buClrTx/>
              <a:buFont typeface="Arial" panose="020B0604020202020204" pitchFamily="34" charset="0"/>
              <a:buChar char="•"/>
            </a:pPr>
            <a:r>
              <a:rPr lang="en-IN" sz="2400" dirty="0" smtClean="0"/>
              <a:t>The 16-bit data word is divided into a low-order byte and a high order byte.</a:t>
            </a:r>
          </a:p>
          <a:p>
            <a:pPr marL="344488" indent="-344488" algn="just">
              <a:buClrTx/>
              <a:buFont typeface="Arial" panose="020B0604020202020204" pitchFamily="34" charset="0"/>
              <a:buChar char="•"/>
            </a:pPr>
            <a:r>
              <a:rPr lang="en-IN" sz="2400" dirty="0" smtClean="0"/>
              <a:t>The 16 low order address lines are time multiplexed with data, and the 4 high order address lines are time multiplexed with status signals. </a:t>
            </a:r>
            <a:endParaRPr lang="en-US" sz="2400" dirty="0" smtClean="0"/>
          </a:p>
        </p:txBody>
      </p:sp>
    </p:spTree>
    <p:extLst>
      <p:ext uri="{BB962C8B-B14F-4D97-AF65-F5344CB8AC3E}">
        <p14:creationId xmlns:p14="http://schemas.microsoft.com/office/powerpoint/2010/main" xmlns="" val="2310723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8229600" cy="1470025"/>
          </a:xfrm>
        </p:spPr>
        <p:txBody>
          <a:bodyPr>
            <a:normAutofit fontScale="90000"/>
          </a:bodyPr>
          <a:lstStyle/>
          <a:p>
            <a:r>
              <a:rPr lang="en-US" sz="3600" dirty="0" smtClean="0">
                <a:latin typeface="Octapost NBP" pitchFamily="2" charset="0"/>
              </a:rPr>
              <a:t>Pin Diagram of Intel 8086 Microprocessor</a:t>
            </a:r>
            <a:br>
              <a:rPr lang="en-US" sz="3600" dirty="0" smtClean="0">
                <a:latin typeface="Octapost NBP" pitchFamily="2" charset="0"/>
              </a:rPr>
            </a:br>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Mistake:- Pin 35 to 38 is </a:t>
            </a:r>
            <a:r>
              <a:rPr lang="en-US" sz="3200" dirty="0" smtClean="0"/>
              <a:t>A</a:t>
            </a:r>
            <a:r>
              <a:rPr lang="en-US" sz="3200" baseline="-25000" dirty="0" smtClean="0"/>
              <a:t>16</a:t>
            </a:r>
            <a:r>
              <a:rPr lang="en-US" sz="3600" dirty="0" smtClean="0">
                <a:latin typeface="Octapost NBP" pitchFamily="2" charset="0"/>
              </a:rPr>
              <a:t>-</a:t>
            </a:r>
            <a:r>
              <a:rPr lang="en-US" sz="3200" dirty="0" smtClean="0"/>
              <a:t>A</a:t>
            </a:r>
            <a:r>
              <a:rPr lang="en-US" sz="3200" baseline="-25000" dirty="0" smtClean="0"/>
              <a:t>19</a:t>
            </a:r>
            <a:r>
              <a:rPr lang="en-US" sz="3600" dirty="0" smtClean="0">
                <a:latin typeface="Octapost NBP" pitchFamily="2" charset="0"/>
              </a:rPr>
              <a:t> instead of </a:t>
            </a:r>
            <a:r>
              <a:rPr lang="en-US" sz="3200" dirty="0" smtClean="0"/>
              <a:t>AD</a:t>
            </a:r>
            <a:r>
              <a:rPr lang="en-US" sz="3200" baseline="-25000" dirty="0" smtClean="0"/>
              <a:t>16</a:t>
            </a:r>
            <a:r>
              <a:rPr lang="en-US" sz="3600" dirty="0" smtClean="0">
                <a:latin typeface="Octapost NBP" pitchFamily="2" charset="0"/>
              </a:rPr>
              <a:t>-</a:t>
            </a:r>
            <a:r>
              <a:rPr lang="en-US" sz="3200" dirty="0" smtClean="0"/>
              <a:t>AD</a:t>
            </a:r>
            <a:r>
              <a:rPr lang="en-US" sz="3200" baseline="-25000" dirty="0" smtClean="0"/>
              <a:t>19</a:t>
            </a:r>
            <a:r>
              <a:rPr lang="en-US" sz="3600" dirty="0" smtClean="0">
                <a:latin typeface="Octapost NBP" pitchFamily="2" charset="0"/>
              </a:rPr>
              <a:t>.</a:t>
            </a:r>
            <a:endParaRPr lang="en-US" sz="3600" dirty="0">
              <a:latin typeface="Octapost NBP" pitchFamily="2" charset="0"/>
            </a:endParaRPr>
          </a:p>
        </p:txBody>
      </p:sp>
    </p:spTree>
    <p:extLst>
      <p:ext uri="{BB962C8B-B14F-4D97-AF65-F5344CB8AC3E}">
        <p14:creationId xmlns="" xmlns:p14="http://schemas.microsoft.com/office/powerpoint/2010/main" val="2700927511"/>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a:t>
            </a:r>
            <a:r>
              <a:rPr lang="en-US" sz="1400" b="1" dirty="0" smtClean="0">
                <a:latin typeface="Verdana" pitchFamily="34" charset="0"/>
                <a:ea typeface="Verdana" pitchFamily="34" charset="0"/>
                <a:cs typeface="Verdana" pitchFamily="34" charset="0"/>
              </a:rPr>
              <a:t>ow </a:t>
            </a:r>
            <a:r>
              <a:rPr lang="en-US" sz="1400" b="1" dirty="0">
                <a:latin typeface="Verdana" pitchFamily="34" charset="0"/>
                <a:ea typeface="Verdana" pitchFamily="34" charset="0"/>
                <a:cs typeface="Verdana" pitchFamily="34" charset="0"/>
              </a:rPr>
              <a:t>order address </a:t>
            </a:r>
            <a:r>
              <a:rPr lang="en-US" sz="1400" b="1" dirty="0" smtClean="0">
                <a:latin typeface="Verdana" pitchFamily="34" charset="0"/>
                <a:ea typeface="Verdana" pitchFamily="34" charset="0"/>
                <a:cs typeface="Verdana" pitchFamily="34" charset="0"/>
              </a:rPr>
              <a:t>bus; these are </a:t>
            </a:r>
            <a:r>
              <a:rPr lang="en-US" sz="1400" b="1" dirty="0">
                <a:latin typeface="Verdana" pitchFamily="34" charset="0"/>
                <a:ea typeface="Verdana" pitchFamily="34" charset="0"/>
                <a:cs typeface="Verdana" pitchFamily="34" charset="0"/>
              </a:rPr>
              <a:t>multiplexed with data.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smtClean="0">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0" name="Rectangle 9"/>
          <p:cNvSpPr/>
          <p:nvPr/>
        </p:nvSpPr>
        <p:spPr>
          <a:xfrm>
            <a:off x="4648200" y="4191000"/>
            <a:ext cx="4343400" cy="196977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pPr algn="ctr"/>
            <a:endParaRPr lang="en-US" sz="1600" b="1" dirty="0" smtClean="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a:t>
            </a:r>
            <a:r>
              <a:rPr lang="en-US" sz="1400" b="1" dirty="0" smtClean="0">
                <a:latin typeface="Verdana" pitchFamily="34" charset="0"/>
                <a:ea typeface="Verdana" pitchFamily="34" charset="0"/>
                <a:cs typeface="Verdana" pitchFamily="34" charset="0"/>
              </a:rPr>
              <a:t>signals.</a:t>
            </a:r>
          </a:p>
          <a:p>
            <a:pPr algn="just"/>
            <a:r>
              <a:rPr lang="en-US" sz="1400" b="1" dirty="0" smtClean="0">
                <a:latin typeface="Verdana" pitchFamily="34" charset="0"/>
                <a:ea typeface="Verdana" pitchFamily="34" charset="0"/>
                <a:cs typeface="Verdana" pitchFamily="34" charset="0"/>
              </a:rPr>
              <a:t>A</a:t>
            </a:r>
            <a:r>
              <a:rPr lang="en-US" sz="1400" b="1" baseline="-25000" dirty="0" smtClean="0">
                <a:latin typeface="Verdana" pitchFamily="34" charset="0"/>
                <a:ea typeface="Verdana" pitchFamily="34" charset="0"/>
                <a:cs typeface="Verdana" pitchFamily="34" charset="0"/>
              </a:rPr>
              <a:t>16 </a:t>
            </a:r>
            <a:r>
              <a:rPr lang="en-US" sz="1400" b="1" dirty="0" smtClean="0">
                <a:latin typeface="Verdana" pitchFamily="34" charset="0"/>
                <a:ea typeface="Verdana" pitchFamily="34" charset="0"/>
                <a:cs typeface="Verdana" pitchFamily="34" charset="0"/>
              </a:rPr>
              <a:t> and A</a:t>
            </a:r>
            <a:r>
              <a:rPr lang="en-US" sz="1400" b="1" baseline="-25000" dirty="0" smtClean="0">
                <a:latin typeface="Verdana" pitchFamily="34" charset="0"/>
                <a:ea typeface="Verdana" pitchFamily="34" charset="0"/>
                <a:cs typeface="Verdana" pitchFamily="34" charset="0"/>
              </a:rPr>
              <a:t>17</a:t>
            </a:r>
            <a:r>
              <a:rPr lang="en-US" sz="1400" b="1" dirty="0" smtClean="0">
                <a:latin typeface="Verdana" pitchFamily="34" charset="0"/>
                <a:ea typeface="Verdana" pitchFamily="34" charset="0"/>
                <a:cs typeface="Verdana" pitchFamily="34" charset="0"/>
              </a:rPr>
              <a:t> </a:t>
            </a:r>
            <a:r>
              <a:rPr lang="en-US" sz="1400" b="1" dirty="0" smtClean="0">
                <a:latin typeface="Verdana" pitchFamily="34" charset="0"/>
                <a:ea typeface="Verdana" pitchFamily="34" charset="0"/>
                <a:cs typeface="Verdana" pitchFamily="34" charset="0"/>
              </a:rPr>
              <a:t>are </a:t>
            </a:r>
            <a:r>
              <a:rPr lang="en-US" sz="1400" b="1" dirty="0" smtClean="0">
                <a:latin typeface="Verdana" pitchFamily="34" charset="0"/>
                <a:ea typeface="Verdana" pitchFamily="34" charset="0"/>
                <a:cs typeface="Verdana" pitchFamily="34" charset="0"/>
              </a:rPr>
              <a:t>multiplexed with segment identifier signals S3 and S4.</a:t>
            </a:r>
          </a:p>
          <a:p>
            <a:pPr algn="just"/>
            <a:r>
              <a:rPr lang="en-US" sz="1400" b="1" dirty="0" smtClean="0">
                <a:latin typeface="Verdana" pitchFamily="34" charset="0"/>
                <a:ea typeface="Verdana" pitchFamily="34" charset="0"/>
                <a:cs typeface="Verdana" pitchFamily="34" charset="0"/>
              </a:rPr>
              <a:t>A</a:t>
            </a:r>
            <a:r>
              <a:rPr lang="en-US" sz="1400" b="1" baseline="-25000" dirty="0" smtClean="0">
                <a:latin typeface="Verdana" pitchFamily="34" charset="0"/>
                <a:ea typeface="Verdana" pitchFamily="34" charset="0"/>
                <a:cs typeface="Verdana" pitchFamily="34" charset="0"/>
              </a:rPr>
              <a:t>18</a:t>
            </a:r>
            <a:r>
              <a:rPr lang="en-US" sz="1400" b="1" dirty="0" smtClean="0">
                <a:latin typeface="Verdana" pitchFamily="34" charset="0"/>
                <a:ea typeface="Verdana" pitchFamily="34" charset="0"/>
                <a:cs typeface="Verdana" pitchFamily="34" charset="0"/>
              </a:rPr>
              <a:t> multiplexed with interrupt status S5.</a:t>
            </a:r>
          </a:p>
          <a:p>
            <a:pPr algn="just"/>
            <a:r>
              <a:rPr lang="en-US" sz="1400" b="1" dirty="0" smtClean="0">
                <a:latin typeface="Verdana" pitchFamily="34" charset="0"/>
                <a:ea typeface="Verdana" pitchFamily="34" charset="0"/>
                <a:cs typeface="Verdana" pitchFamily="34" charset="0"/>
              </a:rPr>
              <a:t>A</a:t>
            </a:r>
            <a:r>
              <a:rPr lang="en-US" sz="1400" b="1" baseline="-25000" dirty="0" smtClean="0">
                <a:latin typeface="Verdana" pitchFamily="34" charset="0"/>
                <a:ea typeface="Verdana" pitchFamily="34" charset="0"/>
                <a:cs typeface="Verdana" pitchFamily="34" charset="0"/>
              </a:rPr>
              <a:t>19</a:t>
            </a:r>
            <a:r>
              <a:rPr lang="en-US" sz="1400" b="1" dirty="0" smtClean="0">
                <a:latin typeface="Verdana" pitchFamily="34" charset="0"/>
                <a:ea typeface="Verdana" pitchFamily="34" charset="0"/>
                <a:cs typeface="Verdana" pitchFamily="34" charset="0"/>
              </a:rPr>
              <a:t> with status signal S6.</a:t>
            </a:r>
            <a:endParaRPr lang="en-US" sz="1400" b="1"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0886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32009"/>
            <a:ext cx="4343400" cy="2431435"/>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BHE </a:t>
            </a:r>
            <a:r>
              <a:rPr lang="en-US" b="1" dirty="0">
                <a:latin typeface="Verdana" pitchFamily="34" charset="0"/>
                <a:ea typeface="Verdana" pitchFamily="34" charset="0"/>
                <a:cs typeface="Verdana" pitchFamily="34" charset="0"/>
              </a:rPr>
              <a:t>(Active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Bus </a:t>
            </a:r>
            <a:r>
              <a:rPr lang="en-US" sz="1600" b="1" dirty="0">
                <a:solidFill>
                  <a:srgbClr val="FF0066"/>
                </a:solidFill>
                <a:latin typeface="Verdana" pitchFamily="34" charset="0"/>
                <a:ea typeface="Verdana" pitchFamily="34" charset="0"/>
                <a:cs typeface="Verdana" pitchFamily="34" charset="0"/>
              </a:rPr>
              <a:t>High </a:t>
            </a:r>
            <a:r>
              <a:rPr lang="en-US" sz="1600" b="1" dirty="0" smtClean="0">
                <a:solidFill>
                  <a:srgbClr val="FF0066"/>
                </a:solidFill>
                <a:latin typeface="Verdana" pitchFamily="34" charset="0"/>
                <a:ea typeface="Verdana" pitchFamily="34" charset="0"/>
                <a:cs typeface="Verdana" pitchFamily="34" charset="0"/>
              </a:rPr>
              <a:t>Enable/Status </a:t>
            </a:r>
          </a:p>
          <a:p>
            <a:pPr algn="just"/>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(T1 is low)It </a:t>
            </a:r>
            <a:r>
              <a:rPr lang="en-US" sz="1400" b="1" dirty="0">
                <a:latin typeface="Verdana" pitchFamily="34" charset="0"/>
                <a:ea typeface="Verdana" pitchFamily="34" charset="0"/>
                <a:cs typeface="Verdana" pitchFamily="34" charset="0"/>
              </a:rPr>
              <a:t>is used to enable data </a:t>
            </a:r>
            <a:r>
              <a:rPr lang="en-US" sz="1400" b="1" dirty="0">
                <a:solidFill>
                  <a:srgbClr val="FF0000"/>
                </a:solidFill>
                <a:latin typeface="Verdana" pitchFamily="34" charset="0"/>
                <a:ea typeface="Verdana" pitchFamily="34" charset="0"/>
                <a:cs typeface="Verdana" pitchFamily="34" charset="0"/>
              </a:rPr>
              <a:t>onto the most significant half of data bus,</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smtClean="0">
                <a:latin typeface="Verdana" pitchFamily="34" charset="0"/>
                <a:ea typeface="Verdana" pitchFamily="34" charset="0"/>
                <a:cs typeface="Verdana" pitchFamily="34" charset="0"/>
              </a:rPr>
              <a:t>.(S</a:t>
            </a:r>
            <a:r>
              <a:rPr lang="en-US" sz="1400" b="1" baseline="-25000" dirty="0" smtClean="0">
                <a:latin typeface="Verdana" pitchFamily="34" charset="0"/>
                <a:ea typeface="Verdana" pitchFamily="34" charset="0"/>
                <a:cs typeface="Verdana" pitchFamily="34" charset="0"/>
              </a:rPr>
              <a:t>7 </a:t>
            </a:r>
            <a:r>
              <a:rPr lang="en-US" sz="1400" b="1" dirty="0" smtClean="0">
                <a:latin typeface="Verdana" pitchFamily="34" charset="0"/>
                <a:ea typeface="Verdana" pitchFamily="34" charset="0"/>
                <a:cs typeface="Verdana" pitchFamily="34" charset="0"/>
              </a:rPr>
              <a:t> available during T3 and T4.) </a:t>
            </a:r>
            <a:endParaRPr lang="en-US" sz="1400" b="1" dirty="0">
              <a:latin typeface="Verdana" pitchFamily="34" charset="0"/>
              <a:ea typeface="Verdana" pitchFamily="34" charset="0"/>
              <a:cs typeface="Verdana" pitchFamily="34" charset="0"/>
            </a:endParaRP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MINIMUM </a:t>
            </a:r>
            <a:r>
              <a:rPr lang="en-US" sz="1600" b="1" dirty="0">
                <a:solidFill>
                  <a:srgbClr val="FF0066"/>
                </a:solidFill>
                <a:latin typeface="Verdana" pitchFamily="34" charset="0"/>
                <a:ea typeface="Verdana" pitchFamily="34" charset="0"/>
                <a:cs typeface="Verdana" pitchFamily="34" charset="0"/>
              </a:rPr>
              <a:t>/ MAXIMUM </a:t>
            </a:r>
            <a:endParaRPr lang="en-US" sz="1600" b="1" dirty="0" smtClean="0">
              <a:solidFill>
                <a:srgbClr val="FF0066"/>
              </a:solidFill>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pin signal indicates  what mode the processor is to operate in. </a:t>
            </a:r>
          </a:p>
        </p:txBody>
      </p:sp>
    </p:spTree>
    <p:extLst>
      <p:ext uri="{BB962C8B-B14F-4D97-AF65-F5344CB8AC3E}">
        <p14:creationId xmlns="" xmlns:p14="http://schemas.microsoft.com/office/powerpoint/2010/main" val="2378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 xmlns:p14="http://schemas.microsoft.com/office/powerpoint/2010/main" val="1320106113"/>
              </p:ext>
            </p:extLst>
          </p:nvPr>
        </p:nvGraphicFramePr>
        <p:xfrm>
          <a:off x="1143000" y="2514600"/>
          <a:ext cx="5958886" cy="1005840"/>
        </p:xfrm>
        <a:graphic>
          <a:graphicData uri="http://schemas.openxmlformats.org/drawingml/2006/table">
            <a:tbl>
              <a:tblPr firstRow="1" bandRow="1">
                <a:tableStyleId>{5C22544A-7EE6-4342-B048-85BDC9FD1C3A}</a:tableStyleId>
              </a:tblPr>
              <a:tblGrid>
                <a:gridCol w="1648143"/>
                <a:gridCol w="4310743"/>
              </a:tblGrid>
              <a:tr h="370840">
                <a:tc>
                  <a:txBody>
                    <a:bodyPr/>
                    <a:lstStyle/>
                    <a:p>
                      <a:r>
                        <a:rPr lang="en-US" sz="1200" i="0" dirty="0" smtClean="0">
                          <a:solidFill>
                            <a:srgbClr val="FF0066"/>
                          </a:solidFill>
                          <a:latin typeface="Verdana" pitchFamily="34" charset="0"/>
                          <a:ea typeface="Verdana" pitchFamily="34" charset="0"/>
                          <a:cs typeface="Verdana" pitchFamily="34" charset="0"/>
                        </a:rPr>
                        <a:t>BHE(low)       A0</a:t>
                      </a:r>
                    </a:p>
                    <a:p>
                      <a:r>
                        <a:rPr lang="en-US" sz="1200" i="0" dirty="0" smtClean="0">
                          <a:solidFill>
                            <a:srgbClr val="FF0066"/>
                          </a:solidFill>
                          <a:latin typeface="Verdana" pitchFamily="34" charset="0"/>
                          <a:ea typeface="Verdana" pitchFamily="34" charset="0"/>
                          <a:cs typeface="Verdana" pitchFamily="34" charset="0"/>
                        </a:rPr>
                        <a:t>0                      0</a:t>
                      </a:r>
                    </a:p>
                    <a:p>
                      <a:r>
                        <a:rPr lang="en-US" sz="1200" i="0" dirty="0" smtClean="0">
                          <a:solidFill>
                            <a:sysClr val="windowText" lastClr="000000"/>
                          </a:solidFill>
                          <a:latin typeface="Verdana" pitchFamily="34" charset="0"/>
                          <a:ea typeface="Verdana" pitchFamily="34" charset="0"/>
                          <a:cs typeface="Verdana" pitchFamily="34" charset="0"/>
                        </a:rPr>
                        <a:t>0                      1</a:t>
                      </a:r>
                    </a:p>
                    <a:p>
                      <a:r>
                        <a:rPr lang="en-US" sz="1200" i="0" dirty="0" smtClean="0">
                          <a:solidFill>
                            <a:sysClr val="windowText" lastClr="000000"/>
                          </a:solidFill>
                          <a:latin typeface="Verdana" pitchFamily="34" charset="0"/>
                          <a:ea typeface="Verdana" pitchFamily="34" charset="0"/>
                          <a:cs typeface="Verdana" pitchFamily="34" charset="0"/>
                        </a:rPr>
                        <a:t>1                      0</a:t>
                      </a:r>
                    </a:p>
                    <a:p>
                      <a:r>
                        <a:rPr lang="en-US" sz="1200" i="0" dirty="0" smtClean="0">
                          <a:solidFill>
                            <a:sysClr val="windowText" lastClr="000000"/>
                          </a:solidFill>
                          <a:latin typeface="Verdana" pitchFamily="34" charset="0"/>
                          <a:ea typeface="Verdana" pitchFamily="34" charset="0"/>
                          <a:cs typeface="Verdana" pitchFamily="34" charset="0"/>
                        </a:rPr>
                        <a:t>1                      1</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endParaRPr lang="en-US" sz="120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  Whole word is transferred</a:t>
                      </a:r>
                    </a:p>
                    <a:p>
                      <a:r>
                        <a:rPr lang="en-US" sz="1200" baseline="0" dirty="0" smtClean="0">
                          <a:solidFill>
                            <a:sysClr val="windowText" lastClr="000000"/>
                          </a:solidFill>
                          <a:latin typeface="Verdana" pitchFamily="34" charset="0"/>
                          <a:ea typeface="Verdana" pitchFamily="34" charset="0"/>
                          <a:cs typeface="Verdana" pitchFamily="34" charset="0"/>
                        </a:rPr>
                        <a:t>  Upper byte from/to odd address</a:t>
                      </a:r>
                    </a:p>
                    <a:p>
                      <a:r>
                        <a:rPr lang="en-US" sz="1200" baseline="0" dirty="0" smtClean="0">
                          <a:solidFill>
                            <a:sysClr val="windowText" lastClr="000000"/>
                          </a:solidFill>
                          <a:latin typeface="Verdana" pitchFamily="34" charset="0"/>
                          <a:ea typeface="Verdana" pitchFamily="34" charset="0"/>
                          <a:cs typeface="Verdana" pitchFamily="34" charset="0"/>
                        </a:rPr>
                        <a:t>  Lower byte from/to even address</a:t>
                      </a:r>
                    </a:p>
                    <a:p>
                      <a:r>
                        <a:rPr lang="en-US" sz="1200" baseline="0" dirty="0" smtClean="0">
                          <a:solidFill>
                            <a:sysClr val="windowText" lastClr="000000"/>
                          </a:solidFill>
                          <a:latin typeface="Verdana" pitchFamily="34" charset="0"/>
                          <a:ea typeface="Verdana" pitchFamily="34" charset="0"/>
                          <a:cs typeface="Verdana" pitchFamily="34" charset="0"/>
                        </a:rPr>
                        <a:t>  None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sp>
        <p:nvSpPr>
          <p:cNvPr id="8" name="Rectangle 7"/>
          <p:cNvSpPr/>
          <p:nvPr/>
        </p:nvSpPr>
        <p:spPr>
          <a:xfrm>
            <a:off x="4648200" y="4191000"/>
            <a:ext cx="4343400" cy="1969770"/>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S</a:t>
            </a:r>
            <a:r>
              <a:rPr lang="en-US" b="1" baseline="-25000" dirty="0" smtClean="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S</a:t>
            </a:r>
            <a:r>
              <a:rPr lang="en-US" b="1" baseline="-25000" dirty="0" smtClean="0">
                <a:latin typeface="Verdana" pitchFamily="34" charset="0"/>
                <a:ea typeface="Verdana" pitchFamily="34" charset="0"/>
                <a:cs typeface="Verdana" pitchFamily="34" charset="0"/>
              </a:rPr>
              <a:t>4,</a:t>
            </a:r>
            <a:r>
              <a:rPr lang="en-US" b="1" dirty="0" smtClean="0">
                <a:latin typeface="Verdana" pitchFamily="34" charset="0"/>
                <a:ea typeface="Verdana" pitchFamily="34" charset="0"/>
                <a:cs typeface="Verdana" pitchFamily="34" charset="0"/>
              </a:rPr>
              <a:t> S</a:t>
            </a:r>
            <a:r>
              <a:rPr lang="en-US" b="1" baseline="-25000" dirty="0" smtClean="0">
                <a:latin typeface="Verdana" pitchFamily="34" charset="0"/>
                <a:ea typeface="Verdana" pitchFamily="34" charset="0"/>
                <a:cs typeface="Verdana" pitchFamily="34" charset="0"/>
              </a:rPr>
              <a:t>5</a:t>
            </a:r>
            <a:endParaRPr lang="en-US" dirty="0" smtClean="0">
              <a:latin typeface="Verdana" pitchFamily="34" charset="0"/>
              <a:ea typeface="Verdana" pitchFamily="34" charset="0"/>
              <a:cs typeface="Verdana" pitchFamily="34" charset="0"/>
            </a:endParaRPr>
          </a:p>
          <a:p>
            <a:pPr algn="ctr"/>
            <a:endParaRPr lang="en-US" sz="16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S3 and S4 identify the </a:t>
            </a:r>
            <a:r>
              <a:rPr lang="en-US" sz="1400" b="1" dirty="0" smtClean="0">
                <a:latin typeface="Verdana" pitchFamily="34" charset="0"/>
                <a:ea typeface="Verdana" pitchFamily="34" charset="0"/>
                <a:cs typeface="Verdana" pitchFamily="34" charset="0"/>
              </a:rPr>
              <a:t>mem</a:t>
            </a:r>
            <a:r>
              <a:rPr lang="en-US" sz="1400" b="1" dirty="0" smtClean="0">
                <a:latin typeface="Verdana" pitchFamily="34" charset="0"/>
                <a:ea typeface="Verdana" pitchFamily="34" charset="0"/>
                <a:cs typeface="Verdana" pitchFamily="34" charset="0"/>
              </a:rPr>
              <a:t>ory</a:t>
            </a:r>
            <a:r>
              <a:rPr lang="en-US" sz="1400" b="1" dirty="0" smtClean="0">
                <a:latin typeface="Verdana" pitchFamily="34" charset="0"/>
                <a:ea typeface="Verdana" pitchFamily="34" charset="0"/>
                <a:cs typeface="Verdana" pitchFamily="34" charset="0"/>
              </a:rPr>
              <a:t> </a:t>
            </a:r>
            <a:r>
              <a:rPr lang="en-US" sz="1400" b="1" dirty="0" smtClean="0">
                <a:latin typeface="Verdana" pitchFamily="34" charset="0"/>
                <a:ea typeface="Verdana" pitchFamily="34" charset="0"/>
                <a:cs typeface="Verdana" pitchFamily="34" charset="0"/>
              </a:rPr>
              <a:t>Segment which is being </a:t>
            </a:r>
            <a:r>
              <a:rPr lang="en-US" sz="1400" b="1" dirty="0" smtClean="0">
                <a:latin typeface="Verdana" pitchFamily="34" charset="0"/>
                <a:ea typeface="Verdana" pitchFamily="34" charset="0"/>
                <a:cs typeface="Verdana" pitchFamily="34" charset="0"/>
              </a:rPr>
              <a:t>accessed</a:t>
            </a:r>
            <a:r>
              <a:rPr lang="en-US" sz="1400" b="1" dirty="0" smtClean="0">
                <a:latin typeface="Verdana" pitchFamily="34" charset="0"/>
                <a:ea typeface="Verdana" pitchFamily="34" charset="0"/>
                <a:cs typeface="Verdana" pitchFamily="34" charset="0"/>
              </a:rPr>
              <a:t>.</a:t>
            </a:r>
          </a:p>
          <a:p>
            <a:pPr algn="just"/>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S5 is Interrupt enable status.</a:t>
            </a:r>
          </a:p>
          <a:p>
            <a:pPr algn="just"/>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For </a:t>
            </a:r>
            <a:r>
              <a:rPr lang="en-US" sz="1400" b="1" dirty="0" smtClean="0">
                <a:latin typeface="Verdana" pitchFamily="34" charset="0"/>
                <a:ea typeface="Verdana" pitchFamily="34" charset="0"/>
                <a:cs typeface="Verdana" pitchFamily="34" charset="0"/>
              </a:rPr>
              <a:t>mem</a:t>
            </a:r>
            <a:r>
              <a:rPr lang="en-US" sz="1400" b="1" dirty="0" smtClean="0">
                <a:latin typeface="Verdana" pitchFamily="34" charset="0"/>
                <a:ea typeface="Verdana" pitchFamily="34" charset="0"/>
                <a:cs typeface="Verdana" pitchFamily="34" charset="0"/>
              </a:rPr>
              <a:t>ory</a:t>
            </a:r>
            <a:r>
              <a:rPr lang="en-US" sz="1400" b="1" dirty="0" smtClean="0">
                <a:latin typeface="Verdana" pitchFamily="34" charset="0"/>
                <a:ea typeface="Verdana" pitchFamily="34" charset="0"/>
                <a:cs typeface="Verdana" pitchFamily="34" charset="0"/>
              </a:rPr>
              <a:t> </a:t>
            </a:r>
            <a:r>
              <a:rPr lang="en-US" sz="1400" b="1" dirty="0" smtClean="0">
                <a:latin typeface="Verdana" pitchFamily="34" charset="0"/>
                <a:ea typeface="Verdana" pitchFamily="34" charset="0"/>
                <a:cs typeface="Verdana" pitchFamily="34" charset="0"/>
              </a:rPr>
              <a:t>access, S</a:t>
            </a:r>
            <a:r>
              <a:rPr lang="en-US" sz="1400" b="1" baseline="-25000" dirty="0" smtClean="0">
                <a:latin typeface="Verdana" pitchFamily="34" charset="0"/>
                <a:ea typeface="Verdana" pitchFamily="34" charset="0"/>
                <a:cs typeface="Verdana" pitchFamily="34" charset="0"/>
              </a:rPr>
              <a:t>6</a:t>
            </a:r>
            <a:r>
              <a:rPr lang="en-US" sz="1400" b="1" dirty="0" smtClean="0">
                <a:latin typeface="Verdana" pitchFamily="34" charset="0"/>
                <a:ea typeface="Verdana" pitchFamily="34" charset="0"/>
                <a:cs typeface="Verdana" pitchFamily="34" charset="0"/>
              </a:rPr>
              <a:t> is always zero.</a:t>
            </a:r>
            <a:endParaRPr lang="en-US" sz="1400" b="1"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5860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 xmlns:p14="http://schemas.microsoft.com/office/powerpoint/2010/main" val="1320106113"/>
              </p:ext>
            </p:extLst>
          </p:nvPr>
        </p:nvGraphicFramePr>
        <p:xfrm>
          <a:off x="1143000" y="2514600"/>
          <a:ext cx="5958886" cy="1005840"/>
        </p:xfrm>
        <a:graphic>
          <a:graphicData uri="http://schemas.openxmlformats.org/drawingml/2006/table">
            <a:tbl>
              <a:tblPr firstRow="1" bandRow="1">
                <a:tableStyleId>{5C22544A-7EE6-4342-B048-85BDC9FD1C3A}</a:tableStyleId>
              </a:tblPr>
              <a:tblGrid>
                <a:gridCol w="1648143"/>
                <a:gridCol w="4310743"/>
              </a:tblGrid>
              <a:tr h="370840">
                <a:tc>
                  <a:txBody>
                    <a:bodyPr/>
                    <a:lstStyle/>
                    <a:p>
                      <a:r>
                        <a:rPr lang="en-US" sz="1200" i="0" dirty="0" smtClean="0">
                          <a:solidFill>
                            <a:srgbClr val="FF0066"/>
                          </a:solidFill>
                          <a:latin typeface="Verdana" pitchFamily="34" charset="0"/>
                          <a:ea typeface="Verdana" pitchFamily="34" charset="0"/>
                          <a:cs typeface="Verdana" pitchFamily="34" charset="0"/>
                        </a:rPr>
                        <a:t>S3</a:t>
                      </a:r>
                      <a:r>
                        <a:rPr lang="en-US" sz="1200" i="0" baseline="0" dirty="0" smtClean="0">
                          <a:solidFill>
                            <a:srgbClr val="FF0066"/>
                          </a:solidFill>
                          <a:latin typeface="Verdana" pitchFamily="34" charset="0"/>
                          <a:ea typeface="Verdana" pitchFamily="34" charset="0"/>
                          <a:cs typeface="Verdana" pitchFamily="34" charset="0"/>
                        </a:rPr>
                        <a:t>           </a:t>
                      </a:r>
                      <a:r>
                        <a:rPr lang="en-US" sz="1200" i="0" dirty="0" smtClean="0">
                          <a:solidFill>
                            <a:srgbClr val="FF0066"/>
                          </a:solidFill>
                          <a:latin typeface="Verdana" pitchFamily="34" charset="0"/>
                          <a:ea typeface="Verdana" pitchFamily="34" charset="0"/>
                          <a:cs typeface="Verdana" pitchFamily="34" charset="0"/>
                        </a:rPr>
                        <a:t>       S4</a:t>
                      </a:r>
                    </a:p>
                    <a:p>
                      <a:r>
                        <a:rPr lang="en-US" sz="1200" i="0" dirty="0" smtClean="0">
                          <a:solidFill>
                            <a:srgbClr val="FF0066"/>
                          </a:solidFill>
                          <a:latin typeface="Verdana" pitchFamily="34" charset="0"/>
                          <a:ea typeface="Verdana" pitchFamily="34" charset="0"/>
                          <a:cs typeface="Verdana" pitchFamily="34" charset="0"/>
                        </a:rPr>
                        <a:t>0                      0</a:t>
                      </a:r>
                    </a:p>
                    <a:p>
                      <a:r>
                        <a:rPr lang="en-US" sz="1200" i="0" dirty="0" smtClean="0">
                          <a:solidFill>
                            <a:sysClr val="windowText" lastClr="000000"/>
                          </a:solidFill>
                          <a:latin typeface="Verdana" pitchFamily="34" charset="0"/>
                          <a:ea typeface="Verdana" pitchFamily="34" charset="0"/>
                          <a:cs typeface="Verdana" pitchFamily="34" charset="0"/>
                        </a:rPr>
                        <a:t>0                      1</a:t>
                      </a:r>
                    </a:p>
                    <a:p>
                      <a:r>
                        <a:rPr lang="en-US" sz="1200" i="0" dirty="0" smtClean="0">
                          <a:solidFill>
                            <a:sysClr val="windowText" lastClr="000000"/>
                          </a:solidFill>
                          <a:latin typeface="Verdana" pitchFamily="34" charset="0"/>
                          <a:ea typeface="Verdana" pitchFamily="34" charset="0"/>
                          <a:cs typeface="Verdana" pitchFamily="34" charset="0"/>
                        </a:rPr>
                        <a:t>1                      0</a:t>
                      </a:r>
                    </a:p>
                    <a:p>
                      <a:r>
                        <a:rPr lang="en-US" sz="1200" i="0" dirty="0" smtClean="0">
                          <a:solidFill>
                            <a:sysClr val="windowText" lastClr="000000"/>
                          </a:solidFill>
                          <a:latin typeface="Verdana" pitchFamily="34" charset="0"/>
                          <a:ea typeface="Verdana" pitchFamily="34" charset="0"/>
                          <a:cs typeface="Verdana" pitchFamily="34" charset="0"/>
                        </a:rPr>
                        <a:t>1                      1</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endParaRPr lang="en-US" sz="120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  ES</a:t>
                      </a:r>
                    </a:p>
                    <a:p>
                      <a:r>
                        <a:rPr lang="en-US" sz="1200" baseline="0" dirty="0" smtClean="0">
                          <a:solidFill>
                            <a:sysClr val="windowText" lastClr="000000"/>
                          </a:solidFill>
                          <a:latin typeface="Verdana" pitchFamily="34" charset="0"/>
                          <a:ea typeface="Verdana" pitchFamily="34" charset="0"/>
                          <a:cs typeface="Verdana" pitchFamily="34" charset="0"/>
                        </a:rPr>
                        <a:t>  SS</a:t>
                      </a:r>
                    </a:p>
                    <a:p>
                      <a:r>
                        <a:rPr lang="en-US" sz="1200" baseline="0" dirty="0" smtClean="0">
                          <a:solidFill>
                            <a:sysClr val="windowText" lastClr="000000"/>
                          </a:solidFill>
                          <a:latin typeface="Verdana" pitchFamily="34" charset="0"/>
                          <a:ea typeface="Verdana" pitchFamily="34" charset="0"/>
                          <a:cs typeface="Verdana" pitchFamily="34" charset="0"/>
                        </a:rPr>
                        <a:t>  CS</a:t>
                      </a:r>
                    </a:p>
                    <a:p>
                      <a:r>
                        <a:rPr lang="en-US" sz="1200" baseline="0" dirty="0" smtClean="0">
                          <a:solidFill>
                            <a:sysClr val="windowText" lastClr="000000"/>
                          </a:solidFill>
                          <a:latin typeface="Verdana" pitchFamily="34" charset="0"/>
                          <a:ea typeface="Verdana" pitchFamily="34" charset="0"/>
                          <a:cs typeface="Verdana" pitchFamily="34" charset="0"/>
                        </a:rPr>
                        <a:t>  DS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p:spTree>
    <p:extLst>
      <p:ext uri="{BB962C8B-B14F-4D97-AF65-F5344CB8AC3E}">
        <p14:creationId xmlns="" xmlns:p14="http://schemas.microsoft.com/office/powerpoint/2010/main" val="586012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13" name="Rectangle 12"/>
          <p:cNvSpPr/>
          <p:nvPr/>
        </p:nvSpPr>
        <p:spPr>
          <a:xfrm>
            <a:off x="4572000" y="4648200"/>
            <a:ext cx="4343400" cy="1015663"/>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a:t>
            </a:r>
            <a:r>
              <a:rPr lang="en-US" b="1" dirty="0" smtClean="0">
                <a:latin typeface="Verdana" pitchFamily="34" charset="0"/>
                <a:ea typeface="Verdana" pitchFamily="34" charset="0"/>
                <a:cs typeface="Verdana" pitchFamily="34" charset="0"/>
              </a:rPr>
              <a:t>)</a:t>
            </a:r>
            <a:endParaRPr lang="en-US"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used for read operation.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an output signal.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active when low.</a:t>
            </a:r>
          </a:p>
        </p:txBody>
      </p:sp>
      <p:sp>
        <p:nvSpPr>
          <p:cNvPr id="10" name="Rectangle 9"/>
          <p:cNvSpPr/>
          <p:nvPr/>
        </p:nvSpPr>
        <p:spPr>
          <a:xfrm>
            <a:off x="4572000" y="1524000"/>
            <a:ext cx="4343400" cy="2831544"/>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a:t>
            </a:r>
            <a:r>
              <a:rPr lang="en-US" b="1" dirty="0" smtClean="0">
                <a:latin typeface="Verdana" pitchFamily="34" charset="0"/>
                <a:ea typeface="Verdana" pitchFamily="34" charset="0"/>
                <a:cs typeface="Verdana" pitchFamily="34" charset="0"/>
              </a:rPr>
              <a:t>TEST</a:t>
            </a:r>
            <a:endParaRPr lang="en-US" b="1" dirty="0">
              <a:latin typeface="Verdana" pitchFamily="34" charset="0"/>
              <a:ea typeface="Verdana" pitchFamily="34" charset="0"/>
              <a:cs typeface="Verdana" pitchFamily="34" charset="0"/>
            </a:endParaRPr>
          </a:p>
          <a:p>
            <a:pPr algn="ctr"/>
            <a:r>
              <a:rPr lang="en-IN" sz="1600" dirty="0" smtClean="0"/>
              <a:t>TEST: input is examined by the ``Wait'' instruction. If the TEST input is LOW execution continues, otherwise the processor waits in an ``Idle'' state. This input is synchronized internally during each clock cycle on the leading edge of CLK.</a:t>
            </a:r>
          </a:p>
          <a:p>
            <a:pPr algn="ctr"/>
            <a:r>
              <a:rPr lang="en-IN" sz="1600" b="1" dirty="0" smtClean="0">
                <a:latin typeface="Verdana" pitchFamily="34" charset="0"/>
                <a:ea typeface="Verdana" pitchFamily="34" charset="0"/>
                <a:cs typeface="Verdana" pitchFamily="34" charset="0"/>
              </a:rPr>
              <a:t>used to synchronize an external activity to the processor internal operation.</a:t>
            </a:r>
            <a:endParaRPr lang="en-US" sz="1400" b="1"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655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38889E-6 0.29417 L 0.00087 0.32747 " pathEditMode="relative" rAng="0" ptsTypes="AA">
                                      <p:cBhvr>
                                        <p:cTn id="10" dur="500" fill="hold"/>
                                        <p:tgtEl>
                                          <p:spTgt spid="48"/>
                                        </p:tgtEl>
                                        <p:attrNameLst>
                                          <p:attrName>ppt_x</p:attrName>
                                          <p:attrName>ppt_y</p:attrName>
                                        </p:attrNameLst>
                                      </p:cBhvr>
                                      <p:rCtr x="35" y="1665"/>
                                    </p:animMotion>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13"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14656</TotalTime>
  <Words>1256</Words>
  <Application>Microsoft Office PowerPoint</Application>
  <PresentationFormat>On-screen Show (4:3)</PresentationFormat>
  <Paragraphs>206</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8086 Microprocessor</vt:lpstr>
      <vt:lpstr>Features of 8086 microprocessor</vt:lpstr>
      <vt:lpstr>Features of 8086 microprocessor</vt:lpstr>
      <vt:lpstr>Pin Diagram of Intel 8086 Microprocessor  Mistake:- Pin 35 to 38 is A16-A19 instead of AD16-AD19.</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Dr. Manju Khurana</cp:lastModifiedBy>
  <cp:revision>441</cp:revision>
  <cp:lastPrinted>2013-10-07T00:50:59Z</cp:lastPrinted>
  <dcterms:created xsi:type="dcterms:W3CDTF">2013-08-29T12:51:00Z</dcterms:created>
  <dcterms:modified xsi:type="dcterms:W3CDTF">2021-03-22T10:42:06Z</dcterms:modified>
</cp:coreProperties>
</file>