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256" r:id="rId2"/>
    <p:sldId id="516" r:id="rId3"/>
    <p:sldId id="453" r:id="rId4"/>
    <p:sldId id="443" r:id="rId5"/>
    <p:sldId id="444" r:id="rId6"/>
    <p:sldId id="445" r:id="rId7"/>
    <p:sldId id="446" r:id="rId8"/>
    <p:sldId id="447" r:id="rId9"/>
    <p:sldId id="315" r:id="rId10"/>
    <p:sldId id="317" r:id="rId11"/>
    <p:sldId id="316" r:id="rId12"/>
    <p:sldId id="318" r:id="rId13"/>
    <p:sldId id="320" r:id="rId14"/>
    <p:sldId id="319" r:id="rId15"/>
    <p:sldId id="272" r:id="rId16"/>
    <p:sldId id="321" r:id="rId17"/>
    <p:sldId id="322" r:id="rId18"/>
    <p:sldId id="323" r:id="rId19"/>
    <p:sldId id="324" r:id="rId20"/>
    <p:sldId id="325" r:id="rId21"/>
    <p:sldId id="326" r:id="rId22"/>
    <p:sldId id="486" r:id="rId23"/>
    <p:sldId id="487" r:id="rId24"/>
    <p:sldId id="465" r:id="rId25"/>
    <p:sldId id="448" r:id="rId26"/>
    <p:sldId id="449" r:id="rId27"/>
    <p:sldId id="276" r:id="rId28"/>
    <p:sldId id="518" r:id="rId29"/>
    <p:sldId id="519" r:id="rId30"/>
    <p:sldId id="520" r:id="rId31"/>
    <p:sldId id="473" r:id="rId32"/>
    <p:sldId id="474" r:id="rId33"/>
    <p:sldId id="475" r:id="rId34"/>
    <p:sldId id="476" r:id="rId35"/>
    <p:sldId id="477" r:id="rId36"/>
    <p:sldId id="478" r:id="rId37"/>
    <p:sldId id="521" r:id="rId38"/>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B58F9E8C-0A85-4C74-BFCD-97BDB3FC2975}">
          <p14:sldIdLst>
            <p14:sldId id="256"/>
            <p14:sldId id="402"/>
            <p14:sldId id="259"/>
            <p14:sldId id="260"/>
            <p14:sldId id="261"/>
            <p14:sldId id="262"/>
            <p14:sldId id="277"/>
            <p14:sldId id="257"/>
            <p14:sldId id="302"/>
            <p14:sldId id="304"/>
            <p14:sldId id="305"/>
            <p14:sldId id="330"/>
            <p14:sldId id="309"/>
            <p14:sldId id="264"/>
            <p14:sldId id="265"/>
            <p14:sldId id="266"/>
            <p14:sldId id="267"/>
            <p14:sldId id="268"/>
            <p14:sldId id="278"/>
            <p14:sldId id="269"/>
            <p14:sldId id="271"/>
            <p14:sldId id="314"/>
            <p14:sldId id="315"/>
            <p14:sldId id="317"/>
            <p14:sldId id="316"/>
            <p14:sldId id="318"/>
            <p14:sldId id="320"/>
            <p14:sldId id="319"/>
            <p14:sldId id="272"/>
            <p14:sldId id="321"/>
            <p14:sldId id="322"/>
            <p14:sldId id="323"/>
            <p14:sldId id="324"/>
            <p14:sldId id="325"/>
            <p14:sldId id="326"/>
            <p14:sldId id="327"/>
            <p14:sldId id="276"/>
            <p14:sldId id="280"/>
            <p14:sldId id="384"/>
            <p14:sldId id="348"/>
            <p14:sldId id="347"/>
            <p14:sldId id="356"/>
            <p14:sldId id="328"/>
            <p14:sldId id="297"/>
            <p14:sldId id="298"/>
            <p14:sldId id="359"/>
            <p14:sldId id="386"/>
            <p14:sldId id="387"/>
            <p14:sldId id="385"/>
            <p14:sldId id="358"/>
            <p14:sldId id="360"/>
            <p14:sldId id="361"/>
            <p14:sldId id="363"/>
            <p14:sldId id="362"/>
            <p14:sldId id="365"/>
            <p14:sldId id="367"/>
            <p14:sldId id="369"/>
            <p14:sldId id="368"/>
            <p14:sldId id="329"/>
            <p14:sldId id="332"/>
            <p14:sldId id="370"/>
            <p14:sldId id="333"/>
            <p14:sldId id="371"/>
            <p14:sldId id="372"/>
            <p14:sldId id="334"/>
            <p14:sldId id="335"/>
            <p14:sldId id="336"/>
            <p14:sldId id="337"/>
            <p14:sldId id="338"/>
            <p14:sldId id="339"/>
            <p14:sldId id="340"/>
            <p14:sldId id="341"/>
            <p14:sldId id="342"/>
            <p14:sldId id="343"/>
            <p14:sldId id="345"/>
            <p14:sldId id="346"/>
            <p14:sldId id="349"/>
            <p14:sldId id="350"/>
            <p14:sldId id="351"/>
            <p14:sldId id="352"/>
            <p14:sldId id="353"/>
            <p14:sldId id="354"/>
            <p14:sldId id="355"/>
            <p14:sldId id="373"/>
            <p14:sldId id="374"/>
            <p14:sldId id="377"/>
          </p14:sldIdLst>
        </p14:section>
        <p14:section name="Untitled Section" id="{A1C4EBB7-3ABC-4BED-BA7D-7C3B348ECFEB}">
          <p14:sldIdLst>
            <p14:sldId id="378"/>
            <p14:sldId id="379"/>
            <p14:sldId id="380"/>
            <p14:sldId id="381"/>
            <p14:sldId id="376"/>
            <p14:sldId id="375"/>
            <p14:sldId id="401"/>
            <p14:sldId id="382"/>
            <p14:sldId id="383"/>
            <p14:sldId id="388"/>
            <p14:sldId id="389"/>
            <p14:sldId id="391"/>
            <p14:sldId id="390"/>
            <p14:sldId id="392"/>
            <p14:sldId id="393"/>
            <p14:sldId id="394"/>
            <p14:sldId id="395"/>
            <p14:sldId id="396"/>
            <p14:sldId id="397"/>
            <p14:sldId id="398"/>
            <p14:sldId id="425"/>
            <p14:sldId id="414"/>
            <p14:sldId id="415"/>
            <p14:sldId id="417"/>
            <p14:sldId id="416"/>
            <p14:sldId id="418"/>
            <p14:sldId id="419"/>
            <p14:sldId id="420"/>
            <p14:sldId id="421"/>
            <p14:sldId id="422"/>
            <p14:sldId id="423"/>
            <p14:sldId id="424"/>
            <p14:sldId id="399"/>
            <p14:sldId id="403"/>
            <p14:sldId id="413"/>
            <p14:sldId id="404"/>
            <p14:sldId id="406"/>
            <p14:sldId id="405"/>
            <p14:sldId id="407"/>
            <p14:sldId id="408"/>
            <p14:sldId id="409"/>
            <p14:sldId id="410"/>
            <p14:sldId id="412"/>
            <p14:sldId id="411"/>
            <p14:sldId id="34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ECFF"/>
    <a:srgbClr val="FF9900"/>
    <a:srgbClr val="990033"/>
    <a:srgbClr val="CCFF99"/>
    <a:srgbClr val="FF99CC"/>
    <a:srgbClr val="99FF66"/>
    <a:srgbClr val="FFCCFF"/>
    <a:srgbClr val="FF99FF"/>
    <a:srgbClr val="99FFCC"/>
    <a:srgbClr val="FF99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190" autoAdjust="0"/>
  </p:normalViewPr>
  <p:slideViewPr>
    <p:cSldViewPr>
      <p:cViewPr>
        <p:scale>
          <a:sx n="70" d="100"/>
          <a:sy n="70" d="100"/>
        </p:scale>
        <p:origin x="-1386"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1440" tIns="45720" rIns="91440" bIns="45720" rtlCol="0"/>
          <a:lstStyle>
            <a:lvl1pPr algn="r">
              <a:defRPr sz="1200"/>
            </a:lvl1pPr>
          </a:lstStyle>
          <a:p>
            <a:fld id="{EB02F3A7-3287-473E-9878-88F1FA1C4F21}" type="datetimeFigureOut">
              <a:rPr lang="en-US" smtClean="0"/>
              <a:pPr/>
              <a:t>3/24/2021</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1440" tIns="45720" rIns="91440" bIns="45720" rtlCol="0" anchor="b"/>
          <a:lstStyle>
            <a:lvl1pPr algn="r">
              <a:defRPr sz="1200"/>
            </a:lvl1pPr>
          </a:lstStyle>
          <a:p>
            <a:fld id="{58418193-B5E2-4693-84D6-D19E11D1025A}" type="slidenum">
              <a:rPr lang="en-US" smtClean="0"/>
              <a:pPr/>
              <a:t>‹#›</a:t>
            </a:fld>
            <a:endParaRPr lang="en-US"/>
          </a:p>
        </p:txBody>
      </p:sp>
    </p:spTree>
    <p:extLst>
      <p:ext uri="{BB962C8B-B14F-4D97-AF65-F5344CB8AC3E}">
        <p14:creationId xmlns:p14="http://schemas.microsoft.com/office/powerpoint/2010/main" xmlns="" val="977881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438458" y="0"/>
            <a:ext cx="4160520" cy="365760"/>
          </a:xfrm>
          <a:prstGeom prst="rect">
            <a:avLst/>
          </a:prstGeom>
        </p:spPr>
        <p:txBody>
          <a:bodyPr vert="horz" lIns="91440" tIns="45720" rIns="91440" bIns="45720" rtlCol="0"/>
          <a:lstStyle>
            <a:lvl1pPr algn="r">
              <a:defRPr sz="1200"/>
            </a:lvl1pPr>
          </a:lstStyle>
          <a:p>
            <a:fld id="{3ACFE8BD-D62C-4981-974D-EABB634BAEC5}" type="datetimeFigureOut">
              <a:rPr lang="en-US" smtClean="0"/>
              <a:pPr/>
              <a:t>3/24/2021</a:t>
            </a:fld>
            <a:endParaRPr lang="en-US" dirty="0"/>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1440" tIns="45720" rIns="91440" bIns="45720" rtlCol="0" anchor="b"/>
          <a:lstStyle>
            <a:lvl1pPr algn="r">
              <a:defRPr sz="1200"/>
            </a:lvl1pPr>
          </a:lstStyle>
          <a:p>
            <a:fld id="{D51EF0D4-BE3D-4F70-BEA1-EA1AD3D8A7C6}" type="slidenum">
              <a:rPr lang="en-US" smtClean="0"/>
              <a:pPr/>
              <a:t>‹#›</a:t>
            </a:fld>
            <a:endParaRPr lang="en-US" dirty="0"/>
          </a:p>
        </p:txBody>
      </p:sp>
    </p:spTree>
    <p:extLst>
      <p:ext uri="{BB962C8B-B14F-4D97-AF65-F5344CB8AC3E}">
        <p14:creationId xmlns:p14="http://schemas.microsoft.com/office/powerpoint/2010/main" xmlns="" val="317467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a:t>
            </a:fld>
            <a:endParaRPr lang="en-US" dirty="0"/>
          </a:p>
        </p:txBody>
      </p:sp>
    </p:spTree>
    <p:extLst>
      <p:ext uri="{BB962C8B-B14F-4D97-AF65-F5344CB8AC3E}">
        <p14:creationId xmlns:p14="http://schemas.microsoft.com/office/powerpoint/2010/main" xmlns="" val="412390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16</a:t>
            </a:fld>
            <a:endParaRPr lang="en-US" dirty="0"/>
          </a:p>
        </p:txBody>
      </p:sp>
    </p:spTree>
    <p:extLst>
      <p:ext uri="{BB962C8B-B14F-4D97-AF65-F5344CB8AC3E}">
        <p14:creationId xmlns:p14="http://schemas.microsoft.com/office/powerpoint/2010/main" xmlns="" val="2058231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17</a:t>
            </a:fld>
            <a:endParaRPr lang="en-US" dirty="0"/>
          </a:p>
        </p:txBody>
      </p:sp>
    </p:spTree>
    <p:extLst>
      <p:ext uri="{BB962C8B-B14F-4D97-AF65-F5344CB8AC3E}">
        <p14:creationId xmlns:p14="http://schemas.microsoft.com/office/powerpoint/2010/main" xmlns="" val="3417099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18</a:t>
            </a:fld>
            <a:endParaRPr lang="en-US" dirty="0"/>
          </a:p>
        </p:txBody>
      </p:sp>
    </p:spTree>
    <p:extLst>
      <p:ext uri="{BB962C8B-B14F-4D97-AF65-F5344CB8AC3E}">
        <p14:creationId xmlns:p14="http://schemas.microsoft.com/office/powerpoint/2010/main" xmlns="" val="2949268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19</a:t>
            </a:fld>
            <a:endParaRPr lang="en-US" dirty="0"/>
          </a:p>
        </p:txBody>
      </p:sp>
    </p:spTree>
    <p:extLst>
      <p:ext uri="{BB962C8B-B14F-4D97-AF65-F5344CB8AC3E}">
        <p14:creationId xmlns:p14="http://schemas.microsoft.com/office/powerpoint/2010/main" xmlns="" val="2946595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20</a:t>
            </a:fld>
            <a:endParaRPr lang="en-US" dirty="0"/>
          </a:p>
        </p:txBody>
      </p:sp>
    </p:spTree>
    <p:extLst>
      <p:ext uri="{BB962C8B-B14F-4D97-AF65-F5344CB8AC3E}">
        <p14:creationId xmlns:p14="http://schemas.microsoft.com/office/powerpoint/2010/main" xmlns="" val="1484766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21</a:t>
            </a:fld>
            <a:endParaRPr lang="en-US" dirty="0"/>
          </a:p>
        </p:txBody>
      </p:sp>
    </p:spTree>
    <p:extLst>
      <p:ext uri="{BB962C8B-B14F-4D97-AF65-F5344CB8AC3E}">
        <p14:creationId xmlns:p14="http://schemas.microsoft.com/office/powerpoint/2010/main" xmlns="" val="1756977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22</a:t>
            </a:fld>
            <a:endParaRPr lang="en-US" dirty="0"/>
          </a:p>
        </p:txBody>
      </p:sp>
    </p:spTree>
    <p:extLst>
      <p:ext uri="{BB962C8B-B14F-4D97-AF65-F5344CB8AC3E}">
        <p14:creationId xmlns:p14="http://schemas.microsoft.com/office/powerpoint/2010/main" xmlns="" val="4111574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23</a:t>
            </a:fld>
            <a:endParaRPr lang="en-US" dirty="0"/>
          </a:p>
        </p:txBody>
      </p:sp>
    </p:spTree>
    <p:extLst>
      <p:ext uri="{BB962C8B-B14F-4D97-AF65-F5344CB8AC3E}">
        <p14:creationId xmlns:p14="http://schemas.microsoft.com/office/powerpoint/2010/main" xmlns="" val="222351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27</a:t>
            </a:fld>
            <a:endParaRPr lang="en-US" dirty="0"/>
          </a:p>
        </p:txBody>
      </p:sp>
    </p:spTree>
    <p:extLst>
      <p:ext uri="{BB962C8B-B14F-4D97-AF65-F5344CB8AC3E}">
        <p14:creationId xmlns:p14="http://schemas.microsoft.com/office/powerpoint/2010/main" xmlns="" val="351640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Upper circuit calculate Physical address = Segment address*10h+offset</a:t>
            </a:r>
            <a:endParaRPr lang="en-IN"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a:t>
            </a:fld>
            <a:endParaRPr lang="en-US" dirty="0"/>
          </a:p>
        </p:txBody>
      </p:sp>
    </p:spTree>
    <p:extLst>
      <p:ext uri="{BB962C8B-B14F-4D97-AF65-F5344CB8AC3E}">
        <p14:creationId xmlns:p14="http://schemas.microsoft.com/office/powerpoint/2010/main" xmlns="" val="492291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a:t>
            </a:fld>
            <a:endParaRPr lang="en-US" dirty="0"/>
          </a:p>
        </p:txBody>
      </p:sp>
    </p:spTree>
    <p:extLst>
      <p:ext uri="{BB962C8B-B14F-4D97-AF65-F5344CB8AC3E}">
        <p14:creationId xmlns:p14="http://schemas.microsoft.com/office/powerpoint/2010/main" xmlns="" val="2591769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a:t>
            </a:fld>
            <a:endParaRPr lang="en-US" dirty="0"/>
          </a:p>
        </p:txBody>
      </p:sp>
    </p:spTree>
    <p:extLst>
      <p:ext uri="{BB962C8B-B14F-4D97-AF65-F5344CB8AC3E}">
        <p14:creationId xmlns:p14="http://schemas.microsoft.com/office/powerpoint/2010/main" xmlns="" val="3046708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a:t>
            </a:fld>
            <a:endParaRPr lang="en-US" dirty="0"/>
          </a:p>
        </p:txBody>
      </p:sp>
    </p:spTree>
    <p:extLst>
      <p:ext uri="{BB962C8B-B14F-4D97-AF65-F5344CB8AC3E}">
        <p14:creationId xmlns:p14="http://schemas.microsoft.com/office/powerpoint/2010/main" xmlns="" val="1216646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13</a:t>
            </a:fld>
            <a:endParaRPr lang="en-US" dirty="0"/>
          </a:p>
        </p:txBody>
      </p:sp>
    </p:spTree>
    <p:extLst>
      <p:ext uri="{BB962C8B-B14F-4D97-AF65-F5344CB8AC3E}">
        <p14:creationId xmlns:p14="http://schemas.microsoft.com/office/powerpoint/2010/main" xmlns="" val="3049362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14</a:t>
            </a:fld>
            <a:endParaRPr lang="en-US" dirty="0"/>
          </a:p>
        </p:txBody>
      </p:sp>
    </p:spTree>
    <p:extLst>
      <p:ext uri="{BB962C8B-B14F-4D97-AF65-F5344CB8AC3E}">
        <p14:creationId xmlns:p14="http://schemas.microsoft.com/office/powerpoint/2010/main" xmlns="" val="2675135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15</a:t>
            </a:fld>
            <a:endParaRPr lang="en-US" dirty="0"/>
          </a:p>
        </p:txBody>
      </p:sp>
    </p:spTree>
    <p:extLst>
      <p:ext uri="{BB962C8B-B14F-4D97-AF65-F5344CB8AC3E}">
        <p14:creationId xmlns:p14="http://schemas.microsoft.com/office/powerpoint/2010/main" xmlns="" val="1993026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A269C45-4CF4-48B8-A6FE-F7139FDB52D1}" type="datetime1">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xmlns="" val="35599174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48554F-6966-4451-99BD-C9ADD6B79821}" type="datetime1">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xmlns="" val="7673018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82577-9723-4552-BAE8-343CC729F6BF}" type="datetime1">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xmlns="" val="344040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D52DC-2859-47E5-B0A6-1528336DDF04}" type="datetime1">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xmlns="" val="17933017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2B51C7-EB56-42B0-A392-55636E4850AD}" type="datetime1">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xmlns="" val="11699447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94E23A-4ACE-4AC5-A9D6-1DE9748F3AF5}" type="datetime1">
              <a:rPr lang="en-US" smtClean="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xmlns="" val="927147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CBC39A-C437-4CB9-AE67-1A0029B939DC}" type="datetime1">
              <a:rPr lang="en-US" smtClean="0"/>
              <a:pPr/>
              <a:t>3/24/2021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xmlns="" val="2703086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95600" y="110756"/>
            <a:ext cx="60198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EAA8BE-2336-44A5-8FD7-6312C25199A8}" type="datetime1">
              <a:rPr lang="en-US" smtClean="0"/>
              <a:pPr/>
              <a:t>3/24/2021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5E6815B-E59C-4D87-B1F6-ECBDD22AF1DC}" type="slidenum">
              <a:rPr lang="en-US" smtClean="0"/>
              <a:pPr/>
              <a:t>‹#›</a:t>
            </a:fld>
            <a:endParaRPr lang="en-US" dirty="0"/>
          </a:p>
        </p:txBody>
      </p:sp>
      <p:pic>
        <p:nvPicPr>
          <p:cNvPr id="2051" name="Picture 3" descr="C:\Users\AMMU\Desktop\Border.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878905" y="-25052"/>
            <a:ext cx="7265095" cy="6983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475560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C1DC5-6B2F-42F4-91CC-82B5086206D6}" type="datetime1">
              <a:rPr lang="en-US" smtClean="0"/>
              <a:pPr/>
              <a:t>3/24/2021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xmlns="" val="41130308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FC84E-DA2E-47D4-AD59-E69D272DD37D}" type="datetime1">
              <a:rPr lang="en-US" smtClean="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xmlns="" val="1516865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3EED0-36A2-4733-B7C0-4B0812CA6AD0}" type="datetime1">
              <a:rPr lang="en-US" smtClean="0"/>
              <a:pPr/>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xmlns="" val="1781286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000" y="198438"/>
            <a:ext cx="6019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5105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88934317-8EEE-4851-B43B-62A402F6295C}" type="datetime1">
              <a:rPr lang="en-US" smtClean="0"/>
              <a:pPr/>
              <a:t>3/24/2021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85E6815B-E59C-4D87-B1F6-ECBDD22AF1DC}" type="slidenum">
              <a:rPr lang="en-US" smtClean="0"/>
              <a:pPr/>
              <a:t>‹#›</a:t>
            </a:fld>
            <a:endParaRPr lang="en-US" dirty="0"/>
          </a:p>
        </p:txBody>
      </p:sp>
    </p:spTree>
    <p:extLst>
      <p:ext uri="{BB962C8B-B14F-4D97-AF65-F5344CB8AC3E}">
        <p14:creationId xmlns:p14="http://schemas.microsoft.com/office/powerpoint/2010/main" xmlns="" val="375441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gif"/></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8086 Microprocessor</a:t>
            </a:r>
            <a:endParaRPr lang="en-US" sz="3600" dirty="0">
              <a:latin typeface="Octapost NBP" pitchFamily="2" charset="0"/>
            </a:endParaRPr>
          </a:p>
        </p:txBody>
      </p:sp>
      <p:sp>
        <p:nvSpPr>
          <p:cNvPr id="7" name="Подзаголовок 2"/>
          <p:cNvSpPr>
            <a:spLocks noGrp="1"/>
          </p:cNvSpPr>
          <p:nvPr>
            <p:ph type="subTitle" idx="1"/>
          </p:nvPr>
        </p:nvSpPr>
        <p:spPr>
          <a:xfrm>
            <a:off x="5715000" y="4876800"/>
            <a:ext cx="2743200" cy="1060938"/>
          </a:xfrm>
        </p:spPr>
        <p:txBody>
          <a:bodyPr>
            <a:noAutofit/>
          </a:bodyPr>
          <a:lstStyle/>
          <a:p>
            <a:r>
              <a:rPr lang="en-IN" sz="1400" b="1" dirty="0" smtClean="0">
                <a:latin typeface="Bell MT" pitchFamily="18" charset="0"/>
              </a:rPr>
              <a:t>Dr. Manju Khurana</a:t>
            </a:r>
          </a:p>
          <a:p>
            <a:r>
              <a:rPr lang="en-IN" sz="1400" b="1" dirty="0" smtClean="0">
                <a:latin typeface="Bell MT" pitchFamily="18" charset="0"/>
              </a:rPr>
              <a:t>Assistant Professor, CSED</a:t>
            </a:r>
          </a:p>
          <a:p>
            <a:r>
              <a:rPr lang="en-IN" sz="1400" b="1" dirty="0" smtClean="0">
                <a:latin typeface="Bell MT" pitchFamily="18" charset="0"/>
              </a:rPr>
              <a:t>TIET, Patiala</a:t>
            </a:r>
          </a:p>
          <a:p>
            <a:r>
              <a:rPr lang="en-IN" sz="1400" b="1" dirty="0" smtClean="0">
                <a:latin typeface="Bell MT" pitchFamily="18" charset="0"/>
              </a:rPr>
              <a:t>manju.khurana@thapar.edu</a:t>
            </a:r>
            <a:endParaRPr lang="en-US" sz="1400" b="1" dirty="0">
              <a:latin typeface="Bell MT" pitchFamily="18" charset="0"/>
            </a:endParaRPr>
          </a:p>
        </p:txBody>
      </p:sp>
    </p:spTree>
    <p:extLst>
      <p:ext uri="{BB962C8B-B14F-4D97-AF65-F5344CB8AC3E}">
        <p14:creationId xmlns:p14="http://schemas.microsoft.com/office/powerpoint/2010/main" xmlns="" val="4245655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016210"/>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Data Segment Register</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t>Hold data, variables and constants of program.</a:t>
            </a:r>
            <a:endParaRPr lang="en-US" sz="1400" b="1" dirty="0" smtClean="0">
              <a:latin typeface="+mj-lt"/>
            </a:endParaRPr>
          </a:p>
          <a:p>
            <a:pPr marL="285750" indent="-285750"/>
            <a:endParaRPr lang="en-US" sz="1400" b="1" dirty="0" smtClean="0">
              <a:latin typeface="+mj-lt"/>
            </a:endParaRPr>
          </a:p>
          <a:p>
            <a:pPr marL="285750" indent="-285750">
              <a:buBlip>
                <a:blip r:embed="rId3"/>
              </a:buBlip>
            </a:pPr>
            <a:r>
              <a:rPr lang="en-US" sz="1400" b="1" dirty="0" smtClean="0">
                <a:latin typeface="+mj-lt"/>
              </a:rPr>
              <a:t>Points to the current data segment; operands for most instructions are fetched from this segment.</a:t>
            </a:r>
          </a:p>
          <a:p>
            <a:pPr marL="285750" indent="-285750">
              <a:buBlip>
                <a:blip r:embed="rId3"/>
              </a:buBlip>
            </a:pPr>
            <a:endParaRPr lang="en-US" sz="1400" b="1" dirty="0" smtClean="0">
              <a:latin typeface="+mj-lt"/>
            </a:endParaRPr>
          </a:p>
          <a:p>
            <a:pPr marL="285750" indent="-285750" algn="just">
              <a:buBlip>
                <a:blip r:embed="rId3"/>
              </a:buBlip>
            </a:pPr>
            <a:r>
              <a:rPr lang="en-US" sz="1400" b="1" dirty="0" smtClean="0">
                <a:latin typeface="+mj-lt"/>
              </a:rPr>
              <a:t>The 16-bit contents of the Source Index (SI) or Destination Index (DI) or a 16-bit displacement are used as offset for computing the 20-bit physical address.</a:t>
            </a:r>
            <a:endParaRPr lang="en-US" sz="1400" b="1" dirty="0">
              <a:latin typeface="+mj-lt"/>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8298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98543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Stack Segment Register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current stack.</a:t>
            </a:r>
          </a:p>
          <a:p>
            <a:pPr marL="285750" indent="-285750">
              <a:buBlip>
                <a:blip r:embed="rId3"/>
              </a:buBlip>
            </a:pPr>
            <a:endParaRPr lang="en-US" sz="1400" b="1" dirty="0">
              <a:latin typeface="+mj-lt"/>
            </a:endParaRPr>
          </a:p>
          <a:p>
            <a:pPr marL="285750" indent="-285750" algn="just">
              <a:buBlip>
                <a:blip r:embed="rId3"/>
              </a:buBlip>
            </a:pPr>
            <a:r>
              <a:rPr lang="en-US" sz="1400" b="1" dirty="0" smtClean="0">
                <a:latin typeface="+mj-lt"/>
              </a:rPr>
              <a:t>The 20-bit physical stack address is calculated from the Stack Segment (SS) and the Stack Pointer (SP) for stack instructions such as </a:t>
            </a:r>
            <a:r>
              <a:rPr lang="en-US" sz="1400" b="1" dirty="0" smtClean="0">
                <a:solidFill>
                  <a:schemeClr val="accent2">
                    <a:lumMod val="75000"/>
                  </a:schemeClr>
                </a:solidFill>
                <a:latin typeface="+mj-lt"/>
              </a:rPr>
              <a:t>PUSH</a:t>
            </a:r>
            <a:r>
              <a:rPr lang="en-US" sz="1400" b="1" dirty="0" smtClean="0">
                <a:latin typeface="+mj-lt"/>
              </a:rPr>
              <a:t> and </a:t>
            </a:r>
            <a:r>
              <a:rPr lang="en-US" sz="1400" b="1" dirty="0" smtClean="0">
                <a:solidFill>
                  <a:schemeClr val="accent2">
                    <a:lumMod val="75000"/>
                  </a:schemeClr>
                </a:solidFill>
                <a:latin typeface="+mj-lt"/>
              </a:rPr>
              <a:t>POP</a:t>
            </a:r>
            <a:r>
              <a:rPr lang="en-US" sz="1400" b="1" dirty="0" smtClean="0">
                <a:latin typeface="+mj-lt"/>
              </a:rPr>
              <a:t>.</a:t>
            </a:r>
          </a:p>
          <a:p>
            <a:pPr marL="285750" indent="-285750">
              <a:buBlip>
                <a:blip r:embed="rId3"/>
              </a:buBlip>
            </a:pPr>
            <a:endParaRPr lang="en-US" sz="1400" b="1" dirty="0">
              <a:latin typeface="+mj-lt"/>
            </a:endParaRPr>
          </a:p>
          <a:p>
            <a:pPr marL="285750" indent="-285750" algn="just">
              <a:buBlip>
                <a:blip r:embed="rId3"/>
              </a:buBlip>
            </a:pPr>
            <a:r>
              <a:rPr lang="en-US" sz="1400" b="1" dirty="0" smtClean="0">
                <a:latin typeface="+mj-lt"/>
              </a:rPr>
              <a:t>In </a:t>
            </a:r>
            <a:r>
              <a:rPr lang="en-US" sz="1400" b="1" u="sng" dirty="0">
                <a:latin typeface="+mj-lt"/>
              </a:rPr>
              <a:t>b</a:t>
            </a:r>
            <a:r>
              <a:rPr lang="en-US" sz="1400" b="1" u="sng" dirty="0" smtClean="0">
                <a:latin typeface="+mj-lt"/>
              </a:rPr>
              <a:t>ased addressing mode</a:t>
            </a:r>
            <a:r>
              <a:rPr lang="en-US" sz="1400" b="1" dirty="0" smtClean="0">
                <a:latin typeface="+mj-lt"/>
              </a:rPr>
              <a:t>, the 20-bit physical stack address is calculated from the </a:t>
            </a:r>
            <a:r>
              <a:rPr lang="en-US" sz="1400" b="1" dirty="0"/>
              <a:t>Stack segment (SS</a:t>
            </a:r>
            <a:r>
              <a:rPr lang="en-US" sz="1400" b="1" dirty="0" smtClean="0"/>
              <a:t>) and the </a:t>
            </a:r>
            <a:r>
              <a:rPr lang="en-US" sz="1400" b="1" dirty="0" smtClean="0">
                <a:latin typeface="+mj-lt"/>
              </a:rPr>
              <a:t>Base Pointer (BP). </a:t>
            </a:r>
            <a:endParaRPr lang="en-US" sz="1400" b="1" dirty="0">
              <a:latin typeface="+mj-lt"/>
            </a:endParaRPr>
          </a:p>
        </p:txBody>
      </p:sp>
      <p:pic>
        <p:nvPicPr>
          <p:cNvPr id="1026"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32529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369880"/>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Extra Segment Register</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lgn="just">
              <a:buBlip>
                <a:blip r:embed="rId3"/>
              </a:buBlip>
            </a:pPr>
            <a:r>
              <a:rPr lang="en-US" sz="1400" b="1" dirty="0" smtClean="0">
                <a:latin typeface="+mj-lt"/>
              </a:rPr>
              <a:t>Points to the extra segment in which data (in excess of 64K pointed to by the DS) is stored.</a:t>
            </a:r>
          </a:p>
          <a:p>
            <a:pPr marL="285750" indent="-285750">
              <a:buBlip>
                <a:blip r:embed="rId3"/>
              </a:buBlip>
            </a:pPr>
            <a:endParaRPr lang="en-US" sz="1400" b="1" dirty="0" smtClean="0">
              <a:latin typeface="+mj-lt"/>
            </a:endParaRPr>
          </a:p>
          <a:p>
            <a:pPr marL="285750" indent="-285750" algn="just">
              <a:buBlip>
                <a:blip r:embed="rId3"/>
              </a:buBlip>
            </a:pPr>
            <a:r>
              <a:rPr lang="en-US" sz="1400" b="1" dirty="0" smtClean="0">
                <a:latin typeface="+mj-lt"/>
              </a:rPr>
              <a:t>String instructions use the ES and DI to determine the 20-bit physical address for the destination.</a:t>
            </a:r>
            <a:endParaRPr lang="en-US" sz="1400" b="1" dirty="0">
              <a:latin typeface="+mj-lt"/>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4734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00876"/>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Instruction Pointer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lgn="just">
              <a:buBlip>
                <a:blip r:embed="rId3"/>
              </a:buBlip>
            </a:pPr>
            <a:r>
              <a:rPr lang="en-US" sz="1400" b="1" dirty="0" smtClean="0">
                <a:latin typeface="Verdana" pitchFamily="34" charset="0"/>
                <a:ea typeface="Verdana" pitchFamily="34" charset="0"/>
                <a:cs typeface="Verdana" pitchFamily="34" charset="0"/>
              </a:rPr>
              <a:t>Always </a:t>
            </a:r>
            <a:r>
              <a:rPr lang="en-US" sz="1400" b="1" dirty="0">
                <a:latin typeface="Verdana" pitchFamily="34" charset="0"/>
                <a:ea typeface="Verdana" pitchFamily="34" charset="0"/>
                <a:cs typeface="Verdana" pitchFamily="34" charset="0"/>
              </a:rPr>
              <a:t>points to the next instruction to be executed within the currently executing code segment. </a:t>
            </a:r>
          </a:p>
          <a:p>
            <a:pPr marL="285750" indent="-285750" algn="just">
              <a:buBlip>
                <a:blip r:embed="rId3"/>
              </a:buBlip>
            </a:pPr>
            <a:r>
              <a:rPr lang="en-US" sz="1400" b="1" dirty="0">
                <a:latin typeface="Verdana" pitchFamily="34" charset="0"/>
                <a:ea typeface="Verdana" pitchFamily="34" charset="0"/>
                <a:cs typeface="Verdana" pitchFamily="34" charset="0"/>
              </a:rPr>
              <a:t>So, this register contains the 16-bit offset address pointing to the next instruction code within the </a:t>
            </a:r>
            <a:r>
              <a:rPr lang="en-US" sz="1400" b="1" dirty="0" smtClean="0">
                <a:latin typeface="Verdana" pitchFamily="34" charset="0"/>
                <a:ea typeface="Verdana" pitchFamily="34" charset="0"/>
                <a:cs typeface="Verdana" pitchFamily="34" charset="0"/>
              </a:rPr>
              <a:t>64Kb </a:t>
            </a:r>
            <a:r>
              <a:rPr lang="en-US" sz="1400" b="1" dirty="0">
                <a:latin typeface="Verdana" pitchFamily="34" charset="0"/>
                <a:ea typeface="Verdana" pitchFamily="34" charset="0"/>
                <a:cs typeface="Verdana" pitchFamily="34" charset="0"/>
              </a:rPr>
              <a:t>of the code segment area. </a:t>
            </a:r>
          </a:p>
          <a:p>
            <a:pPr marL="285750" indent="-285750" algn="just">
              <a:buBlip>
                <a:blip r:embed="rId3"/>
              </a:buBlip>
            </a:pPr>
            <a:r>
              <a:rPr lang="en-US" sz="1400" b="1" dirty="0">
                <a:latin typeface="Verdana" pitchFamily="34" charset="0"/>
                <a:ea typeface="Verdana" pitchFamily="34" charset="0"/>
                <a:cs typeface="Verdana" pitchFamily="34" charset="0"/>
              </a:rPr>
              <a:t>Its content is automatically incremented as the execution of the next instruction takes place.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r>
              <a:rPr lang="en-US" sz="1400" dirty="0" smtClean="0"/>
              <a:t>The contents of the IP and Code Segment Register are used to compute the memory address of the instruction code to be fetched.</a:t>
            </a:r>
          </a:p>
          <a:p>
            <a:pPr marL="285750" indent="-285750" algn="just">
              <a:buBlip>
                <a:blip r:embed="rId3"/>
              </a:buBlip>
            </a:pPr>
            <a:r>
              <a:rPr lang="en-US" sz="1400" dirty="0" smtClean="0"/>
              <a:t>This is done during the Fetch Cycle.</a:t>
            </a:r>
            <a:endParaRPr lang="en-US" sz="1400" b="1" dirty="0">
              <a:latin typeface="Verdana" pitchFamily="34" charset="0"/>
              <a:ea typeface="Verdana" pitchFamily="34" charset="0"/>
              <a:cs typeface="Verdana" pitchFamily="34" charset="0"/>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88883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895" y="685800"/>
            <a:ext cx="5765305" cy="429646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5943600" y="2010013"/>
            <a:ext cx="3048000" cy="3323987"/>
          </a:xfrm>
          <a:prstGeom prst="rect">
            <a:avLst/>
          </a:prstGeom>
          <a:noFill/>
        </p:spPr>
        <p:txBody>
          <a:bodyPr wrap="square" rtlCol="0">
            <a:spAutoFit/>
          </a:bodyPr>
          <a:lstStyle/>
          <a:p>
            <a:pPr marL="285750" indent="-285750" algn="just">
              <a:buBlip>
                <a:blip r:embed="rId4"/>
              </a:buBlip>
            </a:pPr>
            <a:r>
              <a:rPr lang="en-US" sz="1400" b="1" dirty="0" smtClean="0"/>
              <a:t>A group of First-In-First-Out (FIFO) in which up to 6 bytes of instruction code are pre fetched from the memory ahead of time.</a:t>
            </a:r>
          </a:p>
          <a:p>
            <a:pPr marL="285750" indent="-285750" algn="just">
              <a:buBlip>
                <a:blip r:embed="rId4"/>
              </a:buBlip>
            </a:pPr>
            <a:endParaRPr lang="en-US" sz="1400" b="1" dirty="0"/>
          </a:p>
          <a:p>
            <a:pPr marL="285750" indent="-285750" algn="just">
              <a:buBlip>
                <a:blip r:embed="rId4"/>
              </a:buBlip>
            </a:pPr>
            <a:r>
              <a:rPr lang="en-US" sz="1400" b="1" dirty="0" smtClean="0"/>
              <a:t>This is done in order to speed up the execution by overlapping instruction fetch with execution.</a:t>
            </a:r>
          </a:p>
          <a:p>
            <a:pPr marL="285750" indent="-285750" algn="just">
              <a:buBlip>
                <a:blip r:embed="rId4"/>
              </a:buBlip>
            </a:pPr>
            <a:endParaRPr lang="en-US" sz="1400" b="1" dirty="0"/>
          </a:p>
          <a:p>
            <a:pPr marL="285750" indent="-285750" algn="just">
              <a:buBlip>
                <a:blip r:embed="rId4"/>
              </a:buBlip>
            </a:pPr>
            <a:r>
              <a:rPr lang="en-US" sz="1400" b="1" dirty="0" smtClean="0"/>
              <a:t>This mechanism is known as </a:t>
            </a:r>
            <a:r>
              <a:rPr lang="en-US" sz="1400" b="1" u="sng" dirty="0" smtClean="0"/>
              <a:t>pipelining</a:t>
            </a:r>
            <a:r>
              <a:rPr lang="en-US" sz="1400" b="1" dirty="0" smtClean="0"/>
              <a:t>.  </a:t>
            </a:r>
            <a:endParaRPr lang="en-US" sz="1400" b="1" dirty="0"/>
          </a:p>
        </p:txBody>
      </p:sp>
      <p:sp>
        <p:nvSpPr>
          <p:cNvPr id="6" name="Line Callout 2 5"/>
          <p:cNvSpPr/>
          <p:nvPr/>
        </p:nvSpPr>
        <p:spPr>
          <a:xfrm>
            <a:off x="6010701" y="1104900"/>
            <a:ext cx="3048000" cy="342900"/>
          </a:xfrm>
          <a:prstGeom prst="borderCallout2">
            <a:avLst>
              <a:gd name="adj1" fmla="val 18750"/>
              <a:gd name="adj2" fmla="val -192"/>
              <a:gd name="adj3" fmla="val 18750"/>
              <a:gd name="adj4" fmla="val -16667"/>
              <a:gd name="adj5" fmla="val 789117"/>
              <a:gd name="adj6" fmla="val -5651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Instruction queue</a:t>
            </a:r>
            <a:endParaRPr lang="en-US" sz="1400" b="1"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1803276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3581400" y="5349642"/>
            <a:ext cx="3886200" cy="1492716"/>
          </a:xfrm>
          <a:prstGeom prst="rect">
            <a:avLst/>
          </a:prstGeom>
          <a:solidFill>
            <a:srgbClr val="99FFCC"/>
          </a:solidFill>
        </p:spPr>
        <p:txBody>
          <a:bodyPr wrap="square">
            <a:spAutoFit/>
          </a:bodyPr>
          <a:lstStyle/>
          <a:p>
            <a:pPr algn="ctr"/>
            <a:r>
              <a:rPr lang="en-US" sz="1300" b="1" dirty="0" smtClean="0">
                <a:latin typeface="Verdana" pitchFamily="34" charset="0"/>
                <a:ea typeface="Verdana" pitchFamily="34" charset="0"/>
                <a:cs typeface="Verdana" pitchFamily="34" charset="0"/>
              </a:rPr>
              <a:t>Some of the 16 bit registers can be used as two 8 bit registers as :</a:t>
            </a:r>
          </a:p>
          <a:p>
            <a:pPr algn="ct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AX can be used as AH and AL</a:t>
            </a:r>
          </a:p>
          <a:p>
            <a:pPr algn="ctr"/>
            <a:r>
              <a:rPr lang="en-US" sz="1300" b="1" dirty="0" smtClean="0">
                <a:latin typeface="Verdana" pitchFamily="34" charset="0"/>
                <a:ea typeface="Verdana" pitchFamily="34" charset="0"/>
                <a:cs typeface="Verdana" pitchFamily="34" charset="0"/>
              </a:rPr>
              <a:t>BX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BH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BL</a:t>
            </a: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CX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CH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CL</a:t>
            </a: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DX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DH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DL</a:t>
            </a:r>
            <a:endParaRPr lang="en-US" sz="1300" b="1" dirty="0">
              <a:solidFill>
                <a:srgbClr val="0070C0"/>
              </a:solidFill>
              <a:latin typeface="Verdana" pitchFamily="34" charset="0"/>
              <a:ea typeface="Verdana" pitchFamily="34" charset="0"/>
              <a:cs typeface="Verdana" pitchFamily="34" charset="0"/>
            </a:endParaRPr>
          </a:p>
        </p:txBody>
      </p:sp>
      <p:sp>
        <p:nvSpPr>
          <p:cNvPr id="14" name="TextBox 13"/>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09319" y="852985"/>
            <a:ext cx="5765305" cy="429646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6200" y="914400"/>
            <a:ext cx="2971800" cy="1569660"/>
          </a:xfrm>
          <a:prstGeom prst="rect">
            <a:avLst/>
          </a:prstGeom>
          <a:noFill/>
        </p:spPr>
        <p:txBody>
          <a:bodyPr wrap="square" rtlCol="0">
            <a:spAutoFit/>
          </a:bodyPr>
          <a:lstStyle/>
          <a:p>
            <a:pPr algn="ctr"/>
            <a:r>
              <a:rPr lang="en-US" sz="1600" b="1" dirty="0" smtClean="0">
                <a:solidFill>
                  <a:schemeClr val="accent1">
                    <a:lumMod val="75000"/>
                  </a:schemeClr>
                </a:solidFill>
                <a:latin typeface="Verdana" pitchFamily="34" charset="0"/>
                <a:ea typeface="Verdana" pitchFamily="34" charset="0"/>
                <a:cs typeface="Verdana" pitchFamily="34" charset="0"/>
              </a:rPr>
              <a:t>EU decodes and executes instructions. </a:t>
            </a:r>
          </a:p>
          <a:p>
            <a:pPr algn="ctr"/>
            <a:endParaRPr lang="en-US" sz="1600" b="1" dirty="0">
              <a:solidFill>
                <a:schemeClr val="accent1">
                  <a:lumMod val="75000"/>
                </a:schemeClr>
              </a:solidFill>
              <a:latin typeface="Verdana" pitchFamily="34" charset="0"/>
              <a:ea typeface="Verdana" pitchFamily="34" charset="0"/>
              <a:cs typeface="Verdana" pitchFamily="34" charset="0"/>
            </a:endParaRPr>
          </a:p>
          <a:p>
            <a:pPr algn="ctr"/>
            <a:r>
              <a:rPr lang="en-US" sz="1600" b="1" dirty="0" smtClean="0">
                <a:solidFill>
                  <a:schemeClr val="accent1">
                    <a:lumMod val="75000"/>
                  </a:schemeClr>
                </a:solidFill>
                <a:latin typeface="Verdana" pitchFamily="34" charset="0"/>
                <a:ea typeface="Verdana" pitchFamily="34" charset="0"/>
                <a:cs typeface="Verdana" pitchFamily="34" charset="0"/>
              </a:rPr>
              <a:t>A decoder in the EU control system translates instructions.</a:t>
            </a:r>
            <a:endParaRPr lang="en-US" sz="1600" b="1" dirty="0">
              <a:solidFill>
                <a:schemeClr val="accent1">
                  <a:lumMod val="75000"/>
                </a:schemeClr>
              </a:solidFill>
              <a:latin typeface="Verdana" pitchFamily="34" charset="0"/>
              <a:ea typeface="Verdana" pitchFamily="34" charset="0"/>
              <a:cs typeface="Verdana" pitchFamily="34" charset="0"/>
            </a:endParaRPr>
          </a:p>
        </p:txBody>
      </p:sp>
      <p:sp>
        <p:nvSpPr>
          <p:cNvPr id="15" name="Line Callout 2 14"/>
          <p:cNvSpPr/>
          <p:nvPr/>
        </p:nvSpPr>
        <p:spPr>
          <a:xfrm>
            <a:off x="89848" y="2674393"/>
            <a:ext cx="2500952" cy="653648"/>
          </a:xfrm>
          <a:prstGeom prst="borderCallout2">
            <a:avLst>
              <a:gd name="adj1" fmla="val 47981"/>
              <a:gd name="adj2" fmla="val 99405"/>
              <a:gd name="adj3" fmla="val 47981"/>
              <a:gd name="adj4" fmla="val 117030"/>
              <a:gd name="adj5" fmla="val 196143"/>
              <a:gd name="adj6" fmla="val 16940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solidFill>
                  <a:schemeClr val="tx1"/>
                </a:solidFill>
                <a:latin typeface="Verdana" pitchFamily="34" charset="0"/>
                <a:ea typeface="Verdana" pitchFamily="34" charset="0"/>
                <a:cs typeface="Verdana" pitchFamily="34" charset="0"/>
              </a:rPr>
              <a:t>16-bit ALU for performing arithmetic and logic operation</a:t>
            </a:r>
            <a:endParaRPr lang="en-US" sz="1400" b="1" dirty="0">
              <a:solidFill>
                <a:schemeClr val="tx1"/>
              </a:solidFill>
              <a:latin typeface="Verdana" pitchFamily="34" charset="0"/>
              <a:ea typeface="Verdana" pitchFamily="34" charset="0"/>
              <a:cs typeface="Verdana" pitchFamily="34" charset="0"/>
            </a:endParaRPr>
          </a:p>
        </p:txBody>
      </p:sp>
      <p:sp>
        <p:nvSpPr>
          <p:cNvPr id="16" name="Line Callout 2 15"/>
          <p:cNvSpPr/>
          <p:nvPr/>
        </p:nvSpPr>
        <p:spPr>
          <a:xfrm>
            <a:off x="107476" y="3810000"/>
            <a:ext cx="2864324" cy="2362200"/>
          </a:xfrm>
          <a:prstGeom prst="borderCallout2">
            <a:avLst>
              <a:gd name="adj1" fmla="val 47981"/>
              <a:gd name="adj2" fmla="val 99405"/>
              <a:gd name="adj3" fmla="val 47981"/>
              <a:gd name="adj4" fmla="val 117030"/>
              <a:gd name="adj5" fmla="val -65066"/>
              <a:gd name="adj6" fmla="val 15028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Four </a:t>
            </a:r>
            <a:r>
              <a:rPr lang="en-US" sz="1400" b="1" dirty="0">
                <a:solidFill>
                  <a:schemeClr val="tx1"/>
                </a:solidFill>
                <a:latin typeface="Verdana" pitchFamily="34" charset="0"/>
                <a:ea typeface="Verdana" pitchFamily="34" charset="0"/>
                <a:cs typeface="Verdana" pitchFamily="34" charset="0"/>
              </a:rPr>
              <a:t>general purpose registers(AX, BX, CX, DX</a:t>
            </a:r>
            <a:r>
              <a:rPr lang="en-US" sz="1400" b="1" dirty="0" smtClean="0">
                <a:solidFill>
                  <a:schemeClr val="tx1"/>
                </a:solidFill>
                <a:latin typeface="Verdana" pitchFamily="34" charset="0"/>
                <a:ea typeface="Verdana" pitchFamily="34" charset="0"/>
                <a:cs typeface="Verdana" pitchFamily="34" charset="0"/>
              </a:rPr>
              <a:t>);</a:t>
            </a:r>
          </a:p>
          <a:p>
            <a:endParaRPr lang="en-US" sz="1400" b="1" dirty="0" smtClean="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Pointer </a:t>
            </a:r>
            <a:r>
              <a:rPr lang="en-US" sz="1400" b="1" dirty="0">
                <a:solidFill>
                  <a:schemeClr val="tx1"/>
                </a:solidFill>
                <a:latin typeface="Verdana" pitchFamily="34" charset="0"/>
                <a:ea typeface="Verdana" pitchFamily="34" charset="0"/>
                <a:cs typeface="Verdana" pitchFamily="34" charset="0"/>
              </a:rPr>
              <a:t>registers (Stack Pointer, Base Pointer); </a:t>
            </a:r>
            <a:endParaRPr lang="en-US" sz="1400" b="1" dirty="0" smtClean="0">
              <a:solidFill>
                <a:schemeClr val="tx1"/>
              </a:solidFill>
              <a:latin typeface="Verdana" pitchFamily="34" charset="0"/>
              <a:ea typeface="Verdana" pitchFamily="34" charset="0"/>
              <a:cs typeface="Verdana" pitchFamily="34" charset="0"/>
            </a:endParaRPr>
          </a:p>
          <a:p>
            <a:endParaRPr lang="en-US" sz="1400" b="1" dirty="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and                     </a:t>
            </a:r>
          </a:p>
          <a:p>
            <a:endParaRPr lang="en-US" sz="1400" b="1" dirty="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Index registers (</a:t>
            </a:r>
            <a:r>
              <a:rPr lang="en-US" sz="1400" b="1" dirty="0">
                <a:solidFill>
                  <a:schemeClr val="tx1"/>
                </a:solidFill>
                <a:latin typeface="Verdana" pitchFamily="34" charset="0"/>
                <a:ea typeface="Verdana" pitchFamily="34" charset="0"/>
                <a:cs typeface="Verdana" pitchFamily="34" charset="0"/>
              </a:rPr>
              <a:t>Source Index, Destination Index) each of 16-bits </a:t>
            </a:r>
          </a:p>
        </p:txBody>
      </p:sp>
    </p:spTree>
    <p:extLst>
      <p:ext uri="{BB962C8B-B14F-4D97-AF65-F5344CB8AC3E}">
        <p14:creationId xmlns:p14="http://schemas.microsoft.com/office/powerpoint/2010/main" xmlns="" val="116989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Accumulator Register (AX)</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AL and AH, which can be combined together and used as a 16-bit register AX.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AL in this case contains the low order byte of the word, and AH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solidFill>
                  <a:srgbClr val="FF0000"/>
                </a:solidFill>
                <a:latin typeface="Verdana" pitchFamily="34" charset="0"/>
                <a:ea typeface="Verdana" pitchFamily="34" charset="0"/>
                <a:cs typeface="Verdana" pitchFamily="34" charset="0"/>
              </a:rPr>
              <a:t>The I/O instructions use the AX or AL for inputting / outputting 16 or 8 bit data to or from an I/O port.</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solidFill>
                  <a:srgbClr val="FF0000"/>
                </a:solidFill>
                <a:latin typeface="Verdana" pitchFamily="34" charset="0"/>
                <a:ea typeface="Verdana" pitchFamily="34" charset="0"/>
                <a:cs typeface="Verdana" pitchFamily="34" charset="0"/>
              </a:rPr>
              <a:t>Multiplication and Division instructions also use the AX or AL</a:t>
            </a:r>
            <a:r>
              <a:rPr lang="en-US" sz="1400" b="1" dirty="0" smtClean="0">
                <a:latin typeface="Verdana" pitchFamily="34" charset="0"/>
                <a:ea typeface="Verdana" pitchFamily="34" charset="0"/>
                <a:cs typeface="Verdana" pitchFamily="34" charset="0"/>
              </a:rPr>
              <a:t>.</a:t>
            </a:r>
            <a:endParaRPr lang="en-US" sz="1400" b="1" dirty="0">
              <a:latin typeface="Verdana" pitchFamily="34" charset="0"/>
              <a:ea typeface="Verdana" pitchFamily="34" charset="0"/>
              <a:cs typeface="Verdana" pitchFamily="34" charset="0"/>
            </a:endParaRPr>
          </a:p>
        </p:txBody>
      </p:sp>
      <p:sp>
        <p:nvSpPr>
          <p:cNvPr id="10" name="TextBox 9"/>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74347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877985"/>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Base Register (BX)</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Consists of two 8-bit registers BL and BH, which can be combined together and used as a 16-bit register BX.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BL in this case contains the low-order byte of the word, and BH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This is the </a:t>
            </a:r>
            <a:r>
              <a:rPr lang="en-US" sz="1400" b="1" dirty="0" smtClean="0">
                <a:solidFill>
                  <a:srgbClr val="FF0000"/>
                </a:solidFill>
                <a:latin typeface="Verdana" pitchFamily="34" charset="0"/>
                <a:ea typeface="Verdana" pitchFamily="34" charset="0"/>
                <a:cs typeface="Verdana" pitchFamily="34" charset="0"/>
              </a:rPr>
              <a:t>only general purpose </a:t>
            </a:r>
            <a:r>
              <a:rPr lang="en-US" sz="1400" b="1" dirty="0" smtClean="0">
                <a:latin typeface="Verdana" pitchFamily="34" charset="0"/>
                <a:ea typeface="Verdana" pitchFamily="34" charset="0"/>
                <a:cs typeface="Verdana" pitchFamily="34" charset="0"/>
              </a:rPr>
              <a:t>register whose contents can be used for addressing the 8086 memory.</a:t>
            </a:r>
          </a:p>
          <a:p>
            <a:pPr marL="285750" indent="-285750" algn="just">
              <a:buBlip>
                <a:blip r:embed="rId3"/>
              </a:buBlip>
            </a:pPr>
            <a:endParaRPr lang="en-US" sz="1400" b="1" dirty="0" smtClean="0">
              <a:latin typeface="Verdana" pitchFamily="34" charset="0"/>
              <a:ea typeface="Verdana" pitchFamily="34" charset="0"/>
              <a:cs typeface="Verdana" pitchFamily="34" charset="0"/>
            </a:endParaRPr>
          </a:p>
          <a:p>
            <a:pPr marL="285750" indent="-285750" algn="just">
              <a:buBlip>
                <a:blip r:embed="rId3"/>
              </a:buBlip>
            </a:pPr>
            <a:r>
              <a:rPr lang="en-US" sz="1400" b="1" dirty="0" smtClean="0">
                <a:solidFill>
                  <a:srgbClr val="FF0000"/>
                </a:solidFill>
                <a:latin typeface="Verdana" pitchFamily="34" charset="0"/>
                <a:ea typeface="Verdana" pitchFamily="34" charset="0"/>
                <a:cs typeface="Verdana" pitchFamily="34" charset="0"/>
              </a:rPr>
              <a:t>As a special purpose</a:t>
            </a:r>
            <a:r>
              <a:rPr lang="en-US" sz="1400" b="1" dirty="0" smtClean="0">
                <a:latin typeface="Verdana" pitchFamily="34" charset="0"/>
                <a:ea typeface="Verdana" pitchFamily="34" charset="0"/>
                <a:cs typeface="Verdana" pitchFamily="34" charset="0"/>
              </a:rPr>
              <a:t> </a:t>
            </a:r>
            <a:r>
              <a:rPr lang="en-US" sz="1400" b="1" dirty="0" err="1" smtClean="0">
                <a:latin typeface="Verdana" pitchFamily="34" charset="0"/>
                <a:ea typeface="Verdana" pitchFamily="34" charset="0"/>
                <a:cs typeface="Verdana" pitchFamily="34" charset="0"/>
              </a:rPr>
              <a:t>reg.,</a:t>
            </a:r>
            <a:r>
              <a:rPr lang="en-US" sz="1400" b="1" dirty="0" err="1" smtClean="0">
                <a:solidFill>
                  <a:srgbClr val="FF0000"/>
                </a:solidFill>
                <a:latin typeface="Verdana" pitchFamily="34" charset="0"/>
                <a:ea typeface="Verdana" pitchFamily="34" charset="0"/>
                <a:cs typeface="Verdana" pitchFamily="34" charset="0"/>
              </a:rPr>
              <a:t>BX</a:t>
            </a:r>
            <a:r>
              <a:rPr lang="en-US" sz="1400" b="1" dirty="0" smtClean="0">
                <a:solidFill>
                  <a:srgbClr val="FF0000"/>
                </a:solidFill>
                <a:latin typeface="Verdana" pitchFamily="34" charset="0"/>
                <a:ea typeface="Verdana" pitchFamily="34" charset="0"/>
                <a:cs typeface="Verdana" pitchFamily="34" charset="0"/>
              </a:rPr>
              <a:t> serve as a base register for the computation of </a:t>
            </a:r>
            <a:r>
              <a:rPr lang="en-US" sz="1400" b="1" dirty="0" err="1" smtClean="0">
                <a:solidFill>
                  <a:srgbClr val="FF0000"/>
                </a:solidFill>
                <a:latin typeface="Verdana" pitchFamily="34" charset="0"/>
                <a:ea typeface="Verdana" pitchFamily="34" charset="0"/>
                <a:cs typeface="Verdana" pitchFamily="34" charset="0"/>
              </a:rPr>
              <a:t>mem</a:t>
            </a:r>
            <a:r>
              <a:rPr lang="en-US" sz="1400" b="1" dirty="0" smtClean="0">
                <a:solidFill>
                  <a:srgbClr val="FF0000"/>
                </a:solidFill>
                <a:latin typeface="Verdana" pitchFamily="34" charset="0"/>
                <a:ea typeface="Verdana" pitchFamily="34" charset="0"/>
                <a:cs typeface="Verdana" pitchFamily="34" charset="0"/>
              </a:rPr>
              <a:t>. Address.</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All memory references utilizing this register content for addressing use DS as the default segment register.</a:t>
            </a:r>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31842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016210"/>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Counter Register (CX)</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CL and CH, which can be combined together and used as a 16-bit register CX.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CL register contains the low order byte of the word, and CH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smtClean="0">
              <a:latin typeface="Verdana" pitchFamily="34" charset="0"/>
              <a:ea typeface="Verdana" pitchFamily="34" charset="0"/>
              <a:cs typeface="Verdana" pitchFamily="34" charset="0"/>
            </a:endParaRPr>
          </a:p>
          <a:p>
            <a:pPr marL="285750" indent="-285750" algn="just">
              <a:buBlip>
                <a:blip r:embed="rId3"/>
              </a:buBlip>
            </a:pPr>
            <a:r>
              <a:rPr lang="en-US" sz="1400" b="1" dirty="0" smtClean="0">
                <a:solidFill>
                  <a:srgbClr val="FF0000"/>
                </a:solidFill>
                <a:latin typeface="Verdana" pitchFamily="34" charset="0"/>
                <a:ea typeface="Verdana" pitchFamily="34" charset="0"/>
                <a:cs typeface="Verdana" pitchFamily="34" charset="0"/>
              </a:rPr>
              <a:t>As a special purpose, used as a counter in case of multi-iteration instruction</a:t>
            </a:r>
            <a:r>
              <a:rPr lang="en-US" sz="1400" b="1" dirty="0" smtClean="0">
                <a:latin typeface="Verdana" pitchFamily="34" charset="0"/>
                <a:ea typeface="Verdana" pitchFamily="34" charset="0"/>
                <a:cs typeface="Verdana" pitchFamily="34" charset="0"/>
              </a:rPr>
              <a:t>.</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such as </a:t>
            </a:r>
            <a:r>
              <a:rPr lang="en-US" sz="1400" b="1" dirty="0" smtClean="0">
                <a:solidFill>
                  <a:schemeClr val="accent2">
                    <a:lumMod val="75000"/>
                  </a:schemeClr>
                </a:solidFill>
                <a:latin typeface="Verdana" pitchFamily="34" charset="0"/>
                <a:ea typeface="Verdana" pitchFamily="34" charset="0"/>
                <a:cs typeface="Verdana" pitchFamily="34" charset="0"/>
              </a:rPr>
              <a:t>SHIFT</a:t>
            </a:r>
            <a:r>
              <a:rPr lang="en-US" sz="1400" b="1" dirty="0" smtClean="0">
                <a:latin typeface="Verdana" pitchFamily="34" charset="0"/>
                <a:ea typeface="Verdana" pitchFamily="34" charset="0"/>
                <a:cs typeface="Verdana" pitchFamily="34" charset="0"/>
              </a:rPr>
              <a:t>, </a:t>
            </a:r>
            <a:r>
              <a:rPr lang="en-US" sz="1400" b="1" dirty="0" smtClean="0">
                <a:solidFill>
                  <a:schemeClr val="accent2">
                    <a:lumMod val="75000"/>
                  </a:schemeClr>
                </a:solidFill>
                <a:latin typeface="Verdana" pitchFamily="34" charset="0"/>
                <a:ea typeface="Verdana" pitchFamily="34" charset="0"/>
                <a:cs typeface="Verdana" pitchFamily="34" charset="0"/>
              </a:rPr>
              <a:t>ROTATE</a:t>
            </a:r>
            <a:r>
              <a:rPr lang="en-US" sz="1400" b="1" dirty="0" smtClean="0">
                <a:latin typeface="Verdana" pitchFamily="34" charset="0"/>
                <a:ea typeface="Verdana" pitchFamily="34" charset="0"/>
                <a:cs typeface="Verdana" pitchFamily="34" charset="0"/>
              </a:rPr>
              <a:t> and </a:t>
            </a:r>
            <a:r>
              <a:rPr lang="en-US" sz="1400" b="1" dirty="0" smtClean="0">
                <a:solidFill>
                  <a:schemeClr val="accent2">
                    <a:lumMod val="75000"/>
                  </a:schemeClr>
                </a:solidFill>
                <a:latin typeface="Verdana" pitchFamily="34" charset="0"/>
                <a:ea typeface="Verdana" pitchFamily="34" charset="0"/>
                <a:cs typeface="Verdana" pitchFamily="34" charset="0"/>
              </a:rPr>
              <a:t>LOOP</a:t>
            </a:r>
            <a:r>
              <a:rPr lang="en-US" sz="1400" b="1" dirty="0" smtClean="0">
                <a:latin typeface="Verdana" pitchFamily="34" charset="0"/>
                <a:ea typeface="Verdana" pitchFamily="34" charset="0"/>
                <a:cs typeface="Verdana" pitchFamily="34" charset="0"/>
              </a:rPr>
              <a:t> use the contents of CX as a counter.</a:t>
            </a: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3110552" y="4177605"/>
            <a:ext cx="5786656" cy="1815882"/>
          </a:xfrm>
          <a:prstGeom prst="rect">
            <a:avLst/>
          </a:prstGeom>
          <a:noFill/>
        </p:spPr>
        <p:txBody>
          <a:bodyPr wrap="square" rtlCol="0">
            <a:spAutoFit/>
          </a:bodyPr>
          <a:lstStyle/>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instruction </a:t>
            </a:r>
            <a:r>
              <a:rPr lang="en-US" sz="1400" b="1" dirty="0" smtClean="0">
                <a:solidFill>
                  <a:srgbClr val="C00000"/>
                </a:solidFill>
                <a:latin typeface="Verdana" pitchFamily="34" charset="0"/>
                <a:ea typeface="Verdana" pitchFamily="34" charset="0"/>
                <a:cs typeface="Verdana" pitchFamily="34" charset="0"/>
              </a:rPr>
              <a:t>LOOP START</a:t>
            </a:r>
            <a:r>
              <a:rPr lang="en-US" sz="1400" b="1" dirty="0" smtClean="0">
                <a:latin typeface="Verdana" pitchFamily="34" charset="0"/>
                <a:ea typeface="Verdana" pitchFamily="34" charset="0"/>
                <a:cs typeface="Verdana" pitchFamily="34" charset="0"/>
              </a:rPr>
              <a:t> automatically decrements CX by 1 without affecting flags and will check if [CX] = 0. </a:t>
            </a: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If it is  zero, 8086 executes the next instruction; otherwise the 8086 branches to the label START.</a:t>
            </a:r>
            <a:endParaRPr lang="en-US" sz="14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937383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6" name="TextBox 5"/>
              <p:cNvSpPr txBox="1"/>
              <p:nvPr/>
            </p:nvSpPr>
            <p:spPr>
              <a:xfrm>
                <a:off x="2500952" y="1110258"/>
                <a:ext cx="6396256" cy="258532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Data Register (DX)</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DL and DH, which can be combined together and used as a 16-bit register DX.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DL register contains the low order byte of the word, and DH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to hold the high 16-bit result (data) in 16 X 16 multiplication or the high 16-bit dividend (data) before a 32 </a:t>
                </a:r>
                <a14:m>
                  <m:oMath xmlns:m="http://schemas.openxmlformats.org/officeDocument/2006/math">
                    <m:r>
                      <a:rPr lang="en-US" sz="1400" b="1" i="1" smtClean="0">
                        <a:latin typeface="Cambria Math"/>
                        <a:ea typeface="Cambria Math"/>
                        <a:cs typeface="Verdana" pitchFamily="34" charset="0"/>
                      </a:rPr>
                      <m:t>÷</m:t>
                    </m:r>
                  </m:oMath>
                </a14:m>
                <a:r>
                  <a:rPr lang="en-US" sz="1400" b="1" dirty="0" smtClean="0">
                    <a:latin typeface="Verdana" pitchFamily="34" charset="0"/>
                    <a:ea typeface="Verdana" pitchFamily="34" charset="0"/>
                    <a:cs typeface="Verdana" pitchFamily="34" charset="0"/>
                  </a:rPr>
                  <a:t> 16 division and the 16-bit reminder after division. </a:t>
                </a:r>
                <a:endParaRPr lang="en-US" sz="1400" b="1" dirty="0">
                  <a:latin typeface="Verdana" pitchFamily="34" charset="0"/>
                  <a:ea typeface="Verdana" pitchFamily="34" charset="0"/>
                  <a:cs typeface="Verdana" pitchFamily="34"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2500952" y="1110258"/>
                <a:ext cx="6396256" cy="2585323"/>
              </a:xfrm>
              <a:prstGeom prst="rect">
                <a:avLst/>
              </a:prstGeom>
              <a:blipFill rotWithShape="1">
                <a:blip r:embed="rId4"/>
                <a:stretch>
                  <a:fillRect l="-762" t="-1179" r="-286" b="-1415"/>
                </a:stretch>
              </a:blipFill>
            </p:spPr>
            <p:txBody>
              <a:bodyPr/>
              <a:lstStyle/>
              <a:p>
                <a:r>
                  <a:rPr lang="en-US">
                    <a:noFill/>
                  </a:rPr>
                  <a:t> </a:t>
                </a:r>
              </a:p>
            </p:txBody>
          </p:sp>
        </mc:Fallback>
      </mc:AlternateContent>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0" name="Picture 2" descr="C:\Users\AMMU\Desktop\Microprocessor\Registers.pn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50652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a:t>
            </a:r>
            <a:endParaRPr lang="en-IN" dirty="0"/>
          </a:p>
        </p:txBody>
      </p:sp>
      <p:sp>
        <p:nvSpPr>
          <p:cNvPr id="4" name="TextBox 3"/>
          <p:cNvSpPr txBox="1"/>
          <p:nvPr/>
        </p:nvSpPr>
        <p:spPr>
          <a:xfrm>
            <a:off x="762000" y="762000"/>
            <a:ext cx="7772400" cy="2492990"/>
          </a:xfrm>
          <a:prstGeom prst="rect">
            <a:avLst/>
          </a:prstGeom>
          <a:noFill/>
        </p:spPr>
        <p:txBody>
          <a:bodyPr wrap="square" rtlCol="0">
            <a:spAutoFit/>
          </a:bodyPr>
          <a:lstStyle/>
          <a:p>
            <a:r>
              <a:rPr lang="en-IN" dirty="0" smtClean="0">
                <a:solidFill>
                  <a:srgbClr val="FF0000"/>
                </a:solidFill>
              </a:rPr>
              <a:t>BIU is responsible for:-</a:t>
            </a:r>
          </a:p>
          <a:p>
            <a:endParaRPr lang="en-IN" dirty="0" smtClean="0"/>
          </a:p>
          <a:p>
            <a:pPr algn="just">
              <a:buFont typeface="Arial" pitchFamily="34" charset="0"/>
              <a:buChar char="•"/>
            </a:pPr>
            <a:r>
              <a:rPr lang="en-IN" sz="2000" dirty="0" smtClean="0"/>
              <a:t> It handles transfer of data and addresses between the processor and memory/IO devices.</a:t>
            </a:r>
          </a:p>
          <a:p>
            <a:pPr algn="just">
              <a:buFont typeface="Arial" pitchFamily="34" charset="0"/>
              <a:buChar char="•"/>
            </a:pPr>
            <a:r>
              <a:rPr lang="en-IN" sz="2000" dirty="0" smtClean="0"/>
              <a:t> It computes and sends out addresses, Fetches instruction codes, stores fetched instruction codes in a first in first out register called a Queue, Reads data from memory and I/O devices, Writes data to memory and I/O devices.</a:t>
            </a:r>
            <a:endParaRPr lang="en-IN" sz="2000" dirty="0"/>
          </a:p>
        </p:txBody>
      </p:sp>
      <p:sp>
        <p:nvSpPr>
          <p:cNvPr id="5" name="Rectangle 4"/>
          <p:cNvSpPr/>
          <p:nvPr/>
        </p:nvSpPr>
        <p:spPr>
          <a:xfrm>
            <a:off x="762000" y="3429000"/>
            <a:ext cx="7696200" cy="3385542"/>
          </a:xfrm>
          <a:prstGeom prst="rect">
            <a:avLst/>
          </a:prstGeom>
        </p:spPr>
        <p:txBody>
          <a:bodyPr wrap="square">
            <a:spAutoFit/>
          </a:bodyPr>
          <a:lstStyle/>
          <a:p>
            <a:r>
              <a:rPr lang="en-US" dirty="0" smtClean="0">
                <a:solidFill>
                  <a:srgbClr val="FF0000"/>
                </a:solidFill>
              </a:rPr>
              <a:t>EU is responsible for</a:t>
            </a:r>
            <a:r>
              <a:rPr lang="en-IN" dirty="0" smtClean="0">
                <a:solidFill>
                  <a:srgbClr val="FF0000"/>
                </a:solidFill>
              </a:rPr>
              <a:t>:-</a:t>
            </a:r>
          </a:p>
          <a:p>
            <a:endParaRPr lang="en-US" dirty="0" smtClean="0"/>
          </a:p>
          <a:p>
            <a:pPr algn="just">
              <a:buFont typeface="Arial" pitchFamily="34" charset="0"/>
              <a:buChar char="•"/>
            </a:pPr>
            <a:r>
              <a:rPr lang="en-US" sz="2000" dirty="0" smtClean="0"/>
              <a:t> EU receives </a:t>
            </a:r>
            <a:r>
              <a:rPr lang="en-US" sz="2000" dirty="0" err="1" smtClean="0"/>
              <a:t>opcode</a:t>
            </a:r>
            <a:r>
              <a:rPr lang="en-US" sz="2000" dirty="0" smtClean="0"/>
              <a:t> of an instruction from the queue, decodes it and then executes it.</a:t>
            </a:r>
          </a:p>
          <a:p>
            <a:pPr algn="just">
              <a:buFont typeface="Arial" pitchFamily="34" charset="0"/>
              <a:buChar char="•"/>
            </a:pPr>
            <a:r>
              <a:rPr lang="en-US" sz="2000" dirty="0" smtClean="0"/>
              <a:t> While EU is decoding an instruction or executing an instruction, the BIU fetches instruction codes from the memory and stores them in the queue.</a:t>
            </a:r>
          </a:p>
          <a:p>
            <a:pPr algn="just">
              <a:buFont typeface="Arial" pitchFamily="34" charset="0"/>
              <a:buChar char="•"/>
            </a:pPr>
            <a:r>
              <a:rPr lang="en-US" sz="2000" dirty="0" smtClean="0"/>
              <a:t> The BIU and EU operate in parallel independently.</a:t>
            </a:r>
          </a:p>
          <a:p>
            <a:pPr algn="just">
              <a:buFont typeface="Arial" pitchFamily="34" charset="0"/>
              <a:buChar char="•"/>
            </a:pPr>
            <a:r>
              <a:rPr lang="en-IN" sz="2000" dirty="0" smtClean="0"/>
              <a:t> This type of overlapped operation of the functional units of a microprocessor is called pipelining.</a:t>
            </a:r>
          </a:p>
          <a:p>
            <a:pPr algn="just">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Stack Pointer (SP) and Base Pointer (BP)</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and BP are used to access data in the stack segment.</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is used as an offset from the current SS during execution of instructions that involve the stack segment in the external memory.</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contents are automatically updated (incremented/ decremented) due to execution of a POP or PUSH instruction.</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BP contains an offset address in the current SS, which is used by instructions utilizing the based addressing mode.</a:t>
            </a:r>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25663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1938992"/>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Source Index (SI) and Destination Index (DI)</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in indexed addressing.</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that process data strings use the SI and DI registers </a:t>
            </a:r>
            <a:r>
              <a:rPr lang="en-US" sz="1400" b="1" dirty="0" smtClean="0">
                <a:solidFill>
                  <a:srgbClr val="FF0000"/>
                </a:solidFill>
                <a:latin typeface="Verdana" pitchFamily="34" charset="0"/>
                <a:ea typeface="Verdana" pitchFamily="34" charset="0"/>
                <a:cs typeface="Verdana" pitchFamily="34" charset="0"/>
              </a:rPr>
              <a:t>together with DS and ES</a:t>
            </a:r>
            <a:r>
              <a:rPr lang="en-US" sz="1400" b="1" dirty="0" smtClean="0">
                <a:latin typeface="Verdana" pitchFamily="34" charset="0"/>
                <a:ea typeface="Verdana" pitchFamily="34" charset="0"/>
                <a:cs typeface="Verdana" pitchFamily="34" charset="0"/>
              </a:rPr>
              <a:t>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51607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smtClean="0"/>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2770319774"/>
              </p:ext>
            </p:extLst>
          </p:nvPr>
        </p:nvGraphicFramePr>
        <p:xfrm>
          <a:off x="263856" y="2882624"/>
          <a:ext cx="8610600" cy="3795680"/>
        </p:xfrm>
        <a:graphic>
          <a:graphicData uri="http://schemas.openxmlformats.org/drawingml/2006/table">
            <a:tbl>
              <a:tblPr firstRow="1" bandRow="1">
                <a:tableStyleId>{93296810-A885-4BE3-A3E7-6D5BEEA58F35}</a:tableStyleId>
              </a:tblPr>
              <a:tblGrid>
                <a:gridCol w="838200"/>
                <a:gridCol w="2743200"/>
                <a:gridCol w="1752600"/>
                <a:gridCol w="3276600"/>
              </a:tblGrid>
              <a:tr h="335310">
                <a:tc>
                  <a:txBody>
                    <a:bodyPr/>
                    <a:lstStyle/>
                    <a:p>
                      <a:pPr algn="ctr"/>
                      <a:r>
                        <a:rPr lang="en-US" sz="1400" dirty="0" err="1" smtClean="0">
                          <a:latin typeface="Verdana" pitchFamily="34" charset="0"/>
                          <a:ea typeface="Verdana" pitchFamily="34" charset="0"/>
                          <a:cs typeface="Verdana" pitchFamily="34" charset="0"/>
                        </a:rPr>
                        <a:t>Sl.No</a:t>
                      </a:r>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Type</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Register width</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Name of register</a:t>
                      </a:r>
                      <a:endParaRPr lang="en-US" sz="1400" dirty="0">
                        <a:latin typeface="Verdana" pitchFamily="34" charset="0"/>
                        <a:ea typeface="Verdana" pitchFamily="34" charset="0"/>
                        <a:cs typeface="Verdana" pitchFamily="34" charset="0"/>
                      </a:endParaRPr>
                    </a:p>
                  </a:txBody>
                  <a:tcPr marL="91434" marR="91434" marT="45722" marB="45722"/>
                </a:tc>
              </a:tr>
              <a:tr h="501594">
                <a:tc rowSpan="2">
                  <a:txBody>
                    <a:bodyPr/>
                    <a:lstStyle/>
                    <a:p>
                      <a:pPr algn="ctr"/>
                      <a:r>
                        <a:rPr lang="en-US" sz="1400" b="1" dirty="0" smtClean="0">
                          <a:latin typeface="Verdana" pitchFamily="34" charset="0"/>
                          <a:ea typeface="Verdana" pitchFamily="34" charset="0"/>
                          <a:cs typeface="Verdana" pitchFamily="34" charset="0"/>
                        </a:rPr>
                        <a:t>1</a:t>
                      </a:r>
                      <a:endParaRPr lang="en-US" sz="1400" b="1" dirty="0">
                        <a:latin typeface="Verdana" pitchFamily="34" charset="0"/>
                        <a:ea typeface="Verdana" pitchFamily="34" charset="0"/>
                        <a:cs typeface="Verdana" pitchFamily="34" charset="0"/>
                      </a:endParaRPr>
                    </a:p>
                  </a:txBody>
                  <a:tcPr marL="91434" marR="91434" marT="45722" marB="45722"/>
                </a:tc>
                <a:tc rowSpan="2">
                  <a:txBody>
                    <a:bodyPr/>
                    <a:lstStyle/>
                    <a:p>
                      <a:r>
                        <a:rPr lang="en-US" sz="1400" b="1" dirty="0" smtClean="0">
                          <a:latin typeface="Verdana" pitchFamily="34" charset="0"/>
                          <a:ea typeface="Verdana" pitchFamily="34" charset="0"/>
                          <a:cs typeface="Verdana" pitchFamily="34" charset="0"/>
                        </a:rPr>
                        <a:t>General purpose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AX, BX, CX, DX</a:t>
                      </a:r>
                      <a:endParaRPr lang="en-US" sz="1400" b="1" dirty="0">
                        <a:latin typeface="Verdana" pitchFamily="34" charset="0"/>
                        <a:ea typeface="Verdana" pitchFamily="34" charset="0"/>
                        <a:cs typeface="Verdana" pitchFamily="34" charset="0"/>
                      </a:endParaRPr>
                    </a:p>
                  </a:txBody>
                  <a:tcPr marL="91434" marR="91434" marT="45722" marB="45722"/>
                </a:tc>
              </a:tr>
              <a:tr h="473551">
                <a:tc vMerge="1">
                  <a:txBody>
                    <a:bodyPr/>
                    <a:lstStyle/>
                    <a:p>
                      <a:endParaRPr lang="en-US"/>
                    </a:p>
                  </a:txBody>
                  <a:tcPr/>
                </a:tc>
                <a:tc vMerge="1">
                  <a:txBody>
                    <a:bodyPr/>
                    <a:lstStyle/>
                    <a:p>
                      <a:endParaRPr lang="en-US"/>
                    </a:p>
                  </a:txBody>
                  <a:tcPr/>
                </a:tc>
                <a:tc>
                  <a:txBody>
                    <a:bodyPr/>
                    <a:lstStyle/>
                    <a:p>
                      <a:r>
                        <a:rPr lang="en-US" sz="1400" b="1" dirty="0" smtClean="0">
                          <a:latin typeface="Verdana" pitchFamily="34" charset="0"/>
                          <a:ea typeface="Verdana" pitchFamily="34" charset="0"/>
                          <a:cs typeface="Verdana" pitchFamily="34" charset="0"/>
                        </a:rPr>
                        <a:t>8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AL, AH, BL, BH, CL, CH, DL,</a:t>
                      </a:r>
                      <a:r>
                        <a:rPr lang="en-US" sz="1400" b="1" baseline="0" dirty="0" smtClean="0">
                          <a:latin typeface="Verdana" pitchFamily="34" charset="0"/>
                          <a:ea typeface="Verdana" pitchFamily="34" charset="0"/>
                          <a:cs typeface="Verdana" pitchFamily="34" charset="0"/>
                        </a:rPr>
                        <a:t> DH</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2</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Pointer</a:t>
                      </a:r>
                      <a:r>
                        <a:rPr lang="en-US" sz="1400" b="1" baseline="0" dirty="0" smtClean="0">
                          <a:latin typeface="Verdana" pitchFamily="34" charset="0"/>
                          <a:ea typeface="Verdana" pitchFamily="34" charset="0"/>
                          <a:cs typeface="Verdana" pitchFamily="34" charset="0"/>
                        </a:rPr>
                        <a: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SP, BP</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3</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Index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SI, DI</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4</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Instruction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IP</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5</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Segment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CS,</a:t>
                      </a:r>
                      <a:r>
                        <a:rPr lang="en-US" sz="1400" b="1" baseline="0" dirty="0" smtClean="0">
                          <a:latin typeface="Verdana" pitchFamily="34" charset="0"/>
                          <a:ea typeface="Verdana" pitchFamily="34" charset="0"/>
                          <a:cs typeface="Verdana" pitchFamily="34" charset="0"/>
                        </a:rPr>
                        <a:t> DS, SS, ES</a:t>
                      </a:r>
                      <a:endParaRPr lang="en-US" sz="14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latin typeface="Verdana" pitchFamily="34" charset="0"/>
                          <a:ea typeface="Verdana" pitchFamily="34" charset="0"/>
                          <a:cs typeface="Verdana" pitchFamily="34" charset="0"/>
                        </a:rPr>
                        <a:t>6</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Flag (PSW)</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Flag register</a:t>
                      </a:r>
                      <a:endParaRPr lang="en-US" sz="1400" b="1" dirty="0">
                        <a:latin typeface="Verdana" pitchFamily="34" charset="0"/>
                        <a:ea typeface="Verdana" pitchFamily="34" charset="0"/>
                        <a:cs typeface="Verdana" pitchFamily="34" charset="0"/>
                      </a:endParaRPr>
                    </a:p>
                  </a:txBody>
                  <a:tcPr marL="91434" marR="91434" marT="45722" marB="45722"/>
                </a:tc>
              </a:tr>
            </a:tbl>
          </a:graphicData>
        </a:graphic>
      </p:graphicFrame>
      <p:sp>
        <p:nvSpPr>
          <p:cNvPr id="9" name="Rectangle 8"/>
          <p:cNvSpPr/>
          <p:nvPr/>
        </p:nvSpPr>
        <p:spPr>
          <a:xfrm>
            <a:off x="152400" y="990600"/>
            <a:ext cx="1905000" cy="830997"/>
          </a:xfrm>
          <a:prstGeom prst="rect">
            <a:avLst/>
          </a:prstGeom>
        </p:spPr>
        <p:txBody>
          <a:bodyPr wrap="square">
            <a:spAutoFit/>
          </a:bodyPr>
          <a:lstStyle/>
          <a:p>
            <a:pPr algn="r"/>
            <a:r>
              <a:rPr lang="en-US" sz="1600" b="1" dirty="0" smtClean="0">
                <a:solidFill>
                  <a:srgbClr val="0070C0"/>
                </a:solidFill>
                <a:latin typeface="Verdana" pitchFamily="34" charset="0"/>
                <a:ea typeface="Verdana" pitchFamily="34" charset="0"/>
                <a:cs typeface="Verdana" pitchFamily="34" charset="0"/>
              </a:rPr>
              <a:t>8086 registers </a:t>
            </a:r>
            <a:r>
              <a:rPr lang="en-US" sz="1600" b="1" dirty="0">
                <a:solidFill>
                  <a:srgbClr val="0070C0"/>
                </a:solidFill>
                <a:latin typeface="Verdana" pitchFamily="34" charset="0"/>
                <a:ea typeface="Verdana" pitchFamily="34" charset="0"/>
                <a:cs typeface="Verdana" pitchFamily="34" charset="0"/>
              </a:rPr>
              <a:t>categorized into </a:t>
            </a:r>
            <a:r>
              <a:rPr lang="en-US" sz="1600" b="1" dirty="0" smtClean="0">
                <a:solidFill>
                  <a:srgbClr val="0070C0"/>
                </a:solidFill>
                <a:latin typeface="Verdana" pitchFamily="34" charset="0"/>
                <a:ea typeface="Verdana" pitchFamily="34" charset="0"/>
                <a:cs typeface="Verdana" pitchFamily="34" charset="0"/>
              </a:rPr>
              <a:t>4 groups </a:t>
            </a:r>
            <a:endParaRPr lang="en-US" sz="1600" b="1" dirty="0">
              <a:solidFill>
                <a:srgbClr val="0070C0"/>
              </a:solidFill>
              <a:latin typeface="Verdana" pitchFamily="34" charset="0"/>
              <a:ea typeface="Verdana" pitchFamily="34" charset="0"/>
              <a:cs typeface="Verdana" pitchFamily="34" charset="0"/>
            </a:endParaRPr>
          </a:p>
        </p:txBody>
      </p:sp>
      <p:cxnSp>
        <p:nvCxnSpPr>
          <p:cNvPr id="10" name="Straight Connector 9"/>
          <p:cNvCxnSpPr/>
          <p:nvPr/>
        </p:nvCxnSpPr>
        <p:spPr>
          <a:xfrm>
            <a:off x="2033889" y="1100554"/>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xmlns="" val="3449686430"/>
              </p:ext>
            </p:extLst>
          </p:nvPr>
        </p:nvGraphicFramePr>
        <p:xfrm>
          <a:off x="4038600" y="1295400"/>
          <a:ext cx="5029199" cy="609600"/>
        </p:xfrm>
        <a:graphic>
          <a:graphicData uri="http://schemas.openxmlformats.org/drawingml/2006/table">
            <a:tbl>
              <a:tblPr>
                <a:tableStyleId>{5C22544A-7EE6-4342-B048-85BDC9FD1C3A}</a:tableStyleId>
              </a:tblPr>
              <a:tblGrid>
                <a:gridCol w="298765"/>
                <a:gridCol w="298765"/>
                <a:gridCol w="298765"/>
                <a:gridCol w="298765"/>
                <a:gridCol w="348557"/>
                <a:gridCol w="348557"/>
                <a:gridCol w="348557"/>
                <a:gridCol w="348557"/>
                <a:gridCol w="298765"/>
                <a:gridCol w="298765"/>
                <a:gridCol w="298765"/>
                <a:gridCol w="348557"/>
                <a:gridCol w="298765"/>
                <a:gridCol w="298765"/>
                <a:gridCol w="298765"/>
                <a:gridCol w="298764"/>
              </a:tblGrid>
              <a:tr h="215153">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15</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14</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13</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12</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11</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10</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9</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8</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7</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6</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5</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4</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3</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2</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0</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r>
              <a:tr h="394447">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OF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DF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IF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TF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SF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ZF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AF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PF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CF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r>
            </a:tbl>
          </a:graphicData>
        </a:graphic>
      </p:graphicFrame>
      <p:pic>
        <p:nvPicPr>
          <p:cNvPr id="1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51177" y="981136"/>
            <a:ext cx="1714551" cy="16858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6925830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smtClean="0"/>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1230916814"/>
              </p:ext>
            </p:extLst>
          </p:nvPr>
        </p:nvGraphicFramePr>
        <p:xfrm>
          <a:off x="348740" y="914400"/>
          <a:ext cx="8566660" cy="5754845"/>
        </p:xfrm>
        <a:graphic>
          <a:graphicData uri="http://schemas.openxmlformats.org/drawingml/2006/table">
            <a:tbl>
              <a:tblPr firstRow="1" bandRow="1">
                <a:tableStyleId>{21E4AEA4-8DFA-4A89-87EB-49C32662AFE0}</a:tableStyleId>
              </a:tblPr>
              <a:tblGrid>
                <a:gridCol w="1022860"/>
                <a:gridCol w="2998237"/>
                <a:gridCol w="4545563"/>
              </a:tblGrid>
              <a:tr h="335310">
                <a:tc>
                  <a:txBody>
                    <a:bodyPr/>
                    <a:lstStyle/>
                    <a:p>
                      <a:pPr algn="ctr"/>
                      <a:r>
                        <a:rPr lang="en-US" sz="1200" b="1" dirty="0" smtClean="0"/>
                        <a:t>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smtClean="0"/>
                        <a:t>Name</a:t>
                      </a:r>
                      <a:r>
                        <a:rPr lang="en-US" sz="1200" b="1" baseline="0" dirty="0" smtClean="0"/>
                        <a:t> of the 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smtClean="0"/>
                        <a:t>Special Function</a:t>
                      </a:r>
                      <a:endParaRPr lang="en-US" sz="1200" b="1" dirty="0">
                        <a:latin typeface="Verdana" pitchFamily="34" charset="0"/>
                        <a:ea typeface="Verdana" pitchFamily="34" charset="0"/>
                        <a:cs typeface="Verdana" pitchFamily="34" charset="0"/>
                      </a:endParaRPr>
                    </a:p>
                  </a:txBody>
                  <a:tcPr marL="91434" marR="91434" marT="45722" marB="45722"/>
                </a:tc>
              </a:tr>
              <a:tr h="579090">
                <a:tc>
                  <a:txBody>
                    <a:bodyPr/>
                    <a:lstStyle/>
                    <a:p>
                      <a:pPr algn="ctr"/>
                      <a:r>
                        <a:rPr lang="en-US" sz="1400" b="1" dirty="0" smtClean="0"/>
                        <a:t>AX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16-bit Accumulator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Stores the 16-bit results of</a:t>
                      </a:r>
                      <a:r>
                        <a:rPr lang="en-US" sz="1200" b="1" baseline="0" dirty="0" smtClean="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tr>
              <a:tr h="533400">
                <a:tc>
                  <a:txBody>
                    <a:bodyPr/>
                    <a:lstStyle/>
                    <a:p>
                      <a:pPr algn="ctr"/>
                      <a:r>
                        <a:rPr lang="en-US" sz="1400" b="1" dirty="0" smtClean="0"/>
                        <a:t>AL</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8-bit Accumulator</a:t>
                      </a:r>
                    </a:p>
                    <a:p>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Stores the 8-bit results of</a:t>
                      </a:r>
                      <a:r>
                        <a:rPr lang="en-US" sz="1200" b="1" baseline="0" dirty="0" smtClean="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BX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Base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base value in base addressing</a:t>
                      </a:r>
                      <a:r>
                        <a:rPr lang="en-US" sz="1200" b="1" baseline="0" dirty="0" smtClean="0"/>
                        <a:t> mode to access memory data</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CX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Count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count value in SHIFT,</a:t>
                      </a:r>
                      <a:r>
                        <a:rPr lang="en-US" sz="1200" b="1" baseline="0" dirty="0" smtClean="0"/>
                        <a:t> ROTATE and LOOP instructions</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DX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Data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a:t>
                      </a:r>
                      <a:r>
                        <a:rPr lang="en-US" sz="1200" b="1" baseline="0" dirty="0" smtClean="0"/>
                        <a:t> data for multiplication and division operations</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SP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Stack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offset address</a:t>
                      </a:r>
                      <a:r>
                        <a:rPr lang="en-US" sz="1200" b="1" baseline="0" dirty="0" smtClean="0"/>
                        <a:t> of top stack memory</a:t>
                      </a:r>
                      <a:endParaRPr lang="en-US" sz="1200" b="1" dirty="0">
                        <a:latin typeface="Verdana" pitchFamily="34" charset="0"/>
                        <a:ea typeface="Verdana" pitchFamily="34" charset="0"/>
                        <a:cs typeface="Verdana" pitchFamily="34" charset="0"/>
                      </a:endParaRPr>
                    </a:p>
                  </a:txBody>
                  <a:tcPr marL="91434" marR="91434" marT="45722" marB="45722"/>
                </a:tc>
              </a:tr>
              <a:tr h="762000">
                <a:tc>
                  <a:txBody>
                    <a:bodyPr/>
                    <a:lstStyle/>
                    <a:p>
                      <a:pPr algn="ctr"/>
                      <a:r>
                        <a:rPr lang="en-US" sz="1400" b="1" dirty="0" smtClean="0"/>
                        <a:t>BP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Base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base value</a:t>
                      </a:r>
                      <a:r>
                        <a:rPr lang="en-US" sz="1200" b="1" baseline="0" dirty="0" smtClean="0"/>
                        <a:t> in base addressing using SS register to access data from stack memory</a:t>
                      </a:r>
                      <a:endParaRPr lang="en-US" sz="1200" b="1" dirty="0">
                        <a:latin typeface="Verdana" pitchFamily="34" charset="0"/>
                        <a:ea typeface="Verdana" pitchFamily="34" charset="0"/>
                        <a:cs typeface="Verdana" pitchFamily="34" charset="0"/>
                      </a:endParaRPr>
                    </a:p>
                  </a:txBody>
                  <a:tcPr marL="91434" marR="91434" marT="45722" marB="45722"/>
                </a:tc>
              </a:tr>
              <a:tr h="609600">
                <a:tc>
                  <a:txBody>
                    <a:bodyPr/>
                    <a:lstStyle/>
                    <a:p>
                      <a:pPr algn="ctr"/>
                      <a:r>
                        <a:rPr lang="en-US" sz="1400" b="1" dirty="0" smtClean="0"/>
                        <a:t>SI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Source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index value of source</a:t>
                      </a:r>
                      <a:r>
                        <a:rPr lang="en-US" sz="1200" b="1" baseline="0" dirty="0" smtClean="0"/>
                        <a:t> operand (data) for string instructions</a:t>
                      </a:r>
                      <a:endParaRPr lang="en-US" sz="1200" b="1" dirty="0">
                        <a:latin typeface="Verdana" pitchFamily="34" charset="0"/>
                        <a:ea typeface="Verdana" pitchFamily="34" charset="0"/>
                        <a:cs typeface="Verdana" pitchFamily="34" charset="0"/>
                      </a:endParaRPr>
                    </a:p>
                  </a:txBody>
                  <a:tcPr marL="91434" marR="91434" marT="45722" marB="45722"/>
                </a:tc>
              </a:tr>
              <a:tr h="497045">
                <a:tc>
                  <a:txBody>
                    <a:bodyPr/>
                    <a:lstStyle/>
                    <a:p>
                      <a:pPr algn="ctr"/>
                      <a:r>
                        <a:rPr lang="en-US" sz="1400" b="1" dirty="0" smtClean="0"/>
                        <a:t>DI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Data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index value of destination operand (data) for</a:t>
                      </a:r>
                      <a:r>
                        <a:rPr lang="en-US" sz="1200" b="1" baseline="0" dirty="0" smtClean="0"/>
                        <a:t> string operations</a:t>
                      </a:r>
                      <a:endParaRPr lang="en-US" sz="1200" b="1" dirty="0">
                        <a:latin typeface="Verdana" pitchFamily="34" charset="0"/>
                        <a:ea typeface="Verdana" pitchFamily="34" charset="0"/>
                        <a:cs typeface="Verdana" pitchFamily="34" charset="0"/>
                      </a:endParaRPr>
                    </a:p>
                  </a:txBody>
                  <a:tcPr marL="91434" marR="91434" marT="45722" marB="45722"/>
                </a:tc>
              </a:tr>
            </a:tbl>
          </a:graphicData>
        </a:graphic>
      </p:graphicFrame>
      <p:sp>
        <p:nvSpPr>
          <p:cNvPr id="4" name="TextBox 3"/>
          <p:cNvSpPr txBox="1"/>
          <p:nvPr/>
        </p:nvSpPr>
        <p:spPr>
          <a:xfrm>
            <a:off x="5105400" y="169771"/>
            <a:ext cx="3853940" cy="338554"/>
          </a:xfrm>
          <a:prstGeom prst="rect">
            <a:avLst/>
          </a:prstGeom>
          <a:noFill/>
        </p:spPr>
        <p:txBody>
          <a:bodyPr wrap="none" rtlCol="0">
            <a:spAutoFit/>
          </a:bodyPr>
          <a:lstStyle/>
          <a:p>
            <a:r>
              <a:rPr lang="en-US" sz="1600" b="1" dirty="0" smtClean="0"/>
              <a:t>Registers and Special Functions</a:t>
            </a:r>
            <a:endParaRPr lang="en-US" sz="1600" b="1" dirty="0"/>
          </a:p>
        </p:txBody>
      </p:sp>
    </p:spTree>
    <p:extLst>
      <p:ext uri="{BB962C8B-B14F-4D97-AF65-F5344CB8AC3E}">
        <p14:creationId xmlns:p14="http://schemas.microsoft.com/office/powerpoint/2010/main" xmlns="" val="223390408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057400" y="228600"/>
            <a:ext cx="4191000" cy="304800"/>
          </a:xfrm>
        </p:spPr>
        <p:txBody>
          <a:bodyPr>
            <a:normAutofit fontScale="90000"/>
          </a:bodyPr>
          <a:lstStyle/>
          <a:p>
            <a:pPr eaLnBrk="1" hangingPunct="1"/>
            <a:endParaRPr lang="en-US" smtClean="0"/>
          </a:p>
        </p:txBody>
      </p:sp>
      <p:pic>
        <p:nvPicPr>
          <p:cNvPr id="15363" name="Picture 3"/>
          <p:cNvPicPr>
            <a:picLocks noChangeArrowheads="1"/>
          </p:cNvPicPr>
          <p:nvPr/>
        </p:nvPicPr>
        <p:blipFill>
          <a:blip r:embed="rId2"/>
          <a:srcRect/>
          <a:stretch>
            <a:fillRect/>
          </a:stretch>
        </p:blipFill>
        <p:spPr bwMode="auto">
          <a:xfrm>
            <a:off x="457200" y="685800"/>
            <a:ext cx="4413250" cy="5956300"/>
          </a:xfrm>
          <a:prstGeom prst="rect">
            <a:avLst/>
          </a:prstGeom>
          <a:noFill/>
          <a:ln w="9525">
            <a:noFill/>
            <a:miter lim="800000"/>
            <a:headEnd/>
            <a:tailEnd/>
          </a:ln>
        </p:spPr>
      </p:pic>
      <p:sp>
        <p:nvSpPr>
          <p:cNvPr id="26628" name="Rectangle 4"/>
          <p:cNvSpPr>
            <a:spLocks noChangeArrowheads="1"/>
          </p:cNvSpPr>
          <p:nvPr/>
        </p:nvSpPr>
        <p:spPr bwMode="auto">
          <a:xfrm>
            <a:off x="1143000" y="228600"/>
            <a:ext cx="7086600" cy="457200"/>
          </a:xfrm>
          <a:prstGeom prst="rect">
            <a:avLst/>
          </a:prstGeom>
          <a:solidFill>
            <a:srgbClr val="33CCCC"/>
          </a:solidFill>
          <a:ln w="12699">
            <a:solidFill>
              <a:schemeClr val="tx1"/>
            </a:solidFill>
            <a:miter lim="800000"/>
            <a:headEnd/>
            <a:tailEnd/>
          </a:ln>
          <a:effectLst>
            <a:outerShdw dist="107763" dir="2700000" algn="ctr" rotWithShape="0">
              <a:schemeClr val="bg2"/>
            </a:outerShdw>
          </a:effectLst>
        </p:spPr>
        <p:txBody>
          <a:bodyPr wrap="none" lIns="92075" tIns="46038" rIns="92075" bIns="46038" anchor="ctr"/>
          <a:lstStyle/>
          <a:p>
            <a:pPr algn="ctr" eaLnBrk="0" hangingPunct="0">
              <a:defRPr/>
            </a:pPr>
            <a:r>
              <a:rPr lang="en-US"/>
              <a:t>8086/88 internal registers 16 bits (2 bytes each)</a:t>
            </a:r>
          </a:p>
        </p:txBody>
      </p:sp>
      <p:sp>
        <p:nvSpPr>
          <p:cNvPr id="26629" name="Rectangle 5"/>
          <p:cNvSpPr>
            <a:spLocks noChangeArrowheads="1"/>
          </p:cNvSpPr>
          <p:nvPr/>
        </p:nvSpPr>
        <p:spPr bwMode="auto">
          <a:xfrm>
            <a:off x="4953000" y="838200"/>
            <a:ext cx="3962400" cy="1371600"/>
          </a:xfrm>
          <a:prstGeom prst="rect">
            <a:avLst/>
          </a:prstGeom>
          <a:solidFill>
            <a:srgbClr val="CCFFFF"/>
          </a:solidFill>
          <a:ln w="12699">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6630" name="Rectangle 6"/>
          <p:cNvSpPr>
            <a:spLocks noChangeArrowheads="1"/>
          </p:cNvSpPr>
          <p:nvPr/>
        </p:nvSpPr>
        <p:spPr bwMode="auto">
          <a:xfrm>
            <a:off x="5051425" y="890588"/>
            <a:ext cx="3765550" cy="1266825"/>
          </a:xfrm>
          <a:prstGeom prst="rect">
            <a:avLst/>
          </a:prstGeom>
          <a:noFill/>
          <a:ln w="9525">
            <a:noFill/>
            <a:miter lim="800000"/>
            <a:headEnd/>
            <a:tailEnd/>
          </a:ln>
        </p:spPr>
        <p:txBody>
          <a:bodyPr wrap="none" lIns="92075" tIns="46038" rIns="92075" bIns="46038" anchor="ctr"/>
          <a:lstStyle/>
          <a:p>
            <a:pPr algn="ctr" eaLnBrk="0" hangingPunct="0"/>
            <a:r>
              <a:rPr lang="en-US"/>
              <a:t>AX, BX, CX and DX are two</a:t>
            </a:r>
          </a:p>
          <a:p>
            <a:pPr algn="ctr" eaLnBrk="0" hangingPunct="0"/>
            <a:r>
              <a:rPr lang="en-US"/>
              <a:t>bytes wide and each byte can </a:t>
            </a:r>
          </a:p>
          <a:p>
            <a:pPr algn="ctr" eaLnBrk="0" hangingPunct="0"/>
            <a:r>
              <a:rPr lang="en-US"/>
              <a:t>be accessed separately</a:t>
            </a:r>
          </a:p>
        </p:txBody>
      </p:sp>
      <p:sp>
        <p:nvSpPr>
          <p:cNvPr id="26631" name="Rectangle 7"/>
          <p:cNvSpPr>
            <a:spLocks noChangeArrowheads="1"/>
          </p:cNvSpPr>
          <p:nvPr/>
        </p:nvSpPr>
        <p:spPr bwMode="auto">
          <a:xfrm>
            <a:off x="4953000" y="2362200"/>
            <a:ext cx="3962400" cy="1371600"/>
          </a:xfrm>
          <a:prstGeom prst="rect">
            <a:avLst/>
          </a:prstGeom>
          <a:solidFill>
            <a:srgbClr val="CCFFFF"/>
          </a:solidFill>
          <a:ln w="12699">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6632" name="Rectangle 8"/>
          <p:cNvSpPr>
            <a:spLocks noChangeArrowheads="1"/>
          </p:cNvSpPr>
          <p:nvPr/>
        </p:nvSpPr>
        <p:spPr bwMode="auto">
          <a:xfrm>
            <a:off x="5051425" y="2414588"/>
            <a:ext cx="3765550" cy="1266825"/>
          </a:xfrm>
          <a:prstGeom prst="rect">
            <a:avLst/>
          </a:prstGeom>
          <a:noFill/>
          <a:ln w="9525">
            <a:noFill/>
            <a:miter lim="800000"/>
            <a:headEnd/>
            <a:tailEnd/>
          </a:ln>
        </p:spPr>
        <p:txBody>
          <a:bodyPr wrap="none" lIns="92075" tIns="46038" rIns="92075" bIns="46038" anchor="ctr"/>
          <a:lstStyle/>
          <a:p>
            <a:pPr algn="ctr" eaLnBrk="0" hangingPunct="0"/>
            <a:r>
              <a:rPr lang="en-US"/>
              <a:t>These registers are used as </a:t>
            </a:r>
          </a:p>
          <a:p>
            <a:pPr algn="ctr" eaLnBrk="0" hangingPunct="0"/>
            <a:r>
              <a:rPr lang="en-US"/>
              <a:t>memory </a:t>
            </a:r>
            <a:r>
              <a:rPr lang="en-US" i="1" u="sng">
                <a:solidFill>
                  <a:srgbClr val="FF0000"/>
                </a:solidFill>
              </a:rPr>
              <a:t>pointers</a:t>
            </a:r>
            <a:r>
              <a:rPr lang="en-US"/>
              <a:t>.</a:t>
            </a:r>
          </a:p>
        </p:txBody>
      </p:sp>
      <p:sp>
        <p:nvSpPr>
          <p:cNvPr id="26633" name="Rectangle 9"/>
          <p:cNvSpPr>
            <a:spLocks noChangeArrowheads="1"/>
          </p:cNvSpPr>
          <p:nvPr/>
        </p:nvSpPr>
        <p:spPr bwMode="auto">
          <a:xfrm>
            <a:off x="4953000" y="4114800"/>
            <a:ext cx="3962400" cy="609600"/>
          </a:xfrm>
          <a:prstGeom prst="rect">
            <a:avLst/>
          </a:prstGeom>
          <a:solidFill>
            <a:srgbClr val="FFFF99"/>
          </a:solidFill>
          <a:ln w="12699">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6634" name="Rectangle 10"/>
          <p:cNvSpPr>
            <a:spLocks noChangeArrowheads="1"/>
          </p:cNvSpPr>
          <p:nvPr/>
        </p:nvSpPr>
        <p:spPr bwMode="auto">
          <a:xfrm>
            <a:off x="5051425" y="4167188"/>
            <a:ext cx="3765550" cy="504825"/>
          </a:xfrm>
          <a:prstGeom prst="rect">
            <a:avLst/>
          </a:prstGeom>
          <a:noFill/>
          <a:ln w="9525">
            <a:noFill/>
            <a:miter lim="800000"/>
            <a:headEnd/>
            <a:tailEnd/>
          </a:ln>
        </p:spPr>
        <p:txBody>
          <a:bodyPr wrap="none" lIns="92075" tIns="46038" rIns="92075" bIns="46038" anchor="ctr"/>
          <a:lstStyle/>
          <a:p>
            <a:pPr algn="ctr" eaLnBrk="0" hangingPunct="0"/>
            <a:r>
              <a:rPr lang="en-US"/>
              <a:t>Flags will be discussed later</a:t>
            </a:r>
          </a:p>
        </p:txBody>
      </p:sp>
      <p:sp>
        <p:nvSpPr>
          <p:cNvPr id="26635" name="Rectangle 11"/>
          <p:cNvSpPr>
            <a:spLocks noChangeArrowheads="1"/>
          </p:cNvSpPr>
          <p:nvPr/>
        </p:nvSpPr>
        <p:spPr bwMode="auto">
          <a:xfrm>
            <a:off x="4953000" y="5181600"/>
            <a:ext cx="3962400" cy="1371600"/>
          </a:xfrm>
          <a:prstGeom prst="rect">
            <a:avLst/>
          </a:prstGeom>
          <a:solidFill>
            <a:srgbClr val="CCFFFF"/>
          </a:solidFill>
          <a:ln w="12699">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6636" name="Rectangle 12"/>
          <p:cNvSpPr>
            <a:spLocks noChangeArrowheads="1"/>
          </p:cNvSpPr>
          <p:nvPr/>
        </p:nvSpPr>
        <p:spPr bwMode="auto">
          <a:xfrm>
            <a:off x="5051425" y="5233988"/>
            <a:ext cx="3765550" cy="1266825"/>
          </a:xfrm>
          <a:prstGeom prst="rect">
            <a:avLst/>
          </a:prstGeom>
          <a:noFill/>
          <a:ln w="9525">
            <a:noFill/>
            <a:miter lim="800000"/>
            <a:headEnd/>
            <a:tailEnd/>
          </a:ln>
        </p:spPr>
        <p:txBody>
          <a:bodyPr wrap="none" lIns="92075" tIns="46038" rIns="92075" bIns="46038" anchor="ctr"/>
          <a:lstStyle/>
          <a:p>
            <a:pPr algn="ctr" eaLnBrk="0" hangingPunct="0"/>
            <a:r>
              <a:rPr lang="en-US"/>
              <a:t>Segment registers are used</a:t>
            </a:r>
          </a:p>
          <a:p>
            <a:pPr algn="ctr" eaLnBrk="0" hangingPunct="0"/>
            <a:r>
              <a:rPr lang="en-US"/>
              <a:t>as base address for a segment</a:t>
            </a:r>
          </a:p>
          <a:p>
            <a:pPr algn="ctr" eaLnBrk="0" hangingPunct="0"/>
            <a:r>
              <a:rPr lang="en-US"/>
              <a:t>in the 1 M byte of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 calcmode="lin" valueType="num">
                                      <p:cBhvr additive="base">
                                        <p:cTn id="7" dur="500" fill="hold"/>
                                        <p:tgtEl>
                                          <p:spTgt spid="26629"/>
                                        </p:tgtEl>
                                        <p:attrNameLst>
                                          <p:attrName>ppt_x</p:attrName>
                                        </p:attrNameLst>
                                      </p:cBhvr>
                                      <p:tavLst>
                                        <p:tav tm="0">
                                          <p:val>
                                            <p:strVal val="1+#ppt_w/2"/>
                                          </p:val>
                                        </p:tav>
                                        <p:tav tm="100000">
                                          <p:val>
                                            <p:strVal val="#ppt_x"/>
                                          </p:val>
                                        </p:tav>
                                      </p:tavLst>
                                    </p:anim>
                                    <p:anim calcmode="lin" valueType="num">
                                      <p:cBhvr additive="base">
                                        <p:cTn id="8" dur="500" fill="hold"/>
                                        <p:tgtEl>
                                          <p:spTgt spid="266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6630"/>
                                        </p:tgtEl>
                                        <p:attrNameLst>
                                          <p:attrName>style.visibility</p:attrName>
                                        </p:attrNameLst>
                                      </p:cBhvr>
                                      <p:to>
                                        <p:strVal val="visible"/>
                                      </p:to>
                                    </p:set>
                                    <p:anim calcmode="lin" valueType="num">
                                      <p:cBhvr additive="base">
                                        <p:cTn id="12" dur="500" fill="hold"/>
                                        <p:tgtEl>
                                          <p:spTgt spid="26630"/>
                                        </p:tgtEl>
                                        <p:attrNameLst>
                                          <p:attrName>ppt_x</p:attrName>
                                        </p:attrNameLst>
                                      </p:cBhvr>
                                      <p:tavLst>
                                        <p:tav tm="0">
                                          <p:val>
                                            <p:strVal val="1+#ppt_w/2"/>
                                          </p:val>
                                        </p:tav>
                                        <p:tav tm="100000">
                                          <p:val>
                                            <p:strVal val="#ppt_x"/>
                                          </p:val>
                                        </p:tav>
                                      </p:tavLst>
                                    </p:anim>
                                    <p:anim calcmode="lin" valueType="num">
                                      <p:cBhvr additive="base">
                                        <p:cTn id="13" dur="500" fill="hold"/>
                                        <p:tgtEl>
                                          <p:spTgt spid="2663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6631"/>
                                        </p:tgtEl>
                                        <p:attrNameLst>
                                          <p:attrName>style.visibility</p:attrName>
                                        </p:attrNameLst>
                                      </p:cBhvr>
                                      <p:to>
                                        <p:strVal val="visible"/>
                                      </p:to>
                                    </p:set>
                                    <p:anim calcmode="lin" valueType="num">
                                      <p:cBhvr additive="base">
                                        <p:cTn id="18" dur="500" fill="hold"/>
                                        <p:tgtEl>
                                          <p:spTgt spid="26631"/>
                                        </p:tgtEl>
                                        <p:attrNameLst>
                                          <p:attrName>ppt_x</p:attrName>
                                        </p:attrNameLst>
                                      </p:cBhvr>
                                      <p:tavLst>
                                        <p:tav tm="0">
                                          <p:val>
                                            <p:strVal val="1+#ppt_w/2"/>
                                          </p:val>
                                        </p:tav>
                                        <p:tav tm="100000">
                                          <p:val>
                                            <p:strVal val="#ppt_x"/>
                                          </p:val>
                                        </p:tav>
                                      </p:tavLst>
                                    </p:anim>
                                    <p:anim calcmode="lin" valueType="num">
                                      <p:cBhvr additive="base">
                                        <p:cTn id="19" dur="500" fill="hold"/>
                                        <p:tgtEl>
                                          <p:spTgt spid="26631"/>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26632"/>
                                        </p:tgtEl>
                                        <p:attrNameLst>
                                          <p:attrName>style.visibility</p:attrName>
                                        </p:attrNameLst>
                                      </p:cBhvr>
                                      <p:to>
                                        <p:strVal val="visible"/>
                                      </p:to>
                                    </p:set>
                                    <p:anim calcmode="lin" valueType="num">
                                      <p:cBhvr additive="base">
                                        <p:cTn id="23" dur="500" fill="hold"/>
                                        <p:tgtEl>
                                          <p:spTgt spid="26632"/>
                                        </p:tgtEl>
                                        <p:attrNameLst>
                                          <p:attrName>ppt_x</p:attrName>
                                        </p:attrNameLst>
                                      </p:cBhvr>
                                      <p:tavLst>
                                        <p:tav tm="0">
                                          <p:val>
                                            <p:strVal val="1+#ppt_w/2"/>
                                          </p:val>
                                        </p:tav>
                                        <p:tav tm="100000">
                                          <p:val>
                                            <p:strVal val="#ppt_x"/>
                                          </p:val>
                                        </p:tav>
                                      </p:tavLst>
                                    </p:anim>
                                    <p:anim calcmode="lin" valueType="num">
                                      <p:cBhvr additive="base">
                                        <p:cTn id="24" dur="500" fill="hold"/>
                                        <p:tgtEl>
                                          <p:spTgt spid="2663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6635"/>
                                        </p:tgtEl>
                                        <p:attrNameLst>
                                          <p:attrName>style.visibility</p:attrName>
                                        </p:attrNameLst>
                                      </p:cBhvr>
                                      <p:to>
                                        <p:strVal val="visible"/>
                                      </p:to>
                                    </p:set>
                                    <p:anim calcmode="lin" valueType="num">
                                      <p:cBhvr additive="base">
                                        <p:cTn id="29" dur="500" fill="hold"/>
                                        <p:tgtEl>
                                          <p:spTgt spid="26635"/>
                                        </p:tgtEl>
                                        <p:attrNameLst>
                                          <p:attrName>ppt_x</p:attrName>
                                        </p:attrNameLst>
                                      </p:cBhvr>
                                      <p:tavLst>
                                        <p:tav tm="0">
                                          <p:val>
                                            <p:strVal val="0-#ppt_w/2"/>
                                          </p:val>
                                        </p:tav>
                                        <p:tav tm="100000">
                                          <p:val>
                                            <p:strVal val="#ppt_x"/>
                                          </p:val>
                                        </p:tav>
                                      </p:tavLst>
                                    </p:anim>
                                    <p:anim calcmode="lin" valueType="num">
                                      <p:cBhvr additive="base">
                                        <p:cTn id="30" dur="500" fill="hold"/>
                                        <p:tgtEl>
                                          <p:spTgt spid="26635"/>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26636"/>
                                        </p:tgtEl>
                                        <p:attrNameLst>
                                          <p:attrName>style.visibility</p:attrName>
                                        </p:attrNameLst>
                                      </p:cBhvr>
                                      <p:to>
                                        <p:strVal val="visible"/>
                                      </p:to>
                                    </p:set>
                                    <p:anim calcmode="lin" valueType="num">
                                      <p:cBhvr additive="base">
                                        <p:cTn id="34" dur="500" fill="hold"/>
                                        <p:tgtEl>
                                          <p:spTgt spid="26636"/>
                                        </p:tgtEl>
                                        <p:attrNameLst>
                                          <p:attrName>ppt_x</p:attrName>
                                        </p:attrNameLst>
                                      </p:cBhvr>
                                      <p:tavLst>
                                        <p:tav tm="0">
                                          <p:val>
                                            <p:strVal val="0-#ppt_w/2"/>
                                          </p:val>
                                        </p:tav>
                                        <p:tav tm="100000">
                                          <p:val>
                                            <p:strVal val="#ppt_x"/>
                                          </p:val>
                                        </p:tav>
                                      </p:tavLst>
                                    </p:anim>
                                    <p:anim calcmode="lin" valueType="num">
                                      <p:cBhvr additive="base">
                                        <p:cTn id="35" dur="500" fill="hold"/>
                                        <p:tgtEl>
                                          <p:spTgt spid="2663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26633"/>
                                        </p:tgtEl>
                                        <p:attrNameLst>
                                          <p:attrName>style.visibility</p:attrName>
                                        </p:attrNameLst>
                                      </p:cBhvr>
                                      <p:to>
                                        <p:strVal val="visible"/>
                                      </p:to>
                                    </p:set>
                                    <p:anim calcmode="lin" valueType="num">
                                      <p:cBhvr additive="base">
                                        <p:cTn id="40" dur="500" fill="hold"/>
                                        <p:tgtEl>
                                          <p:spTgt spid="26633"/>
                                        </p:tgtEl>
                                        <p:attrNameLst>
                                          <p:attrName>ppt_x</p:attrName>
                                        </p:attrNameLst>
                                      </p:cBhvr>
                                      <p:tavLst>
                                        <p:tav tm="0">
                                          <p:val>
                                            <p:strVal val="#ppt_x"/>
                                          </p:val>
                                        </p:tav>
                                        <p:tav tm="100000">
                                          <p:val>
                                            <p:strVal val="#ppt_x"/>
                                          </p:val>
                                        </p:tav>
                                      </p:tavLst>
                                    </p:anim>
                                    <p:anim calcmode="lin" valueType="num">
                                      <p:cBhvr additive="base">
                                        <p:cTn id="41" dur="500" fill="hold"/>
                                        <p:tgtEl>
                                          <p:spTgt spid="26633"/>
                                        </p:tgtEl>
                                        <p:attrNameLst>
                                          <p:attrName>ppt_y</p:attrName>
                                        </p:attrNameLst>
                                      </p:cBhvr>
                                      <p:tavLst>
                                        <p:tav tm="0">
                                          <p:val>
                                            <p:strVal val="0-#ppt_h/2"/>
                                          </p:val>
                                        </p:tav>
                                        <p:tav tm="100000">
                                          <p:val>
                                            <p:strVal val="#ppt_y"/>
                                          </p:val>
                                        </p:tav>
                                      </p:tavLst>
                                    </p:anim>
                                  </p:childTnLst>
                                </p:cTn>
                              </p:par>
                            </p:childTnLst>
                          </p:cTn>
                        </p:par>
                        <p:par>
                          <p:cTn id="42" fill="hold">
                            <p:stCondLst>
                              <p:cond delay="500"/>
                            </p:stCondLst>
                            <p:childTnLst>
                              <p:par>
                                <p:cTn id="43" presetID="2" presetClass="entr" presetSubtype="1" fill="hold" grpId="0" nodeType="afterEffect">
                                  <p:stCondLst>
                                    <p:cond delay="0"/>
                                  </p:stCondLst>
                                  <p:childTnLst>
                                    <p:set>
                                      <p:cBhvr>
                                        <p:cTn id="44" dur="1" fill="hold">
                                          <p:stCondLst>
                                            <p:cond delay="0"/>
                                          </p:stCondLst>
                                        </p:cTn>
                                        <p:tgtEl>
                                          <p:spTgt spid="26634"/>
                                        </p:tgtEl>
                                        <p:attrNameLst>
                                          <p:attrName>style.visibility</p:attrName>
                                        </p:attrNameLst>
                                      </p:cBhvr>
                                      <p:to>
                                        <p:strVal val="visible"/>
                                      </p:to>
                                    </p:set>
                                    <p:anim calcmode="lin" valueType="num">
                                      <p:cBhvr additive="base">
                                        <p:cTn id="45" dur="500" fill="hold"/>
                                        <p:tgtEl>
                                          <p:spTgt spid="26634"/>
                                        </p:tgtEl>
                                        <p:attrNameLst>
                                          <p:attrName>ppt_x</p:attrName>
                                        </p:attrNameLst>
                                      </p:cBhvr>
                                      <p:tavLst>
                                        <p:tav tm="0">
                                          <p:val>
                                            <p:strVal val="#ppt_x"/>
                                          </p:val>
                                        </p:tav>
                                        <p:tav tm="100000">
                                          <p:val>
                                            <p:strVal val="#ppt_x"/>
                                          </p:val>
                                        </p:tav>
                                      </p:tavLst>
                                    </p:anim>
                                    <p:anim calcmode="lin" valueType="num">
                                      <p:cBhvr additive="base">
                                        <p:cTn id="46" dur="500" fill="hold"/>
                                        <p:tgtEl>
                                          <p:spTgt spid="266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nimBg="1"/>
      <p:bldP spid="26630" grpId="0" autoUpdateAnimBg="0"/>
      <p:bldP spid="26631" grpId="0" animBg="1"/>
      <p:bldP spid="26632" grpId="0" autoUpdateAnimBg="0"/>
      <p:bldP spid="26633" grpId="0" animBg="1"/>
      <p:bldP spid="26634" grpId="0" autoUpdateAnimBg="0"/>
      <p:bldP spid="26635" grpId="0" animBg="1"/>
      <p:bldP spid="2663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53536"/>
            <a:ext cx="8229600" cy="1143000"/>
          </a:xfrm>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Status Flags</a:t>
            </a:r>
            <a:endParaRPr b="1">
              <a:solidFill>
                <a:schemeClr val="tx2">
                  <a:tint val="100000"/>
                  <a:shade val="90000"/>
                  <a:satMod val="250000"/>
                  <a:alpha val="100000"/>
                </a:schemeClr>
              </a:solidFill>
            </a:endParaRPr>
          </a:p>
        </p:txBody>
      </p:sp>
      <p:sp>
        <p:nvSpPr>
          <p:cNvPr id="36867" name="Content Placeholder 6"/>
          <p:cNvSpPr>
            <a:spLocks noGrp="1"/>
          </p:cNvSpPr>
          <p:nvPr>
            <p:ph idx="1"/>
          </p:nvPr>
        </p:nvSpPr>
        <p:spPr>
          <a:xfrm>
            <a:off x="428625" y="1600200"/>
            <a:ext cx="8258175" cy="4525963"/>
          </a:xfrm>
        </p:spPr>
        <p:txBody>
          <a:bodyPr/>
          <a:lstStyle/>
          <a:p>
            <a:pPr eaLnBrk="1" hangingPunct="1">
              <a:spcAft>
                <a:spcPts val="1800"/>
              </a:spcAft>
            </a:pPr>
            <a:r>
              <a:rPr lang="en-IN" smtClean="0"/>
              <a:t>8086 has 9 flags and they are divided into two categories:</a:t>
            </a:r>
          </a:p>
          <a:p>
            <a:pPr eaLnBrk="1" hangingPunct="1">
              <a:spcAft>
                <a:spcPts val="1800"/>
              </a:spcAft>
            </a:pPr>
            <a:endParaRPr lang="en-IN" smtClean="0"/>
          </a:p>
          <a:p>
            <a:pPr lvl="1" eaLnBrk="1" hangingPunct="1">
              <a:spcBef>
                <a:spcPct val="0"/>
              </a:spcBef>
              <a:spcAft>
                <a:spcPts val="1800"/>
              </a:spcAft>
              <a:buFont typeface="Wingdings 2" pitchFamily="18" charset="2"/>
              <a:buChar char=""/>
            </a:pPr>
            <a:r>
              <a:rPr lang="en-IN" smtClean="0"/>
              <a:t>Condition Flags</a:t>
            </a:r>
          </a:p>
          <a:p>
            <a:pPr lvl="1" eaLnBrk="1" hangingPunct="1">
              <a:spcBef>
                <a:spcPct val="0"/>
              </a:spcBef>
              <a:spcAft>
                <a:spcPts val="1800"/>
              </a:spcAft>
              <a:buFont typeface="Wingdings 2" pitchFamily="18" charset="2"/>
              <a:buChar char=""/>
            </a:pPr>
            <a:r>
              <a:rPr lang="en-IN" smtClean="0"/>
              <a:t>Control Flags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53536"/>
            <a:ext cx="8229600" cy="1143000"/>
          </a:xfrm>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Status Flags</a:t>
            </a:r>
            <a:endParaRPr b="1">
              <a:solidFill>
                <a:schemeClr val="tx2">
                  <a:tint val="100000"/>
                  <a:shade val="90000"/>
                  <a:satMod val="250000"/>
                  <a:alpha val="100000"/>
                </a:schemeClr>
              </a:solidFill>
            </a:endParaRPr>
          </a:p>
        </p:txBody>
      </p:sp>
      <p:sp>
        <p:nvSpPr>
          <p:cNvPr id="37891" name="Content Placeholder 6"/>
          <p:cNvSpPr>
            <a:spLocks noGrp="1"/>
          </p:cNvSpPr>
          <p:nvPr>
            <p:ph idx="1"/>
          </p:nvPr>
        </p:nvSpPr>
        <p:spPr>
          <a:xfrm>
            <a:off x="428625" y="1600200"/>
            <a:ext cx="8258175" cy="757238"/>
          </a:xfrm>
        </p:spPr>
        <p:txBody>
          <a:bodyPr/>
          <a:lstStyle/>
          <a:p>
            <a:pPr eaLnBrk="1" hangingPunct="1">
              <a:spcAft>
                <a:spcPts val="1800"/>
              </a:spcAft>
            </a:pPr>
            <a:r>
              <a:rPr lang="en-US" smtClean="0"/>
              <a:t>Following are the nine flags:</a:t>
            </a:r>
          </a:p>
        </p:txBody>
      </p:sp>
      <p:graphicFrame>
        <p:nvGraphicFramePr>
          <p:cNvPr id="8" name="Table 7"/>
          <p:cNvGraphicFramePr>
            <a:graphicFrameLocks noGrp="1"/>
          </p:cNvGraphicFramePr>
          <p:nvPr/>
        </p:nvGraphicFramePr>
        <p:xfrm>
          <a:off x="857250" y="2547938"/>
          <a:ext cx="7358114" cy="3200400"/>
        </p:xfrm>
        <a:graphic>
          <a:graphicData uri="http://schemas.openxmlformats.org/drawingml/2006/table">
            <a:tbl>
              <a:tblPr firstRow="1" bandRow="1">
                <a:tableStyleId>{5C22544A-7EE6-4342-B048-85BDC9FD1C3A}</a:tableStyleId>
              </a:tblPr>
              <a:tblGrid>
                <a:gridCol w="3679057"/>
                <a:gridCol w="3679057"/>
              </a:tblGrid>
              <a:tr h="370840">
                <a:tc>
                  <a:txBody>
                    <a:bodyPr/>
                    <a:lstStyle/>
                    <a:p>
                      <a:pPr algn="ctr"/>
                      <a:r>
                        <a:rPr lang="en-US" sz="2400" dirty="0" smtClean="0"/>
                        <a:t>Condition Flags</a:t>
                      </a:r>
                      <a:endParaRPr lang="en-IN" sz="2400" dirty="0"/>
                    </a:p>
                  </a:txBody>
                  <a:tcPr/>
                </a:tc>
                <a:tc>
                  <a:txBody>
                    <a:bodyPr/>
                    <a:lstStyle/>
                    <a:p>
                      <a:pPr algn="ctr"/>
                      <a:r>
                        <a:rPr lang="en-US" sz="2400" dirty="0" smtClean="0"/>
                        <a:t>Control Flags</a:t>
                      </a:r>
                      <a:endParaRPr lang="en-IN" sz="2400" dirty="0"/>
                    </a:p>
                  </a:txBody>
                  <a:tcPr/>
                </a:tc>
              </a:tr>
              <a:tr h="370840">
                <a:tc>
                  <a:txBody>
                    <a:bodyPr/>
                    <a:lstStyle/>
                    <a:p>
                      <a:pPr marL="342900" indent="-342900">
                        <a:buFont typeface="+mj-lt"/>
                        <a:buAutoNum type="arabicPeriod"/>
                      </a:pPr>
                      <a:r>
                        <a:rPr lang="en-US" sz="2400" dirty="0" smtClean="0"/>
                        <a:t>Carry Flag</a:t>
                      </a:r>
                      <a:endParaRPr lang="en-IN" sz="2400" dirty="0"/>
                    </a:p>
                  </a:txBody>
                  <a:tcPr/>
                </a:tc>
                <a:tc>
                  <a:txBody>
                    <a:bodyPr/>
                    <a:lstStyle/>
                    <a:p>
                      <a:pPr marL="342900" indent="-342900">
                        <a:buFont typeface="+mj-lt"/>
                        <a:buAutoNum type="arabicPeriod"/>
                      </a:pPr>
                      <a:r>
                        <a:rPr lang="en-US" sz="2400" dirty="0" smtClean="0"/>
                        <a:t>Trap Flag</a:t>
                      </a:r>
                      <a:endParaRPr lang="en-IN" sz="2400" dirty="0"/>
                    </a:p>
                  </a:txBody>
                  <a:tcPr/>
                </a:tc>
              </a:tr>
              <a:tr h="370840">
                <a:tc>
                  <a:txBody>
                    <a:bodyPr/>
                    <a:lstStyle/>
                    <a:p>
                      <a:pPr marL="342900" indent="-342900">
                        <a:buFont typeface="+mj-lt"/>
                        <a:buAutoNum type="arabicPeriod" startAt="2"/>
                      </a:pPr>
                      <a:r>
                        <a:rPr lang="en-US" sz="2400" dirty="0" smtClean="0"/>
                        <a:t>Auxiliary Carry</a:t>
                      </a:r>
                      <a:r>
                        <a:rPr lang="en-US" sz="2400" baseline="0" dirty="0" smtClean="0"/>
                        <a:t> Flag</a:t>
                      </a:r>
                      <a:endParaRPr lang="en-IN" sz="2400" dirty="0"/>
                    </a:p>
                  </a:txBody>
                  <a:tcPr/>
                </a:tc>
                <a:tc>
                  <a:txBody>
                    <a:bodyPr/>
                    <a:lstStyle/>
                    <a:p>
                      <a:pPr marL="342900" indent="-342900">
                        <a:buFont typeface="+mj-lt"/>
                        <a:buAutoNum type="arabicPeriod" startAt="2"/>
                      </a:pPr>
                      <a:r>
                        <a:rPr lang="en-US" sz="2400" dirty="0" smtClean="0"/>
                        <a:t>Interrupt Flag</a:t>
                      </a:r>
                      <a:endParaRPr lang="en-IN" sz="2400" dirty="0"/>
                    </a:p>
                  </a:txBody>
                  <a:tcPr/>
                </a:tc>
              </a:tr>
              <a:tr h="370840">
                <a:tc>
                  <a:txBody>
                    <a:bodyPr/>
                    <a:lstStyle/>
                    <a:p>
                      <a:pPr marL="342900" indent="-342900">
                        <a:buFont typeface="+mj-lt"/>
                        <a:buAutoNum type="arabicPeriod" startAt="3"/>
                      </a:pPr>
                      <a:r>
                        <a:rPr lang="en-US" sz="2400" dirty="0" smtClean="0"/>
                        <a:t>Zero Flag</a:t>
                      </a:r>
                      <a:endParaRPr lang="en-IN" sz="2400" dirty="0"/>
                    </a:p>
                  </a:txBody>
                  <a:tcPr/>
                </a:tc>
                <a:tc>
                  <a:txBody>
                    <a:bodyPr/>
                    <a:lstStyle/>
                    <a:p>
                      <a:pPr marL="342900" indent="-342900">
                        <a:buFont typeface="+mj-lt"/>
                        <a:buAutoNum type="arabicPeriod" startAt="3"/>
                      </a:pPr>
                      <a:r>
                        <a:rPr lang="en-US" sz="2400" dirty="0" smtClean="0"/>
                        <a:t>Directional Flag</a:t>
                      </a:r>
                      <a:endParaRPr lang="en-IN" sz="2400" dirty="0"/>
                    </a:p>
                  </a:txBody>
                  <a:tcPr/>
                </a:tc>
              </a:tr>
              <a:tr h="370840">
                <a:tc>
                  <a:txBody>
                    <a:bodyPr/>
                    <a:lstStyle/>
                    <a:p>
                      <a:pPr marL="342900" indent="-342900">
                        <a:buFont typeface="+mj-lt"/>
                        <a:buAutoNum type="arabicPeriod" startAt="4"/>
                      </a:pPr>
                      <a:r>
                        <a:rPr lang="en-US" sz="2400" dirty="0" smtClean="0"/>
                        <a:t>Sign Flag</a:t>
                      </a:r>
                      <a:endParaRPr lang="en-IN" sz="2400" dirty="0"/>
                    </a:p>
                  </a:txBody>
                  <a:tcPr/>
                </a:tc>
                <a:tc>
                  <a:txBody>
                    <a:bodyPr/>
                    <a:lstStyle/>
                    <a:p>
                      <a:pPr marL="342900" indent="-342900">
                        <a:buFont typeface="+mj-lt"/>
                        <a:buAutoNum type="arabicPeriod"/>
                      </a:pPr>
                      <a:endParaRPr lang="en-IN" sz="2400" dirty="0"/>
                    </a:p>
                  </a:txBody>
                  <a:tcPr/>
                </a:tc>
              </a:tr>
              <a:tr h="370840">
                <a:tc>
                  <a:txBody>
                    <a:bodyPr/>
                    <a:lstStyle/>
                    <a:p>
                      <a:pPr marL="342900" indent="-342900">
                        <a:buFont typeface="+mj-lt"/>
                        <a:buAutoNum type="arabicPeriod" startAt="5"/>
                      </a:pPr>
                      <a:r>
                        <a:rPr lang="en-US" sz="2400" dirty="0" smtClean="0"/>
                        <a:t>Parity Flag</a:t>
                      </a:r>
                      <a:endParaRPr lang="en-IN" sz="2400" dirty="0"/>
                    </a:p>
                  </a:txBody>
                  <a:tcPr/>
                </a:tc>
                <a:tc>
                  <a:txBody>
                    <a:bodyPr/>
                    <a:lstStyle/>
                    <a:p>
                      <a:pPr marL="342900" indent="-342900">
                        <a:buFont typeface="+mj-lt"/>
                        <a:buAutoNum type="arabicPeriod"/>
                      </a:pPr>
                      <a:endParaRPr lang="en-IN" sz="2400" dirty="0"/>
                    </a:p>
                  </a:txBody>
                  <a:tcPr/>
                </a:tc>
              </a:tr>
              <a:tr h="370840">
                <a:tc>
                  <a:txBody>
                    <a:bodyPr/>
                    <a:lstStyle/>
                    <a:p>
                      <a:pPr marL="342900" indent="-342900">
                        <a:buFont typeface="+mj-lt"/>
                        <a:buAutoNum type="arabicPeriod" startAt="6"/>
                      </a:pPr>
                      <a:r>
                        <a:rPr lang="en-US" sz="2400" dirty="0" smtClean="0"/>
                        <a:t>Overflow Flag</a:t>
                      </a:r>
                      <a:endParaRPr lang="en-IN" sz="2400" dirty="0"/>
                    </a:p>
                  </a:txBody>
                  <a:tcPr/>
                </a:tc>
                <a:tc>
                  <a:txBody>
                    <a:bodyPr/>
                    <a:lstStyle/>
                    <a:p>
                      <a:pPr marL="342900" indent="-342900">
                        <a:buFont typeface="+mj-lt"/>
                        <a:buAutoNum type="arabicPeriod"/>
                      </a:pPr>
                      <a:endParaRPr lang="en-IN" sz="2400"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Architecture(Flags)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228600" y="1002268"/>
            <a:ext cx="1895071" cy="369332"/>
          </a:xfrm>
          <a:prstGeom prst="rect">
            <a:avLst/>
          </a:prstGeom>
          <a:noFill/>
        </p:spPr>
        <p:txBody>
          <a:bodyPr wrap="none" rtlCol="0">
            <a:spAutoFit/>
          </a:bodyPr>
          <a:lstStyle/>
          <a:p>
            <a:r>
              <a:rPr lang="en-US" b="1" dirty="0" smtClean="0">
                <a:solidFill>
                  <a:srgbClr val="0070C0"/>
                </a:solidFill>
                <a:latin typeface="Verdana" pitchFamily="34" charset="0"/>
                <a:ea typeface="Verdana" pitchFamily="34" charset="0"/>
                <a:cs typeface="Verdana" pitchFamily="34" charset="0"/>
              </a:rPr>
              <a:t>Flag Register</a:t>
            </a:r>
            <a:endParaRPr lang="en-US" b="1" dirty="0">
              <a:solidFill>
                <a:srgbClr val="0070C0"/>
              </a:solidFill>
              <a:latin typeface="Verdana" pitchFamily="34" charset="0"/>
              <a:ea typeface="Verdana" pitchFamily="34" charset="0"/>
              <a:cs typeface="Verdana"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xmlns="" val="2848881907"/>
              </p:ext>
            </p:extLst>
          </p:nvPr>
        </p:nvGraphicFramePr>
        <p:xfrm>
          <a:off x="609600" y="3505200"/>
          <a:ext cx="7696198" cy="838200"/>
        </p:xfrm>
        <a:graphic>
          <a:graphicData uri="http://schemas.openxmlformats.org/drawingml/2006/table">
            <a:tbl>
              <a:tblPr>
                <a:tableStyleId>{5C22544A-7EE6-4342-B048-85BDC9FD1C3A}</a:tableStyleId>
              </a:tblPr>
              <a:tblGrid>
                <a:gridCol w="457200"/>
                <a:gridCol w="457200"/>
                <a:gridCol w="457200"/>
                <a:gridCol w="457200"/>
                <a:gridCol w="533400"/>
                <a:gridCol w="533400"/>
                <a:gridCol w="533400"/>
                <a:gridCol w="533400"/>
                <a:gridCol w="457200"/>
                <a:gridCol w="457200"/>
                <a:gridCol w="457200"/>
                <a:gridCol w="533400"/>
                <a:gridCol w="457200"/>
                <a:gridCol w="457200"/>
                <a:gridCol w="457200"/>
                <a:gridCol w="457198"/>
              </a:tblGrid>
              <a:tr h="295835">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15</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14</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13</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12</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11</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10</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9</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8</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7</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6</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5</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4</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3</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2</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0</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r>
              <a:tr h="542365">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OF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DF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IF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TF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SF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ZF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AF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PF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CF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r>
            </a:tbl>
          </a:graphicData>
        </a:graphic>
      </p:graphicFrame>
      <p:sp>
        <p:nvSpPr>
          <p:cNvPr id="6" name="Line Callout 2 5"/>
          <p:cNvSpPr/>
          <p:nvPr/>
        </p:nvSpPr>
        <p:spPr>
          <a:xfrm>
            <a:off x="6553200" y="838200"/>
            <a:ext cx="2514600" cy="1133475"/>
          </a:xfrm>
          <a:prstGeom prst="borderCallout2">
            <a:avLst>
              <a:gd name="adj1" fmla="val 100263"/>
              <a:gd name="adj2" fmla="val 99703"/>
              <a:gd name="adj3" fmla="val 138918"/>
              <a:gd name="adj4" fmla="val 99851"/>
              <a:gd name="adj5" fmla="val 272164"/>
              <a:gd name="adj6" fmla="val 59420"/>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Carry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when there is a carry out of MSB in case of addition or a borrow in case of subtraction.</a:t>
            </a:r>
          </a:p>
        </p:txBody>
      </p:sp>
      <p:sp>
        <p:nvSpPr>
          <p:cNvPr id="11" name="Line Callout 2 10"/>
          <p:cNvSpPr/>
          <p:nvPr/>
        </p:nvSpPr>
        <p:spPr>
          <a:xfrm>
            <a:off x="5638800" y="2085975"/>
            <a:ext cx="2847975" cy="1133475"/>
          </a:xfrm>
          <a:prstGeom prst="borderCallout2">
            <a:avLst>
              <a:gd name="adj1" fmla="val 99423"/>
              <a:gd name="adj2" fmla="val 62245"/>
              <a:gd name="adj3" fmla="val 127153"/>
              <a:gd name="adj4" fmla="val 62450"/>
              <a:gd name="adj5" fmla="val 173845"/>
              <a:gd name="adj6" fmla="val 53624"/>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Parity 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to 1, if the lower byte of the result contains even number   of 1’s </a:t>
            </a:r>
            <a:r>
              <a:rPr lang="en-US" sz="1200" dirty="0" smtClean="0">
                <a:solidFill>
                  <a:schemeClr val="tx1"/>
                </a:solidFill>
                <a:latin typeface="Verdana" pitchFamily="34" charset="0"/>
                <a:ea typeface="Verdana" pitchFamily="34" charset="0"/>
                <a:cs typeface="Verdana" pitchFamily="34" charset="0"/>
              </a:rPr>
              <a:t>; for </a:t>
            </a:r>
            <a:r>
              <a:rPr lang="en-US" sz="1200" dirty="0">
                <a:solidFill>
                  <a:schemeClr val="tx1"/>
                </a:solidFill>
                <a:latin typeface="Verdana" pitchFamily="34" charset="0"/>
                <a:ea typeface="Verdana" pitchFamily="34" charset="0"/>
                <a:cs typeface="Verdana" pitchFamily="34" charset="0"/>
              </a:rPr>
              <a:t>odd number of  </a:t>
            </a:r>
            <a:r>
              <a:rPr lang="en-US" sz="1200" dirty="0" smtClean="0">
                <a:solidFill>
                  <a:schemeClr val="tx1"/>
                </a:solidFill>
                <a:latin typeface="Verdana" pitchFamily="34" charset="0"/>
                <a:ea typeface="Verdana" pitchFamily="34" charset="0"/>
                <a:cs typeface="Verdana" pitchFamily="34" charset="0"/>
              </a:rPr>
              <a:t>1’s  </a:t>
            </a:r>
            <a:r>
              <a:rPr lang="en-US" sz="1200" dirty="0">
                <a:solidFill>
                  <a:schemeClr val="tx1"/>
                </a:solidFill>
                <a:latin typeface="Verdana" pitchFamily="34" charset="0"/>
                <a:ea typeface="Verdana" pitchFamily="34" charset="0"/>
                <a:cs typeface="Verdana" pitchFamily="34" charset="0"/>
              </a:rPr>
              <a:t>set to zero.</a:t>
            </a:r>
          </a:p>
        </p:txBody>
      </p:sp>
      <p:sp>
        <p:nvSpPr>
          <p:cNvPr id="12" name="Line Callout 2 11"/>
          <p:cNvSpPr/>
          <p:nvPr/>
        </p:nvSpPr>
        <p:spPr>
          <a:xfrm>
            <a:off x="3124200" y="723900"/>
            <a:ext cx="3200400" cy="1247775"/>
          </a:xfrm>
          <a:prstGeom prst="borderCallout2">
            <a:avLst>
              <a:gd name="adj1" fmla="val 100872"/>
              <a:gd name="adj2" fmla="val 75001"/>
              <a:gd name="adj3" fmla="val 201501"/>
              <a:gd name="adj4" fmla="val 74885"/>
              <a:gd name="adj5" fmla="val 269830"/>
              <a:gd name="adj6" fmla="val 9424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Auxiliary </a:t>
            </a:r>
            <a:r>
              <a:rPr lang="en-US" sz="1200" b="1" dirty="0">
                <a:solidFill>
                  <a:schemeClr val="tx1"/>
                </a:solidFill>
                <a:latin typeface="Verdana" pitchFamily="34" charset="0"/>
                <a:ea typeface="Verdana" pitchFamily="34" charset="0"/>
                <a:cs typeface="Verdana" pitchFamily="34" charset="0"/>
              </a:rPr>
              <a:t>Carry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is set, if there is a carry from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addition, or borrow for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subtraction.</a:t>
            </a:r>
          </a:p>
        </p:txBody>
      </p:sp>
      <p:sp>
        <p:nvSpPr>
          <p:cNvPr id="13" name="Line Callout 2 12"/>
          <p:cNvSpPr/>
          <p:nvPr/>
        </p:nvSpPr>
        <p:spPr>
          <a:xfrm>
            <a:off x="2500952" y="2076450"/>
            <a:ext cx="2667000" cy="1133475"/>
          </a:xfrm>
          <a:prstGeom prst="borderCallout2">
            <a:avLst>
              <a:gd name="adj1" fmla="val 98582"/>
              <a:gd name="adj2" fmla="val 99703"/>
              <a:gd name="adj3" fmla="val 121272"/>
              <a:gd name="adj4" fmla="val 100242"/>
              <a:gd name="adj5" fmla="val 167122"/>
              <a:gd name="adj6" fmla="val 10621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Zero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if the result of the computation or comparison performed by </a:t>
            </a:r>
            <a:r>
              <a:rPr lang="en-US" sz="1200" dirty="0" smtClean="0">
                <a:solidFill>
                  <a:schemeClr val="tx1"/>
                </a:solidFill>
                <a:latin typeface="Verdana" pitchFamily="34" charset="0"/>
                <a:ea typeface="Verdana" pitchFamily="34" charset="0"/>
                <a:cs typeface="Verdana" pitchFamily="34" charset="0"/>
              </a:rPr>
              <a:t>an </a:t>
            </a:r>
            <a:r>
              <a:rPr lang="en-US" sz="1200" dirty="0">
                <a:solidFill>
                  <a:schemeClr val="tx1"/>
                </a:solidFill>
                <a:latin typeface="Verdana" pitchFamily="34" charset="0"/>
                <a:ea typeface="Verdana" pitchFamily="34" charset="0"/>
                <a:cs typeface="Verdana" pitchFamily="34" charset="0"/>
              </a:rPr>
              <a:t>instruction is zero</a:t>
            </a:r>
          </a:p>
        </p:txBody>
      </p:sp>
      <p:sp>
        <p:nvSpPr>
          <p:cNvPr id="14" name="Line Callout 2 13"/>
          <p:cNvSpPr/>
          <p:nvPr/>
        </p:nvSpPr>
        <p:spPr>
          <a:xfrm>
            <a:off x="62552" y="2095500"/>
            <a:ext cx="2299648" cy="952500"/>
          </a:xfrm>
          <a:prstGeom prst="borderCallout2">
            <a:avLst>
              <a:gd name="adj1" fmla="val 99858"/>
              <a:gd name="adj2" fmla="val 90354"/>
              <a:gd name="adj3" fmla="val 129399"/>
              <a:gd name="adj4" fmla="val 90348"/>
              <a:gd name="adj5" fmla="val 195897"/>
              <a:gd name="adj6" fmla="val 20519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Sign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dirty="0">
              <a:solidFill>
                <a:schemeClr val="tx1"/>
              </a:solidFill>
              <a:latin typeface="Verdana" pitchFamily="34" charset="0"/>
              <a:ea typeface="Verdana" pitchFamily="34" charset="0"/>
              <a:cs typeface="Verdana" pitchFamily="34" charset="0"/>
            </a:endParaRPr>
          </a:p>
          <a:p>
            <a:pPr algn="ctr"/>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when the result of any computation is negative</a:t>
            </a:r>
          </a:p>
        </p:txBody>
      </p:sp>
      <p:sp>
        <p:nvSpPr>
          <p:cNvPr id="16" name="Line Callout 2 15"/>
          <p:cNvSpPr/>
          <p:nvPr/>
        </p:nvSpPr>
        <p:spPr>
          <a:xfrm>
            <a:off x="6388431" y="4419600"/>
            <a:ext cx="2667000" cy="1092995"/>
          </a:xfrm>
          <a:prstGeom prst="borderCallout2">
            <a:avLst>
              <a:gd name="adj1" fmla="val 48942"/>
              <a:gd name="adj2" fmla="val 61"/>
              <a:gd name="adj3" fmla="val 49483"/>
              <a:gd name="adj4" fmla="val -9402"/>
              <a:gd name="adj5" fmla="val -25853"/>
              <a:gd name="adj6" fmla="val -7843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Trap Flag</a:t>
            </a:r>
          </a:p>
          <a:p>
            <a:pPr algn="just"/>
            <a:r>
              <a:rPr lang="en-US" sz="1200" dirty="0" smtClean="0">
                <a:solidFill>
                  <a:schemeClr val="tx1"/>
                </a:solidFill>
                <a:latin typeface="Verdana" pitchFamily="34" charset="0"/>
                <a:ea typeface="Verdana" pitchFamily="34" charset="0"/>
                <a:cs typeface="Verdana" pitchFamily="34" charset="0"/>
              </a:rPr>
              <a:t>If </a:t>
            </a:r>
            <a:r>
              <a:rPr lang="en-US" sz="1200" dirty="0">
                <a:solidFill>
                  <a:schemeClr val="tx1"/>
                </a:solidFill>
                <a:latin typeface="Verdana" pitchFamily="34" charset="0"/>
                <a:ea typeface="Verdana" pitchFamily="34" charset="0"/>
                <a:cs typeface="Verdana" pitchFamily="34" charset="0"/>
              </a:rPr>
              <a:t>this flag is set, the processor enters the single step execution </a:t>
            </a:r>
            <a:r>
              <a:rPr lang="en-US" sz="1200" dirty="0" smtClean="0">
                <a:solidFill>
                  <a:schemeClr val="tx1"/>
                </a:solidFill>
                <a:latin typeface="Verdana" pitchFamily="34" charset="0"/>
                <a:ea typeface="Verdana" pitchFamily="34" charset="0"/>
                <a:cs typeface="Verdana" pitchFamily="34" charset="0"/>
              </a:rPr>
              <a:t>mode by generating internal interrupts after the execution of each instruction</a:t>
            </a:r>
            <a:endParaRPr lang="en-US" sz="1200" dirty="0">
              <a:solidFill>
                <a:schemeClr val="tx1"/>
              </a:solidFill>
              <a:latin typeface="Verdana" pitchFamily="34" charset="0"/>
              <a:ea typeface="Verdana" pitchFamily="34" charset="0"/>
              <a:cs typeface="Verdana" pitchFamily="34" charset="0"/>
            </a:endParaRPr>
          </a:p>
        </p:txBody>
      </p:sp>
      <p:sp>
        <p:nvSpPr>
          <p:cNvPr id="17" name="Line Callout 2 16"/>
          <p:cNvSpPr/>
          <p:nvPr/>
        </p:nvSpPr>
        <p:spPr>
          <a:xfrm>
            <a:off x="6019800" y="5562600"/>
            <a:ext cx="3048000" cy="1066800"/>
          </a:xfrm>
          <a:prstGeom prst="borderCallout2">
            <a:avLst>
              <a:gd name="adj1" fmla="val -677"/>
              <a:gd name="adj2" fmla="val 5323"/>
              <a:gd name="adj3" fmla="val -29464"/>
              <a:gd name="adj4" fmla="val 5434"/>
              <a:gd name="adj5" fmla="val -124699"/>
              <a:gd name="adj6" fmla="val -72519"/>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Interrupt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a:solidFill>
                <a:schemeClr val="tx1"/>
              </a:solidFill>
              <a:latin typeface="Verdana" pitchFamily="34" charset="0"/>
              <a:ea typeface="Verdana" pitchFamily="34" charset="0"/>
              <a:cs typeface="Verdana" pitchFamily="34" charset="0"/>
            </a:endParaRPr>
          </a:p>
          <a:p>
            <a:pPr algn="ctr"/>
            <a:r>
              <a:rPr lang="en-US" sz="1200" dirty="0" smtClean="0">
                <a:solidFill>
                  <a:schemeClr val="tx1"/>
                </a:solidFill>
                <a:latin typeface="Verdana" pitchFamily="34" charset="0"/>
                <a:ea typeface="Verdana" pitchFamily="34" charset="0"/>
                <a:cs typeface="Verdana" pitchFamily="34" charset="0"/>
              </a:rPr>
              <a:t>Causes the 8086 to recognize external mask interrupts; clearing IF disables these interrupts.</a:t>
            </a:r>
          </a:p>
        </p:txBody>
      </p:sp>
      <p:sp>
        <p:nvSpPr>
          <p:cNvPr id="19" name="Line Callout 2 18"/>
          <p:cNvSpPr/>
          <p:nvPr/>
        </p:nvSpPr>
        <p:spPr>
          <a:xfrm>
            <a:off x="1281752" y="5562600"/>
            <a:ext cx="4572000" cy="1169195"/>
          </a:xfrm>
          <a:prstGeom prst="borderCallout2">
            <a:avLst>
              <a:gd name="adj1" fmla="val -1622"/>
              <a:gd name="adj2" fmla="val 83453"/>
              <a:gd name="adj3" fmla="val -39345"/>
              <a:gd name="adj4" fmla="val 83278"/>
              <a:gd name="adj5" fmla="val -109940"/>
              <a:gd name="adj6" fmla="val 43205"/>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Direction </a:t>
            </a:r>
            <a:r>
              <a:rPr lang="en-US" sz="1200" b="1" dirty="0" smtClean="0">
                <a:solidFill>
                  <a:schemeClr val="tx1"/>
                </a:solidFill>
                <a:latin typeface="Verdana" pitchFamily="34" charset="0"/>
                <a:ea typeface="Verdana" pitchFamily="34" charset="0"/>
                <a:cs typeface="Verdana" pitchFamily="34" charset="0"/>
              </a:rPr>
              <a:t>Flag</a:t>
            </a:r>
            <a:endParaRPr lang="en-US" sz="1200" b="1" dirty="0">
              <a:solidFill>
                <a:schemeClr val="tx1"/>
              </a:solidFill>
              <a:latin typeface="Verdana" pitchFamily="34" charset="0"/>
              <a:ea typeface="Verdana" pitchFamily="34" charset="0"/>
              <a:cs typeface="Verdana" pitchFamily="34" charset="0"/>
            </a:endParaRPr>
          </a:p>
          <a:p>
            <a:pPr algn="just"/>
            <a:r>
              <a:rPr lang="en-US" sz="1100" dirty="0" smtClean="0">
                <a:solidFill>
                  <a:schemeClr val="tx1"/>
                </a:solidFill>
                <a:latin typeface="Verdana" pitchFamily="34" charset="0"/>
                <a:ea typeface="Verdana" pitchFamily="34" charset="0"/>
                <a:cs typeface="Verdana" pitchFamily="34" charset="0"/>
              </a:rPr>
              <a:t>This </a:t>
            </a:r>
            <a:r>
              <a:rPr lang="en-US" sz="1100" dirty="0">
                <a:solidFill>
                  <a:schemeClr val="tx1"/>
                </a:solidFill>
                <a:latin typeface="Verdana" pitchFamily="34" charset="0"/>
                <a:ea typeface="Verdana" pitchFamily="34" charset="0"/>
                <a:cs typeface="Verdana" pitchFamily="34" charset="0"/>
              </a:rPr>
              <a:t>is used by string manipulation instructions. If this flag bit is ‘0’, the string is processed beginning from the lowest address to the highest address, i.e., auto incrementing mode. Otherwise, the string is processed from the highest address towards the lowest address, i.e., auto incrementing mode.</a:t>
            </a:r>
          </a:p>
        </p:txBody>
      </p:sp>
      <p:sp>
        <p:nvSpPr>
          <p:cNvPr id="20" name="Line Callout 2 19"/>
          <p:cNvSpPr/>
          <p:nvPr/>
        </p:nvSpPr>
        <p:spPr>
          <a:xfrm>
            <a:off x="62552" y="4469605"/>
            <a:ext cx="4890448" cy="1169195"/>
          </a:xfrm>
          <a:prstGeom prst="borderCallout2">
            <a:avLst>
              <a:gd name="adj1" fmla="val 822"/>
              <a:gd name="adj2" fmla="val 3404"/>
              <a:gd name="adj3" fmla="val -28754"/>
              <a:gd name="adj4" fmla="val 3229"/>
              <a:gd name="adj5" fmla="val -29288"/>
              <a:gd name="adj6" fmla="val 4943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Over flow </a:t>
            </a:r>
            <a:r>
              <a:rPr lang="en-US" sz="1200" b="1" dirty="0" smtClean="0">
                <a:solidFill>
                  <a:schemeClr val="tx1"/>
                </a:solidFill>
                <a:latin typeface="Verdana" pitchFamily="34" charset="0"/>
                <a:ea typeface="Verdana" pitchFamily="34" charset="0"/>
                <a:cs typeface="Verdana" pitchFamily="34" charset="0"/>
              </a:rPr>
              <a:t>Flag</a:t>
            </a:r>
          </a:p>
          <a:p>
            <a:pPr algn="ctr"/>
            <a:r>
              <a:rPr lang="en-US" sz="1100" dirty="0" smtClean="0">
                <a:solidFill>
                  <a:schemeClr val="tx1"/>
                </a:solidFill>
                <a:latin typeface="Verdana" pitchFamily="34" charset="0"/>
                <a:ea typeface="Verdana" pitchFamily="34" charset="0"/>
                <a:cs typeface="Verdana" pitchFamily="34" charset="0"/>
              </a:rPr>
              <a:t>This </a:t>
            </a:r>
            <a:r>
              <a:rPr lang="en-US" sz="1100" dirty="0">
                <a:solidFill>
                  <a:schemeClr val="tx1"/>
                </a:solidFill>
                <a:latin typeface="Verdana" pitchFamily="34" charset="0"/>
                <a:ea typeface="Verdana" pitchFamily="34" charset="0"/>
                <a:cs typeface="Verdana" pitchFamily="34" charset="0"/>
              </a:rPr>
              <a:t>flag is set, if an overflow occurs, </a:t>
            </a:r>
            <a:r>
              <a:rPr lang="en-US" sz="1100" dirty="0" err="1">
                <a:solidFill>
                  <a:schemeClr val="tx1"/>
                </a:solidFill>
                <a:latin typeface="Verdana" pitchFamily="34" charset="0"/>
                <a:ea typeface="Verdana" pitchFamily="34" charset="0"/>
                <a:cs typeface="Verdana" pitchFamily="34" charset="0"/>
              </a:rPr>
              <a:t>i.e</a:t>
            </a:r>
            <a:r>
              <a:rPr lang="en-US" sz="1100" dirty="0">
                <a:solidFill>
                  <a:schemeClr val="tx1"/>
                </a:solidFill>
                <a:latin typeface="Verdana" pitchFamily="34" charset="0"/>
                <a:ea typeface="Verdana" pitchFamily="34" charset="0"/>
                <a:cs typeface="Verdana" pitchFamily="34" charset="0"/>
              </a:rPr>
              <a:t>, if the result of a signed operation is large enough to accommodate in a destination register. The result is of more than 7-bits in size in case of 8-bit signed operation and more than 15-bits in size in case of 16-bit sign operations, then the overflow will be set. </a:t>
            </a:r>
          </a:p>
        </p:txBody>
      </p:sp>
      <p:sp>
        <p:nvSpPr>
          <p:cNvPr id="21" name="TextBox 2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156814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6" grpId="0" animBg="1"/>
      <p:bldP spid="17"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53536"/>
            <a:ext cx="8229600" cy="1143000"/>
          </a:xfrm>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Control Flags</a:t>
            </a:r>
            <a:endParaRPr b="1">
              <a:solidFill>
                <a:schemeClr val="tx2">
                  <a:tint val="100000"/>
                  <a:shade val="90000"/>
                  <a:satMod val="250000"/>
                  <a:alpha val="100000"/>
                </a:schemeClr>
              </a:solidFill>
            </a:endParaRPr>
          </a:p>
        </p:txBody>
      </p:sp>
      <p:sp>
        <p:nvSpPr>
          <p:cNvPr id="7" name="Content Placeholder 6"/>
          <p:cNvSpPr>
            <a:spLocks noGrp="1"/>
          </p:cNvSpPr>
          <p:nvPr>
            <p:ph idx="1"/>
          </p:nvPr>
        </p:nvSpPr>
        <p:spPr>
          <a:xfrm>
            <a:off x="428625" y="1600200"/>
            <a:ext cx="8258175" cy="4525963"/>
          </a:xfrm>
        </p:spPr>
        <p:txBody>
          <a:bodyPr>
            <a:normAutofit/>
          </a:bodyPr>
          <a:lstStyle/>
          <a:p>
            <a:pPr algn="just" eaLnBrk="1" fontAlgn="auto" hangingPunct="1">
              <a:spcBef>
                <a:spcPts val="0"/>
              </a:spcBef>
              <a:spcAft>
                <a:spcPts val="1800"/>
              </a:spcAft>
              <a:buFont typeface="Wingdings 2"/>
              <a:buChar char=""/>
              <a:defRPr/>
            </a:pPr>
            <a:r>
              <a:rPr lang="en-IN" sz="1800" dirty="0" smtClean="0"/>
              <a:t>Control flags are set or reset deliberately to control the operations of the execution unit. Control flags are as follows:</a:t>
            </a:r>
          </a:p>
          <a:p>
            <a:pPr eaLnBrk="1" fontAlgn="auto" hangingPunct="1">
              <a:spcBef>
                <a:spcPts val="0"/>
              </a:spcBef>
              <a:spcAft>
                <a:spcPts val="1800"/>
              </a:spcAft>
              <a:buFont typeface="Wingdings 2"/>
              <a:buChar char=""/>
              <a:defRPr/>
            </a:pPr>
            <a:r>
              <a:rPr lang="en-IN" b="1" dirty="0" smtClean="0">
                <a:solidFill>
                  <a:srgbClr val="FFC000"/>
                </a:solidFill>
              </a:rPr>
              <a:t>Trap Flag (TP):</a:t>
            </a:r>
          </a:p>
          <a:p>
            <a:pPr lvl="1" algn="just" eaLnBrk="1" fontAlgn="auto" hangingPunct="1">
              <a:spcBef>
                <a:spcPts val="0"/>
              </a:spcBef>
              <a:spcAft>
                <a:spcPts val="1800"/>
              </a:spcAft>
              <a:buFont typeface="Wingdings 2"/>
              <a:buChar char=""/>
              <a:defRPr/>
            </a:pPr>
            <a:r>
              <a:rPr lang="en-IN" dirty="0" smtClean="0"/>
              <a:t>It is used for single step control.</a:t>
            </a:r>
          </a:p>
          <a:p>
            <a:pPr lvl="1" algn="just" eaLnBrk="1" fontAlgn="auto" hangingPunct="1">
              <a:spcBef>
                <a:spcPts val="0"/>
              </a:spcBef>
              <a:spcAft>
                <a:spcPts val="1800"/>
              </a:spcAft>
              <a:buFont typeface="Wingdings 2"/>
              <a:buChar char=""/>
              <a:defRPr/>
            </a:pPr>
            <a:r>
              <a:rPr lang="en-IN" dirty="0" smtClean="0"/>
              <a:t>It allows user to execute one instruction of a program at a time for debugging.</a:t>
            </a:r>
          </a:p>
          <a:p>
            <a:pPr lvl="1" algn="just" eaLnBrk="1" fontAlgn="auto" hangingPunct="1">
              <a:spcBef>
                <a:spcPts val="0"/>
              </a:spcBef>
              <a:spcAft>
                <a:spcPts val="1800"/>
              </a:spcAft>
              <a:buFont typeface="Wingdings 2"/>
              <a:buChar char=""/>
              <a:defRPr/>
            </a:pPr>
            <a:r>
              <a:rPr lang="en-IN" dirty="0" smtClean="0"/>
              <a:t>When trap flag is set, program can be run in single step mode.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53536"/>
            <a:ext cx="8229600" cy="1143000"/>
          </a:xfrm>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Control Flags</a:t>
            </a:r>
            <a:endParaRPr b="1">
              <a:solidFill>
                <a:schemeClr val="tx2">
                  <a:tint val="100000"/>
                  <a:shade val="90000"/>
                  <a:satMod val="250000"/>
                  <a:alpha val="100000"/>
                </a:schemeClr>
              </a:solidFill>
            </a:endParaRPr>
          </a:p>
        </p:txBody>
      </p:sp>
      <p:sp>
        <p:nvSpPr>
          <p:cNvPr id="41987" name="Content Placeholder 6"/>
          <p:cNvSpPr>
            <a:spLocks noGrp="1"/>
          </p:cNvSpPr>
          <p:nvPr>
            <p:ph idx="1"/>
          </p:nvPr>
        </p:nvSpPr>
        <p:spPr>
          <a:xfrm>
            <a:off x="428625" y="1600200"/>
            <a:ext cx="8258175" cy="4525963"/>
          </a:xfrm>
        </p:spPr>
        <p:txBody>
          <a:bodyPr/>
          <a:lstStyle/>
          <a:p>
            <a:pPr eaLnBrk="1" hangingPunct="1">
              <a:spcAft>
                <a:spcPts val="1800"/>
              </a:spcAft>
            </a:pPr>
            <a:r>
              <a:rPr lang="en-IN" b="1" dirty="0" smtClean="0">
                <a:solidFill>
                  <a:srgbClr val="FFC000"/>
                </a:solidFill>
              </a:rPr>
              <a:t>Interrupt Flag (IF):</a:t>
            </a:r>
          </a:p>
          <a:p>
            <a:pPr lvl="1" algn="just" eaLnBrk="1" hangingPunct="1">
              <a:spcBef>
                <a:spcPct val="0"/>
              </a:spcBef>
              <a:spcAft>
                <a:spcPts val="1800"/>
              </a:spcAft>
              <a:buFont typeface="Wingdings 2" pitchFamily="18" charset="2"/>
              <a:buChar char=""/>
            </a:pPr>
            <a:r>
              <a:rPr lang="en-IN" dirty="0" smtClean="0"/>
              <a:t>It is an interrupt enable / disable flag.</a:t>
            </a:r>
          </a:p>
          <a:p>
            <a:pPr lvl="1" algn="just" eaLnBrk="1" hangingPunct="1">
              <a:spcBef>
                <a:spcPct val="0"/>
              </a:spcBef>
              <a:spcAft>
                <a:spcPts val="1800"/>
              </a:spcAft>
              <a:buFont typeface="Wingdings 2" pitchFamily="18" charset="2"/>
              <a:buChar char=""/>
            </a:pPr>
            <a:r>
              <a:rPr lang="en-IN" dirty="0" smtClean="0"/>
              <a:t>If it is set, the INTR interrupt of 8086 is enabled and if it is reset then INTR is disabled.</a:t>
            </a:r>
          </a:p>
          <a:p>
            <a:pPr lvl="1" algn="just" eaLnBrk="1" hangingPunct="1">
              <a:spcBef>
                <a:spcPct val="0"/>
              </a:spcBef>
              <a:spcAft>
                <a:spcPts val="1800"/>
              </a:spcAft>
              <a:buFont typeface="Wingdings 2" pitchFamily="18" charset="2"/>
              <a:buChar char=""/>
            </a:pPr>
            <a:r>
              <a:rPr lang="en-IN" dirty="0" smtClean="0"/>
              <a:t>It can be set by executing instruction STI and can be cleared by executing CLI instruction.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pic>
        <p:nvPicPr>
          <p:cNvPr id="5" name="Content Placeholder 4"/>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52400" y="762000"/>
            <a:ext cx="8763000" cy="5562599"/>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53536"/>
            <a:ext cx="8229600" cy="1143000"/>
          </a:xfrm>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Control Flags</a:t>
            </a:r>
            <a:endParaRPr b="1">
              <a:solidFill>
                <a:schemeClr val="tx2">
                  <a:tint val="100000"/>
                  <a:shade val="90000"/>
                  <a:satMod val="250000"/>
                  <a:alpha val="100000"/>
                </a:schemeClr>
              </a:solidFill>
            </a:endParaRPr>
          </a:p>
        </p:txBody>
      </p:sp>
      <p:sp>
        <p:nvSpPr>
          <p:cNvPr id="41987" name="Content Placeholder 6"/>
          <p:cNvSpPr>
            <a:spLocks noGrp="1"/>
          </p:cNvSpPr>
          <p:nvPr>
            <p:ph idx="1"/>
          </p:nvPr>
        </p:nvSpPr>
        <p:spPr>
          <a:xfrm>
            <a:off x="428625" y="1600200"/>
            <a:ext cx="8258175" cy="4525963"/>
          </a:xfrm>
        </p:spPr>
        <p:txBody>
          <a:bodyPr>
            <a:normAutofit fontScale="92500" lnSpcReduction="20000"/>
          </a:bodyPr>
          <a:lstStyle/>
          <a:p>
            <a:pPr eaLnBrk="1" hangingPunct="1">
              <a:spcAft>
                <a:spcPts val="1800"/>
              </a:spcAft>
              <a:defRPr/>
            </a:pPr>
            <a:r>
              <a:rPr lang="en-IN" b="1" dirty="0" smtClean="0">
                <a:solidFill>
                  <a:srgbClr val="FFC000"/>
                </a:solidFill>
              </a:rPr>
              <a:t>Directional Flag (DF):</a:t>
            </a:r>
          </a:p>
          <a:p>
            <a:pPr lvl="1" algn="just" eaLnBrk="1" hangingPunct="1">
              <a:spcBef>
                <a:spcPct val="0"/>
              </a:spcBef>
              <a:spcAft>
                <a:spcPts val="1800"/>
              </a:spcAft>
              <a:buFont typeface="Wingdings 2" pitchFamily="18" charset="2"/>
              <a:buChar char=""/>
              <a:defRPr/>
            </a:pPr>
            <a:r>
              <a:rPr lang="en-IN" dirty="0" smtClean="0"/>
              <a:t>It is used in string operation.</a:t>
            </a:r>
          </a:p>
          <a:p>
            <a:pPr lvl="1" algn="just" eaLnBrk="1" hangingPunct="1">
              <a:spcBef>
                <a:spcPct val="0"/>
              </a:spcBef>
              <a:spcAft>
                <a:spcPts val="1800"/>
              </a:spcAft>
              <a:buFont typeface="Wingdings 2" pitchFamily="18" charset="2"/>
              <a:buChar char=""/>
              <a:defRPr/>
            </a:pPr>
            <a:r>
              <a:rPr lang="en-IN" dirty="0" smtClean="0"/>
              <a:t>If it is set, string bytes are accessed from </a:t>
            </a:r>
            <a:r>
              <a:rPr lang="en-IN" dirty="0" smtClean="0">
                <a:solidFill>
                  <a:srgbClr val="FF0000"/>
                </a:solidFill>
              </a:rPr>
              <a:t>higher memory address to lower memory address</a:t>
            </a:r>
            <a:r>
              <a:rPr lang="en-IN" dirty="0" smtClean="0"/>
              <a:t>.</a:t>
            </a:r>
          </a:p>
          <a:p>
            <a:pPr lvl="1" algn="just" eaLnBrk="1" hangingPunct="1">
              <a:spcBef>
                <a:spcPct val="0"/>
              </a:spcBef>
              <a:spcAft>
                <a:spcPts val="1800"/>
              </a:spcAft>
              <a:buFont typeface="Wingdings 2" pitchFamily="18" charset="2"/>
              <a:buChar char=""/>
              <a:defRPr/>
            </a:pPr>
            <a:r>
              <a:rPr lang="en-IN" dirty="0" smtClean="0"/>
              <a:t>When it is reset, the string bytes are accessed from </a:t>
            </a:r>
            <a:r>
              <a:rPr lang="en-IN" dirty="0" smtClean="0">
                <a:solidFill>
                  <a:srgbClr val="FF0000"/>
                </a:solidFill>
              </a:rPr>
              <a:t>lower memory address to higher memory address</a:t>
            </a:r>
            <a:r>
              <a:rPr lang="en-IN" dirty="0" smtClean="0"/>
              <a:t>.</a:t>
            </a:r>
          </a:p>
          <a:p>
            <a:pPr lvl="1" algn="just" eaLnBrk="1" hangingPunct="1">
              <a:spcBef>
                <a:spcPct val="0"/>
              </a:spcBef>
              <a:spcAft>
                <a:spcPts val="1800"/>
              </a:spcAft>
              <a:buFont typeface="Wingdings 2" pitchFamily="18" charset="2"/>
              <a:buChar char=""/>
              <a:defRPr/>
            </a:pPr>
            <a:r>
              <a:rPr lang="en-US" dirty="0" smtClean="0"/>
              <a:t>It is set with STD instruction and cleared with CLD instruction.</a:t>
            </a:r>
            <a:endParaRPr lang="en-I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685800" y="152400"/>
            <a:ext cx="7772400" cy="762000"/>
          </a:xfrm>
          <a:prstGeom prst="rect">
            <a:avLst/>
          </a:prstGeom>
          <a:noFill/>
          <a:ln w="9525">
            <a:noFill/>
            <a:miter lim="800000"/>
            <a:headEnd/>
            <a:tailEnd/>
          </a:ln>
        </p:spPr>
        <p:txBody>
          <a:bodyPr anchor="ctr"/>
          <a:lstStyle/>
          <a:p>
            <a:pPr algn="ctr"/>
            <a:r>
              <a:rPr lang="en-US" sz="2000" dirty="0" smtClean="0">
                <a:solidFill>
                  <a:schemeClr val="accent2"/>
                </a:solidFill>
              </a:rPr>
              <a:t>    </a:t>
            </a:r>
            <a:r>
              <a:rPr lang="en-US" sz="2000" dirty="0" err="1" smtClean="0">
                <a:solidFill>
                  <a:schemeClr val="accent2"/>
                </a:solidFill>
              </a:rPr>
              <a:t>Segment:Offset</a:t>
            </a:r>
            <a:r>
              <a:rPr lang="en-US" sz="2000" dirty="0" smtClean="0">
                <a:solidFill>
                  <a:schemeClr val="accent2"/>
                </a:solidFill>
              </a:rPr>
              <a:t> </a:t>
            </a:r>
            <a:r>
              <a:rPr lang="en-US" sz="2000" dirty="0">
                <a:solidFill>
                  <a:schemeClr val="accent2"/>
                </a:solidFill>
              </a:rPr>
              <a:t>Address</a:t>
            </a:r>
            <a:endParaRPr lang="en-US" sz="2000" dirty="0">
              <a:solidFill>
                <a:schemeClr val="tx2"/>
              </a:solidFill>
            </a:endParaRPr>
          </a:p>
        </p:txBody>
      </p:sp>
      <p:sp>
        <p:nvSpPr>
          <p:cNvPr id="25603" name="Rectangle 4"/>
          <p:cNvSpPr>
            <a:spLocks noChangeArrowheads="1"/>
          </p:cNvSpPr>
          <p:nvPr/>
        </p:nvSpPr>
        <p:spPr bwMode="auto">
          <a:xfrm>
            <a:off x="533400" y="990600"/>
            <a:ext cx="8153400" cy="5105400"/>
          </a:xfrm>
          <a:prstGeom prst="rect">
            <a:avLst/>
          </a:prstGeom>
          <a:noFill/>
          <a:ln w="9525">
            <a:noFill/>
            <a:miter lim="800000"/>
            <a:headEnd/>
            <a:tailEnd/>
          </a:ln>
        </p:spPr>
        <p:txBody>
          <a:bodyPr/>
          <a:lstStyle/>
          <a:p>
            <a:pPr marL="342900" indent="-342900">
              <a:spcBef>
                <a:spcPct val="20000"/>
              </a:spcBef>
              <a:buFontTx/>
              <a:buChar char="•"/>
            </a:pPr>
            <a:r>
              <a:rPr lang="en-US"/>
              <a:t>Logical Address is specified as </a:t>
            </a:r>
            <a:r>
              <a:rPr lang="en-US">
                <a:solidFill>
                  <a:schemeClr val="accent2"/>
                </a:solidFill>
              </a:rPr>
              <a:t>segment:offset</a:t>
            </a:r>
            <a:endParaRPr lang="en-US"/>
          </a:p>
          <a:p>
            <a:pPr marL="342900" indent="-342900">
              <a:spcBef>
                <a:spcPct val="20000"/>
              </a:spcBef>
              <a:buFontTx/>
              <a:buChar char="•"/>
            </a:pPr>
            <a:r>
              <a:rPr lang="en-US"/>
              <a:t>Physical address is obtained by shifting the segment address 4 bits to the left and adding the offset address</a:t>
            </a:r>
          </a:p>
          <a:p>
            <a:pPr marL="342900" indent="-342900">
              <a:spcBef>
                <a:spcPct val="20000"/>
              </a:spcBef>
              <a:buFontTx/>
              <a:buChar char="•"/>
            </a:pPr>
            <a:r>
              <a:rPr lang="en-US"/>
              <a:t>Thus the physical address of the logical address A4FB:4872 is</a:t>
            </a:r>
          </a:p>
          <a:p>
            <a:pPr marL="1600200" lvl="3" indent="-228600">
              <a:spcBef>
                <a:spcPct val="20000"/>
              </a:spcBef>
            </a:pPr>
            <a:r>
              <a:rPr lang="en-US" sz="2000"/>
              <a:t> A4FB0</a:t>
            </a:r>
          </a:p>
          <a:p>
            <a:pPr marL="1600200" lvl="3" indent="-228600">
              <a:spcBef>
                <a:spcPct val="20000"/>
              </a:spcBef>
            </a:pPr>
            <a:r>
              <a:rPr lang="en-US" sz="2000"/>
              <a:t>+</a:t>
            </a:r>
            <a:r>
              <a:rPr lang="en-US" sz="2000" u="sng"/>
              <a:t> 4872</a:t>
            </a:r>
            <a:endParaRPr lang="en-US" sz="2000"/>
          </a:p>
          <a:p>
            <a:pPr marL="1600200" lvl="3" indent="-228600">
              <a:spcBef>
                <a:spcPct val="20000"/>
              </a:spcBef>
            </a:pPr>
            <a:r>
              <a:rPr lang="en-US" sz="2000"/>
              <a:t> A9822</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2"/>
          <a:srcRect/>
          <a:stretch>
            <a:fillRect/>
          </a:stretch>
        </p:blipFill>
        <p:spPr bwMode="auto">
          <a:xfrm>
            <a:off x="438150" y="495300"/>
            <a:ext cx="82677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685800" y="228600"/>
            <a:ext cx="7772400" cy="609600"/>
          </a:xfrm>
          <a:noFill/>
        </p:spPr>
        <p:txBody>
          <a:bodyPr lIns="92075" tIns="46038" rIns="92075" bIns="46038"/>
          <a:lstStyle/>
          <a:p>
            <a:pPr eaLnBrk="1" hangingPunct="1"/>
            <a:r>
              <a:rPr lang="en-US" altLang="zh-TW" smtClean="0">
                <a:ea typeface="新細明體" pitchFamily="18" charset="-120"/>
              </a:rPr>
              <a:t>Your turn . . .</a:t>
            </a:r>
          </a:p>
        </p:txBody>
      </p:sp>
      <p:sp>
        <p:nvSpPr>
          <p:cNvPr id="27651" name="Text Box 5"/>
          <p:cNvSpPr txBox="1">
            <a:spLocks noChangeArrowheads="1"/>
          </p:cNvSpPr>
          <p:nvPr/>
        </p:nvSpPr>
        <p:spPr bwMode="auto">
          <a:xfrm>
            <a:off x="838200" y="1371600"/>
            <a:ext cx="7543800" cy="923925"/>
          </a:xfrm>
          <a:prstGeom prst="rect">
            <a:avLst/>
          </a:prstGeom>
          <a:noFill/>
          <a:ln w="9525">
            <a:solidFill>
              <a:schemeClr val="tx1"/>
            </a:solidFill>
            <a:miter lim="800000"/>
            <a:headEnd/>
            <a:tailEnd/>
          </a:ln>
        </p:spPr>
        <p:txBody>
          <a:bodyPr tIns="137160" bIns="137160">
            <a:spAutoFit/>
          </a:bodyPr>
          <a:lstStyle/>
          <a:p>
            <a:pPr>
              <a:spcBef>
                <a:spcPct val="50000"/>
              </a:spcBef>
            </a:pPr>
            <a:r>
              <a:rPr lang="en-US" sz="2100">
                <a:latin typeface="Arial" pitchFamily="34" charset="0"/>
              </a:rPr>
              <a:t>What linear address corresponds to the segment/offset address 028F:0030?</a:t>
            </a:r>
          </a:p>
        </p:txBody>
      </p:sp>
      <p:sp>
        <p:nvSpPr>
          <p:cNvPr id="77830" name="Text Box 6"/>
          <p:cNvSpPr txBox="1">
            <a:spLocks noChangeArrowheads="1"/>
          </p:cNvSpPr>
          <p:nvPr/>
        </p:nvSpPr>
        <p:spPr bwMode="auto">
          <a:xfrm>
            <a:off x="2819400" y="2743200"/>
            <a:ext cx="3657600" cy="603250"/>
          </a:xfrm>
          <a:prstGeom prst="rect">
            <a:avLst/>
          </a:prstGeom>
          <a:noFill/>
          <a:ln w="9525">
            <a:solidFill>
              <a:schemeClr val="tx1"/>
            </a:solidFill>
            <a:miter lim="800000"/>
            <a:headEnd/>
            <a:tailEnd/>
          </a:ln>
        </p:spPr>
        <p:txBody>
          <a:bodyPr tIns="137160" bIns="137160">
            <a:spAutoFit/>
          </a:bodyPr>
          <a:lstStyle/>
          <a:p>
            <a:pPr algn="ctr">
              <a:spcBef>
                <a:spcPct val="50000"/>
              </a:spcBef>
            </a:pPr>
            <a:r>
              <a:rPr lang="en-US" sz="2100">
                <a:latin typeface="Arial" pitchFamily="34" charset="0"/>
              </a:rPr>
              <a:t>028F0 + 0030 = </a:t>
            </a:r>
            <a:r>
              <a:rPr lang="en-US" sz="2100">
                <a:solidFill>
                  <a:schemeClr val="tx2"/>
                </a:solidFill>
                <a:latin typeface="Arial" pitchFamily="34" charset="0"/>
              </a:rPr>
              <a:t>02920</a:t>
            </a:r>
          </a:p>
        </p:txBody>
      </p:sp>
      <p:sp>
        <p:nvSpPr>
          <p:cNvPr id="27653" name="Text Box 7"/>
          <p:cNvSpPr txBox="1">
            <a:spLocks noChangeArrowheads="1"/>
          </p:cNvSpPr>
          <p:nvPr/>
        </p:nvSpPr>
        <p:spPr bwMode="auto">
          <a:xfrm>
            <a:off x="838200" y="4114800"/>
            <a:ext cx="6705600" cy="593725"/>
          </a:xfrm>
          <a:prstGeom prst="rect">
            <a:avLst/>
          </a:prstGeom>
          <a:noFill/>
          <a:ln w="9525">
            <a:noFill/>
            <a:miter lim="800000"/>
            <a:headEnd/>
            <a:tailEnd/>
          </a:ln>
        </p:spPr>
        <p:txBody>
          <a:bodyPr tIns="137160" bIns="137160">
            <a:spAutoFit/>
          </a:bodyPr>
          <a:lstStyle/>
          <a:p>
            <a:pPr>
              <a:spcBef>
                <a:spcPct val="50000"/>
              </a:spcBef>
            </a:pPr>
            <a:r>
              <a:rPr lang="en-US" sz="2100">
                <a:solidFill>
                  <a:schemeClr val="tx2"/>
                </a:solidFill>
                <a:latin typeface="Arial" pitchFamily="34" charset="0"/>
              </a:rPr>
              <a:t>Always use hexadecimal notation for addresses.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106488" y="177800"/>
            <a:ext cx="1685925" cy="295275"/>
          </a:xfrm>
          <a:prstGeom prst="rect">
            <a:avLst/>
          </a:prstGeom>
          <a:noFill/>
          <a:ln w="9525">
            <a:noFill/>
            <a:miter lim="800000"/>
            <a:headEnd/>
            <a:tailEnd/>
          </a:ln>
        </p:spPr>
        <p:txBody>
          <a:bodyPr wrap="none" lIns="63500" tIns="25400" rIns="63500" bIns="25400">
            <a:spAutoFit/>
          </a:bodyPr>
          <a:lstStyle/>
          <a:p>
            <a:pPr algn="ctr"/>
            <a:r>
              <a:rPr lang="en-US" sz="1600">
                <a:solidFill>
                  <a:schemeClr val="tx2"/>
                </a:solidFill>
              </a:rPr>
              <a:t>The Code Segment</a:t>
            </a:r>
          </a:p>
        </p:txBody>
      </p:sp>
      <p:sp>
        <p:nvSpPr>
          <p:cNvPr id="28675" name="Rectangle 3"/>
          <p:cNvSpPr>
            <a:spLocks noChangeArrowheads="1"/>
          </p:cNvSpPr>
          <p:nvPr/>
        </p:nvSpPr>
        <p:spPr bwMode="auto">
          <a:xfrm>
            <a:off x="5035550" y="539750"/>
            <a:ext cx="1587500" cy="3568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8676" name="Rectangle 4"/>
          <p:cNvSpPr>
            <a:spLocks noChangeArrowheads="1"/>
          </p:cNvSpPr>
          <p:nvPr/>
        </p:nvSpPr>
        <p:spPr bwMode="auto">
          <a:xfrm>
            <a:off x="1225550" y="1149350"/>
            <a:ext cx="10541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8677" name="Rectangle 5"/>
          <p:cNvSpPr>
            <a:spLocks noChangeArrowheads="1"/>
          </p:cNvSpPr>
          <p:nvPr/>
        </p:nvSpPr>
        <p:spPr bwMode="auto">
          <a:xfrm>
            <a:off x="2673350" y="1835150"/>
            <a:ext cx="9017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8678" name="Line 6"/>
          <p:cNvSpPr>
            <a:spLocks noChangeShapeType="1"/>
          </p:cNvSpPr>
          <p:nvPr/>
        </p:nvSpPr>
        <p:spPr bwMode="auto">
          <a:xfrm>
            <a:off x="2363788" y="1295400"/>
            <a:ext cx="2741612" cy="0"/>
          </a:xfrm>
          <a:prstGeom prst="line">
            <a:avLst/>
          </a:prstGeom>
          <a:noFill/>
          <a:ln w="12700">
            <a:solidFill>
              <a:schemeClr val="tx1"/>
            </a:solidFill>
            <a:round/>
            <a:headEnd type="none" w="sm" len="sm"/>
            <a:tailEnd type="stealth" w="med" len="lg"/>
          </a:ln>
        </p:spPr>
        <p:txBody>
          <a:bodyPr wrap="none" anchor="ctr"/>
          <a:lstStyle/>
          <a:p>
            <a:endParaRPr lang="en-IN"/>
          </a:p>
        </p:txBody>
      </p:sp>
      <p:sp>
        <p:nvSpPr>
          <p:cNvPr id="28679" name="Line 7"/>
          <p:cNvSpPr>
            <a:spLocks noChangeShapeType="1"/>
          </p:cNvSpPr>
          <p:nvPr/>
        </p:nvSpPr>
        <p:spPr bwMode="auto">
          <a:xfrm>
            <a:off x="3124200" y="1296988"/>
            <a:ext cx="0" cy="531812"/>
          </a:xfrm>
          <a:prstGeom prst="line">
            <a:avLst/>
          </a:prstGeom>
          <a:noFill/>
          <a:ln w="12700">
            <a:solidFill>
              <a:schemeClr val="tx1"/>
            </a:solidFill>
            <a:round/>
            <a:headEnd type="none" w="sm" len="sm"/>
            <a:tailEnd type="stealth" w="med" len="lg"/>
          </a:ln>
        </p:spPr>
        <p:txBody>
          <a:bodyPr wrap="none" anchor="ctr"/>
          <a:lstStyle/>
          <a:p>
            <a:endParaRPr lang="en-IN"/>
          </a:p>
        </p:txBody>
      </p:sp>
      <p:sp>
        <p:nvSpPr>
          <p:cNvPr id="28680" name="Line 8"/>
          <p:cNvSpPr>
            <a:spLocks noChangeShapeType="1"/>
          </p:cNvSpPr>
          <p:nvPr/>
        </p:nvSpPr>
        <p:spPr bwMode="auto">
          <a:xfrm>
            <a:off x="3582988" y="1981200"/>
            <a:ext cx="1446212" cy="0"/>
          </a:xfrm>
          <a:prstGeom prst="line">
            <a:avLst/>
          </a:prstGeom>
          <a:noFill/>
          <a:ln w="12700">
            <a:solidFill>
              <a:schemeClr val="tx1"/>
            </a:solidFill>
            <a:round/>
            <a:headEnd type="none" w="sm" len="sm"/>
            <a:tailEnd type="stealth" w="med" len="lg"/>
          </a:ln>
        </p:spPr>
        <p:txBody>
          <a:bodyPr wrap="none" anchor="ctr"/>
          <a:lstStyle/>
          <a:p>
            <a:endParaRPr lang="en-IN"/>
          </a:p>
        </p:txBody>
      </p:sp>
      <p:sp>
        <p:nvSpPr>
          <p:cNvPr id="28681" name="Rectangle 9"/>
          <p:cNvSpPr>
            <a:spLocks noChangeArrowheads="1"/>
          </p:cNvSpPr>
          <p:nvPr/>
        </p:nvSpPr>
        <p:spPr bwMode="auto">
          <a:xfrm>
            <a:off x="5035550" y="1301750"/>
            <a:ext cx="1587500" cy="635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8682" name="Rectangle 10"/>
          <p:cNvSpPr>
            <a:spLocks noChangeArrowheads="1"/>
          </p:cNvSpPr>
          <p:nvPr/>
        </p:nvSpPr>
        <p:spPr bwMode="auto">
          <a:xfrm>
            <a:off x="5035550" y="1987550"/>
            <a:ext cx="1587500" cy="635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8683" name="Rectangle 11"/>
          <p:cNvSpPr>
            <a:spLocks noChangeArrowheads="1"/>
          </p:cNvSpPr>
          <p:nvPr/>
        </p:nvSpPr>
        <p:spPr bwMode="auto">
          <a:xfrm>
            <a:off x="5241925" y="2663825"/>
            <a:ext cx="10604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Memory</a:t>
            </a:r>
          </a:p>
        </p:txBody>
      </p:sp>
      <p:sp>
        <p:nvSpPr>
          <p:cNvPr id="28684" name="Rectangle 12"/>
          <p:cNvSpPr>
            <a:spLocks noChangeArrowheads="1"/>
          </p:cNvSpPr>
          <p:nvPr/>
        </p:nvSpPr>
        <p:spPr bwMode="auto">
          <a:xfrm>
            <a:off x="365125" y="3044825"/>
            <a:ext cx="2139950" cy="157797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Segment Register</a:t>
            </a:r>
          </a:p>
          <a:p>
            <a:pPr eaLnBrk="0" hangingPunct="0">
              <a:lnSpc>
                <a:spcPct val="90000"/>
              </a:lnSpc>
            </a:pPr>
            <a:endParaRPr lang="en-US" sz="1800" b="1">
              <a:latin typeface="Arial" pitchFamily="34" charset="0"/>
            </a:endParaRPr>
          </a:p>
          <a:p>
            <a:pPr eaLnBrk="0" hangingPunct="0">
              <a:lnSpc>
                <a:spcPct val="90000"/>
              </a:lnSpc>
            </a:pPr>
            <a:r>
              <a:rPr lang="en-US" sz="1800" b="1">
                <a:latin typeface="Arial" pitchFamily="34" charset="0"/>
              </a:rPr>
              <a:t>Offset</a:t>
            </a:r>
          </a:p>
          <a:p>
            <a:pPr eaLnBrk="0" hangingPunct="0">
              <a:lnSpc>
                <a:spcPct val="90000"/>
              </a:lnSpc>
            </a:pPr>
            <a:endParaRPr lang="en-US" sz="1800" b="1">
              <a:latin typeface="Arial" pitchFamily="34" charset="0"/>
            </a:endParaRPr>
          </a:p>
          <a:p>
            <a:pPr eaLnBrk="0" hangingPunct="0">
              <a:lnSpc>
                <a:spcPct val="90000"/>
              </a:lnSpc>
            </a:pPr>
            <a:r>
              <a:rPr lang="en-US" sz="1800" b="1">
                <a:latin typeface="Arial" pitchFamily="34" charset="0"/>
              </a:rPr>
              <a:t>Physical or</a:t>
            </a:r>
          </a:p>
          <a:p>
            <a:pPr eaLnBrk="0" hangingPunct="0">
              <a:lnSpc>
                <a:spcPct val="90000"/>
              </a:lnSpc>
            </a:pPr>
            <a:r>
              <a:rPr lang="en-US" sz="1800" b="1">
                <a:latin typeface="Arial" pitchFamily="34" charset="0"/>
              </a:rPr>
              <a:t>Absolute Address</a:t>
            </a:r>
          </a:p>
        </p:txBody>
      </p:sp>
      <p:sp>
        <p:nvSpPr>
          <p:cNvPr id="28685" name="Rectangle 13"/>
          <p:cNvSpPr>
            <a:spLocks noChangeArrowheads="1"/>
          </p:cNvSpPr>
          <p:nvPr/>
        </p:nvSpPr>
        <p:spPr bwMode="auto">
          <a:xfrm>
            <a:off x="2901950" y="2901950"/>
            <a:ext cx="8255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8686" name="Rectangle 14"/>
          <p:cNvSpPr>
            <a:spLocks noChangeArrowheads="1"/>
          </p:cNvSpPr>
          <p:nvPr/>
        </p:nvSpPr>
        <p:spPr bwMode="auto">
          <a:xfrm>
            <a:off x="3816350" y="2901950"/>
            <a:ext cx="215900" cy="368300"/>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eaLnBrk="0" hangingPunct="0">
              <a:lnSpc>
                <a:spcPct val="90000"/>
              </a:lnSpc>
            </a:pPr>
            <a:r>
              <a:rPr lang="en-US" sz="1800" b="1">
                <a:latin typeface="Arial" pitchFamily="34" charset="0"/>
              </a:rPr>
              <a:t>0</a:t>
            </a:r>
          </a:p>
        </p:txBody>
      </p:sp>
      <p:sp>
        <p:nvSpPr>
          <p:cNvPr id="28687" name="Rectangle 15"/>
          <p:cNvSpPr>
            <a:spLocks noChangeArrowheads="1"/>
          </p:cNvSpPr>
          <p:nvPr/>
        </p:nvSpPr>
        <p:spPr bwMode="auto">
          <a:xfrm>
            <a:off x="3130550" y="3511550"/>
            <a:ext cx="9017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8688" name="Line 16"/>
          <p:cNvSpPr>
            <a:spLocks noChangeShapeType="1"/>
          </p:cNvSpPr>
          <p:nvPr/>
        </p:nvSpPr>
        <p:spPr bwMode="auto">
          <a:xfrm>
            <a:off x="2668588" y="3962400"/>
            <a:ext cx="1598612" cy="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8689" name="Rectangle 17"/>
          <p:cNvSpPr>
            <a:spLocks noChangeArrowheads="1"/>
          </p:cNvSpPr>
          <p:nvPr/>
        </p:nvSpPr>
        <p:spPr bwMode="auto">
          <a:xfrm>
            <a:off x="2901950" y="4044950"/>
            <a:ext cx="11303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8690" name="Rectangle 18"/>
          <p:cNvSpPr>
            <a:spLocks noChangeArrowheads="1"/>
          </p:cNvSpPr>
          <p:nvPr/>
        </p:nvSpPr>
        <p:spPr bwMode="auto">
          <a:xfrm>
            <a:off x="2803525" y="3502025"/>
            <a:ext cx="31750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a:t>
            </a:r>
          </a:p>
        </p:txBody>
      </p:sp>
      <p:sp>
        <p:nvSpPr>
          <p:cNvPr id="28691" name="Line 19"/>
          <p:cNvSpPr>
            <a:spLocks noChangeShapeType="1"/>
          </p:cNvSpPr>
          <p:nvPr/>
        </p:nvSpPr>
        <p:spPr bwMode="auto">
          <a:xfrm>
            <a:off x="2287588" y="1295400"/>
            <a:ext cx="74612" cy="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8692" name="Rectangle 20"/>
          <p:cNvSpPr>
            <a:spLocks noChangeArrowheads="1"/>
          </p:cNvSpPr>
          <p:nvPr/>
        </p:nvSpPr>
        <p:spPr bwMode="auto">
          <a:xfrm>
            <a:off x="517525" y="1139825"/>
            <a:ext cx="5778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CS:</a:t>
            </a:r>
          </a:p>
        </p:txBody>
      </p:sp>
      <p:sp>
        <p:nvSpPr>
          <p:cNvPr id="28693" name="Rectangle 21"/>
          <p:cNvSpPr>
            <a:spLocks noChangeArrowheads="1"/>
          </p:cNvSpPr>
          <p:nvPr/>
        </p:nvSpPr>
        <p:spPr bwMode="auto">
          <a:xfrm>
            <a:off x="1965325" y="1825625"/>
            <a:ext cx="4000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IP</a:t>
            </a:r>
          </a:p>
        </p:txBody>
      </p:sp>
      <p:sp>
        <p:nvSpPr>
          <p:cNvPr id="28694" name="Rectangle 22"/>
          <p:cNvSpPr>
            <a:spLocks noChangeArrowheads="1"/>
          </p:cNvSpPr>
          <p:nvPr/>
        </p:nvSpPr>
        <p:spPr bwMode="auto">
          <a:xfrm>
            <a:off x="1279525" y="1139825"/>
            <a:ext cx="8572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0400H</a:t>
            </a:r>
          </a:p>
        </p:txBody>
      </p:sp>
      <p:sp>
        <p:nvSpPr>
          <p:cNvPr id="28695" name="Rectangle 23"/>
          <p:cNvSpPr>
            <a:spLocks noChangeArrowheads="1"/>
          </p:cNvSpPr>
          <p:nvPr/>
        </p:nvSpPr>
        <p:spPr bwMode="auto">
          <a:xfrm>
            <a:off x="2651125" y="1825625"/>
            <a:ext cx="8572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0056H</a:t>
            </a:r>
          </a:p>
        </p:txBody>
      </p:sp>
      <p:sp>
        <p:nvSpPr>
          <p:cNvPr id="28696" name="Rectangle 24"/>
          <p:cNvSpPr>
            <a:spLocks noChangeArrowheads="1"/>
          </p:cNvSpPr>
          <p:nvPr/>
        </p:nvSpPr>
        <p:spPr bwMode="auto">
          <a:xfrm>
            <a:off x="4098925" y="987425"/>
            <a:ext cx="8572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4000H</a:t>
            </a:r>
          </a:p>
        </p:txBody>
      </p:sp>
      <p:sp>
        <p:nvSpPr>
          <p:cNvPr id="28697" name="Rectangle 25"/>
          <p:cNvSpPr>
            <a:spLocks noChangeArrowheads="1"/>
          </p:cNvSpPr>
          <p:nvPr/>
        </p:nvSpPr>
        <p:spPr bwMode="auto">
          <a:xfrm>
            <a:off x="4098925" y="1749425"/>
            <a:ext cx="8572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4056H</a:t>
            </a:r>
          </a:p>
        </p:txBody>
      </p:sp>
      <p:sp>
        <p:nvSpPr>
          <p:cNvPr id="28698" name="Rectangle 26"/>
          <p:cNvSpPr>
            <a:spLocks noChangeArrowheads="1"/>
          </p:cNvSpPr>
          <p:nvPr/>
        </p:nvSpPr>
        <p:spPr bwMode="auto">
          <a:xfrm>
            <a:off x="2879725" y="2968625"/>
            <a:ext cx="692150" cy="339725"/>
          </a:xfrm>
          <a:prstGeom prst="rect">
            <a:avLst/>
          </a:prstGeom>
          <a:noFill/>
          <a:ln w="9525">
            <a:noFill/>
            <a:miter lim="800000"/>
            <a:headEnd/>
            <a:tailEnd/>
          </a:ln>
        </p:spPr>
        <p:txBody>
          <a:bodyPr wrap="none" anchor="ctr"/>
          <a:lstStyle/>
          <a:p>
            <a:endParaRPr lang="en-US"/>
          </a:p>
        </p:txBody>
      </p:sp>
      <p:sp>
        <p:nvSpPr>
          <p:cNvPr id="28699" name="Rectangle 27"/>
          <p:cNvSpPr>
            <a:spLocks noChangeArrowheads="1"/>
          </p:cNvSpPr>
          <p:nvPr/>
        </p:nvSpPr>
        <p:spPr bwMode="auto">
          <a:xfrm>
            <a:off x="3108325" y="2892425"/>
            <a:ext cx="6921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0400</a:t>
            </a:r>
          </a:p>
        </p:txBody>
      </p:sp>
      <p:sp>
        <p:nvSpPr>
          <p:cNvPr id="28700" name="Rectangle 28"/>
          <p:cNvSpPr>
            <a:spLocks noChangeArrowheads="1"/>
          </p:cNvSpPr>
          <p:nvPr/>
        </p:nvSpPr>
        <p:spPr bwMode="auto">
          <a:xfrm>
            <a:off x="3336925" y="3578225"/>
            <a:ext cx="6921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0056</a:t>
            </a:r>
          </a:p>
        </p:txBody>
      </p:sp>
      <p:sp>
        <p:nvSpPr>
          <p:cNvPr id="28701" name="Rectangle 29"/>
          <p:cNvSpPr>
            <a:spLocks noChangeArrowheads="1"/>
          </p:cNvSpPr>
          <p:nvPr/>
        </p:nvSpPr>
        <p:spPr bwMode="auto">
          <a:xfrm>
            <a:off x="3032125" y="4111625"/>
            <a:ext cx="9842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04056H</a:t>
            </a:r>
          </a:p>
        </p:txBody>
      </p:sp>
      <p:sp>
        <p:nvSpPr>
          <p:cNvPr id="28702" name="Rectangle 30"/>
          <p:cNvSpPr>
            <a:spLocks noChangeArrowheads="1"/>
          </p:cNvSpPr>
          <p:nvPr/>
        </p:nvSpPr>
        <p:spPr bwMode="auto">
          <a:xfrm>
            <a:off x="1050925" y="4873625"/>
            <a:ext cx="7145338" cy="8350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The offset is the distance in bytes from the start of the segment.</a:t>
            </a:r>
          </a:p>
          <a:p>
            <a:pPr eaLnBrk="0" hangingPunct="0">
              <a:lnSpc>
                <a:spcPct val="90000"/>
              </a:lnSpc>
            </a:pPr>
            <a:r>
              <a:rPr lang="en-US" sz="1800" b="1">
                <a:latin typeface="Arial" pitchFamily="34" charset="0"/>
              </a:rPr>
              <a:t>The offset is given by the IP for the Code Segment.</a:t>
            </a:r>
          </a:p>
          <a:p>
            <a:pPr eaLnBrk="0" hangingPunct="0">
              <a:lnSpc>
                <a:spcPct val="90000"/>
              </a:lnSpc>
            </a:pPr>
            <a:r>
              <a:rPr lang="en-US" sz="1800" b="1">
                <a:latin typeface="Arial" pitchFamily="34" charset="0"/>
              </a:rPr>
              <a:t>Instructions are always fetched with using  the CS register.</a:t>
            </a:r>
          </a:p>
        </p:txBody>
      </p:sp>
      <p:sp>
        <p:nvSpPr>
          <p:cNvPr id="28703" name="Rectangle 31"/>
          <p:cNvSpPr>
            <a:spLocks noChangeArrowheads="1"/>
          </p:cNvSpPr>
          <p:nvPr/>
        </p:nvSpPr>
        <p:spPr bwMode="auto">
          <a:xfrm>
            <a:off x="6689725" y="1901825"/>
            <a:ext cx="1962150" cy="58737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CS:IP = 400:56</a:t>
            </a:r>
          </a:p>
          <a:p>
            <a:pPr eaLnBrk="0" hangingPunct="0">
              <a:lnSpc>
                <a:spcPct val="90000"/>
              </a:lnSpc>
            </a:pPr>
            <a:r>
              <a:rPr lang="en-US" sz="1800" b="1">
                <a:latin typeface="Arial" pitchFamily="34" charset="0"/>
              </a:rPr>
              <a:t>Logical Address</a:t>
            </a:r>
          </a:p>
        </p:txBody>
      </p:sp>
      <p:sp>
        <p:nvSpPr>
          <p:cNvPr id="28704" name="Rectangle 32"/>
          <p:cNvSpPr>
            <a:spLocks noChangeArrowheads="1"/>
          </p:cNvSpPr>
          <p:nvPr/>
        </p:nvSpPr>
        <p:spPr bwMode="auto">
          <a:xfrm>
            <a:off x="6651625" y="469900"/>
            <a:ext cx="401638" cy="242888"/>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600" b="1" baseline="-25000">
                <a:latin typeface="Arial" pitchFamily="34" charset="0"/>
              </a:rPr>
              <a:t> 0H</a:t>
            </a:r>
          </a:p>
        </p:txBody>
      </p:sp>
      <p:sp>
        <p:nvSpPr>
          <p:cNvPr id="28705" name="Rectangle 33"/>
          <p:cNvSpPr>
            <a:spLocks noChangeArrowheads="1"/>
          </p:cNvSpPr>
          <p:nvPr/>
        </p:nvSpPr>
        <p:spPr bwMode="auto">
          <a:xfrm>
            <a:off x="6651625" y="4013200"/>
            <a:ext cx="792163" cy="242888"/>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600" b="1" baseline="-25000">
                <a:latin typeface="Arial" pitchFamily="34" charset="0"/>
              </a:rPr>
              <a:t>0FFFFFH</a:t>
            </a:r>
          </a:p>
        </p:txBody>
      </p:sp>
      <p:sp>
        <p:nvSpPr>
          <p:cNvPr id="28706" name="Rectangle 34"/>
          <p:cNvSpPr>
            <a:spLocks noChangeArrowheads="1"/>
          </p:cNvSpPr>
          <p:nvPr/>
        </p:nvSpPr>
        <p:spPr bwMode="auto">
          <a:xfrm>
            <a:off x="1069975" y="6018213"/>
            <a:ext cx="5773738" cy="312737"/>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b="1" baseline="-25000">
                <a:latin typeface="Arial" pitchFamily="34" charset="0"/>
              </a:rPr>
              <a:t>The </a:t>
            </a:r>
            <a:r>
              <a:rPr lang="en-US" b="1" u="sng" baseline="-25000">
                <a:latin typeface="Arial" pitchFamily="34" charset="0"/>
              </a:rPr>
              <a:t>physical address  </a:t>
            </a:r>
            <a:r>
              <a:rPr lang="en-US" b="1" baseline="-25000">
                <a:latin typeface="Arial" pitchFamily="34" charset="0"/>
              </a:rPr>
              <a:t>is also called the</a:t>
            </a:r>
            <a:r>
              <a:rPr lang="en-US" b="1" u="sng" baseline="-25000">
                <a:latin typeface="Arial" pitchFamily="34" charset="0"/>
              </a:rPr>
              <a:t> absolute address</a:t>
            </a:r>
            <a:r>
              <a:rPr lang="en-US" b="1" baseline="-25000">
                <a:latin typeface="Arial" pitchFamily="34"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090613" y="177800"/>
            <a:ext cx="1641475" cy="295275"/>
          </a:xfrm>
          <a:prstGeom prst="rect">
            <a:avLst/>
          </a:prstGeom>
          <a:noFill/>
          <a:ln w="9525">
            <a:noFill/>
            <a:miter lim="800000"/>
            <a:headEnd/>
            <a:tailEnd/>
          </a:ln>
        </p:spPr>
        <p:txBody>
          <a:bodyPr wrap="none" lIns="63500" tIns="25400" rIns="63500" bIns="25400">
            <a:spAutoFit/>
          </a:bodyPr>
          <a:lstStyle/>
          <a:p>
            <a:pPr algn="ctr"/>
            <a:r>
              <a:rPr lang="en-US" sz="1600">
                <a:solidFill>
                  <a:schemeClr val="tx2"/>
                </a:solidFill>
              </a:rPr>
              <a:t>The Data Segment</a:t>
            </a:r>
          </a:p>
        </p:txBody>
      </p:sp>
      <p:sp>
        <p:nvSpPr>
          <p:cNvPr id="29699" name="Rectangle 3"/>
          <p:cNvSpPr>
            <a:spLocks noChangeArrowheads="1"/>
          </p:cNvSpPr>
          <p:nvPr/>
        </p:nvSpPr>
        <p:spPr bwMode="auto">
          <a:xfrm>
            <a:off x="5035550" y="539750"/>
            <a:ext cx="1587500" cy="3568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9700" name="Rectangle 4"/>
          <p:cNvSpPr>
            <a:spLocks noChangeArrowheads="1"/>
          </p:cNvSpPr>
          <p:nvPr/>
        </p:nvSpPr>
        <p:spPr bwMode="auto">
          <a:xfrm>
            <a:off x="1225550" y="1149350"/>
            <a:ext cx="10541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9701" name="Rectangle 5"/>
          <p:cNvSpPr>
            <a:spLocks noChangeArrowheads="1"/>
          </p:cNvSpPr>
          <p:nvPr/>
        </p:nvSpPr>
        <p:spPr bwMode="auto">
          <a:xfrm>
            <a:off x="2673350" y="1835150"/>
            <a:ext cx="9017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9702" name="Line 6"/>
          <p:cNvSpPr>
            <a:spLocks noChangeShapeType="1"/>
          </p:cNvSpPr>
          <p:nvPr/>
        </p:nvSpPr>
        <p:spPr bwMode="auto">
          <a:xfrm>
            <a:off x="2363788" y="1295400"/>
            <a:ext cx="2741612" cy="0"/>
          </a:xfrm>
          <a:prstGeom prst="line">
            <a:avLst/>
          </a:prstGeom>
          <a:noFill/>
          <a:ln w="12700">
            <a:solidFill>
              <a:schemeClr val="tx1"/>
            </a:solidFill>
            <a:round/>
            <a:headEnd type="none" w="sm" len="sm"/>
            <a:tailEnd type="stealth" w="med" len="lg"/>
          </a:ln>
        </p:spPr>
        <p:txBody>
          <a:bodyPr wrap="none" anchor="ctr"/>
          <a:lstStyle/>
          <a:p>
            <a:endParaRPr lang="en-IN"/>
          </a:p>
        </p:txBody>
      </p:sp>
      <p:sp>
        <p:nvSpPr>
          <p:cNvPr id="29703" name="Line 7"/>
          <p:cNvSpPr>
            <a:spLocks noChangeShapeType="1"/>
          </p:cNvSpPr>
          <p:nvPr/>
        </p:nvSpPr>
        <p:spPr bwMode="auto">
          <a:xfrm>
            <a:off x="3124200" y="1296988"/>
            <a:ext cx="0" cy="531812"/>
          </a:xfrm>
          <a:prstGeom prst="line">
            <a:avLst/>
          </a:prstGeom>
          <a:noFill/>
          <a:ln w="12700">
            <a:solidFill>
              <a:schemeClr val="tx1"/>
            </a:solidFill>
            <a:round/>
            <a:headEnd type="none" w="sm" len="sm"/>
            <a:tailEnd type="stealth" w="med" len="lg"/>
          </a:ln>
        </p:spPr>
        <p:txBody>
          <a:bodyPr wrap="none" anchor="ctr"/>
          <a:lstStyle/>
          <a:p>
            <a:endParaRPr lang="en-IN"/>
          </a:p>
        </p:txBody>
      </p:sp>
      <p:sp>
        <p:nvSpPr>
          <p:cNvPr id="29704" name="Line 8"/>
          <p:cNvSpPr>
            <a:spLocks noChangeShapeType="1"/>
          </p:cNvSpPr>
          <p:nvPr/>
        </p:nvSpPr>
        <p:spPr bwMode="auto">
          <a:xfrm>
            <a:off x="3582988" y="1981200"/>
            <a:ext cx="1446212" cy="0"/>
          </a:xfrm>
          <a:prstGeom prst="line">
            <a:avLst/>
          </a:prstGeom>
          <a:noFill/>
          <a:ln w="12700">
            <a:solidFill>
              <a:schemeClr val="tx1"/>
            </a:solidFill>
            <a:round/>
            <a:headEnd type="none" w="sm" len="sm"/>
            <a:tailEnd type="stealth" w="med" len="lg"/>
          </a:ln>
        </p:spPr>
        <p:txBody>
          <a:bodyPr wrap="none" anchor="ctr"/>
          <a:lstStyle/>
          <a:p>
            <a:endParaRPr lang="en-IN"/>
          </a:p>
        </p:txBody>
      </p:sp>
      <p:sp>
        <p:nvSpPr>
          <p:cNvPr id="29705" name="Rectangle 9"/>
          <p:cNvSpPr>
            <a:spLocks noChangeArrowheads="1"/>
          </p:cNvSpPr>
          <p:nvPr/>
        </p:nvSpPr>
        <p:spPr bwMode="auto">
          <a:xfrm>
            <a:off x="5035550" y="1301750"/>
            <a:ext cx="1587500" cy="635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9706" name="Rectangle 10"/>
          <p:cNvSpPr>
            <a:spLocks noChangeArrowheads="1"/>
          </p:cNvSpPr>
          <p:nvPr/>
        </p:nvSpPr>
        <p:spPr bwMode="auto">
          <a:xfrm>
            <a:off x="5035550" y="1987550"/>
            <a:ext cx="1587500" cy="635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9707" name="Rectangle 11"/>
          <p:cNvSpPr>
            <a:spLocks noChangeArrowheads="1"/>
          </p:cNvSpPr>
          <p:nvPr/>
        </p:nvSpPr>
        <p:spPr bwMode="auto">
          <a:xfrm>
            <a:off x="5241925" y="2663825"/>
            <a:ext cx="10604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Memory</a:t>
            </a:r>
          </a:p>
        </p:txBody>
      </p:sp>
      <p:sp>
        <p:nvSpPr>
          <p:cNvPr id="29708" name="Rectangle 12"/>
          <p:cNvSpPr>
            <a:spLocks noChangeArrowheads="1"/>
          </p:cNvSpPr>
          <p:nvPr/>
        </p:nvSpPr>
        <p:spPr bwMode="auto">
          <a:xfrm>
            <a:off x="365125" y="3044825"/>
            <a:ext cx="2127250" cy="13303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Segment Register</a:t>
            </a:r>
          </a:p>
          <a:p>
            <a:pPr eaLnBrk="0" hangingPunct="0">
              <a:lnSpc>
                <a:spcPct val="90000"/>
              </a:lnSpc>
            </a:pPr>
            <a:endParaRPr lang="en-US" sz="1800" b="1">
              <a:latin typeface="Arial" pitchFamily="34" charset="0"/>
            </a:endParaRPr>
          </a:p>
          <a:p>
            <a:pPr eaLnBrk="0" hangingPunct="0">
              <a:lnSpc>
                <a:spcPct val="90000"/>
              </a:lnSpc>
            </a:pPr>
            <a:r>
              <a:rPr lang="en-US" sz="1800" b="1">
                <a:latin typeface="Arial" pitchFamily="34" charset="0"/>
              </a:rPr>
              <a:t>Offset</a:t>
            </a:r>
          </a:p>
          <a:p>
            <a:pPr eaLnBrk="0" hangingPunct="0">
              <a:lnSpc>
                <a:spcPct val="90000"/>
              </a:lnSpc>
            </a:pPr>
            <a:endParaRPr lang="en-US" sz="1800" b="1">
              <a:latin typeface="Arial" pitchFamily="34" charset="0"/>
            </a:endParaRPr>
          </a:p>
          <a:p>
            <a:pPr eaLnBrk="0" hangingPunct="0">
              <a:lnSpc>
                <a:spcPct val="90000"/>
              </a:lnSpc>
            </a:pPr>
            <a:r>
              <a:rPr lang="en-US" sz="1800" b="1">
                <a:latin typeface="Arial" pitchFamily="34" charset="0"/>
              </a:rPr>
              <a:t>Physical Address</a:t>
            </a:r>
          </a:p>
        </p:txBody>
      </p:sp>
      <p:sp>
        <p:nvSpPr>
          <p:cNvPr id="29709" name="Rectangle 13"/>
          <p:cNvSpPr>
            <a:spLocks noChangeArrowheads="1"/>
          </p:cNvSpPr>
          <p:nvPr/>
        </p:nvSpPr>
        <p:spPr bwMode="auto">
          <a:xfrm>
            <a:off x="2901950" y="2901950"/>
            <a:ext cx="8255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9710" name="Rectangle 14"/>
          <p:cNvSpPr>
            <a:spLocks noChangeArrowheads="1"/>
          </p:cNvSpPr>
          <p:nvPr/>
        </p:nvSpPr>
        <p:spPr bwMode="auto">
          <a:xfrm>
            <a:off x="3816350" y="2901950"/>
            <a:ext cx="2159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9711" name="Rectangle 15"/>
          <p:cNvSpPr>
            <a:spLocks noChangeArrowheads="1"/>
          </p:cNvSpPr>
          <p:nvPr/>
        </p:nvSpPr>
        <p:spPr bwMode="auto">
          <a:xfrm>
            <a:off x="3130550" y="3511550"/>
            <a:ext cx="9017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9712" name="Line 16"/>
          <p:cNvSpPr>
            <a:spLocks noChangeShapeType="1"/>
          </p:cNvSpPr>
          <p:nvPr/>
        </p:nvSpPr>
        <p:spPr bwMode="auto">
          <a:xfrm>
            <a:off x="2668588" y="3962400"/>
            <a:ext cx="1598612" cy="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9713" name="Rectangle 17"/>
          <p:cNvSpPr>
            <a:spLocks noChangeArrowheads="1"/>
          </p:cNvSpPr>
          <p:nvPr/>
        </p:nvSpPr>
        <p:spPr bwMode="auto">
          <a:xfrm>
            <a:off x="2901950" y="4044950"/>
            <a:ext cx="11303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9714" name="Rectangle 18"/>
          <p:cNvSpPr>
            <a:spLocks noChangeArrowheads="1"/>
          </p:cNvSpPr>
          <p:nvPr/>
        </p:nvSpPr>
        <p:spPr bwMode="auto">
          <a:xfrm>
            <a:off x="2803525" y="3502025"/>
            <a:ext cx="31750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a:t>
            </a:r>
          </a:p>
        </p:txBody>
      </p:sp>
      <p:sp>
        <p:nvSpPr>
          <p:cNvPr id="29715" name="Rectangle 19"/>
          <p:cNvSpPr>
            <a:spLocks noChangeArrowheads="1"/>
          </p:cNvSpPr>
          <p:nvPr/>
        </p:nvSpPr>
        <p:spPr bwMode="auto">
          <a:xfrm>
            <a:off x="517525" y="1216025"/>
            <a:ext cx="5778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DS:</a:t>
            </a:r>
          </a:p>
        </p:txBody>
      </p:sp>
      <p:sp>
        <p:nvSpPr>
          <p:cNvPr id="29716" name="Rectangle 20"/>
          <p:cNvSpPr>
            <a:spLocks noChangeArrowheads="1"/>
          </p:cNvSpPr>
          <p:nvPr/>
        </p:nvSpPr>
        <p:spPr bwMode="auto">
          <a:xfrm>
            <a:off x="2117725" y="1901825"/>
            <a:ext cx="5016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EA</a:t>
            </a:r>
          </a:p>
        </p:txBody>
      </p:sp>
      <p:sp>
        <p:nvSpPr>
          <p:cNvPr id="29717" name="Line 21"/>
          <p:cNvSpPr>
            <a:spLocks noChangeShapeType="1"/>
          </p:cNvSpPr>
          <p:nvPr/>
        </p:nvSpPr>
        <p:spPr bwMode="auto">
          <a:xfrm>
            <a:off x="2287588" y="1295400"/>
            <a:ext cx="74612" cy="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29718" name="Rectangle 22"/>
          <p:cNvSpPr>
            <a:spLocks noChangeArrowheads="1"/>
          </p:cNvSpPr>
          <p:nvPr/>
        </p:nvSpPr>
        <p:spPr bwMode="auto">
          <a:xfrm>
            <a:off x="1431925" y="1139825"/>
            <a:ext cx="7302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05C0</a:t>
            </a:r>
          </a:p>
        </p:txBody>
      </p:sp>
      <p:sp>
        <p:nvSpPr>
          <p:cNvPr id="29719" name="Rectangle 23"/>
          <p:cNvSpPr>
            <a:spLocks noChangeArrowheads="1"/>
          </p:cNvSpPr>
          <p:nvPr/>
        </p:nvSpPr>
        <p:spPr bwMode="auto">
          <a:xfrm>
            <a:off x="2803525" y="1825625"/>
            <a:ext cx="6921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0050</a:t>
            </a:r>
          </a:p>
        </p:txBody>
      </p:sp>
      <p:sp>
        <p:nvSpPr>
          <p:cNvPr id="29720" name="Rectangle 24"/>
          <p:cNvSpPr>
            <a:spLocks noChangeArrowheads="1"/>
          </p:cNvSpPr>
          <p:nvPr/>
        </p:nvSpPr>
        <p:spPr bwMode="auto">
          <a:xfrm>
            <a:off x="4098925" y="987425"/>
            <a:ext cx="10223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05C00H</a:t>
            </a:r>
          </a:p>
        </p:txBody>
      </p:sp>
      <p:sp>
        <p:nvSpPr>
          <p:cNvPr id="29721" name="Rectangle 25"/>
          <p:cNvSpPr>
            <a:spLocks noChangeArrowheads="1"/>
          </p:cNvSpPr>
          <p:nvPr/>
        </p:nvSpPr>
        <p:spPr bwMode="auto">
          <a:xfrm>
            <a:off x="4098925" y="1597025"/>
            <a:ext cx="10223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05C50H</a:t>
            </a:r>
          </a:p>
        </p:txBody>
      </p:sp>
      <p:sp>
        <p:nvSpPr>
          <p:cNvPr id="29722" name="Rectangle 26"/>
          <p:cNvSpPr>
            <a:spLocks noChangeArrowheads="1"/>
          </p:cNvSpPr>
          <p:nvPr/>
        </p:nvSpPr>
        <p:spPr bwMode="auto">
          <a:xfrm>
            <a:off x="2955925" y="2892425"/>
            <a:ext cx="7302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05C0</a:t>
            </a:r>
          </a:p>
        </p:txBody>
      </p:sp>
      <p:sp>
        <p:nvSpPr>
          <p:cNvPr id="29723" name="Rectangle 27"/>
          <p:cNvSpPr>
            <a:spLocks noChangeArrowheads="1"/>
          </p:cNvSpPr>
          <p:nvPr/>
        </p:nvSpPr>
        <p:spPr bwMode="auto">
          <a:xfrm>
            <a:off x="3794125" y="2892425"/>
            <a:ext cx="3111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a:t>
            </a:r>
          </a:p>
        </p:txBody>
      </p:sp>
      <p:sp>
        <p:nvSpPr>
          <p:cNvPr id="29724" name="Rectangle 28"/>
          <p:cNvSpPr>
            <a:spLocks noChangeArrowheads="1"/>
          </p:cNvSpPr>
          <p:nvPr/>
        </p:nvSpPr>
        <p:spPr bwMode="auto">
          <a:xfrm>
            <a:off x="3260725" y="3502025"/>
            <a:ext cx="6921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0050</a:t>
            </a:r>
          </a:p>
        </p:txBody>
      </p:sp>
      <p:sp>
        <p:nvSpPr>
          <p:cNvPr id="29725" name="Rectangle 29"/>
          <p:cNvSpPr>
            <a:spLocks noChangeArrowheads="1"/>
          </p:cNvSpPr>
          <p:nvPr/>
        </p:nvSpPr>
        <p:spPr bwMode="auto">
          <a:xfrm>
            <a:off x="2955925" y="4111625"/>
            <a:ext cx="10223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05C50H</a:t>
            </a:r>
          </a:p>
        </p:txBody>
      </p:sp>
      <p:sp>
        <p:nvSpPr>
          <p:cNvPr id="29726" name="Rectangle 30"/>
          <p:cNvSpPr>
            <a:spLocks noChangeArrowheads="1"/>
          </p:cNvSpPr>
          <p:nvPr/>
        </p:nvSpPr>
        <p:spPr bwMode="auto">
          <a:xfrm>
            <a:off x="1279525" y="4873625"/>
            <a:ext cx="6091238" cy="8350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Data is usually fetched with respect to the DS register.</a:t>
            </a:r>
          </a:p>
          <a:p>
            <a:pPr eaLnBrk="0" hangingPunct="0">
              <a:lnSpc>
                <a:spcPct val="90000"/>
              </a:lnSpc>
            </a:pPr>
            <a:r>
              <a:rPr lang="en-US" sz="1800" b="1">
                <a:latin typeface="Arial" pitchFamily="34" charset="0"/>
              </a:rPr>
              <a:t>The effective address (EA) is the offset.</a:t>
            </a:r>
          </a:p>
          <a:p>
            <a:pPr eaLnBrk="0" hangingPunct="0">
              <a:lnSpc>
                <a:spcPct val="90000"/>
              </a:lnSpc>
            </a:pPr>
            <a:r>
              <a:rPr lang="en-US" sz="1800" b="1">
                <a:latin typeface="Arial" pitchFamily="34" charset="0"/>
              </a:rPr>
              <a:t>The EA depends on the addressing mode.</a:t>
            </a:r>
          </a:p>
        </p:txBody>
      </p:sp>
      <p:sp>
        <p:nvSpPr>
          <p:cNvPr id="29727" name="Rectangle 31"/>
          <p:cNvSpPr>
            <a:spLocks noChangeArrowheads="1"/>
          </p:cNvSpPr>
          <p:nvPr/>
        </p:nvSpPr>
        <p:spPr bwMode="auto">
          <a:xfrm>
            <a:off x="6689725" y="1901825"/>
            <a:ext cx="8953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DS:EA</a:t>
            </a:r>
          </a:p>
        </p:txBody>
      </p:sp>
      <p:sp>
        <p:nvSpPr>
          <p:cNvPr id="29728" name="Rectangle 32"/>
          <p:cNvSpPr>
            <a:spLocks noChangeArrowheads="1"/>
          </p:cNvSpPr>
          <p:nvPr/>
        </p:nvSpPr>
        <p:spPr bwMode="auto">
          <a:xfrm>
            <a:off x="6613525" y="485775"/>
            <a:ext cx="395288" cy="271463"/>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2000" b="1" baseline="-25000">
                <a:latin typeface="Arial" pitchFamily="34" charset="0"/>
              </a:rPr>
              <a:t>0H</a:t>
            </a:r>
          </a:p>
        </p:txBody>
      </p:sp>
      <p:sp>
        <p:nvSpPr>
          <p:cNvPr id="29729" name="Rectangle 33"/>
          <p:cNvSpPr>
            <a:spLocks noChangeArrowheads="1"/>
          </p:cNvSpPr>
          <p:nvPr/>
        </p:nvSpPr>
        <p:spPr bwMode="auto">
          <a:xfrm>
            <a:off x="6632575" y="3952875"/>
            <a:ext cx="900113" cy="271463"/>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2000" b="1" baseline="-25000">
                <a:latin typeface="Arial" pitchFamily="34" charset="0"/>
              </a:rPr>
              <a:t>0FFFFFH</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114425" y="177800"/>
            <a:ext cx="1709738" cy="295275"/>
          </a:xfrm>
          <a:prstGeom prst="rect">
            <a:avLst/>
          </a:prstGeom>
          <a:noFill/>
          <a:ln w="9525">
            <a:noFill/>
            <a:miter lim="800000"/>
            <a:headEnd/>
            <a:tailEnd/>
          </a:ln>
        </p:spPr>
        <p:txBody>
          <a:bodyPr wrap="none" lIns="63500" tIns="25400" rIns="63500" bIns="25400">
            <a:spAutoFit/>
          </a:bodyPr>
          <a:lstStyle/>
          <a:p>
            <a:pPr algn="ctr"/>
            <a:r>
              <a:rPr lang="en-US" sz="1600">
                <a:solidFill>
                  <a:schemeClr val="tx2"/>
                </a:solidFill>
              </a:rPr>
              <a:t>The Stack Segment</a:t>
            </a:r>
          </a:p>
        </p:txBody>
      </p:sp>
      <p:sp>
        <p:nvSpPr>
          <p:cNvPr id="30723" name="Rectangle 3"/>
          <p:cNvSpPr>
            <a:spLocks noChangeArrowheads="1"/>
          </p:cNvSpPr>
          <p:nvPr/>
        </p:nvSpPr>
        <p:spPr bwMode="auto">
          <a:xfrm>
            <a:off x="5035550" y="539750"/>
            <a:ext cx="1587500" cy="3568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0724" name="Rectangle 4"/>
          <p:cNvSpPr>
            <a:spLocks noChangeArrowheads="1"/>
          </p:cNvSpPr>
          <p:nvPr/>
        </p:nvSpPr>
        <p:spPr bwMode="auto">
          <a:xfrm>
            <a:off x="1225550" y="1149350"/>
            <a:ext cx="10541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0725" name="Rectangle 5"/>
          <p:cNvSpPr>
            <a:spLocks noChangeArrowheads="1"/>
          </p:cNvSpPr>
          <p:nvPr/>
        </p:nvSpPr>
        <p:spPr bwMode="auto">
          <a:xfrm>
            <a:off x="2673350" y="1835150"/>
            <a:ext cx="9017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0726" name="Line 6"/>
          <p:cNvSpPr>
            <a:spLocks noChangeShapeType="1"/>
          </p:cNvSpPr>
          <p:nvPr/>
        </p:nvSpPr>
        <p:spPr bwMode="auto">
          <a:xfrm>
            <a:off x="2363788" y="1295400"/>
            <a:ext cx="2741612" cy="0"/>
          </a:xfrm>
          <a:prstGeom prst="line">
            <a:avLst/>
          </a:prstGeom>
          <a:noFill/>
          <a:ln w="12700">
            <a:solidFill>
              <a:schemeClr val="tx1"/>
            </a:solidFill>
            <a:round/>
            <a:headEnd type="none" w="sm" len="sm"/>
            <a:tailEnd type="stealth" w="med" len="lg"/>
          </a:ln>
        </p:spPr>
        <p:txBody>
          <a:bodyPr wrap="none" anchor="ctr"/>
          <a:lstStyle/>
          <a:p>
            <a:endParaRPr lang="en-IN"/>
          </a:p>
        </p:txBody>
      </p:sp>
      <p:sp>
        <p:nvSpPr>
          <p:cNvPr id="30727" name="Line 7"/>
          <p:cNvSpPr>
            <a:spLocks noChangeShapeType="1"/>
          </p:cNvSpPr>
          <p:nvPr/>
        </p:nvSpPr>
        <p:spPr bwMode="auto">
          <a:xfrm>
            <a:off x="3124200" y="1296988"/>
            <a:ext cx="0" cy="531812"/>
          </a:xfrm>
          <a:prstGeom prst="line">
            <a:avLst/>
          </a:prstGeom>
          <a:noFill/>
          <a:ln w="12700">
            <a:solidFill>
              <a:schemeClr val="tx1"/>
            </a:solidFill>
            <a:round/>
            <a:headEnd type="none" w="sm" len="sm"/>
            <a:tailEnd type="stealth" w="med" len="lg"/>
          </a:ln>
        </p:spPr>
        <p:txBody>
          <a:bodyPr wrap="none" anchor="ctr"/>
          <a:lstStyle/>
          <a:p>
            <a:endParaRPr lang="en-IN"/>
          </a:p>
        </p:txBody>
      </p:sp>
      <p:sp>
        <p:nvSpPr>
          <p:cNvPr id="30728" name="Line 8"/>
          <p:cNvSpPr>
            <a:spLocks noChangeShapeType="1"/>
          </p:cNvSpPr>
          <p:nvPr/>
        </p:nvSpPr>
        <p:spPr bwMode="auto">
          <a:xfrm>
            <a:off x="3582988" y="1981200"/>
            <a:ext cx="1446212" cy="0"/>
          </a:xfrm>
          <a:prstGeom prst="line">
            <a:avLst/>
          </a:prstGeom>
          <a:noFill/>
          <a:ln w="12700">
            <a:solidFill>
              <a:schemeClr val="tx1"/>
            </a:solidFill>
            <a:round/>
            <a:headEnd type="none" w="sm" len="sm"/>
            <a:tailEnd type="stealth" w="med" len="lg"/>
          </a:ln>
        </p:spPr>
        <p:txBody>
          <a:bodyPr wrap="none" anchor="ctr"/>
          <a:lstStyle/>
          <a:p>
            <a:endParaRPr lang="en-IN"/>
          </a:p>
        </p:txBody>
      </p:sp>
      <p:sp>
        <p:nvSpPr>
          <p:cNvPr id="30729" name="Rectangle 9"/>
          <p:cNvSpPr>
            <a:spLocks noChangeArrowheads="1"/>
          </p:cNvSpPr>
          <p:nvPr/>
        </p:nvSpPr>
        <p:spPr bwMode="auto">
          <a:xfrm>
            <a:off x="5035550" y="1301750"/>
            <a:ext cx="1587500" cy="635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0730" name="Rectangle 10"/>
          <p:cNvSpPr>
            <a:spLocks noChangeArrowheads="1"/>
          </p:cNvSpPr>
          <p:nvPr/>
        </p:nvSpPr>
        <p:spPr bwMode="auto">
          <a:xfrm>
            <a:off x="5035550" y="1987550"/>
            <a:ext cx="1587500" cy="635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0731" name="Rectangle 11"/>
          <p:cNvSpPr>
            <a:spLocks noChangeArrowheads="1"/>
          </p:cNvSpPr>
          <p:nvPr/>
        </p:nvSpPr>
        <p:spPr bwMode="auto">
          <a:xfrm>
            <a:off x="5241925" y="2663825"/>
            <a:ext cx="10604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Memory</a:t>
            </a:r>
          </a:p>
        </p:txBody>
      </p:sp>
      <p:sp>
        <p:nvSpPr>
          <p:cNvPr id="30732" name="Rectangle 12"/>
          <p:cNvSpPr>
            <a:spLocks noChangeArrowheads="1"/>
          </p:cNvSpPr>
          <p:nvPr/>
        </p:nvSpPr>
        <p:spPr bwMode="auto">
          <a:xfrm>
            <a:off x="365125" y="3044825"/>
            <a:ext cx="2127250" cy="13303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Segment Register</a:t>
            </a:r>
          </a:p>
          <a:p>
            <a:pPr eaLnBrk="0" hangingPunct="0">
              <a:lnSpc>
                <a:spcPct val="90000"/>
              </a:lnSpc>
            </a:pPr>
            <a:endParaRPr lang="en-US" sz="1800" b="1">
              <a:latin typeface="Arial" pitchFamily="34" charset="0"/>
            </a:endParaRPr>
          </a:p>
          <a:p>
            <a:pPr eaLnBrk="0" hangingPunct="0">
              <a:lnSpc>
                <a:spcPct val="90000"/>
              </a:lnSpc>
            </a:pPr>
            <a:r>
              <a:rPr lang="en-US" sz="1800" b="1">
                <a:latin typeface="Arial" pitchFamily="34" charset="0"/>
              </a:rPr>
              <a:t>Offset</a:t>
            </a:r>
          </a:p>
          <a:p>
            <a:pPr eaLnBrk="0" hangingPunct="0">
              <a:lnSpc>
                <a:spcPct val="90000"/>
              </a:lnSpc>
            </a:pPr>
            <a:endParaRPr lang="en-US" sz="1800" b="1">
              <a:latin typeface="Arial" pitchFamily="34" charset="0"/>
            </a:endParaRPr>
          </a:p>
          <a:p>
            <a:pPr eaLnBrk="0" hangingPunct="0">
              <a:lnSpc>
                <a:spcPct val="90000"/>
              </a:lnSpc>
            </a:pPr>
            <a:r>
              <a:rPr lang="en-US" sz="1800" b="1">
                <a:latin typeface="Arial" pitchFamily="34" charset="0"/>
              </a:rPr>
              <a:t>Physical Address</a:t>
            </a:r>
          </a:p>
        </p:txBody>
      </p:sp>
      <p:sp>
        <p:nvSpPr>
          <p:cNvPr id="30733" name="Rectangle 13"/>
          <p:cNvSpPr>
            <a:spLocks noChangeArrowheads="1"/>
          </p:cNvSpPr>
          <p:nvPr/>
        </p:nvSpPr>
        <p:spPr bwMode="auto">
          <a:xfrm>
            <a:off x="2901950" y="2901950"/>
            <a:ext cx="8255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0734" name="Rectangle 14"/>
          <p:cNvSpPr>
            <a:spLocks noChangeArrowheads="1"/>
          </p:cNvSpPr>
          <p:nvPr/>
        </p:nvSpPr>
        <p:spPr bwMode="auto">
          <a:xfrm>
            <a:off x="3816350" y="2901950"/>
            <a:ext cx="2159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0735" name="Rectangle 15"/>
          <p:cNvSpPr>
            <a:spLocks noChangeArrowheads="1"/>
          </p:cNvSpPr>
          <p:nvPr/>
        </p:nvSpPr>
        <p:spPr bwMode="auto">
          <a:xfrm>
            <a:off x="3130550" y="3511550"/>
            <a:ext cx="9017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0736" name="Line 16"/>
          <p:cNvSpPr>
            <a:spLocks noChangeShapeType="1"/>
          </p:cNvSpPr>
          <p:nvPr/>
        </p:nvSpPr>
        <p:spPr bwMode="auto">
          <a:xfrm>
            <a:off x="2668588" y="3962400"/>
            <a:ext cx="1598612" cy="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30737" name="Rectangle 17"/>
          <p:cNvSpPr>
            <a:spLocks noChangeArrowheads="1"/>
          </p:cNvSpPr>
          <p:nvPr/>
        </p:nvSpPr>
        <p:spPr bwMode="auto">
          <a:xfrm>
            <a:off x="2901950" y="4044950"/>
            <a:ext cx="11303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0738" name="Rectangle 18"/>
          <p:cNvSpPr>
            <a:spLocks noChangeArrowheads="1"/>
          </p:cNvSpPr>
          <p:nvPr/>
        </p:nvSpPr>
        <p:spPr bwMode="auto">
          <a:xfrm>
            <a:off x="2803525" y="3502025"/>
            <a:ext cx="31750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a:t>
            </a:r>
          </a:p>
        </p:txBody>
      </p:sp>
      <p:sp>
        <p:nvSpPr>
          <p:cNvPr id="30739" name="Rectangle 19"/>
          <p:cNvSpPr>
            <a:spLocks noChangeArrowheads="1"/>
          </p:cNvSpPr>
          <p:nvPr/>
        </p:nvSpPr>
        <p:spPr bwMode="auto">
          <a:xfrm>
            <a:off x="669925" y="1216025"/>
            <a:ext cx="5651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SS:</a:t>
            </a:r>
          </a:p>
        </p:txBody>
      </p:sp>
      <p:sp>
        <p:nvSpPr>
          <p:cNvPr id="30740" name="Rectangle 20"/>
          <p:cNvSpPr>
            <a:spLocks noChangeArrowheads="1"/>
          </p:cNvSpPr>
          <p:nvPr/>
        </p:nvSpPr>
        <p:spPr bwMode="auto">
          <a:xfrm>
            <a:off x="2041525" y="1901825"/>
            <a:ext cx="4889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SP</a:t>
            </a:r>
          </a:p>
        </p:txBody>
      </p:sp>
      <p:sp>
        <p:nvSpPr>
          <p:cNvPr id="30741" name="Line 21"/>
          <p:cNvSpPr>
            <a:spLocks noChangeShapeType="1"/>
          </p:cNvSpPr>
          <p:nvPr/>
        </p:nvSpPr>
        <p:spPr bwMode="auto">
          <a:xfrm flipH="1">
            <a:off x="2287588" y="1295400"/>
            <a:ext cx="74612" cy="0"/>
          </a:xfrm>
          <a:prstGeom prst="line">
            <a:avLst/>
          </a:prstGeom>
          <a:noFill/>
          <a:ln w="12700">
            <a:solidFill>
              <a:schemeClr val="tx1"/>
            </a:solidFill>
            <a:round/>
            <a:headEnd type="none" w="sm" len="sm"/>
            <a:tailEnd type="none" w="sm" len="sm"/>
          </a:ln>
        </p:spPr>
        <p:txBody>
          <a:bodyPr wrap="none" anchor="ctr"/>
          <a:lstStyle/>
          <a:p>
            <a:endParaRPr lang="en-IN"/>
          </a:p>
        </p:txBody>
      </p:sp>
      <p:sp>
        <p:nvSpPr>
          <p:cNvPr id="30742" name="Rectangle 22"/>
          <p:cNvSpPr>
            <a:spLocks noChangeArrowheads="1"/>
          </p:cNvSpPr>
          <p:nvPr/>
        </p:nvSpPr>
        <p:spPr bwMode="auto">
          <a:xfrm>
            <a:off x="1355725" y="1139825"/>
            <a:ext cx="7302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0A00</a:t>
            </a:r>
          </a:p>
        </p:txBody>
      </p:sp>
      <p:sp>
        <p:nvSpPr>
          <p:cNvPr id="30743" name="Rectangle 23"/>
          <p:cNvSpPr>
            <a:spLocks noChangeArrowheads="1"/>
          </p:cNvSpPr>
          <p:nvPr/>
        </p:nvSpPr>
        <p:spPr bwMode="auto">
          <a:xfrm>
            <a:off x="2803525" y="1901825"/>
            <a:ext cx="6921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0100</a:t>
            </a:r>
          </a:p>
        </p:txBody>
      </p:sp>
      <p:sp>
        <p:nvSpPr>
          <p:cNvPr id="30744" name="Rectangle 24"/>
          <p:cNvSpPr>
            <a:spLocks noChangeArrowheads="1"/>
          </p:cNvSpPr>
          <p:nvPr/>
        </p:nvSpPr>
        <p:spPr bwMode="auto">
          <a:xfrm>
            <a:off x="4098925" y="1063625"/>
            <a:ext cx="10223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0A000H</a:t>
            </a:r>
          </a:p>
        </p:txBody>
      </p:sp>
      <p:sp>
        <p:nvSpPr>
          <p:cNvPr id="30745" name="Rectangle 25"/>
          <p:cNvSpPr>
            <a:spLocks noChangeArrowheads="1"/>
          </p:cNvSpPr>
          <p:nvPr/>
        </p:nvSpPr>
        <p:spPr bwMode="auto">
          <a:xfrm>
            <a:off x="4098925" y="1673225"/>
            <a:ext cx="10223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0A100H</a:t>
            </a:r>
          </a:p>
        </p:txBody>
      </p:sp>
      <p:sp>
        <p:nvSpPr>
          <p:cNvPr id="30746" name="Rectangle 26"/>
          <p:cNvSpPr>
            <a:spLocks noChangeArrowheads="1"/>
          </p:cNvSpPr>
          <p:nvPr/>
        </p:nvSpPr>
        <p:spPr bwMode="auto">
          <a:xfrm>
            <a:off x="3032125" y="2892425"/>
            <a:ext cx="7302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0A00</a:t>
            </a:r>
          </a:p>
        </p:txBody>
      </p:sp>
      <p:sp>
        <p:nvSpPr>
          <p:cNvPr id="30747" name="Rectangle 27"/>
          <p:cNvSpPr>
            <a:spLocks noChangeArrowheads="1"/>
          </p:cNvSpPr>
          <p:nvPr/>
        </p:nvSpPr>
        <p:spPr bwMode="auto">
          <a:xfrm>
            <a:off x="3794125" y="2892425"/>
            <a:ext cx="3111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a:t>
            </a:r>
          </a:p>
        </p:txBody>
      </p:sp>
      <p:sp>
        <p:nvSpPr>
          <p:cNvPr id="30748" name="Rectangle 28"/>
          <p:cNvSpPr>
            <a:spLocks noChangeArrowheads="1"/>
          </p:cNvSpPr>
          <p:nvPr/>
        </p:nvSpPr>
        <p:spPr bwMode="auto">
          <a:xfrm>
            <a:off x="3260725" y="3502025"/>
            <a:ext cx="6921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0100</a:t>
            </a:r>
          </a:p>
        </p:txBody>
      </p:sp>
      <p:sp>
        <p:nvSpPr>
          <p:cNvPr id="30749" name="Rectangle 29"/>
          <p:cNvSpPr>
            <a:spLocks noChangeArrowheads="1"/>
          </p:cNvSpPr>
          <p:nvPr/>
        </p:nvSpPr>
        <p:spPr bwMode="auto">
          <a:xfrm>
            <a:off x="3032125" y="4035425"/>
            <a:ext cx="10223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0A100H</a:t>
            </a:r>
          </a:p>
        </p:txBody>
      </p:sp>
      <p:sp>
        <p:nvSpPr>
          <p:cNvPr id="30750" name="Rectangle 30"/>
          <p:cNvSpPr>
            <a:spLocks noChangeArrowheads="1"/>
          </p:cNvSpPr>
          <p:nvPr/>
        </p:nvSpPr>
        <p:spPr bwMode="auto">
          <a:xfrm>
            <a:off x="593725" y="4797425"/>
            <a:ext cx="8239125"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The stack is always referenced with respect to the stack segment register.</a:t>
            </a:r>
          </a:p>
        </p:txBody>
      </p:sp>
      <p:sp>
        <p:nvSpPr>
          <p:cNvPr id="30751" name="Rectangle 31"/>
          <p:cNvSpPr>
            <a:spLocks noChangeArrowheads="1"/>
          </p:cNvSpPr>
          <p:nvPr/>
        </p:nvSpPr>
        <p:spPr bwMode="auto">
          <a:xfrm>
            <a:off x="593725" y="5026025"/>
            <a:ext cx="6142038" cy="13303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The stack grows toward decreasing memory locations.</a:t>
            </a:r>
          </a:p>
          <a:p>
            <a:pPr eaLnBrk="0" hangingPunct="0">
              <a:lnSpc>
                <a:spcPct val="90000"/>
              </a:lnSpc>
            </a:pPr>
            <a:r>
              <a:rPr lang="en-US" sz="1800" b="1">
                <a:latin typeface="Arial" pitchFamily="34" charset="0"/>
              </a:rPr>
              <a:t>The SP points to the last or top item on the stack.</a:t>
            </a:r>
          </a:p>
          <a:p>
            <a:pPr eaLnBrk="0" hangingPunct="0">
              <a:lnSpc>
                <a:spcPct val="90000"/>
              </a:lnSpc>
            </a:pPr>
            <a:endParaRPr lang="en-US" sz="1800" b="1">
              <a:latin typeface="Arial" pitchFamily="34" charset="0"/>
            </a:endParaRPr>
          </a:p>
          <a:p>
            <a:pPr eaLnBrk="0" hangingPunct="0">
              <a:lnSpc>
                <a:spcPct val="90000"/>
              </a:lnSpc>
            </a:pPr>
            <a:r>
              <a:rPr lang="en-US" sz="1800" b="1">
                <a:latin typeface="Arial" pitchFamily="34" charset="0"/>
              </a:rPr>
              <a:t>PUSH - pre-decrement the SP</a:t>
            </a:r>
          </a:p>
          <a:p>
            <a:pPr eaLnBrk="0" hangingPunct="0">
              <a:lnSpc>
                <a:spcPct val="90000"/>
              </a:lnSpc>
            </a:pPr>
            <a:r>
              <a:rPr lang="en-US" sz="1800" b="1">
                <a:latin typeface="Arial" pitchFamily="34" charset="0"/>
              </a:rPr>
              <a:t>POP   - post-increment the SP</a:t>
            </a:r>
          </a:p>
        </p:txBody>
      </p:sp>
      <p:sp>
        <p:nvSpPr>
          <p:cNvPr id="30752" name="Rectangle 32"/>
          <p:cNvSpPr>
            <a:spLocks noChangeArrowheads="1"/>
          </p:cNvSpPr>
          <p:nvPr/>
        </p:nvSpPr>
        <p:spPr bwMode="auto">
          <a:xfrm>
            <a:off x="593725" y="4568825"/>
            <a:ext cx="4262438"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The offset is given by the SP register.</a:t>
            </a:r>
          </a:p>
        </p:txBody>
      </p:sp>
      <p:sp>
        <p:nvSpPr>
          <p:cNvPr id="30753" name="Rectangle 33"/>
          <p:cNvSpPr>
            <a:spLocks noChangeArrowheads="1"/>
          </p:cNvSpPr>
          <p:nvPr/>
        </p:nvSpPr>
        <p:spPr bwMode="auto">
          <a:xfrm>
            <a:off x="6765925" y="1901825"/>
            <a:ext cx="869950" cy="33972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a:latin typeface="Arial" pitchFamily="34" charset="0"/>
              </a:rPr>
              <a:t>SS:SP</a:t>
            </a:r>
          </a:p>
        </p:txBody>
      </p:sp>
      <p:sp>
        <p:nvSpPr>
          <p:cNvPr id="30754" name="Rectangle 34"/>
          <p:cNvSpPr>
            <a:spLocks noChangeArrowheads="1"/>
          </p:cNvSpPr>
          <p:nvPr/>
        </p:nvSpPr>
        <p:spPr bwMode="auto">
          <a:xfrm>
            <a:off x="6613525" y="439738"/>
            <a:ext cx="379413" cy="25717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baseline="-25000">
                <a:latin typeface="Arial" pitchFamily="34" charset="0"/>
              </a:rPr>
              <a:t>0H</a:t>
            </a:r>
          </a:p>
        </p:txBody>
      </p:sp>
      <p:sp>
        <p:nvSpPr>
          <p:cNvPr id="30755" name="Rectangle 35"/>
          <p:cNvSpPr>
            <a:spLocks noChangeArrowheads="1"/>
          </p:cNvSpPr>
          <p:nvPr/>
        </p:nvSpPr>
        <p:spPr bwMode="auto">
          <a:xfrm>
            <a:off x="6670675" y="3944938"/>
            <a:ext cx="844550" cy="257175"/>
          </a:xfrm>
          <a:prstGeom prst="rect">
            <a:avLst/>
          </a:prstGeom>
          <a:noFill/>
          <a:ln w="9525">
            <a:noFill/>
            <a:miter lim="800000"/>
            <a:headEnd/>
            <a:tailEnd/>
          </a:ln>
        </p:spPr>
        <p:txBody>
          <a:bodyPr wrap="none" lIns="92075" tIns="46038" rIns="92075" bIns="46038">
            <a:spAutoFit/>
          </a:bodyPr>
          <a:lstStyle/>
          <a:p>
            <a:pPr eaLnBrk="0" hangingPunct="0">
              <a:lnSpc>
                <a:spcPct val="90000"/>
              </a:lnSpc>
            </a:pPr>
            <a:r>
              <a:rPr lang="en-US" sz="1800" b="1" baseline="-25000">
                <a:latin typeface="Arial" pitchFamily="34" charset="0"/>
              </a:rPr>
              <a:t>0FFFFFH</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2"/>
          <a:srcRect/>
          <a:stretch>
            <a:fillRect/>
          </a:stretch>
        </p:blipFill>
        <p:spPr bwMode="auto">
          <a:xfrm>
            <a:off x="1371600" y="857232"/>
            <a:ext cx="6324600" cy="4876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53536"/>
            <a:ext cx="8229600" cy="1143000"/>
          </a:xfrm>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Segment Registers</a:t>
            </a:r>
            <a:endParaRPr b="1">
              <a:solidFill>
                <a:schemeClr val="tx2">
                  <a:tint val="100000"/>
                  <a:shade val="90000"/>
                  <a:satMod val="250000"/>
                  <a:alpha val="100000"/>
                </a:schemeClr>
              </a:solidFill>
            </a:endParaRPr>
          </a:p>
        </p:txBody>
      </p:sp>
      <p:sp>
        <p:nvSpPr>
          <p:cNvPr id="28675" name="Content Placeholder 6"/>
          <p:cNvSpPr>
            <a:spLocks noGrp="1"/>
          </p:cNvSpPr>
          <p:nvPr>
            <p:ph idx="1"/>
          </p:nvPr>
        </p:nvSpPr>
        <p:spPr>
          <a:xfrm>
            <a:off x="428625" y="1600200"/>
            <a:ext cx="8258175" cy="4525963"/>
          </a:xfrm>
        </p:spPr>
        <p:txBody>
          <a:bodyPr/>
          <a:lstStyle/>
          <a:p>
            <a:pPr eaLnBrk="1" hangingPunct="1">
              <a:spcAft>
                <a:spcPts val="1800"/>
              </a:spcAft>
            </a:pPr>
            <a:r>
              <a:rPr lang="en-US" smtClean="0"/>
              <a:t>There are four segment registers in Intel 8086:</a:t>
            </a:r>
          </a:p>
          <a:p>
            <a:pPr lvl="1" eaLnBrk="1" hangingPunct="1">
              <a:spcBef>
                <a:spcPct val="0"/>
              </a:spcBef>
              <a:spcAft>
                <a:spcPts val="1800"/>
              </a:spcAft>
              <a:buFont typeface="Wingdings 2" pitchFamily="18" charset="2"/>
              <a:buChar char=""/>
            </a:pPr>
            <a:r>
              <a:rPr lang="en-US" smtClean="0"/>
              <a:t>Code Segment Register (CS)</a:t>
            </a:r>
          </a:p>
          <a:p>
            <a:pPr lvl="1" eaLnBrk="1" hangingPunct="1">
              <a:spcBef>
                <a:spcPct val="0"/>
              </a:spcBef>
              <a:spcAft>
                <a:spcPts val="1800"/>
              </a:spcAft>
              <a:buFont typeface="Wingdings 2" pitchFamily="18" charset="2"/>
              <a:buChar char=""/>
            </a:pPr>
            <a:r>
              <a:rPr lang="en-US" smtClean="0"/>
              <a:t>Data Segment Register (DS)</a:t>
            </a:r>
          </a:p>
          <a:p>
            <a:pPr lvl="1" eaLnBrk="1" hangingPunct="1">
              <a:spcBef>
                <a:spcPct val="0"/>
              </a:spcBef>
              <a:spcAft>
                <a:spcPts val="1800"/>
              </a:spcAft>
              <a:buFont typeface="Wingdings 2" pitchFamily="18" charset="2"/>
              <a:buChar char=""/>
            </a:pPr>
            <a:r>
              <a:rPr lang="en-US" smtClean="0"/>
              <a:t>Stack Segment Register (SS)</a:t>
            </a:r>
          </a:p>
          <a:p>
            <a:pPr lvl="1" eaLnBrk="1" hangingPunct="1">
              <a:spcBef>
                <a:spcPct val="0"/>
              </a:spcBef>
              <a:spcAft>
                <a:spcPts val="1800"/>
              </a:spcAft>
              <a:buFont typeface="Wingdings 2" pitchFamily="18" charset="2"/>
              <a:buChar char=""/>
            </a:pPr>
            <a:r>
              <a:rPr lang="en-US" smtClean="0"/>
              <a:t>Extra Segment Register (ES)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53536"/>
            <a:ext cx="8229600" cy="1143000"/>
          </a:xfrm>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Segment Registers</a:t>
            </a:r>
            <a:endParaRPr b="1">
              <a:solidFill>
                <a:schemeClr val="tx2">
                  <a:tint val="100000"/>
                  <a:shade val="90000"/>
                  <a:satMod val="250000"/>
                  <a:alpha val="100000"/>
                </a:schemeClr>
              </a:solidFill>
            </a:endParaRPr>
          </a:p>
        </p:txBody>
      </p:sp>
      <p:sp>
        <p:nvSpPr>
          <p:cNvPr id="29699" name="Content Placeholder 6"/>
          <p:cNvSpPr>
            <a:spLocks noGrp="1"/>
          </p:cNvSpPr>
          <p:nvPr>
            <p:ph idx="1"/>
          </p:nvPr>
        </p:nvSpPr>
        <p:spPr>
          <a:xfrm>
            <a:off x="428625" y="1600200"/>
            <a:ext cx="8258175" cy="4525963"/>
          </a:xfrm>
        </p:spPr>
        <p:txBody>
          <a:bodyPr/>
          <a:lstStyle/>
          <a:p>
            <a:pPr eaLnBrk="1" hangingPunct="1">
              <a:spcAft>
                <a:spcPts val="1800"/>
              </a:spcAft>
            </a:pPr>
            <a:r>
              <a:rPr lang="en-US" smtClean="0"/>
              <a:t>In 8086, memory is divided into four segments:</a:t>
            </a:r>
          </a:p>
          <a:p>
            <a:pPr lvl="1" eaLnBrk="1" hangingPunct="1">
              <a:spcBef>
                <a:spcPct val="0"/>
              </a:spcBef>
              <a:spcAft>
                <a:spcPts val="1800"/>
              </a:spcAft>
              <a:buFont typeface="Wingdings 2" pitchFamily="18" charset="2"/>
              <a:buChar char=""/>
            </a:pPr>
            <a:r>
              <a:rPr lang="en-US" smtClean="0"/>
              <a:t>Code Segment</a:t>
            </a:r>
          </a:p>
          <a:p>
            <a:pPr lvl="1" eaLnBrk="1" hangingPunct="1">
              <a:spcBef>
                <a:spcPct val="0"/>
              </a:spcBef>
              <a:spcAft>
                <a:spcPts val="1800"/>
              </a:spcAft>
              <a:buFont typeface="Wingdings 2" pitchFamily="18" charset="2"/>
              <a:buChar char=""/>
            </a:pPr>
            <a:r>
              <a:rPr lang="en-US" smtClean="0"/>
              <a:t>Data Segment</a:t>
            </a:r>
          </a:p>
          <a:p>
            <a:pPr lvl="1" eaLnBrk="1" hangingPunct="1">
              <a:spcBef>
                <a:spcPct val="0"/>
              </a:spcBef>
              <a:spcAft>
                <a:spcPts val="1800"/>
              </a:spcAft>
              <a:buFont typeface="Wingdings 2" pitchFamily="18" charset="2"/>
              <a:buChar char=""/>
            </a:pPr>
            <a:r>
              <a:rPr lang="en-US" smtClean="0"/>
              <a:t>Stack Segment</a:t>
            </a:r>
          </a:p>
          <a:p>
            <a:pPr lvl="1" eaLnBrk="1" hangingPunct="1">
              <a:spcBef>
                <a:spcPct val="0"/>
              </a:spcBef>
              <a:spcAft>
                <a:spcPts val="1800"/>
              </a:spcAft>
              <a:buFont typeface="Wingdings 2" pitchFamily="18" charset="2"/>
              <a:buChar char=""/>
            </a:pPr>
            <a:r>
              <a:rPr lang="en-US" smtClean="0"/>
              <a:t>Extra Segment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53536"/>
            <a:ext cx="8229600" cy="1143000"/>
          </a:xfrm>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Segment Registers</a:t>
            </a:r>
            <a:endParaRPr b="1">
              <a:solidFill>
                <a:schemeClr val="tx2">
                  <a:tint val="100000"/>
                  <a:shade val="90000"/>
                  <a:satMod val="250000"/>
                  <a:alpha val="100000"/>
                </a:schemeClr>
              </a:solidFill>
            </a:endParaRPr>
          </a:p>
        </p:txBody>
      </p:sp>
      <p:sp>
        <p:nvSpPr>
          <p:cNvPr id="7" name="Content Placeholder 6"/>
          <p:cNvSpPr>
            <a:spLocks noGrp="1"/>
          </p:cNvSpPr>
          <p:nvPr>
            <p:ph idx="1"/>
          </p:nvPr>
        </p:nvSpPr>
        <p:spPr>
          <a:xfrm>
            <a:off x="428625" y="1600200"/>
            <a:ext cx="8258175" cy="4525963"/>
          </a:xfrm>
        </p:spPr>
        <p:txBody>
          <a:bodyPr>
            <a:normAutofit fontScale="92500" lnSpcReduction="20000"/>
          </a:bodyPr>
          <a:lstStyle/>
          <a:p>
            <a:pPr eaLnBrk="1" fontAlgn="auto" hangingPunct="1">
              <a:spcBef>
                <a:spcPts val="0"/>
              </a:spcBef>
              <a:spcAft>
                <a:spcPts val="1800"/>
              </a:spcAft>
              <a:buFont typeface="Wingdings 2"/>
              <a:buChar char=""/>
              <a:defRPr/>
            </a:pPr>
            <a:r>
              <a:rPr lang="en-US" dirty="0" smtClean="0"/>
              <a:t>A segment register points to the starting address of a memory segment.</a:t>
            </a:r>
          </a:p>
          <a:p>
            <a:pPr eaLnBrk="1" fontAlgn="auto" hangingPunct="1">
              <a:spcBef>
                <a:spcPts val="0"/>
              </a:spcBef>
              <a:spcAft>
                <a:spcPts val="1800"/>
              </a:spcAft>
              <a:buFont typeface="Wingdings 2"/>
              <a:buChar char=""/>
              <a:defRPr/>
            </a:pPr>
            <a:r>
              <a:rPr lang="en-US" dirty="0" smtClean="0"/>
              <a:t>For e.g.:</a:t>
            </a:r>
          </a:p>
          <a:p>
            <a:pPr lvl="1" eaLnBrk="1" fontAlgn="auto" hangingPunct="1">
              <a:spcBef>
                <a:spcPts val="0"/>
              </a:spcBef>
              <a:spcAft>
                <a:spcPts val="1800"/>
              </a:spcAft>
              <a:buFont typeface="Wingdings 2"/>
              <a:buChar char=""/>
              <a:defRPr/>
            </a:pPr>
            <a:r>
              <a:rPr lang="en-US" dirty="0" smtClean="0"/>
              <a:t>The code segment register points to the starting address of the code segment.</a:t>
            </a:r>
          </a:p>
          <a:p>
            <a:pPr lvl="1" eaLnBrk="1" fontAlgn="auto" hangingPunct="1">
              <a:spcBef>
                <a:spcPts val="0"/>
              </a:spcBef>
              <a:spcAft>
                <a:spcPts val="1800"/>
              </a:spcAft>
              <a:buFont typeface="Wingdings 2"/>
              <a:buChar char=""/>
              <a:defRPr/>
            </a:pPr>
            <a:r>
              <a:rPr lang="en-US" dirty="0" smtClean="0"/>
              <a:t>The data segment register points to the starting address of the data segment, and so on.</a:t>
            </a:r>
          </a:p>
          <a:p>
            <a:pPr eaLnBrk="1" fontAlgn="auto" hangingPunct="1">
              <a:spcBef>
                <a:spcPts val="0"/>
              </a:spcBef>
              <a:spcAft>
                <a:spcPts val="1800"/>
              </a:spcAft>
              <a:buFont typeface="Wingdings 2"/>
              <a:buChar char=""/>
              <a:defRPr/>
            </a:pPr>
            <a:r>
              <a:rPr lang="en-US" dirty="0" smtClean="0"/>
              <a:t>The maximum capacity of a segment may be up to 64 KB.</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53536"/>
            <a:ext cx="8229600" cy="1143000"/>
          </a:xfrm>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Segment Registers</a:t>
            </a:r>
            <a:endParaRPr b="1">
              <a:solidFill>
                <a:schemeClr val="tx2">
                  <a:tint val="100000"/>
                  <a:shade val="90000"/>
                  <a:satMod val="250000"/>
                  <a:alpha val="100000"/>
                </a:schemeClr>
              </a:solidFill>
            </a:endParaRPr>
          </a:p>
        </p:txBody>
      </p:sp>
      <p:pic>
        <p:nvPicPr>
          <p:cNvPr id="31750" name="Picture 2"/>
          <p:cNvPicPr>
            <a:picLocks noGrp="1" noChangeAspect="1" noChangeArrowheads="1"/>
          </p:cNvPicPr>
          <p:nvPr>
            <p:ph idx="1"/>
          </p:nvPr>
        </p:nvPicPr>
        <p:blipFill>
          <a:blip r:embed="rId2"/>
          <a:srcRect/>
          <a:stretch>
            <a:fillRect/>
          </a:stretch>
        </p:blipFill>
        <p:spPr>
          <a:xfrm>
            <a:off x="2214563" y="1651000"/>
            <a:ext cx="4786312" cy="4659313"/>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53536"/>
            <a:ext cx="8229600" cy="1143000"/>
          </a:xfrm>
        </p:spPr>
        <p:txBody>
          <a:bodyPr/>
          <a:lstStyle/>
          <a:p>
            <a:pPr marL="54864" indent="0" algn="ctr" eaLnBrk="1" fontAlgn="auto" hangingPunct="1">
              <a:spcAft>
                <a:spcPts val="0"/>
              </a:spcAft>
              <a:defRPr/>
            </a:pPr>
            <a:r>
              <a:rPr lang="en-US" b="1" dirty="0" smtClean="0">
                <a:solidFill>
                  <a:schemeClr val="tx2">
                    <a:tint val="100000"/>
                    <a:shade val="90000"/>
                    <a:satMod val="250000"/>
                    <a:alpha val="100000"/>
                  </a:schemeClr>
                </a:solidFill>
              </a:rPr>
              <a:t>Segment Registers</a:t>
            </a:r>
            <a:endParaRPr b="1">
              <a:solidFill>
                <a:schemeClr val="tx2">
                  <a:tint val="100000"/>
                  <a:shade val="90000"/>
                  <a:satMod val="250000"/>
                  <a:alpha val="100000"/>
                </a:schemeClr>
              </a:solidFill>
            </a:endParaRPr>
          </a:p>
        </p:txBody>
      </p:sp>
      <p:sp>
        <p:nvSpPr>
          <p:cNvPr id="7" name="Content Placeholder 6"/>
          <p:cNvSpPr>
            <a:spLocks noGrp="1"/>
          </p:cNvSpPr>
          <p:nvPr>
            <p:ph idx="1"/>
          </p:nvPr>
        </p:nvSpPr>
        <p:spPr>
          <a:xfrm>
            <a:off x="428625" y="1600200"/>
            <a:ext cx="8258175" cy="4525963"/>
          </a:xfrm>
        </p:spPr>
        <p:txBody>
          <a:bodyPr>
            <a:normAutofit/>
          </a:bodyPr>
          <a:lstStyle/>
          <a:p>
            <a:pPr eaLnBrk="1" fontAlgn="auto" hangingPunct="1">
              <a:spcBef>
                <a:spcPts val="0"/>
              </a:spcBef>
              <a:spcAft>
                <a:spcPts val="1800"/>
              </a:spcAft>
              <a:buFont typeface="Wingdings 2"/>
              <a:buChar char=""/>
              <a:defRPr/>
            </a:pPr>
            <a:r>
              <a:rPr lang="en-US" dirty="0" smtClean="0"/>
              <a:t>The instructions of 8086 specify 16-bit address.</a:t>
            </a:r>
          </a:p>
          <a:p>
            <a:pPr eaLnBrk="1" fontAlgn="auto" hangingPunct="1">
              <a:spcBef>
                <a:spcPts val="0"/>
              </a:spcBef>
              <a:spcAft>
                <a:spcPts val="1800"/>
              </a:spcAft>
              <a:buFont typeface="Wingdings 2"/>
              <a:buChar char=""/>
              <a:defRPr/>
            </a:pPr>
            <a:r>
              <a:rPr lang="en-US" dirty="0" smtClean="0"/>
              <a:t>But the actual physical addresses are of 20-bit.</a:t>
            </a:r>
          </a:p>
          <a:p>
            <a:pPr eaLnBrk="1" fontAlgn="auto" hangingPunct="1">
              <a:spcBef>
                <a:spcPts val="0"/>
              </a:spcBef>
              <a:spcAft>
                <a:spcPts val="1800"/>
              </a:spcAft>
              <a:buFont typeface="Wingdings 2"/>
              <a:buChar char=""/>
              <a:defRPr/>
            </a:pPr>
            <a:r>
              <a:rPr lang="en-US" dirty="0" smtClean="0"/>
              <a:t>Therefore, they are calculated using the contents of the segment registers and the effective memory address.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416320"/>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Code Segment Register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endParaRPr lang="en-US" sz="1400" b="1" dirty="0" smtClean="0">
              <a:latin typeface="+mj-lt"/>
            </a:endParaRPr>
          </a:p>
          <a:p>
            <a:pPr marL="285750" indent="-285750">
              <a:buBlip>
                <a:blip r:embed="rId3"/>
              </a:buBlip>
            </a:pPr>
            <a:r>
              <a:rPr lang="en-US" sz="1400" b="1" dirty="0" smtClean="0">
                <a:latin typeface="+mj-lt"/>
              </a:rPr>
              <a:t>CS contains the base or start of the current code segment; IP contains the distance or offset from this address to the next instruction byte to be fetched.</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BIU computes the 20-bit physical address by logically shifting the contents of CS 4-bits to the left and then adding the 16-bit contents of IP. </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That is, all instructions of a program are relative to the contents of the CS register multiplied by 16 and then offset is added provided by the IP.</a:t>
            </a:r>
            <a:endParaRPr lang="en-US" sz="1400" b="1" dirty="0">
              <a:latin typeface="+mj-lt"/>
            </a:endParaRPr>
          </a:p>
        </p:txBody>
      </p:sp>
      <p:pic>
        <p:nvPicPr>
          <p:cNvPr id="10"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85282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14943</TotalTime>
  <Words>2593</Words>
  <Application>Microsoft Office PowerPoint</Application>
  <PresentationFormat>On-screen Show (4:3)</PresentationFormat>
  <Paragraphs>538</Paragraphs>
  <Slides>37</Slides>
  <Notes>18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8086 Microprocessor</vt:lpstr>
      <vt:lpstr>Architecture </vt:lpstr>
      <vt:lpstr>Architecture</vt:lpstr>
      <vt:lpstr>Segment Registers</vt:lpstr>
      <vt:lpstr>Segment Registers</vt:lpstr>
      <vt:lpstr>Segment Registers</vt:lpstr>
      <vt:lpstr>Segment Registers</vt:lpstr>
      <vt:lpstr>Segment Registers</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Slide 22</vt:lpstr>
      <vt:lpstr>Slide 23</vt:lpstr>
      <vt:lpstr>Slide 24</vt:lpstr>
      <vt:lpstr>Status Flags</vt:lpstr>
      <vt:lpstr>Status Flags</vt:lpstr>
      <vt:lpstr>Architecture(Flags)</vt:lpstr>
      <vt:lpstr>Control Flags</vt:lpstr>
      <vt:lpstr>Control Flags</vt:lpstr>
      <vt:lpstr>Control Flags</vt:lpstr>
      <vt:lpstr>Slide 31</vt:lpstr>
      <vt:lpstr>Slide 32</vt:lpstr>
      <vt:lpstr>Your turn . . .</vt:lpstr>
      <vt:lpstr>Slide 34</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AMMU</dc:creator>
  <cp:lastModifiedBy>Dr. Manju Khurana</cp:lastModifiedBy>
  <cp:revision>444</cp:revision>
  <cp:lastPrinted>2013-10-07T00:50:59Z</cp:lastPrinted>
  <dcterms:created xsi:type="dcterms:W3CDTF">2013-08-29T12:51:00Z</dcterms:created>
  <dcterms:modified xsi:type="dcterms:W3CDTF">2021-03-24T17:02:33Z</dcterms:modified>
</cp:coreProperties>
</file>