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2" r:id="rId2"/>
    <p:sldId id="297" r:id="rId3"/>
    <p:sldId id="298" r:id="rId4"/>
    <p:sldId id="359" r:id="rId5"/>
    <p:sldId id="386" r:id="rId6"/>
    <p:sldId id="387" r:id="rId7"/>
    <p:sldId id="531" r:id="rId8"/>
    <p:sldId id="532" r:id="rId9"/>
    <p:sldId id="533" r:id="rId10"/>
    <p:sldId id="534" r:id="rId11"/>
    <p:sldId id="535" r:id="rId12"/>
    <p:sldId id="536" r:id="rId13"/>
    <p:sldId id="530" r:id="rId14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B58F9E8C-0A85-4C74-BFCD-97BDB3FC2975}">
          <p14:sldIdLst>
            <p14:sldId id="256"/>
            <p14:sldId id="402"/>
            <p14:sldId id="259"/>
            <p14:sldId id="260"/>
            <p14:sldId id="261"/>
            <p14:sldId id="262"/>
            <p14:sldId id="277"/>
            <p14:sldId id="257"/>
            <p14:sldId id="302"/>
            <p14:sldId id="304"/>
            <p14:sldId id="305"/>
            <p14:sldId id="330"/>
            <p14:sldId id="309"/>
            <p14:sldId id="264"/>
            <p14:sldId id="265"/>
            <p14:sldId id="266"/>
            <p14:sldId id="267"/>
            <p14:sldId id="268"/>
            <p14:sldId id="278"/>
            <p14:sldId id="269"/>
            <p14:sldId id="271"/>
            <p14:sldId id="314"/>
            <p14:sldId id="315"/>
            <p14:sldId id="317"/>
            <p14:sldId id="316"/>
            <p14:sldId id="318"/>
            <p14:sldId id="320"/>
            <p14:sldId id="319"/>
            <p14:sldId id="272"/>
            <p14:sldId id="321"/>
            <p14:sldId id="322"/>
            <p14:sldId id="323"/>
            <p14:sldId id="324"/>
            <p14:sldId id="325"/>
            <p14:sldId id="326"/>
            <p14:sldId id="327"/>
            <p14:sldId id="276"/>
            <p14:sldId id="280"/>
            <p14:sldId id="384"/>
            <p14:sldId id="348"/>
            <p14:sldId id="347"/>
            <p14:sldId id="356"/>
            <p14:sldId id="328"/>
            <p14:sldId id="297"/>
            <p14:sldId id="298"/>
            <p14:sldId id="359"/>
            <p14:sldId id="386"/>
            <p14:sldId id="387"/>
            <p14:sldId id="385"/>
            <p14:sldId id="358"/>
            <p14:sldId id="360"/>
            <p14:sldId id="361"/>
            <p14:sldId id="363"/>
            <p14:sldId id="362"/>
            <p14:sldId id="365"/>
            <p14:sldId id="367"/>
            <p14:sldId id="369"/>
            <p14:sldId id="368"/>
            <p14:sldId id="329"/>
            <p14:sldId id="332"/>
            <p14:sldId id="370"/>
            <p14:sldId id="333"/>
            <p14:sldId id="371"/>
            <p14:sldId id="37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6"/>
            <p14:sldId id="349"/>
            <p14:sldId id="350"/>
            <p14:sldId id="351"/>
            <p14:sldId id="352"/>
            <p14:sldId id="353"/>
            <p14:sldId id="354"/>
            <p14:sldId id="355"/>
            <p14:sldId id="373"/>
            <p14:sldId id="374"/>
            <p14:sldId id="377"/>
          </p14:sldIdLst>
        </p14:section>
        <p14:section name="Untitled Section" id="{A1C4EBB7-3ABC-4BED-BA7D-7C3B348ECFEB}">
          <p14:sldIdLst>
            <p14:sldId id="378"/>
            <p14:sldId id="379"/>
            <p14:sldId id="380"/>
            <p14:sldId id="381"/>
            <p14:sldId id="376"/>
            <p14:sldId id="375"/>
            <p14:sldId id="401"/>
            <p14:sldId id="382"/>
            <p14:sldId id="383"/>
            <p14:sldId id="388"/>
            <p14:sldId id="389"/>
            <p14:sldId id="391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25"/>
            <p14:sldId id="414"/>
            <p14:sldId id="415"/>
            <p14:sldId id="417"/>
            <p14:sldId id="416"/>
            <p14:sldId id="418"/>
            <p14:sldId id="419"/>
            <p14:sldId id="420"/>
            <p14:sldId id="421"/>
            <p14:sldId id="422"/>
            <p14:sldId id="423"/>
            <p14:sldId id="424"/>
            <p14:sldId id="399"/>
            <p14:sldId id="403"/>
            <p14:sldId id="413"/>
            <p14:sldId id="404"/>
            <p14:sldId id="406"/>
            <p14:sldId id="405"/>
            <p14:sldId id="407"/>
            <p14:sldId id="408"/>
            <p14:sldId id="409"/>
            <p14:sldId id="410"/>
            <p14:sldId id="412"/>
            <p14:sldId id="411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ECFF"/>
    <a:srgbClr val="FF9900"/>
    <a:srgbClr val="990033"/>
    <a:srgbClr val="CCFF99"/>
    <a:srgbClr val="FF99CC"/>
    <a:srgbClr val="99FF66"/>
    <a:srgbClr val="FFCCFF"/>
    <a:srgbClr val="FF99FF"/>
    <a:srgbClr val="99FFCC"/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F3A7-3287-473E-9878-88F1FA1C4F21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18193-B5E2-4693-84D6-D19E11D102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88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E8BD-D62C-4981-974D-EABB634BAEC5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F0D4-BE3D-4F70-BEA1-EA1AD3D8A7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67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946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78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474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29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9C45-4CF4-48B8-A6FE-F7139FDB52D1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991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54F-6966-4451-99BD-C9ADD6B79821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730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2577-9723-4552-BAE8-343CC729F6BF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4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52DC-2859-47E5-B0A6-1528336DDF04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30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51C7-EB56-42B0-A392-55636E4850AD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94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E23A-4ACE-4AC5-A9D6-1DE9748F3AF5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714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39A-C437-4CB9-AE67-1A0029B939DC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30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0756"/>
            <a:ext cx="60198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A8BE-2336-44A5-8FD7-6312C25199A8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5" y="-25052"/>
            <a:ext cx="7265095" cy="698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4755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DC5-6B2F-42F4-91CC-82B5086206D6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303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C84E-DA2E-47D4-AD59-E69D272DD37D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686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EED0-36A2-4733-B7C0-4B0812CA6AD0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12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0" y="198438"/>
            <a:ext cx="6019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88934317-8EEE-4851-B43B-62A402F6295C}" type="datetime1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85E6815B-E59C-4D87-B1F6-ECBDD22AF1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44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FF0066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Octapost NBP" pitchFamily="2" charset="0"/>
              </a:rPr>
              <a:t>ADDRESSING MODES</a:t>
            </a:r>
            <a:endParaRPr lang="en-US" sz="3600" dirty="0">
              <a:latin typeface="Octapost NBP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0" y="4876800"/>
            <a:ext cx="2743200" cy="1060938"/>
          </a:xfrm>
        </p:spPr>
        <p:txBody>
          <a:bodyPr>
            <a:noAutofit/>
          </a:bodyPr>
          <a:lstStyle/>
          <a:p>
            <a:r>
              <a:rPr lang="en-IN" sz="1400" b="1" dirty="0" smtClean="0">
                <a:latin typeface="Bell MT" pitchFamily="18" charset="0"/>
              </a:rPr>
              <a:t>Dr. Manju Khurana</a:t>
            </a:r>
          </a:p>
          <a:p>
            <a:r>
              <a:rPr lang="en-IN" sz="1400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sz="1400" b="1" dirty="0" smtClean="0">
                <a:latin typeface="Bell MT" pitchFamily="18" charset="0"/>
              </a:rPr>
              <a:t>TIET, Patiala</a:t>
            </a:r>
          </a:p>
          <a:p>
            <a:r>
              <a:rPr lang="en-IN" sz="1400" b="1" dirty="0" smtClean="0">
                <a:latin typeface="Bell MT" pitchFamily="18" charset="0"/>
              </a:rPr>
              <a:t>manju.khurana@thapar.edu</a:t>
            </a:r>
            <a:endParaRPr lang="en-US" sz="14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2590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27432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</a:t>
            </a: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</a:t>
            </a: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762000"/>
            <a:ext cx="495300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operand’s offset is the sum of the content of an index register SI or DI and an 8-bit or 16-bit displacement.  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Offset (Effective address)=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[SI or DI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+ 8-bit or 16-bit displacement]</a:t>
            </a:r>
          </a:p>
          <a:p>
            <a:pPr algn="just"/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+ 05]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[SI + 1528H]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88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31602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</a:t>
            </a: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</a:t>
            </a: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762000"/>
            <a:ext cx="5029200" cy="556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Based Index Addressing, the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operand’s offset is the sum of the content of a base register BX or BP and an index register SI or DI.</a:t>
            </a:r>
          </a:p>
          <a:p>
            <a:pPr algn="just"/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Offset (Effective address)=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[BX or BP]+ [SI or DI]</a:t>
            </a:r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Examples are:</a:t>
            </a:r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[BX +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SI]</a:t>
            </a:r>
          </a:p>
          <a:p>
            <a:pPr algn="just"/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CX, [BX + SI]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3" algn="just"/>
            <a:endParaRPr lang="en-US" sz="14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lvl="3" algn="just"/>
            <a:endParaRPr lang="en-US" sz="14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8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3541266"/>
            <a:ext cx="365760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88217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Displacement </a:t>
            </a:r>
            <a:endParaRPr lang="en-US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6368" y="147935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762000"/>
            <a:ext cx="5029200" cy="60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this mode of addressing the operand’s offset is given by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Offset (Effective address)= [BX or BP]+ [SI or DI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+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8-bit or 16-bit displacement</a:t>
            </a:r>
          </a:p>
          <a:p>
            <a:pPr marL="0" lvl="2" algn="just"/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Examples are: </a:t>
            </a:r>
          </a:p>
          <a:p>
            <a:pPr marL="0" lvl="2" algn="just"/>
            <a:endParaRPr lang="en-IN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[BX +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+ 05]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endParaRPr lang="en-IN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[BX +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 + 1235H]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2" algn="just"/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57232"/>
            <a:ext cx="63246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1964" y="1703696"/>
            <a:ext cx="8794381" cy="685800"/>
            <a:chOff x="474258" y="1703696"/>
            <a:chExt cx="8275095" cy="685800"/>
          </a:xfrm>
        </p:grpSpPr>
        <p:sp>
          <p:nvSpPr>
            <p:cNvPr id="8" name="Rectangle 7"/>
            <p:cNvSpPr/>
            <p:nvPr/>
          </p:nvSpPr>
          <p:spPr>
            <a:xfrm>
              <a:off x="474258" y="1703696"/>
              <a:ext cx="8275094" cy="685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82395" y="1752600"/>
              <a:ext cx="3766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 : Addressing modes for register and immediate data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1964" y="2514600"/>
            <a:ext cx="8790970" cy="2514600"/>
            <a:chOff x="470848" y="2514600"/>
            <a:chExt cx="8275094" cy="2514600"/>
          </a:xfrm>
        </p:grpSpPr>
        <p:sp>
          <p:nvSpPr>
            <p:cNvPr id="10" name="Rectangle 9"/>
            <p:cNvSpPr/>
            <p:nvPr/>
          </p:nvSpPr>
          <p:spPr>
            <a:xfrm>
              <a:off x="470848" y="2514600"/>
              <a:ext cx="8275094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1533" y="3603008"/>
              <a:ext cx="40944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F0000"/>
                  </a:solidFill>
                </a:rPr>
                <a:t>Group II : Addressing modes for memory data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152" y="762000"/>
            <a:ext cx="6338248" cy="73866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 instruction of a program has to operate on a data. </a:t>
            </a:r>
          </a:p>
          <a:p>
            <a:pPr marL="285750" indent="-285750" algn="just">
              <a:buBlip>
                <a:blip r:embed="rId3"/>
              </a:buBlip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different ways in which a source operand is denoted in an instruction are known as addressing modes.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1964" y="1658064"/>
            <a:ext cx="396615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4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4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IN" sz="14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US" sz="14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Displacement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4708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753136" y="2117108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762000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Displacement</a:t>
            </a: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838200"/>
            <a:ext cx="52578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instruction will specify the name of the register which holds the data to be operated by the instruction.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CL, DH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content of 8-bit register DH is moved to another 8-bit register CL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(CL)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(DH)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2576098" cy="2532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62936" y="127323"/>
            <a:ext cx="30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 : Addressing modes for register and immediate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8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8392" y="3858904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3136" y="2117108"/>
            <a:ext cx="1608160" cy="3212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191904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Displacement</a:t>
            </a: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810000" y="1080448"/>
            <a:ext cx="52578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immediate addressing mode, </a:t>
            </a:r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8-bit or 16-bit data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specified as part of the instruction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DL, 08H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8-bit data (08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DL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(DL)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08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400" b="1" baseline="-25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AX, 0A9FH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16-bit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(0A9F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 register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(AX)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0A9F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400" b="1" baseline="-25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2936" y="127323"/>
            <a:ext cx="30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 : Addressing modes for register and immediate data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04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Modes : Memory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71" y="1004134"/>
            <a:ext cx="2466129" cy="24248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098675" y="4759325"/>
            <a:ext cx="3868738" cy="439738"/>
            <a:chOff x="1500" y="3788"/>
            <a:chExt cx="2437" cy="277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500" y="3788"/>
              <a:ext cx="2437" cy="277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610" y="3877"/>
              <a:ext cx="131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Physical Address (20 Bits)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368675" y="3359150"/>
            <a:ext cx="1155700" cy="1454150"/>
            <a:chOff x="2300" y="2906"/>
            <a:chExt cx="728" cy="916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2307" y="2906"/>
              <a:ext cx="721" cy="496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300" y="3049"/>
              <a:ext cx="6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Adder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609" y="3407"/>
              <a:ext cx="0" cy="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152400" y="2352675"/>
            <a:ext cx="3835400" cy="1158875"/>
            <a:chOff x="1418" y="2370"/>
            <a:chExt cx="2416" cy="730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81" y="278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418" y="2370"/>
              <a:ext cx="2416" cy="247"/>
            </a:xfrm>
            <a:prstGeom prst="cube">
              <a:avLst>
                <a:gd name="adj" fmla="val 24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661" y="2447"/>
              <a:ext cx="132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Segment Register (16 bits)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2365" y="2781"/>
              <a:ext cx="1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365" y="262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189" y="2376"/>
              <a:ext cx="642" cy="247"/>
            </a:xfrm>
            <a:prstGeom prst="cube">
              <a:avLst>
                <a:gd name="adj" fmla="val 249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49" y="2416"/>
              <a:ext cx="5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0 0 0 0</a:t>
              </a:r>
            </a:p>
          </p:txBody>
        </p:sp>
      </p:grp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3065463" y="1425575"/>
            <a:ext cx="3030537" cy="1987550"/>
            <a:chOff x="3253" y="1786"/>
            <a:chExt cx="1909" cy="1252"/>
          </a:xfrm>
        </p:grpSpPr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3253" y="1786"/>
              <a:ext cx="1909" cy="269"/>
              <a:chOff x="2109" y="1688"/>
              <a:chExt cx="1909" cy="269"/>
            </a:xfrm>
          </p:grpSpPr>
          <p:sp>
            <p:nvSpPr>
              <p:cNvPr id="30" name="AutoShape 23"/>
              <p:cNvSpPr>
                <a:spLocks noChangeArrowheads="1"/>
              </p:cNvSpPr>
              <p:nvPr/>
            </p:nvSpPr>
            <p:spPr bwMode="auto">
              <a:xfrm>
                <a:off x="2109" y="1688"/>
                <a:ext cx="1909" cy="262"/>
              </a:xfrm>
              <a:prstGeom prst="cube">
                <a:avLst>
                  <a:gd name="adj" fmla="val 24995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426" y="1786"/>
                <a:ext cx="1069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Offset Value (16 bits)</a:t>
                </a:r>
              </a:p>
            </p:txBody>
          </p:sp>
        </p:grp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987" y="2074"/>
              <a:ext cx="0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9529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Modes : Memory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1" y="990600"/>
            <a:ext cx="563879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20 Address lines  </a:t>
            </a:r>
            <a:r>
              <a:rPr lang="en-US" sz="1500" b="1" dirty="0" smtClean="0">
                <a:sym typeface="Symbol"/>
              </a:rPr>
              <a:t>  8086 can address up to          2</a:t>
            </a:r>
            <a:r>
              <a:rPr lang="en-US" sz="1500" b="1" baseline="30000" dirty="0" smtClean="0">
                <a:sym typeface="Symbol"/>
              </a:rPr>
              <a:t>20</a:t>
            </a:r>
            <a:r>
              <a:rPr lang="en-US" sz="1500" b="1" dirty="0" smtClean="0">
                <a:sym typeface="Symbol"/>
              </a:rPr>
              <a:t> = 1M bytes of memory</a:t>
            </a:r>
            <a:r>
              <a:rPr lang="en-US" sz="1500" b="1" dirty="0"/>
              <a:t/>
            </a:r>
            <a:br>
              <a:rPr lang="en-US" sz="1500" b="1" dirty="0"/>
            </a:br>
            <a:endParaRPr lang="en-US" sz="1500" b="1" dirty="0" smtClean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However, the largest register is only 16 bits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Physical Address will have to be calculated    </a:t>
            </a:r>
            <a:r>
              <a:rPr lang="en-US" sz="1500" b="1" dirty="0" smtClean="0">
                <a:solidFill>
                  <a:srgbClr val="CC0066"/>
                </a:solidFill>
              </a:rPr>
              <a:t>Physical </a:t>
            </a:r>
            <a:r>
              <a:rPr lang="en-US" sz="1500" b="1" dirty="0">
                <a:solidFill>
                  <a:srgbClr val="CC0066"/>
                </a:solidFill>
              </a:rPr>
              <a:t>Address : </a:t>
            </a:r>
            <a:r>
              <a:rPr lang="en-US" sz="1500" b="1" dirty="0" smtClean="0">
                <a:solidFill>
                  <a:srgbClr val="CC0066"/>
                </a:solidFill>
              </a:rPr>
              <a:t>Actual </a:t>
            </a:r>
            <a:r>
              <a:rPr lang="en-US" sz="1500" b="1" dirty="0">
                <a:solidFill>
                  <a:srgbClr val="CC0066"/>
                </a:solidFill>
              </a:rPr>
              <a:t>address of a byte in </a:t>
            </a:r>
            <a:r>
              <a:rPr lang="en-US" sz="1500" b="1" dirty="0" smtClean="0">
                <a:solidFill>
                  <a:srgbClr val="CC0066"/>
                </a:solidFill>
              </a:rPr>
              <a:t>memory</a:t>
            </a:r>
            <a:r>
              <a:rPr lang="en-US" sz="1500" b="1" dirty="0">
                <a:solidFill>
                  <a:srgbClr val="CC0066"/>
                </a:solidFill>
              </a:rPr>
              <a:t>. i.e. the </a:t>
            </a:r>
            <a:r>
              <a:rPr lang="en-US" sz="1500" b="1" dirty="0" smtClean="0">
                <a:solidFill>
                  <a:srgbClr val="CC0066"/>
                </a:solidFill>
              </a:rPr>
              <a:t>value </a:t>
            </a:r>
            <a:r>
              <a:rPr lang="en-US" sz="1500" b="1" dirty="0">
                <a:solidFill>
                  <a:srgbClr val="CC0066"/>
                </a:solidFill>
              </a:rPr>
              <a:t>which goes out onto the address bus</a:t>
            </a:r>
            <a:r>
              <a:rPr lang="en-US" sz="1500" b="1" dirty="0" smtClean="0">
                <a:solidFill>
                  <a:srgbClr val="CC0066"/>
                </a:solidFill>
              </a:rPr>
              <a:t>.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>
              <a:solidFill>
                <a:srgbClr val="CC0066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Memory Address represented in the form –          </a:t>
            </a:r>
            <a:r>
              <a:rPr lang="en-US" sz="1500" b="1" dirty="0" err="1" smtClean="0">
                <a:solidFill>
                  <a:srgbClr val="CC0066"/>
                </a:solidFill>
              </a:rPr>
              <a:t>Seg</a:t>
            </a:r>
            <a:r>
              <a:rPr lang="en-US" sz="1500" b="1" dirty="0" smtClean="0">
                <a:solidFill>
                  <a:srgbClr val="CC0066"/>
                </a:solidFill>
              </a:rPr>
              <a:t> : Offset   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Eg</a:t>
            </a:r>
            <a:r>
              <a:rPr lang="en-US" sz="1500" b="1" dirty="0" smtClean="0"/>
              <a:t> - 89AB:F012)</a:t>
            </a:r>
          </a:p>
          <a:p>
            <a:pPr marL="285750" indent="-285750">
              <a:buBlip>
                <a:blip r:embed="rId3"/>
              </a:buBlip>
            </a:pPr>
            <a:endParaRPr lang="en-US" sz="1500" b="1" dirty="0"/>
          </a:p>
          <a:p>
            <a:pPr marL="285750" indent="-285750">
              <a:buBlip>
                <a:blip r:embed="rId3"/>
              </a:buBlip>
            </a:pPr>
            <a:r>
              <a:rPr lang="en-US" sz="1500" b="1" dirty="0" smtClean="0"/>
              <a:t>Each </a:t>
            </a:r>
            <a:r>
              <a:rPr lang="en-US" sz="1500" b="1" dirty="0"/>
              <a:t>time the processor wants to  access memory, it </a:t>
            </a:r>
            <a:r>
              <a:rPr lang="en-US" sz="1500" b="1" dirty="0" smtClean="0"/>
              <a:t>takes </a:t>
            </a:r>
            <a:r>
              <a:rPr lang="en-US" sz="1500" b="1" dirty="0"/>
              <a:t>the contents of a segment register, </a:t>
            </a:r>
            <a:r>
              <a:rPr lang="en-US" sz="1500" b="1" dirty="0" smtClean="0"/>
              <a:t>shifts </a:t>
            </a:r>
            <a:r>
              <a:rPr lang="en-US" sz="1500" b="1" dirty="0"/>
              <a:t>it </a:t>
            </a:r>
            <a:r>
              <a:rPr lang="en-US" sz="1500" b="1" dirty="0" smtClean="0"/>
              <a:t>one hexadecimal place to the left (same as multiplying by </a:t>
            </a:r>
            <a:r>
              <a:rPr lang="en-US" sz="1500" b="1" dirty="0"/>
              <a:t>16</a:t>
            </a:r>
            <a:r>
              <a:rPr lang="en-US" sz="1500" b="1" baseline="-25000" dirty="0"/>
              <a:t>10</a:t>
            </a:r>
            <a:r>
              <a:rPr lang="en-US" sz="1500" b="1" dirty="0" smtClean="0"/>
              <a:t>), </a:t>
            </a:r>
            <a:r>
              <a:rPr lang="en-US" sz="1500" b="1" dirty="0"/>
              <a:t>then add the required offset to form </a:t>
            </a:r>
            <a:r>
              <a:rPr lang="en-US" sz="1500" b="1" dirty="0" smtClean="0"/>
              <a:t>the 20- bit address</a:t>
            </a:r>
            <a:endParaRPr lang="en-US" sz="1500" b="1" dirty="0"/>
          </a:p>
          <a:p>
            <a:endParaRPr lang="en-US" sz="1500" b="1" dirty="0"/>
          </a:p>
        </p:txBody>
      </p:sp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71" y="1004134"/>
            <a:ext cx="2466129" cy="24248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468749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C0066"/>
                </a:solidFill>
              </a:rPr>
              <a:t>89AB : F012 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  89AB    89AB0  (Paragraph to byte  89AB x 10 = 89AB0)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F012     0F012   (Offset is already in byte unit)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            + -------</a:t>
            </a:r>
          </a:p>
          <a:p>
            <a:r>
              <a:rPr lang="en-US" sz="1400" b="1" dirty="0">
                <a:solidFill>
                  <a:srgbClr val="CC0066"/>
                </a:solidFill>
                <a:sym typeface="Symbol"/>
              </a:rPr>
              <a:t> </a:t>
            </a:r>
            <a:r>
              <a:rPr lang="en-US" sz="1400" b="1" dirty="0" smtClean="0">
                <a:solidFill>
                  <a:srgbClr val="CC0066"/>
                </a:solidFill>
                <a:sym typeface="Symbol"/>
              </a:rPr>
              <a:t>                                          98AC2   (The absolute address)</a:t>
            </a:r>
            <a:endParaRPr lang="en-US" sz="1400" b="1" dirty="0">
              <a:solidFill>
                <a:srgbClr val="CC0066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854371" y="4575556"/>
            <a:ext cx="1808327" cy="427346"/>
          </a:xfrm>
          <a:prstGeom prst="borderCallout1">
            <a:avLst>
              <a:gd name="adj1" fmla="val 49795"/>
              <a:gd name="adj2" fmla="val -725"/>
              <a:gd name="adj3" fmla="val 223499"/>
              <a:gd name="adj4" fmla="val -119947"/>
            </a:avLst>
          </a:prstGeom>
          <a:solidFill>
            <a:srgbClr val="FFFFCC"/>
          </a:solidFill>
          <a:ln w="635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 bytes of contiguous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10023368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573714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9862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</a:t>
            </a: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</a:t>
            </a:r>
            <a:endParaRPr lang="en-US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1524000"/>
            <a:ext cx="4953000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direct addressing mode the operand’s offset is given in the instruction as an 8-bit or 16-bit displacement element. 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Examples are:</a:t>
            </a:r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BX, [1354H] </a:t>
            </a: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 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 [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0400H]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square brackets around the 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1354</a:t>
            </a:r>
            <a:r>
              <a:rPr lang="en-US" sz="1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denotes the contents of the memory location. When executed, this instruction will copy the contents of the memory location into BX register.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 mode is called direct because the displacement of the operand from the segment base is specified directly in the instruction.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3931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19410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7"/>
            </a:pPr>
            <a:endParaRPr lang="en-IN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Tx/>
              <a:buAutoNum type="arabicPeriod" startAt="7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</a:t>
            </a: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</a:t>
            </a:r>
            <a:endParaRPr lang="en-US" sz="1300" b="1" dirty="0" smtClean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783608"/>
            <a:ext cx="5097440" cy="586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Register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addressing,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operand’s offset is placed in any one of the registers BX, BP, SI or DI as specified in the instruction.  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[BX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AL, [SI]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93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2398266"/>
            <a:ext cx="3264190" cy="421134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52" y="6576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Octapost NBP" pitchFamily="2" charset="0"/>
              </a:rPr>
              <a:t>8086 Microprocessor</a:t>
            </a:r>
            <a:endParaRPr lang="en-US" sz="1600" b="1" dirty="0">
              <a:latin typeface="Octapost NBP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76" y="838393"/>
            <a:ext cx="373050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Addressing</a:t>
            </a:r>
          </a:p>
          <a:p>
            <a:pPr marL="342900" indent="-342900">
              <a:buAutoNum type="arabicPeriod"/>
            </a:pPr>
            <a:endParaRPr lang="en-US" sz="1300" b="1" dirty="0" smtClean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300" b="1" dirty="0" smtClean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Immediate Addressing</a:t>
            </a:r>
          </a:p>
          <a:p>
            <a:pPr marL="342900" indent="-342900">
              <a:buAutoNum type="arabicPeriod" startAt="2"/>
            </a:pPr>
            <a:endParaRPr lang="en-US" sz="1300" b="1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 Addressing</a:t>
            </a:r>
          </a:p>
          <a:p>
            <a:pPr marL="342900" indent="-342900">
              <a:buAutoNum type="arabicPeriod" startAt="3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4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 </a:t>
            </a:r>
            <a:r>
              <a:rPr lang="en-US" sz="1300" b="1" dirty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Indirect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4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5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Addressing</a:t>
            </a:r>
          </a:p>
          <a:p>
            <a:pPr marL="342900" indent="-342900">
              <a:buAutoNum type="arabicPeriod" startAt="5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6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Addressing</a:t>
            </a:r>
          </a:p>
          <a:p>
            <a:pPr marL="342900" indent="-342900">
              <a:buAutoNum type="arabicPeriod" startAt="6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Indexed </a:t>
            </a:r>
            <a:r>
              <a:rPr lang="en-US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Addressing</a:t>
            </a:r>
          </a:p>
          <a:p>
            <a:pPr marL="342900" indent="-342900">
              <a:buAutoNum type="arabicPeriod" startAt="7"/>
            </a:pPr>
            <a:endParaRPr lang="en-US" sz="1300" b="1" dirty="0">
              <a:solidFill>
                <a:srgbClr val="99003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 startAt="8"/>
            </a:pP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Based Indexed with </a:t>
            </a:r>
            <a:r>
              <a:rPr lang="en-IN" sz="1300" b="1" dirty="0" smtClean="0">
                <a:solidFill>
                  <a:srgbClr val="99003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Displacement</a:t>
            </a:r>
          </a:p>
        </p:txBody>
      </p:sp>
      <p:pic>
        <p:nvPicPr>
          <p:cNvPr id="26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85" y="5547752"/>
            <a:ext cx="1323129" cy="13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36368" y="127323"/>
            <a:ext cx="27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</a:rPr>
              <a:t>Group II : Addressing modes for memory data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6200" y="762000"/>
            <a:ext cx="5105400" cy="594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Based Addressing,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operand’s offset is the sum of an 8-bit or 16-bit displacement and the contents of the base register BX or BP. BX is used as a base register for data segment, and BP is used as a base register for stack segment.</a:t>
            </a:r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Offset (Effective address)= [BX + 8-bit or 16-bit displacement]</a:t>
            </a:r>
          </a:p>
          <a:p>
            <a:pPr algn="just"/>
            <a:endParaRPr lang="en-IN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Examples are:</a:t>
            </a:r>
            <a:endParaRPr lang="en-US" sz="1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AL,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[BX + 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05H</a:t>
            </a:r>
            <a:r>
              <a:rPr lang="en-US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</a:t>
            </a:r>
            <a:r>
              <a:rPr lang="en-IN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AL, [BX + 1346H]</a:t>
            </a:r>
            <a:endParaRPr lang="en-US" sz="14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200" b="1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200" b="1" dirty="0" smtClean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3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897</Words>
  <Application>Microsoft Office PowerPoint</Application>
  <PresentationFormat>On-screen Show (4:3)</PresentationFormat>
  <Paragraphs>281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ADDRESSING MODES</vt:lpstr>
      <vt:lpstr>Addressing Modes</vt:lpstr>
      <vt:lpstr>Addressing Modes</vt:lpstr>
      <vt:lpstr>Addressing Modes</vt:lpstr>
      <vt:lpstr>Addressing Modes : Memory Access</vt:lpstr>
      <vt:lpstr>Addressing Modes : Memory Access</vt:lpstr>
      <vt:lpstr>Addressing Modes</vt:lpstr>
      <vt:lpstr>Addressing Modes</vt:lpstr>
      <vt:lpstr>Addressing Modes</vt:lpstr>
      <vt:lpstr>Addressing Modes</vt:lpstr>
      <vt:lpstr>Addressing Modes</vt:lpstr>
      <vt:lpstr>Addressing Modes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AMMU</dc:creator>
  <cp:lastModifiedBy>Dr. Manju Khurana</cp:lastModifiedBy>
  <cp:revision>455</cp:revision>
  <cp:lastPrinted>2013-10-07T00:50:59Z</cp:lastPrinted>
  <dcterms:created xsi:type="dcterms:W3CDTF">2013-08-29T12:51:00Z</dcterms:created>
  <dcterms:modified xsi:type="dcterms:W3CDTF">2021-03-25T17:15:12Z</dcterms:modified>
</cp:coreProperties>
</file>