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Lst>
  <p:sldSz cy="6858000" cx="9144000"/>
  <p:notesSz cx="7102475" cy="10231425"/>
  <p:embeddedFontLst>
    <p:embeddedFont>
      <p:font typeface="Constantia"/>
      <p:regular r:id="rId139"/>
      <p:bold r:id="rId140"/>
      <p:italic r:id="rId141"/>
      <p:boldItalic r:id="rId142"/>
    </p:embeddedFont>
    <p:embeddedFont>
      <p:font typeface="Arial Black"/>
      <p:regular r:id="rId143"/>
    </p:embeddedFont>
    <p:embeddedFont>
      <p:font typeface="Bell MT"/>
      <p:regular r:id="rId144"/>
      <p:bold r:id="rId145"/>
      <p:italic r:id="rId146"/>
      <p:boldItalic r:id="rId1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8" roundtripDataSignature="AMtx7mh5G8N+d5MbKOeXTW7kBTqpFbn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F5ABF6-A614-4836-B4FD-B1D67D3B6409}">
  <a:tblStyle styleId="{7CF5ABF6-A614-4836-B4FD-B1D67D3B6409}" styleName="Table_0">
    <a:wholeTbl>
      <a:tcTxStyle b="off" i="off">
        <a:font>
          <a:latin typeface="Constantia"/>
          <a:ea typeface="Constantia"/>
          <a:cs typeface="Constanti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48" Type="http://customschemas.google.com/relationships/presentationmetadata" Target="metadata"/><Relationship Id="rId9" Type="http://schemas.openxmlformats.org/officeDocument/2006/relationships/slide" Target="slides/slide1.xml"/><Relationship Id="rId143" Type="http://schemas.openxmlformats.org/officeDocument/2006/relationships/font" Target="fonts/ArialBlack-regular.fntdata"/><Relationship Id="rId142" Type="http://schemas.openxmlformats.org/officeDocument/2006/relationships/font" Target="fonts/Constantia-boldItalic.fntdata"/><Relationship Id="rId141" Type="http://schemas.openxmlformats.org/officeDocument/2006/relationships/font" Target="fonts/Constantia-italic.fntdata"/><Relationship Id="rId140" Type="http://schemas.openxmlformats.org/officeDocument/2006/relationships/font" Target="fonts/Constantia-bold.fntdata"/><Relationship Id="rId5" Type="http://schemas.openxmlformats.org/officeDocument/2006/relationships/slideMaster" Target="slideMasters/slideMaster1.xml"/><Relationship Id="rId147" Type="http://schemas.openxmlformats.org/officeDocument/2006/relationships/font" Target="fonts/BellMT-boldItalic.fntdata"/><Relationship Id="rId6" Type="http://schemas.openxmlformats.org/officeDocument/2006/relationships/slideMaster" Target="slideMasters/slideMaster2.xml"/><Relationship Id="rId146" Type="http://schemas.openxmlformats.org/officeDocument/2006/relationships/font" Target="fonts/BellMT-italic.fntdata"/><Relationship Id="rId7" Type="http://schemas.openxmlformats.org/officeDocument/2006/relationships/slideMaster" Target="slideMasters/slideMaster3.xml"/><Relationship Id="rId145" Type="http://schemas.openxmlformats.org/officeDocument/2006/relationships/font" Target="fonts/BellMT-bold.fntdata"/><Relationship Id="rId8" Type="http://schemas.openxmlformats.org/officeDocument/2006/relationships/notesMaster" Target="notesMasters/notesMaster1.xml"/><Relationship Id="rId144" Type="http://schemas.openxmlformats.org/officeDocument/2006/relationships/font" Target="fonts/BellMT-regular.fntdata"/><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font" Target="fonts/Constantia-regular.fntdata"/><Relationship Id="rId138" Type="http://schemas.openxmlformats.org/officeDocument/2006/relationships/slide" Target="slides/slide130.xml"/><Relationship Id="rId137" Type="http://schemas.openxmlformats.org/officeDocument/2006/relationships/slide" Target="slides/slide129.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rtl="0" algn="l">
              <a:spcBef>
                <a:spcPts val="0"/>
              </a:spcBef>
              <a:spcAft>
                <a:spcPts val="0"/>
              </a:spcAft>
              <a:buSzPts val="1400"/>
              <a:buNone/>
              <a:defRPr sz="1800">
                <a:solidFill>
                  <a:schemeClr val="dk1"/>
                </a:solidFill>
                <a:latin typeface="Calibri"/>
                <a:ea typeface="Calibri"/>
                <a:cs typeface="Calibri"/>
                <a:sym typeface="Calibri"/>
              </a:defRPr>
            </a:lvl6pPr>
            <a:lvl7pPr lvl="6" rtl="0" algn="l">
              <a:spcBef>
                <a:spcPts val="0"/>
              </a:spcBef>
              <a:spcAft>
                <a:spcPts val="0"/>
              </a:spcAft>
              <a:buSzPts val="1400"/>
              <a:buNone/>
              <a:defRPr sz="1800">
                <a:solidFill>
                  <a:schemeClr val="dk1"/>
                </a:solidFill>
                <a:latin typeface="Calibri"/>
                <a:ea typeface="Calibri"/>
                <a:cs typeface="Calibri"/>
                <a:sym typeface="Calibri"/>
              </a:defRPr>
            </a:lvl7pPr>
            <a:lvl8pPr lvl="7" rtl="0" algn="l">
              <a:spcBef>
                <a:spcPts val="0"/>
              </a:spcBef>
              <a:spcAft>
                <a:spcPts val="0"/>
              </a:spcAft>
              <a:buSzPts val="1400"/>
              <a:buNone/>
              <a:defRPr sz="1800">
                <a:solidFill>
                  <a:schemeClr val="dk1"/>
                </a:solidFill>
                <a:latin typeface="Calibri"/>
                <a:ea typeface="Calibri"/>
                <a:cs typeface="Calibri"/>
                <a:sym typeface="Calibri"/>
              </a:defRPr>
            </a:lvl8pPr>
            <a:lvl9pPr lvl="8" rtl="0" algn="l">
              <a:spcBef>
                <a:spcPts val="0"/>
              </a:spcBef>
              <a:spcAft>
                <a:spcPts val="0"/>
              </a:spcAft>
              <a:buSzPts val="1400"/>
              <a:buNone/>
              <a:defRPr sz="1800">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2725" y="0"/>
            <a:ext cx="3078162"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rtl="0" algn="l">
              <a:spcBef>
                <a:spcPts val="0"/>
              </a:spcBef>
              <a:spcAft>
                <a:spcPts val="0"/>
              </a:spcAft>
              <a:buSzPts val="1400"/>
              <a:buNone/>
              <a:defRPr sz="1800">
                <a:solidFill>
                  <a:schemeClr val="dk1"/>
                </a:solidFill>
                <a:latin typeface="Calibri"/>
                <a:ea typeface="Calibri"/>
                <a:cs typeface="Calibri"/>
                <a:sym typeface="Calibri"/>
              </a:defRPr>
            </a:lvl6pPr>
            <a:lvl7pPr lvl="6" rtl="0" algn="l">
              <a:spcBef>
                <a:spcPts val="0"/>
              </a:spcBef>
              <a:spcAft>
                <a:spcPts val="0"/>
              </a:spcAft>
              <a:buSzPts val="1400"/>
              <a:buNone/>
              <a:defRPr sz="1800">
                <a:solidFill>
                  <a:schemeClr val="dk1"/>
                </a:solidFill>
                <a:latin typeface="Calibri"/>
                <a:ea typeface="Calibri"/>
                <a:cs typeface="Calibri"/>
                <a:sym typeface="Calibri"/>
              </a:defRPr>
            </a:lvl7pPr>
            <a:lvl8pPr lvl="7" rtl="0" algn="l">
              <a:spcBef>
                <a:spcPts val="0"/>
              </a:spcBef>
              <a:spcAft>
                <a:spcPts val="0"/>
              </a:spcAft>
              <a:buSzPts val="1400"/>
              <a:buNone/>
              <a:defRPr sz="1800">
                <a:solidFill>
                  <a:schemeClr val="dk1"/>
                </a:solidFill>
                <a:latin typeface="Calibri"/>
                <a:ea typeface="Calibri"/>
                <a:cs typeface="Calibri"/>
                <a:sym typeface="Calibri"/>
              </a:defRPr>
            </a:lvl8pPr>
            <a:lvl9pPr lvl="8" rtl="0" algn="l">
              <a:spcBef>
                <a:spcPts val="0"/>
              </a:spcBef>
              <a:spcAft>
                <a:spcPts val="0"/>
              </a:spcAft>
              <a:buSzPts val="1400"/>
              <a:buNone/>
              <a:defRPr sz="1800">
                <a:solidFill>
                  <a:schemeClr val="dk1"/>
                </a:solidFill>
                <a:latin typeface="Calibri"/>
                <a:ea typeface="Calibri"/>
                <a:cs typeface="Calibri"/>
                <a:sym typeface="Calibri"/>
              </a:defRPr>
            </a:lvl9pPr>
          </a:lstStyle>
          <a:p/>
        </p:txBody>
      </p:sp>
      <p:sp>
        <p:nvSpPr>
          <p:cNvPr id="5" name="Google Shape;5;n"/>
          <p:cNvSpPr/>
          <p:nvPr>
            <p:ph idx="3"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2" y="4859338"/>
            <a:ext cx="5683250" cy="4605338"/>
          </a:xfrm>
          <a:prstGeom prst="rect">
            <a:avLst/>
          </a:prstGeom>
          <a:noFill/>
          <a:ln>
            <a:noFill/>
          </a:ln>
        </p:spPr>
        <p:txBody>
          <a:bodyPr anchorCtr="0" anchor="t" bIns="49500" lIns="99025" spcFirstLastPara="1" rIns="99025" wrap="square" tIns="49500">
            <a:noAutofit/>
          </a:bodyPr>
          <a:lstStyle>
            <a:lvl1pPr indent="-228600" lvl="0" marL="457200" rtl="0" algn="l">
              <a:lnSpc>
                <a:spcPct val="100000"/>
              </a:lnSpc>
              <a:spcBef>
                <a:spcPts val="36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228600" lvl="1" marL="914400" rtl="0" algn="l">
              <a:lnSpc>
                <a:spcPct val="100000"/>
              </a:lnSpc>
              <a:spcBef>
                <a:spcPts val="36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228600" lvl="2" marL="1371600" rtl="0" algn="l">
              <a:lnSpc>
                <a:spcPct val="100000"/>
              </a:lnSpc>
              <a:spcBef>
                <a:spcPts val="36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228600" lvl="3" marL="1828800" rtl="0" algn="l">
              <a:lnSpc>
                <a:spcPct val="100000"/>
              </a:lnSpc>
              <a:spcBef>
                <a:spcPts val="36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228600" lvl="4" marL="2286000" rtl="0" algn="l">
              <a:lnSpc>
                <a:spcPct val="100000"/>
              </a:lnSpc>
              <a:spcBef>
                <a:spcPts val="36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 name="Google Shape;7;n"/>
          <p:cNvSpPr txBox="1"/>
          <p:nvPr>
            <p:ph idx="11" type="ftr"/>
          </p:nvPr>
        </p:nvSpPr>
        <p:spPr>
          <a:xfrm>
            <a:off x="0" y="9718675"/>
            <a:ext cx="3078162" cy="511175"/>
          </a:xfrm>
          <a:prstGeom prst="rect">
            <a:avLst/>
          </a:prstGeom>
          <a:noFill/>
          <a:ln>
            <a:noFill/>
          </a:ln>
        </p:spPr>
        <p:txBody>
          <a:bodyPr anchorCtr="0" anchor="b" bIns="49500" lIns="99025" spcFirstLastPara="1" rIns="99025" wrap="square" tIns="49500">
            <a:noAutofit/>
          </a:bodyPr>
          <a:lstStyle>
            <a:lvl1pPr lvl="0"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rtl="0" algn="l">
              <a:spcBef>
                <a:spcPts val="0"/>
              </a:spcBef>
              <a:spcAft>
                <a:spcPts val="0"/>
              </a:spcAft>
              <a:buSzPts val="1400"/>
              <a:buNone/>
              <a:defRPr sz="1800">
                <a:solidFill>
                  <a:schemeClr val="dk1"/>
                </a:solidFill>
                <a:latin typeface="Calibri"/>
                <a:ea typeface="Calibri"/>
                <a:cs typeface="Calibri"/>
                <a:sym typeface="Calibri"/>
              </a:defRPr>
            </a:lvl6pPr>
            <a:lvl7pPr lvl="6" rtl="0" algn="l">
              <a:spcBef>
                <a:spcPts val="0"/>
              </a:spcBef>
              <a:spcAft>
                <a:spcPts val="0"/>
              </a:spcAft>
              <a:buSzPts val="1400"/>
              <a:buNone/>
              <a:defRPr sz="1800">
                <a:solidFill>
                  <a:schemeClr val="dk1"/>
                </a:solidFill>
                <a:latin typeface="Calibri"/>
                <a:ea typeface="Calibri"/>
                <a:cs typeface="Calibri"/>
                <a:sym typeface="Calibri"/>
              </a:defRPr>
            </a:lvl7pPr>
            <a:lvl8pPr lvl="7" rtl="0" algn="l">
              <a:spcBef>
                <a:spcPts val="0"/>
              </a:spcBef>
              <a:spcAft>
                <a:spcPts val="0"/>
              </a:spcAft>
              <a:buSzPts val="1400"/>
              <a:buNone/>
              <a:defRPr sz="1800">
                <a:solidFill>
                  <a:schemeClr val="dk1"/>
                </a:solidFill>
                <a:latin typeface="Calibri"/>
                <a:ea typeface="Calibri"/>
                <a:cs typeface="Calibri"/>
                <a:sym typeface="Calibri"/>
              </a:defRPr>
            </a:lvl8pPr>
            <a:lvl9pPr lvl="8" rtl="0" algn="l">
              <a:spcBef>
                <a:spcPts val="0"/>
              </a:spcBef>
              <a:spcAft>
                <a:spcPts val="0"/>
              </a:spcAft>
              <a:buSzPts val="1400"/>
              <a:buNone/>
              <a:defRPr sz="1800">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2725" y="9718675"/>
            <a:ext cx="3078162"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chemeClr val="dk1"/>
              </a:buClr>
              <a:buSzPts val="1300"/>
              <a:buFont typeface="Calibri"/>
              <a:buNone/>
            </a:pPr>
            <a:fld id="{00000000-1234-1234-1234-123412341234}" type="slidenum">
              <a:rPr b="0" i="0" lang="en-IN"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24" name="Google Shape;124;p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81" name="Google Shape;181;p1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0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71" name="Google Shape;771;p10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0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77" name="Google Shape;777;p10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83" name="Google Shape;783;p10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0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89" name="Google Shape;789;p10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0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95" name="Google Shape;795;p10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0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02" name="Google Shape;802;p10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10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08" name="Google Shape;808;p10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10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14" name="Google Shape;814;p10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0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21" name="Google Shape;821;p10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0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28" name="Google Shape;828;p10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89" name="Google Shape;189;p1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11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34" name="Google Shape;834;p11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1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41" name="Google Shape;841;p11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1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48" name="Google Shape;848;p11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1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53" name="Google Shape;853;p11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1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59" name="Google Shape;859;p11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11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65" name="Google Shape;865;p11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1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72" name="Google Shape;872;p11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1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79" name="Google Shape;879;p11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1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85" name="Google Shape;885;p11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1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92" name="Google Shape;892;p11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96" name="Google Shape;196;p1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12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898" name="Google Shape;898;p12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2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05" name="Google Shape;905;p12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2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12" name="Google Shape;912;p12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2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17" name="Google Shape;917;p12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2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23" name="Google Shape;923;p12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2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30" name="Google Shape;930;p12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37" name="Google Shape;937;p12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2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43" name="Google Shape;943;p12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2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49" name="Google Shape;949;p12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12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55" name="Google Shape;955;p12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03" name="Google Shape;203;p1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13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961" name="Google Shape;961;p13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09" name="Google Shape;209;p1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16" name="Google Shape;216;p1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22" name="Google Shape;222;p1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27" name="Google Shape;227;p1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35" name="Google Shape;235;p1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40" name="Google Shape;240;p1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30" name="Google Shape;130;p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46" name="Google Shape;246;p2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53" name="Google Shape;253;p2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59" name="Google Shape;259;p2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65" name="Google Shape;265;p2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71" name="Google Shape;271;p2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78" name="Google Shape;278;p2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84" name="Google Shape;284;p2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90" name="Google Shape;290;p2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296" name="Google Shape;296;p2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03" name="Google Shape;303;p2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36" name="Google Shape;136;p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09" name="Google Shape;309;p3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15" name="Google Shape;315;p3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23" name="Google Shape;323;p3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29" name="Google Shape;329;p3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35" name="Google Shape;335;p3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41" name="Google Shape;341;p3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47" name="Google Shape;347;p3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53" name="Google Shape;353;p3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59" name="Google Shape;359;p3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65" name="Google Shape;365;p3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42" name="Google Shape;142;p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71" name="Google Shape;371;p4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78" name="Google Shape;378;p4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85" name="Google Shape;385;p4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91" name="Google Shape;391;p4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399" name="Google Shape;399;p4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04" name="Google Shape;404;p4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10" name="Google Shape;410;p4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20" name="Google Shape;420;p4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29" name="Google Shape;429;p4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35" name="Google Shape;435;p4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48" name="Google Shape;148;p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41" name="Google Shape;441;p5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47" name="Google Shape;447;p5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54" name="Google Shape;454;p5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61" name="Google Shape;461;p5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68" name="Google Shape;468;p5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74" name="Google Shape;474;p5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80" name="Google Shape;480;p5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89" name="Google Shape;489;p5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498" name="Google Shape;498;p5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59:notes"/>
          <p:cNvSpPr txBox="1"/>
          <p:nvPr>
            <p:ph idx="1" type="body"/>
          </p:nvPr>
        </p:nvSpPr>
        <p:spPr>
          <a:xfrm>
            <a:off x="709612" y="4859338"/>
            <a:ext cx="5683250" cy="4605338"/>
          </a:xfrm>
          <a:prstGeom prst="rect">
            <a:avLst/>
          </a:prstGeom>
          <a:noFill/>
          <a:ln>
            <a:noFill/>
          </a:ln>
        </p:spPr>
        <p:txBody>
          <a:bodyPr anchorCtr="0" anchor="t" bIns="49500" lIns="99025" spcFirstLastPara="1" rIns="99025" wrap="square" tIns="495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06" name="Google Shape;506;p59:notes"/>
          <p:cNvSpPr txBox="1"/>
          <p:nvPr>
            <p:ph idx="12" type="sldNum"/>
          </p:nvPr>
        </p:nvSpPr>
        <p:spPr>
          <a:xfrm>
            <a:off x="4022725" y="9718675"/>
            <a:ext cx="3078162" cy="511175"/>
          </a:xfrm>
          <a:prstGeom prst="rect">
            <a:avLst/>
          </a:prstGeom>
          <a:noFill/>
          <a:ln>
            <a:noFill/>
          </a:ln>
        </p:spPr>
        <p:txBody>
          <a:bodyPr anchorCtr="0" anchor="b" bIns="49500" lIns="99025" spcFirstLastPara="1" rIns="99025" wrap="square" tIns="49500">
            <a:noAutofit/>
          </a:bodyPr>
          <a:lstStyle/>
          <a:p>
            <a:pPr indent="0" lvl="0" marL="0" rtl="0" algn="r">
              <a:lnSpc>
                <a:spcPct val="100000"/>
              </a:lnSpc>
              <a:spcBef>
                <a:spcPts val="0"/>
              </a:spcBef>
              <a:spcAft>
                <a:spcPts val="0"/>
              </a:spcAft>
              <a:buClr>
                <a:schemeClr val="dk1"/>
              </a:buClr>
              <a:buSzPts val="1300"/>
              <a:buFont typeface="Calibri"/>
              <a:buNone/>
            </a:pPr>
            <a:fld id="{00000000-1234-1234-1234-123412341234}" type="slidenum">
              <a:rPr lang="en-IN" sz="1300">
                <a:latin typeface="Calibri"/>
                <a:ea typeface="Calibri"/>
                <a:cs typeface="Calibri"/>
                <a:sym typeface="Calibri"/>
              </a:rPr>
              <a:t>‹#›</a:t>
            </a:fld>
            <a:endParaRPr sz="13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55" name="Google Shape;155;p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13" name="Google Shape;513;p6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20" name="Google Shape;520;p6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26" name="Google Shape;526;p6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32" name="Google Shape;532;p6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38" name="Google Shape;538;p6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44" name="Google Shape;544;p6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52" name="Google Shape;552;p6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58" name="Google Shape;558;p6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63" name="Google Shape;563;p6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69" name="Google Shape;569;p6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61" name="Google Shape;161;p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76" name="Google Shape;576;p7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83" name="Google Shape;583;p7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90" name="Google Shape;590;p7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597" name="Google Shape;597;p7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03" name="Google Shape;603;p7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08" name="Google Shape;608;p7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7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14" name="Google Shape;614;p7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77:notes"/>
          <p:cNvSpPr txBox="1"/>
          <p:nvPr>
            <p:ph idx="1" type="body"/>
          </p:nvPr>
        </p:nvSpPr>
        <p:spPr>
          <a:xfrm>
            <a:off x="709612" y="4859338"/>
            <a:ext cx="5683250" cy="4605338"/>
          </a:xfrm>
          <a:prstGeom prst="rect">
            <a:avLst/>
          </a:prstGeom>
          <a:noFill/>
          <a:ln>
            <a:noFill/>
          </a:ln>
        </p:spPr>
        <p:txBody>
          <a:bodyPr anchorCtr="0" anchor="t" bIns="49500" lIns="99025" spcFirstLastPara="1" rIns="99025" wrap="square" tIns="49500">
            <a:norm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21" name="Google Shape;621;p77:notes"/>
          <p:cNvSpPr txBox="1"/>
          <p:nvPr>
            <p:ph idx="12" type="sldNum"/>
          </p:nvPr>
        </p:nvSpPr>
        <p:spPr>
          <a:xfrm>
            <a:off x="4022725" y="9718675"/>
            <a:ext cx="3078162" cy="511175"/>
          </a:xfrm>
          <a:prstGeom prst="rect">
            <a:avLst/>
          </a:prstGeom>
          <a:noFill/>
          <a:ln>
            <a:noFill/>
          </a:ln>
        </p:spPr>
        <p:txBody>
          <a:bodyPr anchorCtr="0" anchor="b" bIns="49500" lIns="99025" spcFirstLastPara="1" rIns="99025" wrap="square" tIns="49500">
            <a:noAutofit/>
          </a:bodyPr>
          <a:lstStyle/>
          <a:p>
            <a:pPr indent="0" lvl="0" marL="0" rtl="0" algn="r">
              <a:lnSpc>
                <a:spcPct val="100000"/>
              </a:lnSpc>
              <a:spcBef>
                <a:spcPts val="0"/>
              </a:spcBef>
              <a:spcAft>
                <a:spcPts val="0"/>
              </a:spcAft>
              <a:buClr>
                <a:schemeClr val="dk1"/>
              </a:buClr>
              <a:buSzPts val="1300"/>
              <a:buFont typeface="Calibri"/>
              <a:buNone/>
            </a:pPr>
            <a:fld id="{00000000-1234-1234-1234-123412341234}" type="slidenum">
              <a:rPr lang="en-IN" sz="1300">
                <a:latin typeface="Calibri"/>
                <a:ea typeface="Calibri"/>
                <a:cs typeface="Calibri"/>
                <a:sym typeface="Calibri"/>
              </a:rPr>
              <a:t>‹#›</a:t>
            </a:fld>
            <a:endParaRPr sz="1300">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28" name="Google Shape;628;p7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35" name="Google Shape;635;p7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68" name="Google Shape;168;p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8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42" name="Google Shape;642;p8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8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49" name="Google Shape;649;p8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8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55" name="Google Shape;655;p8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61" name="Google Shape;661;p8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68" name="Google Shape;668;p8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8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75" name="Google Shape;675;p8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8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82" name="Google Shape;682;p8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8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88" name="Google Shape;688;p8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8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695" name="Google Shape;695;p8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01" name="Google Shape;701;p8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174" name="Google Shape;174;p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90: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07" name="Google Shape;707;p90: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91: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14" name="Google Shape;714;p91: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92: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20" name="Google Shape;720;p92: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93: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27" name="Google Shape;727;p93: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94: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33" name="Google Shape;733;p94: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95: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40" name="Google Shape;740;p95: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6: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47" name="Google Shape;747;p96: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97: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54" name="Google Shape;754;p97: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98: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59" name="Google Shape;759;p98: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99:notes"/>
          <p:cNvSpPr txBox="1"/>
          <p:nvPr>
            <p:ph idx="1" type="body"/>
          </p:nvPr>
        </p:nvSpPr>
        <p:spPr>
          <a:xfrm>
            <a:off x="709612" y="4859338"/>
            <a:ext cx="5683250" cy="4605338"/>
          </a:xfrm>
          <a:prstGeom prst="rect">
            <a:avLst/>
          </a:prstGeom>
        </p:spPr>
        <p:txBody>
          <a:bodyPr anchorCtr="0" anchor="t" bIns="49500" lIns="99025" spcFirstLastPara="1" rIns="99025" wrap="square" tIns="49500">
            <a:noAutofit/>
          </a:bodyPr>
          <a:lstStyle/>
          <a:p>
            <a:pPr indent="0" lvl="0" marL="0" rtl="0" algn="l">
              <a:spcBef>
                <a:spcPts val="360"/>
              </a:spcBef>
              <a:spcAft>
                <a:spcPts val="0"/>
              </a:spcAft>
              <a:buNone/>
            </a:pPr>
            <a:r>
              <a:t/>
            </a:r>
            <a:endParaRPr/>
          </a:p>
        </p:txBody>
      </p:sp>
      <p:sp>
        <p:nvSpPr>
          <p:cNvPr id="765" name="Google Shape;765;p99:notes"/>
          <p:cNvSpPr/>
          <p:nvPr>
            <p:ph idx="2" type="sldImg"/>
          </p:nvPr>
        </p:nvSpPr>
        <p:spPr>
          <a:xfrm>
            <a:off x="993775" y="766763"/>
            <a:ext cx="5114925" cy="383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13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F7CA52"/>
              </a:buClr>
              <a:buSzPts val="5600"/>
              <a:buFont typeface="Calibri"/>
              <a:buNone/>
              <a:defRPr b="1" sz="5600">
                <a:solidFill>
                  <a:srgbClr val="F7CA5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7" name="Google Shape;27;p1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28" name="Google Shape;28;p1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29" name="Google Shape;29;p1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37"/>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F7CA52"/>
              </a:buClr>
              <a:buSzPts val="5600"/>
              <a:buFont typeface="Calibri"/>
              <a:buNone/>
              <a:defRPr b="1" sz="5600">
                <a:solidFill>
                  <a:srgbClr val="F7CA5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7"/>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98" name="Google Shape;98;p1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99" name="Google Shape;99;p1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100" name="Google Shape;100;p1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13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F7CA52"/>
              </a:buClr>
              <a:buSzPts val="5600"/>
              <a:buFont typeface="Calibri"/>
              <a:buNone/>
              <a:defRPr b="1" sz="5600">
                <a:solidFill>
                  <a:srgbClr val="F7CA5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19" name="Google Shape;119;p1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120" name="Google Shape;120;p1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1pPr>
            <a:lvl2pPr lvl="1"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2pPr>
            <a:lvl3pPr lvl="2"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3pPr>
            <a:lvl4pPr lvl="3"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4pPr>
            <a:lvl5pPr lvl="4" algn="l">
              <a:lnSpc>
                <a:spcPct val="100000"/>
              </a:lnSpc>
              <a:spcBef>
                <a:spcPts val="0"/>
              </a:spcBef>
              <a:spcAft>
                <a:spcPts val="0"/>
              </a:spcAft>
              <a:buClr>
                <a:schemeClr val="lt1"/>
              </a:buClr>
              <a:buSzPts val="1800"/>
              <a:buFont typeface="Constantia"/>
              <a:buNone/>
              <a:defRPr b="0" i="0" sz="1800" u="none">
                <a:solidFill>
                  <a:schemeClr val="lt1"/>
                </a:solidFill>
                <a:latin typeface="Constantia"/>
                <a:ea typeface="Constantia"/>
                <a:cs typeface="Constantia"/>
                <a:sym typeface="Constantia"/>
              </a:defRPr>
            </a:lvl5pPr>
            <a:lvl6pPr lvl="5" algn="l">
              <a:spcBef>
                <a:spcPts val="0"/>
              </a:spcBef>
              <a:spcAft>
                <a:spcPts val="0"/>
              </a:spcAft>
              <a:buSzPts val="1400"/>
              <a:buNone/>
              <a:defRPr>
                <a:solidFill>
                  <a:schemeClr val="lt1"/>
                </a:solidFill>
                <a:latin typeface="Constantia"/>
                <a:ea typeface="Constantia"/>
                <a:cs typeface="Constantia"/>
                <a:sym typeface="Constantia"/>
              </a:defRPr>
            </a:lvl6pPr>
            <a:lvl7pPr lvl="6" algn="l">
              <a:spcBef>
                <a:spcPts val="0"/>
              </a:spcBef>
              <a:spcAft>
                <a:spcPts val="0"/>
              </a:spcAft>
              <a:buSzPts val="1400"/>
              <a:buNone/>
              <a:defRPr>
                <a:solidFill>
                  <a:schemeClr val="lt1"/>
                </a:solidFill>
                <a:latin typeface="Constantia"/>
                <a:ea typeface="Constantia"/>
                <a:cs typeface="Constantia"/>
                <a:sym typeface="Constantia"/>
              </a:defRPr>
            </a:lvl7pPr>
            <a:lvl8pPr lvl="7" algn="l">
              <a:spcBef>
                <a:spcPts val="0"/>
              </a:spcBef>
              <a:spcAft>
                <a:spcPts val="0"/>
              </a:spcAft>
              <a:buSzPts val="1400"/>
              <a:buNone/>
              <a:defRPr>
                <a:solidFill>
                  <a:schemeClr val="lt1"/>
                </a:solidFill>
                <a:latin typeface="Constantia"/>
                <a:ea typeface="Constantia"/>
                <a:cs typeface="Constantia"/>
                <a:sym typeface="Constantia"/>
              </a:defRPr>
            </a:lvl8pPr>
            <a:lvl9pPr lvl="8" algn="l">
              <a:spcBef>
                <a:spcPts val="0"/>
              </a:spcBef>
              <a:spcAft>
                <a:spcPts val="0"/>
              </a:spcAft>
              <a:buSzPts val="1400"/>
              <a:buNone/>
              <a:defRPr>
                <a:solidFill>
                  <a:schemeClr val="lt1"/>
                </a:solidFill>
                <a:latin typeface="Constantia"/>
                <a:ea typeface="Constantia"/>
                <a:cs typeface="Constantia"/>
                <a:sym typeface="Constantia"/>
              </a:defRPr>
            </a:lvl9pPr>
          </a:lstStyle>
          <a:p/>
        </p:txBody>
      </p:sp>
      <p:sp>
        <p:nvSpPr>
          <p:cNvPr id="121" name="Google Shape;121;p1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13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4"/>
          <p:cNvSpPr txBox="1"/>
          <p:nvPr>
            <p:ph idx="1" type="body"/>
          </p:nvPr>
        </p:nvSpPr>
        <p:spPr>
          <a:xfrm>
            <a:off x="457200" y="1935162"/>
            <a:ext cx="8229600" cy="4389438"/>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1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49" name="Google Shape;49;p1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50" name="Google Shape;50;p1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53" name="Google Shape;53;p1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54" name="Google Shape;54;p1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3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9"/>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139"/>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1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60" name="Google Shape;60;p1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61" name="Google Shape;61;p1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4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50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0"/>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40"/>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40"/>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140"/>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1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69" name="Google Shape;69;p1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70" name="Google Shape;70;p1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4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74" name="Google Shape;74;p1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75" name="Google Shape;75;p1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42"/>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42"/>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81" name="Google Shape;81;p1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82" name="Google Shape;82;p1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4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3"/>
          <p:cNvSpPr txBox="1"/>
          <p:nvPr>
            <p:ph idx="1" type="body"/>
          </p:nvPr>
        </p:nvSpPr>
        <p:spPr>
          <a:xfrm rot="5400000">
            <a:off x="2377281" y="15081"/>
            <a:ext cx="4389438" cy="82296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1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87" name="Google Shape;87;p1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88" name="Google Shape;88;p1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4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93" name="Google Shape;93;p1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1pPr>
            <a:lvl2pPr lvl="1"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2pPr>
            <a:lvl3pPr lvl="2"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3pPr>
            <a:lvl4pPr lvl="3"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4pPr>
            <a:lvl5pPr lvl="4" algn="l">
              <a:lnSpc>
                <a:spcPct val="100000"/>
              </a:lnSpc>
              <a:spcBef>
                <a:spcPts val="0"/>
              </a:spcBef>
              <a:spcAft>
                <a:spcPts val="0"/>
              </a:spcAft>
              <a:buClr>
                <a:schemeClr val="dk1"/>
              </a:buClr>
              <a:buSzPts val="1800"/>
              <a:buFont typeface="Constantia"/>
              <a:buNone/>
              <a:defRPr b="0" i="0" sz="1800" u="none">
                <a:solidFill>
                  <a:schemeClr val="dk1"/>
                </a:solidFill>
                <a:latin typeface="Constantia"/>
                <a:ea typeface="Constantia"/>
                <a:cs typeface="Constantia"/>
                <a:sym typeface="Constantia"/>
              </a:defRPr>
            </a:lvl5pPr>
            <a:lvl6pPr lvl="5" algn="l">
              <a:spcBef>
                <a:spcPts val="0"/>
              </a:spcBef>
              <a:spcAft>
                <a:spcPts val="0"/>
              </a:spcAft>
              <a:buSzPts val="1400"/>
              <a:buNone/>
              <a:defRPr>
                <a:solidFill>
                  <a:schemeClr val="dk1"/>
                </a:solidFill>
                <a:latin typeface="Constantia"/>
                <a:ea typeface="Constantia"/>
                <a:cs typeface="Constantia"/>
                <a:sym typeface="Constantia"/>
              </a:defRPr>
            </a:lvl6pPr>
            <a:lvl7pPr lvl="6" algn="l">
              <a:spcBef>
                <a:spcPts val="0"/>
              </a:spcBef>
              <a:spcAft>
                <a:spcPts val="0"/>
              </a:spcAft>
              <a:buSzPts val="1400"/>
              <a:buNone/>
              <a:defRPr>
                <a:solidFill>
                  <a:schemeClr val="dk1"/>
                </a:solidFill>
                <a:latin typeface="Constantia"/>
                <a:ea typeface="Constantia"/>
                <a:cs typeface="Constantia"/>
                <a:sym typeface="Constantia"/>
              </a:defRPr>
            </a:lvl7pPr>
            <a:lvl8pPr lvl="7" algn="l">
              <a:spcBef>
                <a:spcPts val="0"/>
              </a:spcBef>
              <a:spcAft>
                <a:spcPts val="0"/>
              </a:spcAft>
              <a:buSzPts val="1400"/>
              <a:buNone/>
              <a:defRPr>
                <a:solidFill>
                  <a:schemeClr val="dk1"/>
                </a:solidFill>
                <a:latin typeface="Constantia"/>
                <a:ea typeface="Constantia"/>
                <a:cs typeface="Constantia"/>
                <a:sym typeface="Constantia"/>
              </a:defRPr>
            </a:lvl8pPr>
            <a:lvl9pPr lvl="8" algn="l">
              <a:spcBef>
                <a:spcPts val="0"/>
              </a:spcBef>
              <a:spcAft>
                <a:spcPts val="0"/>
              </a:spcAft>
              <a:buSzPts val="1400"/>
              <a:buNone/>
              <a:defRPr>
                <a:solidFill>
                  <a:schemeClr val="dk1"/>
                </a:solidFill>
                <a:latin typeface="Constantia"/>
                <a:ea typeface="Constantia"/>
                <a:cs typeface="Constantia"/>
                <a:sym typeface="Constantia"/>
              </a:defRPr>
            </a:lvl9pPr>
          </a:lstStyle>
          <a:p/>
        </p:txBody>
      </p:sp>
      <p:sp>
        <p:nvSpPr>
          <p:cNvPr id="94" name="Google Shape;94;p1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1pPr>
            <a:lvl2pPr indent="0" lvl="1"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2pPr>
            <a:lvl3pPr indent="0" lvl="2"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3pPr>
            <a:lvl4pPr indent="0" lvl="3"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4pPr>
            <a:lvl5pPr indent="0" lvl="4"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5pPr>
            <a:lvl6pPr indent="0" lvl="5"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6pPr>
            <a:lvl7pPr indent="0" lvl="6"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7pPr>
            <a:lvl8pPr indent="0" lvl="7"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8pPr>
            <a:lvl9pPr indent="0" lvl="8" marL="0" marR="0" algn="r">
              <a:lnSpc>
                <a:spcPct val="100000"/>
              </a:lnSpc>
              <a:spcBef>
                <a:spcPts val="0"/>
              </a:spcBef>
              <a:spcAft>
                <a:spcPts val="0"/>
              </a:spcAft>
              <a:buClr>
                <a:srgbClr val="404924"/>
              </a:buClr>
              <a:buSzPts val="1200"/>
              <a:buFont typeface="Constantia"/>
              <a:buNone/>
              <a:defRPr b="0" i="0" sz="1200" u="non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3.xml"/><Relationship Id="rId12" Type="http://schemas.openxmlformats.org/officeDocument/2006/relationships/slideLayout" Target="../slideLayouts/slideLayout10.xml"/><Relationship Id="rId1" Type="http://schemas.openxmlformats.org/officeDocument/2006/relationships/image" Target="../media/image28.jpg"/><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8.jpg"/><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slideLayout" Target="../slideLayouts/slideLayout11.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1"/>
          <p:cNvSpPr/>
          <p:nvPr/>
        </p:nvSpPr>
        <p:spPr>
          <a:xfrm>
            <a:off x="-9525" y="-7938"/>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BF7825">
                  <a:alpha val="44705"/>
                </a:srgbClr>
              </a:gs>
              <a:gs pos="100000">
                <a:srgbClr val="FFC400">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31"/>
          <p:cNvSpPr/>
          <p:nvPr/>
        </p:nvSpPr>
        <p:spPr>
          <a:xfrm>
            <a:off x="4381500" y="-7938"/>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F9506">
                  <a:alpha val="44705"/>
                </a:srgbClr>
              </a:gs>
              <a:gs pos="80000">
                <a:srgbClr val="F4921F">
                  <a:alpha val="32549"/>
                </a:srgbClr>
              </a:gs>
              <a:gs pos="100000">
                <a:srgbClr val="F4921F">
                  <a:alpha val="2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12" name="Google Shape;12;p131"/>
          <p:cNvGrpSpPr/>
          <p:nvPr/>
        </p:nvGrpSpPr>
        <p:grpSpPr>
          <a:xfrm>
            <a:off x="-29291" y="-24384"/>
            <a:ext cx="9179386" cy="1048512"/>
            <a:chOff x="-29286" y="-11569"/>
            <a:chExt cx="9179422" cy="1050979"/>
          </a:xfrm>
        </p:grpSpPr>
        <p:grpSp>
          <p:nvGrpSpPr>
            <p:cNvPr id="13" name="Google Shape;13;p131"/>
            <p:cNvGrpSpPr/>
            <p:nvPr/>
          </p:nvGrpSpPr>
          <p:grpSpPr>
            <a:xfrm>
              <a:off x="-29286" y="-11569"/>
              <a:ext cx="9161134" cy="1050979"/>
              <a:chOff x="-29291" y="-24384"/>
              <a:chExt cx="9161099" cy="1048512"/>
            </a:xfrm>
          </p:grpSpPr>
          <p:pic>
            <p:nvPicPr>
              <p:cNvPr id="14" name="Google Shape;14;p131"/>
              <p:cNvPicPr preferRelativeResize="0"/>
              <p:nvPr/>
            </p:nvPicPr>
            <p:blipFill rotWithShape="1">
              <a:blip r:embed="rId2">
                <a:alphaModFix/>
              </a:blip>
              <a:srcRect b="0" l="0" r="0" t="0"/>
              <a:stretch/>
            </p:blipFill>
            <p:spPr>
              <a:xfrm>
                <a:off x="-6096" y="-24384"/>
                <a:ext cx="9137904" cy="1048512"/>
              </a:xfrm>
              <a:prstGeom prst="rect">
                <a:avLst/>
              </a:prstGeom>
              <a:noFill/>
              <a:ln>
                <a:noFill/>
              </a:ln>
            </p:spPr>
          </p:pic>
          <p:sp>
            <p:nvSpPr>
              <p:cNvPr id="15" name="Google Shape;15;p131"/>
              <p:cNvSpPr/>
              <p:nvPr/>
            </p:nvSpPr>
            <p:spPr>
              <a:xfrm>
                <a:off x="-29291" y="422461"/>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nvGrpSpPr>
            <p:cNvPr id="16" name="Google Shape;16;p131"/>
            <p:cNvGrpSpPr/>
            <p:nvPr/>
          </p:nvGrpSpPr>
          <p:grpSpPr>
            <a:xfrm>
              <a:off x="-21709" y="61755"/>
              <a:ext cx="9171845" cy="910441"/>
              <a:chOff x="-21714" y="48768"/>
              <a:chExt cx="9171810" cy="908304"/>
            </a:xfrm>
          </p:grpSpPr>
          <p:pic>
            <p:nvPicPr>
              <p:cNvPr id="17" name="Google Shape;17;p131"/>
              <p:cNvPicPr preferRelativeResize="0"/>
              <p:nvPr/>
            </p:nvPicPr>
            <p:blipFill rotWithShape="1">
              <a:blip r:embed="rId3">
                <a:alphaModFix/>
              </a:blip>
              <a:srcRect b="0" l="0" r="0" t="0"/>
              <a:stretch/>
            </p:blipFill>
            <p:spPr>
              <a:xfrm>
                <a:off x="-6096" y="48768"/>
                <a:ext cx="9156192" cy="908304"/>
              </a:xfrm>
              <a:prstGeom prst="rect">
                <a:avLst/>
              </a:prstGeom>
              <a:noFill/>
              <a:ln>
                <a:noFill/>
              </a:ln>
            </p:spPr>
          </p:pic>
          <p:sp>
            <p:nvSpPr>
              <p:cNvPr id="18" name="Google Shape;18;p131"/>
              <p:cNvSpPr/>
              <p:nvPr/>
            </p:nvSpPr>
            <p:spPr>
              <a:xfrm>
                <a:off x="-21714" y="495979"/>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sp>
        <p:nvSpPr>
          <p:cNvPr id="19" name="Google Shape;19;p13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20" name="Google Shape;20;p131"/>
          <p:cNvSpPr txBox="1"/>
          <p:nvPr>
            <p:ph idx="1" type="body"/>
          </p:nvPr>
        </p:nvSpPr>
        <p:spPr>
          <a:xfrm>
            <a:off x="457200" y="1935162"/>
            <a:ext cx="8229600" cy="4389438"/>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rgbClr val="E7BC2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E7BC2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D092A7"/>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21" name="Google Shape;21;p1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1pPr>
            <a:lvl2pPr lvl="1"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5pPr>
            <a:lvl6pPr lvl="5" rtl="0" algn="l">
              <a:spcBef>
                <a:spcPts val="0"/>
              </a:spcBef>
              <a:spcAft>
                <a:spcPts val="0"/>
              </a:spcAft>
              <a:buSzPts val="1400"/>
              <a:buNone/>
              <a:defRPr sz="1800">
                <a:solidFill>
                  <a:schemeClr val="lt1"/>
                </a:solidFill>
                <a:latin typeface="Constantia"/>
                <a:ea typeface="Constantia"/>
                <a:cs typeface="Constantia"/>
                <a:sym typeface="Constantia"/>
              </a:defRPr>
            </a:lvl6pPr>
            <a:lvl7pPr lvl="6" rtl="0" algn="l">
              <a:spcBef>
                <a:spcPts val="0"/>
              </a:spcBef>
              <a:spcAft>
                <a:spcPts val="0"/>
              </a:spcAft>
              <a:buSzPts val="1400"/>
              <a:buNone/>
              <a:defRPr sz="1800">
                <a:solidFill>
                  <a:schemeClr val="lt1"/>
                </a:solidFill>
                <a:latin typeface="Constantia"/>
                <a:ea typeface="Constantia"/>
                <a:cs typeface="Constantia"/>
                <a:sym typeface="Constantia"/>
              </a:defRPr>
            </a:lvl7pPr>
            <a:lvl8pPr lvl="7" rtl="0" algn="l">
              <a:spcBef>
                <a:spcPts val="0"/>
              </a:spcBef>
              <a:spcAft>
                <a:spcPts val="0"/>
              </a:spcAft>
              <a:buSzPts val="1400"/>
              <a:buNone/>
              <a:defRPr sz="1800">
                <a:solidFill>
                  <a:schemeClr val="lt1"/>
                </a:solidFill>
                <a:latin typeface="Constantia"/>
                <a:ea typeface="Constantia"/>
                <a:cs typeface="Constantia"/>
                <a:sym typeface="Constantia"/>
              </a:defRPr>
            </a:lvl8pPr>
            <a:lvl9pPr lvl="8" rtl="0" algn="l">
              <a:spcBef>
                <a:spcPts val="0"/>
              </a:spcBef>
              <a:spcAft>
                <a:spcPts val="0"/>
              </a:spcAft>
              <a:buSzPts val="1400"/>
              <a:buNone/>
              <a:defRPr sz="1800">
                <a:solidFill>
                  <a:schemeClr val="lt1"/>
                </a:solidFill>
                <a:latin typeface="Constantia"/>
                <a:ea typeface="Constantia"/>
                <a:cs typeface="Constantia"/>
                <a:sym typeface="Constantia"/>
              </a:defRPr>
            </a:lvl9pPr>
          </a:lstStyle>
          <a:p/>
        </p:txBody>
      </p:sp>
      <p:sp>
        <p:nvSpPr>
          <p:cNvPr id="22" name="Google Shape;22;p1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1pPr>
            <a:lvl2pPr lvl="1"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5pPr>
            <a:lvl6pPr lvl="5" rtl="0" algn="l">
              <a:spcBef>
                <a:spcPts val="0"/>
              </a:spcBef>
              <a:spcAft>
                <a:spcPts val="0"/>
              </a:spcAft>
              <a:buSzPts val="1400"/>
              <a:buNone/>
              <a:defRPr sz="1800">
                <a:solidFill>
                  <a:schemeClr val="lt1"/>
                </a:solidFill>
                <a:latin typeface="Constantia"/>
                <a:ea typeface="Constantia"/>
                <a:cs typeface="Constantia"/>
                <a:sym typeface="Constantia"/>
              </a:defRPr>
            </a:lvl6pPr>
            <a:lvl7pPr lvl="6" rtl="0" algn="l">
              <a:spcBef>
                <a:spcPts val="0"/>
              </a:spcBef>
              <a:spcAft>
                <a:spcPts val="0"/>
              </a:spcAft>
              <a:buSzPts val="1400"/>
              <a:buNone/>
              <a:defRPr sz="1800">
                <a:solidFill>
                  <a:schemeClr val="lt1"/>
                </a:solidFill>
                <a:latin typeface="Constantia"/>
                <a:ea typeface="Constantia"/>
                <a:cs typeface="Constantia"/>
                <a:sym typeface="Constantia"/>
              </a:defRPr>
            </a:lvl7pPr>
            <a:lvl8pPr lvl="7" rtl="0" algn="l">
              <a:spcBef>
                <a:spcPts val="0"/>
              </a:spcBef>
              <a:spcAft>
                <a:spcPts val="0"/>
              </a:spcAft>
              <a:buSzPts val="1400"/>
              <a:buNone/>
              <a:defRPr sz="1800">
                <a:solidFill>
                  <a:schemeClr val="lt1"/>
                </a:solidFill>
                <a:latin typeface="Constantia"/>
                <a:ea typeface="Constantia"/>
                <a:cs typeface="Constantia"/>
                <a:sym typeface="Constantia"/>
              </a:defRPr>
            </a:lvl8pPr>
            <a:lvl9pPr lvl="8" rtl="0" algn="l">
              <a:spcBef>
                <a:spcPts val="0"/>
              </a:spcBef>
              <a:spcAft>
                <a:spcPts val="0"/>
              </a:spcAft>
              <a:buSzPts val="1400"/>
              <a:buNone/>
              <a:defRPr sz="1800">
                <a:solidFill>
                  <a:schemeClr val="lt1"/>
                </a:solidFill>
                <a:latin typeface="Constantia"/>
                <a:ea typeface="Constantia"/>
                <a:cs typeface="Constantia"/>
                <a:sym typeface="Constantia"/>
              </a:defRPr>
            </a:lvl9pPr>
          </a:lstStyle>
          <a:p/>
        </p:txBody>
      </p:sp>
      <p:sp>
        <p:nvSpPr>
          <p:cNvPr id="23" name="Google Shape;23;p1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1pPr>
            <a:lvl2pPr indent="0" lvl="1"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2pPr>
            <a:lvl3pPr indent="0" lvl="2"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3pPr>
            <a:lvl4pPr indent="0" lvl="3"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4pPr>
            <a:lvl5pPr indent="0" lvl="4"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5pPr>
            <a:lvl6pPr indent="0" lvl="5"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6pPr>
            <a:lvl7pPr indent="0" lvl="6"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7pPr>
            <a:lvl8pPr indent="0" lvl="7"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8pPr>
            <a:lvl9pPr indent="0" lvl="8" marL="0" marR="0" rtl="0" algn="r">
              <a:lnSpc>
                <a:spcPct val="100000"/>
              </a:lnSpc>
              <a:spcBef>
                <a:spcPts val="0"/>
              </a:spcBef>
              <a:spcAft>
                <a:spcPts val="0"/>
              </a:spcAft>
              <a:buClr>
                <a:srgbClr val="F2EFC0"/>
              </a:buClr>
              <a:buSzPts val="1200"/>
              <a:buFont typeface="Constantia"/>
              <a:buNone/>
              <a:defRPr b="0" i="0" sz="1200" u="none" cap="none" strike="noStrike">
                <a:solidFill>
                  <a:srgbClr val="F2EFC0"/>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 name="Shape 30"/>
        <p:cNvGrpSpPr/>
        <p:nvPr/>
      </p:nvGrpSpPr>
      <p:grpSpPr>
        <a:xfrm>
          <a:off x="0" y="0"/>
          <a:ext cx="0" cy="0"/>
          <a:chOff x="0" y="0"/>
          <a:chExt cx="0" cy="0"/>
        </a:xfrm>
      </p:grpSpPr>
      <p:sp>
        <p:nvSpPr>
          <p:cNvPr id="31" name="Google Shape;31;p133"/>
          <p:cNvSpPr/>
          <p:nvPr/>
        </p:nvSpPr>
        <p:spPr>
          <a:xfrm>
            <a:off x="-9525" y="-7938"/>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BF7825">
                  <a:alpha val="44705"/>
                </a:srgbClr>
              </a:gs>
              <a:gs pos="100000">
                <a:srgbClr val="FFC400">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2" name="Google Shape;32;p133"/>
          <p:cNvSpPr/>
          <p:nvPr/>
        </p:nvSpPr>
        <p:spPr>
          <a:xfrm>
            <a:off x="4381500" y="-7938"/>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F9506">
                  <a:alpha val="44705"/>
                </a:srgbClr>
              </a:gs>
              <a:gs pos="80000">
                <a:srgbClr val="F4921F">
                  <a:alpha val="32549"/>
                </a:srgbClr>
              </a:gs>
              <a:gs pos="100000">
                <a:srgbClr val="F4921F">
                  <a:alpha val="2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3" name="Google Shape;33;p13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4" name="Google Shape;34;p133"/>
          <p:cNvSpPr txBox="1"/>
          <p:nvPr>
            <p:ph idx="1" type="body"/>
          </p:nvPr>
        </p:nvSpPr>
        <p:spPr>
          <a:xfrm>
            <a:off x="457200" y="1935162"/>
            <a:ext cx="8229600" cy="4389438"/>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rgbClr val="E7BC2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E7BC2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D092A7"/>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5" name="Google Shape;35;p1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1pPr>
            <a:lvl2pPr lvl="1"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5pPr>
            <a:lvl6pPr lvl="5" rtl="0" algn="l">
              <a:spcBef>
                <a:spcPts val="0"/>
              </a:spcBef>
              <a:spcAft>
                <a:spcPts val="0"/>
              </a:spcAft>
              <a:buSzPts val="1400"/>
              <a:buNone/>
              <a:defRPr sz="1800">
                <a:solidFill>
                  <a:schemeClr val="dk1"/>
                </a:solidFill>
                <a:latin typeface="Constantia"/>
                <a:ea typeface="Constantia"/>
                <a:cs typeface="Constantia"/>
                <a:sym typeface="Constantia"/>
              </a:defRPr>
            </a:lvl6pPr>
            <a:lvl7pPr lvl="6" rtl="0" algn="l">
              <a:spcBef>
                <a:spcPts val="0"/>
              </a:spcBef>
              <a:spcAft>
                <a:spcPts val="0"/>
              </a:spcAft>
              <a:buSzPts val="1400"/>
              <a:buNone/>
              <a:defRPr sz="1800">
                <a:solidFill>
                  <a:schemeClr val="dk1"/>
                </a:solidFill>
                <a:latin typeface="Constantia"/>
                <a:ea typeface="Constantia"/>
                <a:cs typeface="Constantia"/>
                <a:sym typeface="Constantia"/>
              </a:defRPr>
            </a:lvl7pPr>
            <a:lvl8pPr lvl="7" rtl="0" algn="l">
              <a:spcBef>
                <a:spcPts val="0"/>
              </a:spcBef>
              <a:spcAft>
                <a:spcPts val="0"/>
              </a:spcAft>
              <a:buSzPts val="1400"/>
              <a:buNone/>
              <a:defRPr sz="1800">
                <a:solidFill>
                  <a:schemeClr val="dk1"/>
                </a:solidFill>
                <a:latin typeface="Constantia"/>
                <a:ea typeface="Constantia"/>
                <a:cs typeface="Constantia"/>
                <a:sym typeface="Constantia"/>
              </a:defRPr>
            </a:lvl8pPr>
            <a:lvl9pPr lvl="8" rtl="0" algn="l">
              <a:spcBef>
                <a:spcPts val="0"/>
              </a:spcBef>
              <a:spcAft>
                <a:spcPts val="0"/>
              </a:spcAft>
              <a:buSzPts val="1400"/>
              <a:buNone/>
              <a:defRPr sz="1800">
                <a:solidFill>
                  <a:schemeClr val="dk1"/>
                </a:solidFill>
                <a:latin typeface="Constantia"/>
                <a:ea typeface="Constantia"/>
                <a:cs typeface="Constantia"/>
                <a:sym typeface="Constantia"/>
              </a:defRPr>
            </a:lvl9pPr>
          </a:lstStyle>
          <a:p/>
        </p:txBody>
      </p:sp>
      <p:sp>
        <p:nvSpPr>
          <p:cNvPr id="36" name="Google Shape;36;p1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1pPr>
            <a:lvl2pPr lvl="1"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chemeClr val="dk1"/>
              </a:buClr>
              <a:buSzPts val="1800"/>
              <a:buFont typeface="Constantia"/>
              <a:buNone/>
              <a:defRPr b="0" i="0" sz="1800" u="none" cap="none" strike="noStrike">
                <a:solidFill>
                  <a:schemeClr val="dk1"/>
                </a:solidFill>
                <a:latin typeface="Constantia"/>
                <a:ea typeface="Constantia"/>
                <a:cs typeface="Constantia"/>
                <a:sym typeface="Constantia"/>
              </a:defRPr>
            </a:lvl5pPr>
            <a:lvl6pPr lvl="5" rtl="0" algn="l">
              <a:spcBef>
                <a:spcPts val="0"/>
              </a:spcBef>
              <a:spcAft>
                <a:spcPts val="0"/>
              </a:spcAft>
              <a:buSzPts val="1400"/>
              <a:buNone/>
              <a:defRPr sz="1800">
                <a:solidFill>
                  <a:schemeClr val="dk1"/>
                </a:solidFill>
                <a:latin typeface="Constantia"/>
                <a:ea typeface="Constantia"/>
                <a:cs typeface="Constantia"/>
                <a:sym typeface="Constantia"/>
              </a:defRPr>
            </a:lvl6pPr>
            <a:lvl7pPr lvl="6" rtl="0" algn="l">
              <a:spcBef>
                <a:spcPts val="0"/>
              </a:spcBef>
              <a:spcAft>
                <a:spcPts val="0"/>
              </a:spcAft>
              <a:buSzPts val="1400"/>
              <a:buNone/>
              <a:defRPr sz="1800">
                <a:solidFill>
                  <a:schemeClr val="dk1"/>
                </a:solidFill>
                <a:latin typeface="Constantia"/>
                <a:ea typeface="Constantia"/>
                <a:cs typeface="Constantia"/>
                <a:sym typeface="Constantia"/>
              </a:defRPr>
            </a:lvl7pPr>
            <a:lvl8pPr lvl="7" rtl="0" algn="l">
              <a:spcBef>
                <a:spcPts val="0"/>
              </a:spcBef>
              <a:spcAft>
                <a:spcPts val="0"/>
              </a:spcAft>
              <a:buSzPts val="1400"/>
              <a:buNone/>
              <a:defRPr sz="1800">
                <a:solidFill>
                  <a:schemeClr val="dk1"/>
                </a:solidFill>
                <a:latin typeface="Constantia"/>
                <a:ea typeface="Constantia"/>
                <a:cs typeface="Constantia"/>
                <a:sym typeface="Constantia"/>
              </a:defRPr>
            </a:lvl8pPr>
            <a:lvl9pPr lvl="8" rtl="0" algn="l">
              <a:spcBef>
                <a:spcPts val="0"/>
              </a:spcBef>
              <a:spcAft>
                <a:spcPts val="0"/>
              </a:spcAft>
              <a:buSzPts val="1400"/>
              <a:buNone/>
              <a:defRPr sz="1800">
                <a:solidFill>
                  <a:schemeClr val="dk1"/>
                </a:solidFill>
                <a:latin typeface="Constantia"/>
                <a:ea typeface="Constantia"/>
                <a:cs typeface="Constantia"/>
                <a:sym typeface="Constantia"/>
              </a:defRPr>
            </a:lvl9pPr>
          </a:lstStyle>
          <a:p/>
        </p:txBody>
      </p:sp>
      <p:sp>
        <p:nvSpPr>
          <p:cNvPr id="37" name="Google Shape;37;p1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38" name="Google Shape;38;p133"/>
          <p:cNvGrpSpPr/>
          <p:nvPr/>
        </p:nvGrpSpPr>
        <p:grpSpPr>
          <a:xfrm>
            <a:off x="-29291" y="-24384"/>
            <a:ext cx="9179386" cy="1048512"/>
            <a:chOff x="-29286" y="-11569"/>
            <a:chExt cx="9179422" cy="1050979"/>
          </a:xfrm>
        </p:grpSpPr>
        <p:grpSp>
          <p:nvGrpSpPr>
            <p:cNvPr id="39" name="Google Shape;39;p133"/>
            <p:cNvGrpSpPr/>
            <p:nvPr/>
          </p:nvGrpSpPr>
          <p:grpSpPr>
            <a:xfrm>
              <a:off x="-29286" y="-11569"/>
              <a:ext cx="9161134" cy="1050979"/>
              <a:chOff x="-29291" y="-24384"/>
              <a:chExt cx="9161099" cy="1048512"/>
            </a:xfrm>
          </p:grpSpPr>
          <p:pic>
            <p:nvPicPr>
              <p:cNvPr id="40" name="Google Shape;40;p133"/>
              <p:cNvPicPr preferRelativeResize="0"/>
              <p:nvPr/>
            </p:nvPicPr>
            <p:blipFill rotWithShape="1">
              <a:blip r:embed="rId2">
                <a:alphaModFix/>
              </a:blip>
              <a:srcRect b="0" l="0" r="0" t="0"/>
              <a:stretch/>
            </p:blipFill>
            <p:spPr>
              <a:xfrm>
                <a:off x="-6096" y="-24384"/>
                <a:ext cx="9137904" cy="1048512"/>
              </a:xfrm>
              <a:prstGeom prst="rect">
                <a:avLst/>
              </a:prstGeom>
              <a:noFill/>
              <a:ln>
                <a:noFill/>
              </a:ln>
            </p:spPr>
          </p:pic>
          <p:sp>
            <p:nvSpPr>
              <p:cNvPr id="41" name="Google Shape;41;p133"/>
              <p:cNvSpPr/>
              <p:nvPr/>
            </p:nvSpPr>
            <p:spPr>
              <a:xfrm>
                <a:off x="-29291" y="422461"/>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grpSp>
          <p:nvGrpSpPr>
            <p:cNvPr id="42" name="Google Shape;42;p133"/>
            <p:cNvGrpSpPr/>
            <p:nvPr/>
          </p:nvGrpSpPr>
          <p:grpSpPr>
            <a:xfrm>
              <a:off x="-21709" y="61755"/>
              <a:ext cx="9171845" cy="910441"/>
              <a:chOff x="-21714" y="48768"/>
              <a:chExt cx="9171810" cy="908304"/>
            </a:xfrm>
          </p:grpSpPr>
          <p:pic>
            <p:nvPicPr>
              <p:cNvPr id="43" name="Google Shape;43;p133"/>
              <p:cNvPicPr preferRelativeResize="0"/>
              <p:nvPr/>
            </p:nvPicPr>
            <p:blipFill rotWithShape="1">
              <a:blip r:embed="rId3">
                <a:alphaModFix/>
              </a:blip>
              <a:srcRect b="0" l="0" r="0" t="0"/>
              <a:stretch/>
            </p:blipFill>
            <p:spPr>
              <a:xfrm>
                <a:off x="-6096" y="48768"/>
                <a:ext cx="9156192" cy="908304"/>
              </a:xfrm>
              <a:prstGeom prst="rect">
                <a:avLst/>
              </a:prstGeom>
              <a:noFill/>
              <a:ln>
                <a:noFill/>
              </a:ln>
            </p:spPr>
          </p:pic>
          <p:sp>
            <p:nvSpPr>
              <p:cNvPr id="44" name="Google Shape;44;p133"/>
              <p:cNvSpPr/>
              <p:nvPr/>
            </p:nvSpPr>
            <p:spPr>
              <a:xfrm>
                <a:off x="-21714" y="495979"/>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gr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sp>
        <p:nvSpPr>
          <p:cNvPr id="102" name="Google Shape;102;p136"/>
          <p:cNvSpPr/>
          <p:nvPr/>
        </p:nvSpPr>
        <p:spPr>
          <a:xfrm>
            <a:off x="-9525" y="-7938"/>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BF7825">
                  <a:alpha val="44705"/>
                </a:srgbClr>
              </a:gs>
              <a:gs pos="100000">
                <a:srgbClr val="FFC400">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03" name="Google Shape;103;p136"/>
          <p:cNvSpPr/>
          <p:nvPr/>
        </p:nvSpPr>
        <p:spPr>
          <a:xfrm>
            <a:off x="4381500" y="-7938"/>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F9506">
                  <a:alpha val="44705"/>
                </a:srgbClr>
              </a:gs>
              <a:gs pos="80000">
                <a:srgbClr val="F4921F">
                  <a:alpha val="32549"/>
                </a:srgbClr>
              </a:gs>
              <a:gs pos="100000">
                <a:srgbClr val="F4921F">
                  <a:alpha val="2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04" name="Google Shape;104;p13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lnSpc>
                <a:spcPct val="100000"/>
              </a:lnSpc>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05" name="Google Shape;105;p136"/>
          <p:cNvSpPr txBox="1"/>
          <p:nvPr>
            <p:ph idx="1" type="body"/>
          </p:nvPr>
        </p:nvSpPr>
        <p:spPr>
          <a:xfrm>
            <a:off x="457200" y="1935162"/>
            <a:ext cx="8229600" cy="4389438"/>
          </a:xfrm>
          <a:prstGeom prst="rect">
            <a:avLst/>
          </a:prstGeom>
          <a:noFill/>
          <a:ln>
            <a:noFill/>
          </a:ln>
        </p:spPr>
        <p:txBody>
          <a:bodyPr anchorCtr="0" anchor="t" bIns="45700" lIns="91425" spcFirstLastPara="1" rIns="91425" wrap="square" tIns="45700">
            <a:noAutofit/>
          </a:bodyPr>
          <a:lstStyle>
            <a:lvl1pPr indent="-385445" lvl="0" marL="457200" marR="0" rtl="0" algn="l">
              <a:lnSpc>
                <a:spcPct val="100000"/>
              </a:lnSpc>
              <a:spcBef>
                <a:spcPts val="520"/>
              </a:spcBef>
              <a:spcAft>
                <a:spcPts val="0"/>
              </a:spcAft>
              <a:buClr>
                <a:srgbClr val="E7BC2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rgbClr val="E7BC2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rgbClr val="D092A7"/>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6" name="Google Shape;106;p1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1pPr>
            <a:lvl2pPr lvl="1"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5pPr>
            <a:lvl6pPr lvl="5" rtl="0" algn="l">
              <a:spcBef>
                <a:spcPts val="0"/>
              </a:spcBef>
              <a:spcAft>
                <a:spcPts val="0"/>
              </a:spcAft>
              <a:buSzPts val="1400"/>
              <a:buNone/>
              <a:defRPr sz="1800">
                <a:solidFill>
                  <a:schemeClr val="lt1"/>
                </a:solidFill>
                <a:latin typeface="Constantia"/>
                <a:ea typeface="Constantia"/>
                <a:cs typeface="Constantia"/>
                <a:sym typeface="Constantia"/>
              </a:defRPr>
            </a:lvl6pPr>
            <a:lvl7pPr lvl="6" rtl="0" algn="l">
              <a:spcBef>
                <a:spcPts val="0"/>
              </a:spcBef>
              <a:spcAft>
                <a:spcPts val="0"/>
              </a:spcAft>
              <a:buSzPts val="1400"/>
              <a:buNone/>
              <a:defRPr sz="1800">
                <a:solidFill>
                  <a:schemeClr val="lt1"/>
                </a:solidFill>
                <a:latin typeface="Constantia"/>
                <a:ea typeface="Constantia"/>
                <a:cs typeface="Constantia"/>
                <a:sym typeface="Constantia"/>
              </a:defRPr>
            </a:lvl7pPr>
            <a:lvl8pPr lvl="7" rtl="0" algn="l">
              <a:spcBef>
                <a:spcPts val="0"/>
              </a:spcBef>
              <a:spcAft>
                <a:spcPts val="0"/>
              </a:spcAft>
              <a:buSzPts val="1400"/>
              <a:buNone/>
              <a:defRPr sz="1800">
                <a:solidFill>
                  <a:schemeClr val="lt1"/>
                </a:solidFill>
                <a:latin typeface="Constantia"/>
                <a:ea typeface="Constantia"/>
                <a:cs typeface="Constantia"/>
                <a:sym typeface="Constantia"/>
              </a:defRPr>
            </a:lvl8pPr>
            <a:lvl9pPr lvl="8" rtl="0" algn="l">
              <a:spcBef>
                <a:spcPts val="0"/>
              </a:spcBef>
              <a:spcAft>
                <a:spcPts val="0"/>
              </a:spcAft>
              <a:buSzPts val="1400"/>
              <a:buNone/>
              <a:defRPr sz="1800">
                <a:solidFill>
                  <a:schemeClr val="lt1"/>
                </a:solidFill>
                <a:latin typeface="Constantia"/>
                <a:ea typeface="Constantia"/>
                <a:cs typeface="Constantia"/>
                <a:sym typeface="Constantia"/>
              </a:defRPr>
            </a:lvl9pPr>
          </a:lstStyle>
          <a:p/>
        </p:txBody>
      </p:sp>
      <p:sp>
        <p:nvSpPr>
          <p:cNvPr id="107" name="Google Shape;107;p1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1pPr>
            <a:lvl2pPr lvl="1"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chemeClr val="lt1"/>
              </a:buClr>
              <a:buSzPts val="1800"/>
              <a:buFont typeface="Constantia"/>
              <a:buNone/>
              <a:defRPr b="0" i="0" sz="1800" u="none" cap="none" strike="noStrike">
                <a:solidFill>
                  <a:schemeClr val="lt1"/>
                </a:solidFill>
                <a:latin typeface="Constantia"/>
                <a:ea typeface="Constantia"/>
                <a:cs typeface="Constantia"/>
                <a:sym typeface="Constantia"/>
              </a:defRPr>
            </a:lvl5pPr>
            <a:lvl6pPr lvl="5" rtl="0" algn="l">
              <a:spcBef>
                <a:spcPts val="0"/>
              </a:spcBef>
              <a:spcAft>
                <a:spcPts val="0"/>
              </a:spcAft>
              <a:buSzPts val="1400"/>
              <a:buNone/>
              <a:defRPr sz="1800">
                <a:solidFill>
                  <a:schemeClr val="lt1"/>
                </a:solidFill>
                <a:latin typeface="Constantia"/>
                <a:ea typeface="Constantia"/>
                <a:cs typeface="Constantia"/>
                <a:sym typeface="Constantia"/>
              </a:defRPr>
            </a:lvl6pPr>
            <a:lvl7pPr lvl="6" rtl="0" algn="l">
              <a:spcBef>
                <a:spcPts val="0"/>
              </a:spcBef>
              <a:spcAft>
                <a:spcPts val="0"/>
              </a:spcAft>
              <a:buSzPts val="1400"/>
              <a:buNone/>
              <a:defRPr sz="1800">
                <a:solidFill>
                  <a:schemeClr val="lt1"/>
                </a:solidFill>
                <a:latin typeface="Constantia"/>
                <a:ea typeface="Constantia"/>
                <a:cs typeface="Constantia"/>
                <a:sym typeface="Constantia"/>
              </a:defRPr>
            </a:lvl7pPr>
            <a:lvl8pPr lvl="7" rtl="0" algn="l">
              <a:spcBef>
                <a:spcPts val="0"/>
              </a:spcBef>
              <a:spcAft>
                <a:spcPts val="0"/>
              </a:spcAft>
              <a:buSzPts val="1400"/>
              <a:buNone/>
              <a:defRPr sz="1800">
                <a:solidFill>
                  <a:schemeClr val="lt1"/>
                </a:solidFill>
                <a:latin typeface="Constantia"/>
                <a:ea typeface="Constantia"/>
                <a:cs typeface="Constantia"/>
                <a:sym typeface="Constantia"/>
              </a:defRPr>
            </a:lvl8pPr>
            <a:lvl9pPr lvl="8" rtl="0" algn="l">
              <a:spcBef>
                <a:spcPts val="0"/>
              </a:spcBef>
              <a:spcAft>
                <a:spcPts val="0"/>
              </a:spcAft>
              <a:buSzPts val="1400"/>
              <a:buNone/>
              <a:defRPr sz="1800">
                <a:solidFill>
                  <a:schemeClr val="lt1"/>
                </a:solidFill>
                <a:latin typeface="Constantia"/>
                <a:ea typeface="Constantia"/>
                <a:cs typeface="Constantia"/>
                <a:sym typeface="Constantia"/>
              </a:defRPr>
            </a:lvl9pPr>
          </a:lstStyle>
          <a:p/>
        </p:txBody>
      </p:sp>
      <p:sp>
        <p:nvSpPr>
          <p:cNvPr id="108" name="Google Shape;108;p1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1pPr>
            <a:lvl2pPr indent="0" lvl="1"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2pPr>
            <a:lvl3pPr indent="0" lvl="2"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3pPr>
            <a:lvl4pPr indent="0" lvl="3"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4pPr>
            <a:lvl5pPr indent="0" lvl="4"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5pPr>
            <a:lvl6pPr indent="0" lvl="5"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6pPr>
            <a:lvl7pPr indent="0" lvl="6"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7pPr>
            <a:lvl8pPr indent="0" lvl="7"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8pPr>
            <a:lvl9pPr indent="0" lvl="8" marL="0" marR="0" rtl="0" algn="r">
              <a:lnSpc>
                <a:spcPct val="100000"/>
              </a:lnSpc>
              <a:spcBef>
                <a:spcPts val="0"/>
              </a:spcBef>
              <a:spcAft>
                <a:spcPts val="0"/>
              </a:spcAft>
              <a:buClr>
                <a:srgbClr val="404924"/>
              </a:buClr>
              <a:buSzPts val="1200"/>
              <a:buFont typeface="Constantia"/>
              <a:buNone/>
              <a:defRPr b="0" i="0" sz="1200" u="none" cap="none" strike="noStrike">
                <a:solidFill>
                  <a:srgbClr val="404924"/>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09" name="Google Shape;109;p136"/>
          <p:cNvGrpSpPr/>
          <p:nvPr/>
        </p:nvGrpSpPr>
        <p:grpSpPr>
          <a:xfrm>
            <a:off x="-29291" y="-24384"/>
            <a:ext cx="9179386" cy="1048512"/>
            <a:chOff x="-29286" y="-11569"/>
            <a:chExt cx="9179422" cy="1050979"/>
          </a:xfrm>
        </p:grpSpPr>
        <p:grpSp>
          <p:nvGrpSpPr>
            <p:cNvPr id="110" name="Google Shape;110;p136"/>
            <p:cNvGrpSpPr/>
            <p:nvPr/>
          </p:nvGrpSpPr>
          <p:grpSpPr>
            <a:xfrm>
              <a:off x="-29286" y="-11569"/>
              <a:ext cx="9161134" cy="1050979"/>
              <a:chOff x="-29291" y="-24384"/>
              <a:chExt cx="9161099" cy="1048512"/>
            </a:xfrm>
          </p:grpSpPr>
          <p:pic>
            <p:nvPicPr>
              <p:cNvPr id="111" name="Google Shape;111;p136"/>
              <p:cNvPicPr preferRelativeResize="0"/>
              <p:nvPr/>
            </p:nvPicPr>
            <p:blipFill rotWithShape="1">
              <a:blip r:embed="rId2">
                <a:alphaModFix/>
              </a:blip>
              <a:srcRect b="0" l="0" r="0" t="0"/>
              <a:stretch/>
            </p:blipFill>
            <p:spPr>
              <a:xfrm>
                <a:off x="-6096" y="-24384"/>
                <a:ext cx="9137904" cy="1048512"/>
              </a:xfrm>
              <a:prstGeom prst="rect">
                <a:avLst/>
              </a:prstGeom>
              <a:noFill/>
              <a:ln>
                <a:noFill/>
              </a:ln>
            </p:spPr>
          </p:pic>
          <p:sp>
            <p:nvSpPr>
              <p:cNvPr id="112" name="Google Shape;112;p136"/>
              <p:cNvSpPr/>
              <p:nvPr/>
            </p:nvSpPr>
            <p:spPr>
              <a:xfrm>
                <a:off x="-29291" y="422461"/>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nvGrpSpPr>
            <p:cNvPr id="113" name="Google Shape;113;p136"/>
            <p:cNvGrpSpPr/>
            <p:nvPr/>
          </p:nvGrpSpPr>
          <p:grpSpPr>
            <a:xfrm>
              <a:off x="-21709" y="61755"/>
              <a:ext cx="9171845" cy="910441"/>
              <a:chOff x="-21714" y="48768"/>
              <a:chExt cx="9171810" cy="908304"/>
            </a:xfrm>
          </p:grpSpPr>
          <p:pic>
            <p:nvPicPr>
              <p:cNvPr id="114" name="Google Shape;114;p136"/>
              <p:cNvPicPr preferRelativeResize="0"/>
              <p:nvPr/>
            </p:nvPicPr>
            <p:blipFill rotWithShape="1">
              <a:blip r:embed="rId3">
                <a:alphaModFix/>
              </a:blip>
              <a:srcRect b="0" l="0" r="0" t="0"/>
              <a:stretch/>
            </p:blipFill>
            <p:spPr>
              <a:xfrm>
                <a:off x="-6096" y="48768"/>
                <a:ext cx="9156192" cy="908304"/>
              </a:xfrm>
              <a:prstGeom prst="rect">
                <a:avLst/>
              </a:prstGeom>
              <a:noFill/>
              <a:ln>
                <a:noFill/>
              </a:ln>
            </p:spPr>
          </p:pic>
          <p:sp>
            <p:nvSpPr>
              <p:cNvPr id="115" name="Google Shape;115;p136"/>
              <p:cNvSpPr/>
              <p:nvPr/>
            </p:nvSpPr>
            <p:spPr>
              <a:xfrm>
                <a:off x="-21714" y="495979"/>
                <a:ext cx="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spTree>
  </p:cSld>
  <p:clrMap accent1="accent1" accent2="accent2" accent3="accent3" accent4="accent4" accent5="accent5" accent6="accent6" bg1="lt1" bg2="dk2" tx1="dk1" tx2="lt2" folHlink="folHlink" hlink="hlink"/>
  <p:sldLayoutIdLst>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4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5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4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4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57.png"/><Relationship Id="rId4" Type="http://schemas.openxmlformats.org/officeDocument/2006/relationships/image" Target="../media/image5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 Id="rId3" Type="http://schemas.openxmlformats.org/officeDocument/2006/relationships/image" Target="../media/image44.png"/><Relationship Id="rId4" Type="http://schemas.openxmlformats.org/officeDocument/2006/relationships/image" Target="../media/image5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9.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54.png"/><Relationship Id="rId4" Type="http://schemas.openxmlformats.org/officeDocument/2006/relationships/image" Target="../media/image4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47.png"/><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5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48.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5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60.png"/><Relationship Id="rId4" Type="http://schemas.openxmlformats.org/officeDocument/2006/relationships/image" Target="../media/image65.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61.png"/><Relationship Id="rId4" Type="http://schemas.openxmlformats.org/officeDocument/2006/relationships/image" Target="../media/image5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9.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67.png"/><Relationship Id="rId4" Type="http://schemas.openxmlformats.org/officeDocument/2006/relationships/image" Target="../media/image6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69.png"/><Relationship Id="rId4" Type="http://schemas.openxmlformats.org/officeDocument/2006/relationships/image" Target="../media/image6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5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6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6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9.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9.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9.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F7CA52"/>
              </a:buClr>
              <a:buSzPts val="5600"/>
              <a:buFont typeface="Calibri"/>
              <a:buNone/>
            </a:pPr>
            <a:r>
              <a:rPr b="1" i="0" lang="en-IN" sz="5600" u="none" cap="none" strike="noStrike">
                <a:solidFill>
                  <a:srgbClr val="F7CA52"/>
                </a:solidFill>
                <a:latin typeface="Calibri"/>
                <a:ea typeface="Calibri"/>
                <a:cs typeface="Calibri"/>
                <a:sym typeface="Calibri"/>
              </a:rPr>
              <a:t>Instruction Set of 8086</a:t>
            </a:r>
            <a:endParaRPr b="1" i="0" sz="5600" u="none" cap="none" strike="noStrike">
              <a:solidFill>
                <a:srgbClr val="F7CA52"/>
              </a:solidFill>
              <a:latin typeface="Calibri"/>
              <a:ea typeface="Calibri"/>
              <a:cs typeface="Calibri"/>
              <a:sym typeface="Calibri"/>
            </a:endParaRPr>
          </a:p>
        </p:txBody>
      </p:sp>
      <p:sp>
        <p:nvSpPr>
          <p:cNvPr id="127" name="Google Shape;127;p1"/>
          <p:cNvSpPr txBox="1"/>
          <p:nvPr>
            <p:ph idx="4294967295" type="subTitle"/>
          </p:nvPr>
        </p:nvSpPr>
        <p:spPr>
          <a:xfrm>
            <a:off x="5429256" y="4033838"/>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rgbClr val="E7BC29"/>
              </a:buClr>
              <a:buSzPts val="1900"/>
              <a:buFont typeface="Noto Sans Symbols"/>
              <a:buNone/>
            </a:pPr>
            <a:r>
              <a:rPr b="1" i="0" lang="en-IN" sz="2000" u="none" cap="none" strike="noStrike">
                <a:solidFill>
                  <a:schemeClr val="lt1"/>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lt1"/>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lt1"/>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lt1"/>
                </a:solidFill>
                <a:latin typeface="Bell MT"/>
                <a:ea typeface="Bell MT"/>
                <a:cs typeface="Bell MT"/>
                <a:sym typeface="Bell MT"/>
              </a:rPr>
              <a:t>manju.khurana@thapar.edu</a:t>
            </a:r>
            <a:endParaRPr b="1" i="0" sz="2000" u="none" cap="none" strike="noStrike">
              <a:solidFill>
                <a:schemeClr val="lt1"/>
              </a:solidFill>
              <a:latin typeface="Bell MT"/>
              <a:ea typeface="Bell MT"/>
              <a:cs typeface="Bell MT"/>
              <a:sym typeface="Bell M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84" name="Google Shape;184;p10"/>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185"/>
              <a:buFont typeface="Noto Sans Symbols"/>
              <a:buChar char="⚫"/>
            </a:pPr>
            <a:r>
              <a:rPr b="1" i="0" lang="en-IN" sz="2300" u="none" cap="none" strike="noStrike">
                <a:solidFill>
                  <a:schemeClr val="dk1"/>
                </a:solidFill>
                <a:latin typeface="Constantia"/>
                <a:ea typeface="Constantia"/>
                <a:cs typeface="Constantia"/>
                <a:sym typeface="Constantia"/>
              </a:rPr>
              <a:t>IN Accumulator, Port Address:</a:t>
            </a:r>
            <a:endParaRPr/>
          </a:p>
          <a:p>
            <a:pPr indent="-273050" lvl="0" marL="273050" marR="0" rtl="0" algn="l">
              <a:lnSpc>
                <a:spcPct val="100000"/>
              </a:lnSpc>
              <a:spcBef>
                <a:spcPts val="16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60"/>
              </a:spcBef>
              <a:spcAft>
                <a:spcPts val="0"/>
              </a:spcAft>
              <a:buClr>
                <a:srgbClr val="E7BC29"/>
              </a:buClr>
              <a:buSzPts val="2185"/>
              <a:buFont typeface="Noto Sans Symbols"/>
              <a:buChar char="⚫"/>
            </a:pPr>
            <a:r>
              <a:rPr b="1" i="0" lang="en-IN" sz="2300" u="none" cap="none" strike="noStrike">
                <a:solidFill>
                  <a:schemeClr val="dk1"/>
                </a:solidFill>
                <a:latin typeface="Constantia"/>
                <a:ea typeface="Constantia"/>
                <a:cs typeface="Constantia"/>
                <a:sym typeface="Constantia"/>
              </a:rPr>
              <a:t>OUT Port Address, Accumulator:</a:t>
            </a:r>
            <a:endParaRPr b="1" i="0" sz="2300" u="none" cap="none" strike="noStrike">
              <a:solidFill>
                <a:schemeClr val="dk1"/>
              </a:solidFill>
              <a:latin typeface="Constantia"/>
              <a:ea typeface="Constantia"/>
              <a:cs typeface="Constantia"/>
              <a:sym typeface="Constantia"/>
            </a:endParaRPr>
          </a:p>
        </p:txBody>
      </p:sp>
      <p:pic>
        <p:nvPicPr>
          <p:cNvPr id="185" name="Google Shape;185;p10"/>
          <p:cNvPicPr preferRelativeResize="0"/>
          <p:nvPr/>
        </p:nvPicPr>
        <p:blipFill rotWithShape="1">
          <a:blip r:embed="rId3">
            <a:alphaModFix/>
          </a:blip>
          <a:srcRect b="0" l="0" r="0" t="0"/>
          <a:stretch/>
        </p:blipFill>
        <p:spPr>
          <a:xfrm>
            <a:off x="47625" y="2214554"/>
            <a:ext cx="9048750" cy="2162175"/>
          </a:xfrm>
          <a:prstGeom prst="rect">
            <a:avLst/>
          </a:prstGeom>
          <a:noFill/>
          <a:ln>
            <a:noFill/>
          </a:ln>
        </p:spPr>
      </p:pic>
      <p:pic>
        <p:nvPicPr>
          <p:cNvPr id="186" name="Google Shape;186;p10"/>
          <p:cNvPicPr preferRelativeResize="0"/>
          <p:nvPr/>
        </p:nvPicPr>
        <p:blipFill rotWithShape="1">
          <a:blip r:embed="rId4">
            <a:alphaModFix/>
          </a:blip>
          <a:srcRect b="0" l="0" r="0" t="0"/>
          <a:stretch/>
        </p:blipFill>
        <p:spPr>
          <a:xfrm>
            <a:off x="357158" y="5048271"/>
            <a:ext cx="7991475" cy="138112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0"/>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74" name="Google Shape;774;p100"/>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2 main type of branching:</a:t>
            </a:r>
            <a:endParaRPr/>
          </a:p>
          <a:p>
            <a:pPr indent="-273050"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N</a:t>
            </a:r>
            <a:r>
              <a:rPr b="0" i="0" lang="en-IN" sz="2400" u="none">
                <a:solidFill>
                  <a:schemeClr val="dk1"/>
                </a:solidFill>
                <a:latin typeface="Constantia"/>
                <a:ea typeface="Constantia"/>
                <a:cs typeface="Constantia"/>
                <a:sym typeface="Constantia"/>
              </a:rPr>
              <a:t>ear :- Intra-segment(branch to new location within current segment only)</a:t>
            </a:r>
            <a:endParaRPr/>
          </a:p>
          <a:p>
            <a:pPr indent="-273050" lvl="2" marL="914400" marR="0" rtl="0" algn="just">
              <a:lnSpc>
                <a:spcPct val="100000"/>
              </a:lnSpc>
              <a:spcBef>
                <a:spcPts val="1620"/>
              </a:spcBef>
              <a:spcAft>
                <a:spcPts val="0"/>
              </a:spcAft>
              <a:buClr>
                <a:schemeClr val="accent2"/>
              </a:buClr>
              <a:buSzPts val="1470"/>
              <a:buFont typeface="Noto Sans Symbols"/>
              <a:buChar char="⚫"/>
            </a:pPr>
            <a:r>
              <a:rPr b="1" i="0" lang="en-IN" sz="2100" u="none" cap="none" strike="noStrike">
                <a:solidFill>
                  <a:schemeClr val="dk1"/>
                </a:solidFill>
                <a:latin typeface="Constantia"/>
                <a:ea typeface="Constantia"/>
                <a:cs typeface="Constantia"/>
                <a:sym typeface="Constantia"/>
              </a:rPr>
              <a:t>Only IP needs to be changed.</a:t>
            </a:r>
            <a:endParaRPr/>
          </a:p>
          <a:p>
            <a:pPr indent="-273050" lvl="2" marL="914400" marR="0" rtl="0" algn="just">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Range of -128 to 127 🡪 short branch.</a:t>
            </a:r>
            <a:endParaRPr b="0" i="0" sz="2100" u="none" cap="none" strike="noStrike">
              <a:solidFill>
                <a:schemeClr val="dk1"/>
              </a:solidFill>
              <a:latin typeface="Constantia"/>
              <a:ea typeface="Constantia"/>
              <a:cs typeface="Constantia"/>
              <a:sym typeface="Constantia"/>
            </a:endParaRPr>
          </a:p>
          <a:p>
            <a:pPr indent="-273050" lvl="1" marL="639763"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Far:- Inter-segment</a:t>
            </a:r>
            <a:r>
              <a:rPr b="0" i="0" lang="en-IN" sz="2400" u="none" cap="none" strike="noStrike">
                <a:solidFill>
                  <a:schemeClr val="dk1"/>
                </a:solidFill>
                <a:latin typeface="Constantia"/>
                <a:ea typeface="Constantia"/>
                <a:cs typeface="Constantia"/>
                <a:sym typeface="Constantia"/>
              </a:rPr>
              <a:t>(branch to new location  in a different segment.)</a:t>
            </a:r>
            <a:endParaRPr/>
          </a:p>
          <a:p>
            <a:pPr indent="-273050"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Value of CS and IP need to be changed.</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01"/>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80" name="Google Shape;780;p101"/>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JMP Des: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Intrasegment direct jump:- new </a:t>
            </a:r>
            <a:r>
              <a:rPr b="0" i="0" lang="en-IN" sz="2400" u="none" cap="none" strike="noStrike">
                <a:solidFill>
                  <a:schemeClr val="dk1"/>
                </a:solidFill>
                <a:latin typeface="Constantia"/>
                <a:ea typeface="Constantia"/>
                <a:cs typeface="Constantia"/>
                <a:sym typeface="Constantia"/>
              </a:rPr>
              <a:t>branch location </a:t>
            </a:r>
            <a:r>
              <a:rPr b="0" i="0" lang="en-IN" sz="2400" u="none">
                <a:solidFill>
                  <a:schemeClr val="dk1"/>
                </a:solidFill>
                <a:latin typeface="Constantia"/>
                <a:ea typeface="Constantia"/>
                <a:cs typeface="Constantia"/>
                <a:sym typeface="Constantia"/>
              </a:rPr>
              <a:t>is specified directly in instruction.</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N</a:t>
            </a:r>
            <a:r>
              <a:rPr b="0" i="0" lang="en-IN" sz="2100" u="none">
                <a:solidFill>
                  <a:schemeClr val="dk1"/>
                </a:solidFill>
                <a:latin typeface="Constantia"/>
                <a:ea typeface="Constantia"/>
                <a:cs typeface="Constantia"/>
                <a:sym typeface="Constantia"/>
              </a:rPr>
              <a:t>ew address calculated by 8 bit(16 bit</a:t>
            </a:r>
            <a:r>
              <a:rPr b="0" i="0" lang="en-IN" sz="2100" u="none" cap="none" strike="noStrike">
                <a:solidFill>
                  <a:schemeClr val="dk1"/>
                </a:solidFill>
                <a:latin typeface="Constantia"/>
                <a:ea typeface="Constantia"/>
                <a:cs typeface="Constantia"/>
                <a:sym typeface="Constantia"/>
              </a:rPr>
              <a:t>) displacement to the IP</a:t>
            </a:r>
            <a:r>
              <a:rPr b="0" i="0" lang="en-IN" sz="2100" u="none">
                <a:solidFill>
                  <a:schemeClr val="dk1"/>
                </a:solidFill>
                <a:latin typeface="Constantia"/>
                <a:ea typeface="Constantia"/>
                <a:cs typeface="Constantia"/>
                <a:sym typeface="Constantia"/>
              </a:rPr>
              <a:t>.</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a:solidFill>
                  <a:schemeClr val="dk1"/>
                </a:solidFill>
                <a:latin typeface="Constantia"/>
                <a:ea typeface="Constantia"/>
                <a:cs typeface="Constantia"/>
                <a:sym typeface="Constantia"/>
              </a:rPr>
              <a:t>CS not change.</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a:solidFill>
                  <a:schemeClr val="dk1"/>
                </a:solidFill>
                <a:latin typeface="Constantia"/>
                <a:ea typeface="Constantia"/>
                <a:cs typeface="Constantia"/>
                <a:sym typeface="Constantia"/>
              </a:rPr>
              <a:t>+ve  disp.</a:t>
            </a:r>
            <a:r>
              <a:rPr b="0" i="0" lang="en-IN" sz="2100" u="none" cap="none" strike="noStrike">
                <a:solidFill>
                  <a:schemeClr val="dk1"/>
                </a:solidFill>
                <a:latin typeface="Constantia"/>
                <a:ea typeface="Constantia"/>
                <a:cs typeface="Constantia"/>
                <a:sym typeface="Constantia"/>
              </a:rPr>
              <a:t>🡪 forward jump</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-ve disp. 🡪 backward jump</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Also called relative jump</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JMP Prev(or Next), IP 🡨 offset addr. Of “Prev” or “Next”.</a:t>
            </a:r>
            <a:endParaRPr b="0" i="0" sz="21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2"/>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86" name="Google Shape;786;p102"/>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JMP Des: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1" i="0" lang="en-IN" sz="2400" u="none" cap="none" strike="noStrike">
                <a:solidFill>
                  <a:schemeClr val="dk1"/>
                </a:solidFill>
                <a:latin typeface="Constantia"/>
                <a:ea typeface="Constantia"/>
                <a:cs typeface="Constantia"/>
                <a:sym typeface="Constantia"/>
              </a:rPr>
              <a:t>Intrasegment indirect jump</a:t>
            </a:r>
            <a:r>
              <a:rPr b="0" i="0" lang="en-IN" sz="2400" u="none">
                <a:solidFill>
                  <a:schemeClr val="dk1"/>
                </a:solidFill>
                <a:latin typeface="Constantia"/>
                <a:ea typeface="Constantia"/>
                <a:cs typeface="Constantia"/>
                <a:sym typeface="Constantia"/>
              </a:rPr>
              <a:t>:- new </a:t>
            </a:r>
            <a:r>
              <a:rPr b="0" i="0" lang="en-IN" sz="2400" u="none" cap="none" strike="noStrike">
                <a:solidFill>
                  <a:schemeClr val="dk1"/>
                </a:solidFill>
                <a:latin typeface="Constantia"/>
                <a:ea typeface="Constantia"/>
                <a:cs typeface="Constantia"/>
                <a:sym typeface="Constantia"/>
              </a:rPr>
              <a:t>branch location </a:t>
            </a:r>
            <a:r>
              <a:rPr b="0" i="0" lang="en-IN" sz="2400" u="none">
                <a:solidFill>
                  <a:schemeClr val="dk1"/>
                </a:solidFill>
                <a:latin typeface="Constantia"/>
                <a:ea typeface="Constantia"/>
                <a:cs typeface="Constantia"/>
                <a:sym typeface="Constantia"/>
              </a:rPr>
              <a:t>is specified </a:t>
            </a:r>
            <a:r>
              <a:rPr b="0" i="0" lang="en-IN" sz="2400" u="none" cap="none" strike="noStrike">
                <a:solidFill>
                  <a:schemeClr val="dk1"/>
                </a:solidFill>
                <a:latin typeface="Constantia"/>
                <a:ea typeface="Constantia"/>
                <a:cs typeface="Constantia"/>
                <a:sym typeface="Constantia"/>
              </a:rPr>
              <a:t>indirectly through </a:t>
            </a:r>
            <a:r>
              <a:rPr b="0" i="0" lang="en-IN" sz="2400" u="none">
                <a:solidFill>
                  <a:schemeClr val="dk1"/>
                </a:solidFill>
                <a:latin typeface="Constantia"/>
                <a:ea typeface="Constantia"/>
                <a:cs typeface="Constantia"/>
                <a:sym typeface="Constantia"/>
              </a:rPr>
              <a:t>a reg or mem. </a:t>
            </a:r>
            <a:r>
              <a:rPr b="0" i="0" lang="en-IN" sz="2400" u="none" cap="none" strike="noStrike">
                <a:solidFill>
                  <a:schemeClr val="dk1"/>
                </a:solidFill>
                <a:latin typeface="Constantia"/>
                <a:ea typeface="Constantia"/>
                <a:cs typeface="Constantia"/>
                <a:sym typeface="Constantia"/>
              </a:rPr>
              <a:t>Loc (</a:t>
            </a:r>
            <a:r>
              <a:rPr b="0" i="0" lang="en-IN" sz="2400" u="none">
                <a:solidFill>
                  <a:schemeClr val="dk1"/>
                </a:solidFill>
                <a:latin typeface="Constantia"/>
                <a:ea typeface="Constantia"/>
                <a:cs typeface="Constantia"/>
                <a:sym typeface="Constantia"/>
              </a:rPr>
              <a:t>in  DS only).</a:t>
            </a:r>
            <a:endParaRPr/>
          </a:p>
          <a:p>
            <a:pPr indent="-246062" lvl="2" marL="914399" marR="0" rtl="0" algn="just">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Value of IP is replaced with new value</a:t>
            </a:r>
            <a:r>
              <a:rPr b="0" i="0" lang="en-IN" sz="2100" u="none">
                <a:solidFill>
                  <a:schemeClr val="dk1"/>
                </a:solidFill>
                <a:latin typeface="Constantia"/>
                <a:ea typeface="Constantia"/>
                <a:cs typeface="Constantia"/>
                <a:sym typeface="Constantia"/>
              </a:rPr>
              <a:t>.</a:t>
            </a:r>
            <a:endParaRPr/>
          </a:p>
          <a:p>
            <a:pPr indent="-246062" lvl="2" marL="914399" marR="0" rtl="0" algn="just">
              <a:lnSpc>
                <a:spcPct val="100000"/>
              </a:lnSpc>
              <a:spcBef>
                <a:spcPts val="1620"/>
              </a:spcBef>
              <a:spcAft>
                <a:spcPts val="0"/>
              </a:spcAft>
              <a:buClr>
                <a:schemeClr val="accent2"/>
              </a:buClr>
              <a:buSzPts val="1470"/>
              <a:buFont typeface="Noto Sans Symbols"/>
              <a:buChar char="⚫"/>
            </a:pPr>
            <a:r>
              <a:rPr b="0" i="0" lang="en-IN" sz="2100" u="none">
                <a:solidFill>
                  <a:schemeClr val="dk1"/>
                </a:solidFill>
                <a:latin typeface="Constantia"/>
                <a:ea typeface="Constantia"/>
                <a:cs typeface="Constantia"/>
                <a:sym typeface="Constantia"/>
              </a:rPr>
              <a:t>CS not change.</a:t>
            </a:r>
            <a:endParaRPr/>
          </a:p>
          <a:p>
            <a:pPr indent="-246062" lvl="2" marL="914399" marR="0" rtl="0" algn="just">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JMP WORD PTR[BX]; </a:t>
            </a:r>
            <a:endParaRPr b="0" i="0" sz="2100" u="none" cap="none" strike="noStrike">
              <a:solidFill>
                <a:schemeClr val="dk1"/>
              </a:solidFill>
              <a:latin typeface="Constantia"/>
              <a:ea typeface="Constantia"/>
              <a:cs typeface="Constantia"/>
              <a:sym typeface="Constantia"/>
            </a:endParaRPr>
          </a:p>
          <a:p>
            <a:pPr indent="-246062" lvl="2" marL="914399" marR="0" rtl="0" algn="just">
              <a:lnSpc>
                <a:spcPct val="100000"/>
              </a:lnSpc>
              <a:spcBef>
                <a:spcPts val="1620"/>
              </a:spcBef>
              <a:spcAft>
                <a:spcPts val="0"/>
              </a:spcAft>
              <a:buClr>
                <a:schemeClr val="accent2"/>
              </a:buClr>
              <a:buSzPts val="1470"/>
              <a:buFont typeface="Noto Sans Symbols"/>
              <a:buNone/>
            </a:pPr>
            <a:r>
              <a:rPr b="0" i="0" lang="en-IN" sz="2100" u="none" cap="none" strike="noStrike">
                <a:solidFill>
                  <a:schemeClr val="dk1"/>
                </a:solidFill>
                <a:latin typeface="Constantia"/>
                <a:ea typeface="Constantia"/>
                <a:cs typeface="Constantia"/>
                <a:sym typeface="Constantia"/>
              </a:rPr>
              <a:t>			IP🡨 {DS:[BX], DS:[BX+1]}</a:t>
            </a:r>
            <a:endParaRPr/>
          </a:p>
          <a:p>
            <a:pPr indent="-152717" lvl="2" marL="914399" marR="0" rtl="0" algn="l">
              <a:lnSpc>
                <a:spcPct val="100000"/>
              </a:lnSpc>
              <a:spcBef>
                <a:spcPts val="1620"/>
              </a:spcBef>
              <a:spcAft>
                <a:spcPts val="0"/>
              </a:spcAft>
              <a:buClr>
                <a:schemeClr val="accent2"/>
              </a:buClr>
              <a:buSzPts val="1470"/>
              <a:buFont typeface="Noto Sans Symbols"/>
              <a:buNone/>
            </a:pPr>
            <a:r>
              <a:t/>
            </a:r>
            <a:endParaRPr b="0" i="0" sz="21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03"/>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92" name="Google Shape;792;p103"/>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JMP Des: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Inter-segment(FAR) jump:- </a:t>
            </a:r>
            <a:r>
              <a:rPr b="0" i="0" lang="en-IN" sz="2400" u="none" cap="none" strike="noStrike">
                <a:solidFill>
                  <a:schemeClr val="dk1"/>
                </a:solidFill>
                <a:latin typeface="Constantia"/>
                <a:ea typeface="Constantia"/>
                <a:cs typeface="Constantia"/>
                <a:sym typeface="Constantia"/>
              </a:rPr>
              <a:t>Jump add. is specified in 2 ways:-</a:t>
            </a:r>
            <a:endParaRPr b="0" i="0" sz="2400" u="none" cap="none" strike="noStrike">
              <a:solidFill>
                <a:schemeClr val="dk1"/>
              </a:solidFill>
              <a:latin typeface="Constantia"/>
              <a:ea typeface="Constantia"/>
              <a:cs typeface="Constantia"/>
              <a:sym typeface="Constantia"/>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Inter-segment </a:t>
            </a:r>
            <a:r>
              <a:rPr b="1" i="0" lang="en-IN" sz="2100" u="none" cap="none" strike="noStrike">
                <a:solidFill>
                  <a:srgbClr val="FF0000"/>
                </a:solidFill>
                <a:latin typeface="Constantia"/>
                <a:ea typeface="Constantia"/>
                <a:cs typeface="Constantia"/>
                <a:sym typeface="Constantia"/>
              </a:rPr>
              <a:t>Direct</a:t>
            </a:r>
            <a:r>
              <a:rPr b="0" i="0" lang="en-IN" sz="2100" u="none" cap="none" strike="noStrike">
                <a:solidFill>
                  <a:schemeClr val="dk1"/>
                </a:solidFill>
                <a:latin typeface="Constantia"/>
                <a:ea typeface="Constantia"/>
                <a:cs typeface="Constantia"/>
                <a:sym typeface="Constantia"/>
              </a:rPr>
              <a:t> jump</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New branch location is specified directly in the instruction.</a:t>
            </a:r>
            <a:endParaRPr b="0" i="0" sz="2100" u="none" cap="none" strike="noStrike">
              <a:solidFill>
                <a:schemeClr val="dk1"/>
              </a:solidFill>
              <a:latin typeface="Constantia"/>
              <a:ea typeface="Constantia"/>
              <a:cs typeface="Constantia"/>
              <a:sym typeface="Constantia"/>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a:solidFill>
                  <a:schemeClr val="dk1"/>
                </a:solidFill>
                <a:latin typeface="Constantia"/>
                <a:ea typeface="Constantia"/>
                <a:cs typeface="Constantia"/>
                <a:sym typeface="Constantia"/>
              </a:rPr>
              <a:t>CS &amp; IP get new value.</a:t>
            </a:r>
            <a:endParaRPr/>
          </a:p>
          <a:p>
            <a:pPr indent="-246062" lvl="2" marL="914399" marR="0" rtl="0" algn="l">
              <a:lnSpc>
                <a:spcPct val="100000"/>
              </a:lnSpc>
              <a:spcBef>
                <a:spcPts val="1620"/>
              </a:spcBef>
              <a:spcAft>
                <a:spcPts val="0"/>
              </a:spcAft>
              <a:buClr>
                <a:schemeClr val="accent2"/>
              </a:buClr>
              <a:buSzPts val="1470"/>
              <a:buFont typeface="Noto Sans Symbols"/>
              <a:buChar char="⚫"/>
            </a:pPr>
            <a:r>
              <a:rPr b="0" i="0" lang="en-IN" sz="2100" u="none" cap="none" strike="noStrike">
                <a:solidFill>
                  <a:schemeClr val="dk1"/>
                </a:solidFill>
                <a:latin typeface="Constantia"/>
                <a:ea typeface="Constantia"/>
                <a:cs typeface="Constantia"/>
                <a:sym typeface="Constantia"/>
              </a:rPr>
              <a:t>Eg. JMP NextSeg; CS &amp; IP get new value from label NextSeg.</a:t>
            </a:r>
            <a:endParaRPr b="0" i="0" sz="2100" u="none" cap="none" strike="noStrike">
              <a:solidFill>
                <a:schemeClr val="dk1"/>
              </a:solidFill>
              <a:latin typeface="Constantia"/>
              <a:ea typeface="Constantia"/>
              <a:cs typeface="Constantia"/>
              <a:sym typeface="Constantia"/>
            </a:endParaRPr>
          </a:p>
          <a:p>
            <a:pPr indent="-152717" lvl="2" marL="914399" marR="0" rtl="0" algn="l">
              <a:lnSpc>
                <a:spcPct val="100000"/>
              </a:lnSpc>
              <a:spcBef>
                <a:spcPts val="1620"/>
              </a:spcBef>
              <a:spcAft>
                <a:spcPts val="0"/>
              </a:spcAft>
              <a:buClr>
                <a:schemeClr val="accent2"/>
              </a:buClr>
              <a:buSzPts val="1470"/>
              <a:buFont typeface="Noto Sans Symbols"/>
              <a:buNone/>
            </a:pPr>
            <a:r>
              <a:t/>
            </a:r>
            <a:endParaRPr b="0" i="0" sz="21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04"/>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98" name="Google Shape;798;p104"/>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JMP Des:</a:t>
            </a:r>
            <a:endParaRPr/>
          </a:p>
          <a:p>
            <a:pPr indent="-246062" lvl="1" marL="639762" marR="0" rtl="0" algn="just">
              <a:lnSpc>
                <a:spcPct val="10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Inter-segment(FAR) jump:- Jump add. is specified in 2 ways:-</a:t>
            </a:r>
            <a:endParaRPr b="0" i="0" sz="2000" u="none" cap="none" strike="noStrike">
              <a:solidFill>
                <a:schemeClr val="dk1"/>
              </a:solidFill>
              <a:latin typeface="Constantia"/>
              <a:ea typeface="Constantia"/>
              <a:cs typeface="Constantia"/>
              <a:sym typeface="Constantia"/>
            </a:endParaRPr>
          </a:p>
          <a:p>
            <a:pPr indent="-246062" lvl="2" marL="914399" marR="0" rtl="0" algn="just">
              <a:lnSpc>
                <a:spcPct val="100000"/>
              </a:lnSpc>
              <a:spcBef>
                <a:spcPts val="1560"/>
              </a:spcBef>
              <a:spcAft>
                <a:spcPts val="0"/>
              </a:spcAft>
              <a:buClr>
                <a:schemeClr val="accent2"/>
              </a:buClr>
              <a:buSzPts val="1260"/>
              <a:buFont typeface="Noto Sans Symbols"/>
              <a:buChar char="⚫"/>
            </a:pPr>
            <a:r>
              <a:rPr b="0" i="0" lang="en-IN" sz="1800" u="none" cap="none" strike="noStrike">
                <a:solidFill>
                  <a:schemeClr val="dk1"/>
                </a:solidFill>
                <a:latin typeface="Constantia"/>
                <a:ea typeface="Constantia"/>
                <a:cs typeface="Constantia"/>
                <a:sym typeface="Constantia"/>
              </a:rPr>
              <a:t>Inter-segment </a:t>
            </a:r>
            <a:r>
              <a:rPr b="1" i="0" lang="en-IN" sz="1800" u="none" cap="none" strike="noStrike">
                <a:solidFill>
                  <a:srgbClr val="FF0000"/>
                </a:solidFill>
                <a:latin typeface="Constantia"/>
                <a:ea typeface="Constantia"/>
                <a:cs typeface="Constantia"/>
                <a:sym typeface="Constantia"/>
              </a:rPr>
              <a:t>indirect</a:t>
            </a:r>
            <a:r>
              <a:rPr b="0" i="0" lang="en-IN" sz="1800" u="none" cap="none" strike="noStrike">
                <a:solidFill>
                  <a:schemeClr val="dk1"/>
                </a:solidFill>
                <a:latin typeface="Constantia"/>
                <a:ea typeface="Constantia"/>
                <a:cs typeface="Constantia"/>
                <a:sym typeface="Constantia"/>
              </a:rPr>
              <a:t> jump</a:t>
            </a:r>
            <a:endParaRPr/>
          </a:p>
          <a:p>
            <a:pPr indent="-246062" lvl="2" marL="914399" marR="0" rtl="0" algn="just">
              <a:lnSpc>
                <a:spcPct val="100000"/>
              </a:lnSpc>
              <a:spcBef>
                <a:spcPts val="1560"/>
              </a:spcBef>
              <a:spcAft>
                <a:spcPts val="0"/>
              </a:spcAft>
              <a:buClr>
                <a:schemeClr val="accent2"/>
              </a:buClr>
              <a:buSzPts val="1260"/>
              <a:buFont typeface="Noto Sans Symbols"/>
              <a:buChar char="⚫"/>
            </a:pPr>
            <a:r>
              <a:rPr b="0" i="0" lang="en-IN" sz="1800" u="none" cap="none" strike="noStrike">
                <a:solidFill>
                  <a:schemeClr val="dk1"/>
                </a:solidFill>
                <a:latin typeface="Constantia"/>
                <a:ea typeface="Constantia"/>
                <a:cs typeface="Constantia"/>
                <a:sym typeface="Constantia"/>
              </a:rPr>
              <a:t>New branch location specified indirectly through a reg. or mem. Loc.</a:t>
            </a:r>
            <a:endParaRPr b="0" i="0" sz="1800" u="none" cap="none" strike="noStrike">
              <a:solidFill>
                <a:schemeClr val="dk1"/>
              </a:solidFill>
              <a:latin typeface="Constantia"/>
              <a:ea typeface="Constantia"/>
              <a:cs typeface="Constantia"/>
              <a:sym typeface="Constantia"/>
            </a:endParaRPr>
          </a:p>
          <a:p>
            <a:pPr indent="-246062" lvl="2" marL="914399" marR="0" rtl="0" algn="just">
              <a:lnSpc>
                <a:spcPct val="100000"/>
              </a:lnSpc>
              <a:spcBef>
                <a:spcPts val="1560"/>
              </a:spcBef>
              <a:spcAft>
                <a:spcPts val="0"/>
              </a:spcAft>
              <a:buClr>
                <a:schemeClr val="accent2"/>
              </a:buClr>
              <a:buSzPts val="1260"/>
              <a:buFont typeface="Noto Sans Symbols"/>
              <a:buChar char="⚫"/>
            </a:pPr>
            <a:r>
              <a:rPr b="0" i="0" lang="en-IN" sz="1800" u="none" cap="none" strike="noStrike">
                <a:solidFill>
                  <a:schemeClr val="dk1"/>
                </a:solidFill>
                <a:latin typeface="Constantia"/>
                <a:ea typeface="Constantia"/>
                <a:cs typeface="Constantia"/>
                <a:sym typeface="Constantia"/>
              </a:rPr>
              <a:t>CS &amp; IP get new value.</a:t>
            </a:r>
            <a:endParaRPr/>
          </a:p>
          <a:p>
            <a:pPr indent="-246062" lvl="2" marL="914399" marR="0" rtl="0" algn="just">
              <a:lnSpc>
                <a:spcPct val="100000"/>
              </a:lnSpc>
              <a:spcBef>
                <a:spcPts val="1560"/>
              </a:spcBef>
              <a:spcAft>
                <a:spcPts val="0"/>
              </a:spcAft>
              <a:buClr>
                <a:schemeClr val="accent2"/>
              </a:buClr>
              <a:buSzPts val="1260"/>
              <a:buFont typeface="Noto Sans Symbols"/>
              <a:buChar char="⚫"/>
            </a:pPr>
            <a:r>
              <a:rPr b="0" i="0" lang="en-IN" sz="1800" u="none" cap="none" strike="noStrike">
                <a:solidFill>
                  <a:schemeClr val="dk1"/>
                </a:solidFill>
                <a:latin typeface="Constantia"/>
                <a:ea typeface="Constantia"/>
                <a:cs typeface="Constantia"/>
                <a:sym typeface="Constantia"/>
              </a:rPr>
              <a:t>Eg. JMP DWORD PTR[BX]; IP🡨 {DS:[BX],DS:[BX+1]}, CS🡨{DS:[BX+2],DS:[BX+3]} </a:t>
            </a:r>
            <a:endParaRPr/>
          </a:p>
          <a:p>
            <a:pPr indent="-152717" lvl="2" marL="914399" marR="0" rtl="0" algn="l">
              <a:lnSpc>
                <a:spcPct val="100000"/>
              </a:lnSpc>
              <a:spcBef>
                <a:spcPts val="1620"/>
              </a:spcBef>
              <a:spcAft>
                <a:spcPts val="0"/>
              </a:spcAft>
              <a:buClr>
                <a:schemeClr val="accent2"/>
              </a:buClr>
              <a:buSzPts val="1470"/>
              <a:buFont typeface="Noto Sans Symbols"/>
              <a:buNone/>
            </a:pPr>
            <a:r>
              <a:t/>
            </a:r>
            <a:endParaRPr b="0" i="0" sz="2100" u="none" cap="none" strike="noStrike">
              <a:solidFill>
                <a:schemeClr val="dk1"/>
              </a:solidFill>
              <a:latin typeface="Constantia"/>
              <a:ea typeface="Constantia"/>
              <a:cs typeface="Constantia"/>
              <a:sym typeface="Constantia"/>
            </a:endParaRPr>
          </a:p>
        </p:txBody>
      </p:sp>
      <p:pic>
        <p:nvPicPr>
          <p:cNvPr id="799" name="Google Shape;799;p104"/>
          <p:cNvPicPr preferRelativeResize="0"/>
          <p:nvPr/>
        </p:nvPicPr>
        <p:blipFill rotWithShape="1">
          <a:blip r:embed="rId3">
            <a:alphaModFix/>
          </a:blip>
          <a:srcRect b="0" l="0" r="0" t="0"/>
          <a:stretch/>
        </p:blipFill>
        <p:spPr>
          <a:xfrm>
            <a:off x="0" y="4200525"/>
            <a:ext cx="9144000" cy="26574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Conditional Jump Table</a:t>
            </a:r>
            <a:endParaRPr b="1" i="0" sz="3600" u="none" cap="none" strike="noStrike">
              <a:solidFill>
                <a:schemeClr val="dk2"/>
              </a:solidFill>
              <a:latin typeface="Calibri"/>
              <a:ea typeface="Calibri"/>
              <a:cs typeface="Calibri"/>
              <a:sym typeface="Calibri"/>
            </a:endParaRPr>
          </a:p>
        </p:txBody>
      </p:sp>
      <p:pic>
        <p:nvPicPr>
          <p:cNvPr id="805" name="Google Shape;805;p105"/>
          <p:cNvPicPr preferRelativeResize="0"/>
          <p:nvPr/>
        </p:nvPicPr>
        <p:blipFill rotWithShape="1">
          <a:blip r:embed="rId3">
            <a:alphaModFix/>
          </a:blip>
          <a:srcRect b="0" l="0" r="0" t="0"/>
          <a:stretch/>
        </p:blipFill>
        <p:spPr>
          <a:xfrm>
            <a:off x="728663" y="571500"/>
            <a:ext cx="7686675" cy="57150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6"/>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pic>
        <p:nvPicPr>
          <p:cNvPr id="811" name="Google Shape;811;p106"/>
          <p:cNvPicPr preferRelativeResize="0"/>
          <p:nvPr/>
        </p:nvPicPr>
        <p:blipFill rotWithShape="1">
          <a:blip r:embed="rId3">
            <a:alphaModFix/>
          </a:blip>
          <a:srcRect b="0" l="0" r="0" t="0"/>
          <a:stretch/>
        </p:blipFill>
        <p:spPr>
          <a:xfrm>
            <a:off x="0" y="1643050"/>
            <a:ext cx="9144000" cy="20764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7"/>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817" name="Google Shape;817;p107"/>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CALL(Unconditional): 2 types of call:- Near &amp; Far</a:t>
            </a:r>
            <a:endParaRPr/>
          </a:p>
        </p:txBody>
      </p:sp>
      <p:pic>
        <p:nvPicPr>
          <p:cNvPr id="818" name="Google Shape;818;p107"/>
          <p:cNvPicPr preferRelativeResize="0"/>
          <p:nvPr/>
        </p:nvPicPr>
        <p:blipFill rotWithShape="1">
          <a:blip r:embed="rId3">
            <a:alphaModFix/>
          </a:blip>
          <a:srcRect b="0" l="0" r="0" t="0"/>
          <a:stretch/>
        </p:blipFill>
        <p:spPr>
          <a:xfrm>
            <a:off x="785786" y="1571612"/>
            <a:ext cx="7643866" cy="478634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8"/>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824" name="Google Shape;824;p108"/>
          <p:cNvSpPr txBox="1"/>
          <p:nvPr>
            <p:ph idx="4294967295" type="body"/>
          </p:nvPr>
        </p:nvSpPr>
        <p:spPr>
          <a:xfrm>
            <a:off x="500034" y="92867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CALL(Unconditional): 2 types of call:- Near &amp; Far</a:t>
            </a:r>
            <a:endParaRPr/>
          </a:p>
        </p:txBody>
      </p:sp>
      <p:pic>
        <p:nvPicPr>
          <p:cNvPr id="825" name="Google Shape;825;p108"/>
          <p:cNvPicPr preferRelativeResize="0"/>
          <p:nvPr/>
        </p:nvPicPr>
        <p:blipFill rotWithShape="1">
          <a:blip r:embed="rId3">
            <a:alphaModFix/>
          </a:blip>
          <a:srcRect b="0" l="0" r="0" t="0"/>
          <a:stretch/>
        </p:blipFill>
        <p:spPr>
          <a:xfrm>
            <a:off x="214282" y="1500174"/>
            <a:ext cx="8658225" cy="444817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09"/>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pic>
        <p:nvPicPr>
          <p:cNvPr id="831" name="Google Shape;831;p109"/>
          <p:cNvPicPr preferRelativeResize="0"/>
          <p:nvPr/>
        </p:nvPicPr>
        <p:blipFill rotWithShape="1">
          <a:blip r:embed="rId3">
            <a:alphaModFix/>
          </a:blip>
          <a:srcRect b="0" l="0" r="0" t="0"/>
          <a:stretch/>
        </p:blipFill>
        <p:spPr>
          <a:xfrm>
            <a:off x="9525" y="1828815"/>
            <a:ext cx="9124950"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92" name="Google Shape;192;p11"/>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420"/>
              <a:buFont typeface="Noto Sans Symbols"/>
              <a:buChar char="⚫"/>
            </a:pPr>
            <a:r>
              <a:rPr b="1" i="0" lang="en-IN" sz="3600" u="none" cap="none" strike="noStrike">
                <a:solidFill>
                  <a:schemeClr val="dk1"/>
                </a:solidFill>
                <a:latin typeface="Constantia"/>
                <a:ea typeface="Constantia"/>
                <a:cs typeface="Constantia"/>
                <a:sym typeface="Constantia"/>
              </a:rPr>
              <a:t>LEA  Register, Src:</a:t>
            </a:r>
            <a:endParaRPr b="1" i="0" sz="3600" u="none" cap="none" strike="noStrike">
              <a:solidFill>
                <a:schemeClr val="dk1"/>
              </a:solidFill>
              <a:latin typeface="Constantia"/>
              <a:ea typeface="Constantia"/>
              <a:cs typeface="Constantia"/>
              <a:sym typeface="Constantia"/>
            </a:endParaRPr>
          </a:p>
        </p:txBody>
      </p:sp>
      <p:pic>
        <p:nvPicPr>
          <p:cNvPr id="193" name="Google Shape;193;p11"/>
          <p:cNvPicPr preferRelativeResize="0"/>
          <p:nvPr/>
        </p:nvPicPr>
        <p:blipFill rotWithShape="1">
          <a:blip r:embed="rId3">
            <a:alphaModFix/>
          </a:blip>
          <a:srcRect b="0" l="0" r="0" t="0"/>
          <a:stretch/>
        </p:blipFill>
        <p:spPr>
          <a:xfrm>
            <a:off x="285750" y="2571744"/>
            <a:ext cx="8858250" cy="928694"/>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0"/>
          <p:cNvSpPr txBox="1"/>
          <p:nvPr>
            <p:ph idx="4294967295" type="title"/>
          </p:nvPr>
        </p:nvSpPr>
        <p:spPr>
          <a:xfrm>
            <a:off x="428596" y="21429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br>
              <a:rPr b="1" i="0" lang="en-IN" sz="3600" u="none" cap="none" strike="noStrike">
                <a:solidFill>
                  <a:schemeClr val="dk2"/>
                </a:solidFill>
                <a:latin typeface="Calibri"/>
                <a:ea typeface="Calibri"/>
                <a:cs typeface="Calibri"/>
                <a:sym typeface="Calibri"/>
              </a:rPr>
            </a:br>
            <a:r>
              <a:rPr b="1" i="0" lang="en-IN" sz="3600" u="none" cap="none" strike="noStrike">
                <a:solidFill>
                  <a:schemeClr val="dk2"/>
                </a:solidFill>
                <a:latin typeface="Calibri"/>
                <a:ea typeface="Calibri"/>
                <a:cs typeface="Calibri"/>
                <a:sym typeface="Calibri"/>
              </a:rPr>
              <a:t>(Iteration Control Instructions)</a:t>
            </a:r>
            <a:endParaRPr b="1" i="0" sz="3600" u="none" cap="none" strike="noStrike">
              <a:solidFill>
                <a:schemeClr val="dk2"/>
              </a:solidFill>
              <a:latin typeface="Calibri"/>
              <a:ea typeface="Calibri"/>
              <a:cs typeface="Calibri"/>
              <a:sym typeface="Calibri"/>
            </a:endParaRPr>
          </a:p>
        </p:txBody>
      </p:sp>
      <p:pic>
        <p:nvPicPr>
          <p:cNvPr id="837" name="Google Shape;837;p110"/>
          <p:cNvPicPr preferRelativeResize="0"/>
          <p:nvPr/>
        </p:nvPicPr>
        <p:blipFill rotWithShape="1">
          <a:blip r:embed="rId3">
            <a:alphaModFix/>
          </a:blip>
          <a:srcRect b="0" l="0" r="0" t="0"/>
          <a:stretch/>
        </p:blipFill>
        <p:spPr>
          <a:xfrm>
            <a:off x="1" y="1214422"/>
            <a:ext cx="9144000" cy="1533525"/>
          </a:xfrm>
          <a:prstGeom prst="rect">
            <a:avLst/>
          </a:prstGeom>
          <a:noFill/>
          <a:ln>
            <a:noFill/>
          </a:ln>
        </p:spPr>
      </p:pic>
      <p:pic>
        <p:nvPicPr>
          <p:cNvPr id="838" name="Google Shape;838;p110"/>
          <p:cNvPicPr preferRelativeResize="0"/>
          <p:nvPr/>
        </p:nvPicPr>
        <p:blipFill rotWithShape="1">
          <a:blip r:embed="rId4">
            <a:alphaModFix/>
          </a:blip>
          <a:srcRect b="0" l="0" r="0" t="0"/>
          <a:stretch/>
        </p:blipFill>
        <p:spPr>
          <a:xfrm>
            <a:off x="0" y="3052781"/>
            <a:ext cx="9144000" cy="30194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1"/>
          <p:cNvSpPr txBox="1"/>
          <p:nvPr/>
        </p:nvSpPr>
        <p:spPr>
          <a:xfrm>
            <a:off x="428596" y="21429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br>
              <a:rPr b="1" i="0" lang="en-IN" sz="3600" u="none" cap="none" strike="noStrike">
                <a:solidFill>
                  <a:schemeClr val="dk2"/>
                </a:solidFill>
                <a:latin typeface="Calibri"/>
                <a:ea typeface="Calibri"/>
                <a:cs typeface="Calibri"/>
                <a:sym typeface="Calibri"/>
              </a:rPr>
            </a:br>
            <a:r>
              <a:rPr b="1" i="0" lang="en-IN" sz="3600" u="none" cap="none" strike="noStrike">
                <a:solidFill>
                  <a:schemeClr val="dk2"/>
                </a:solidFill>
                <a:latin typeface="Calibri"/>
                <a:ea typeface="Calibri"/>
                <a:cs typeface="Calibri"/>
                <a:sym typeface="Calibri"/>
              </a:rPr>
              <a:t>(Iteration Control Instructions)</a:t>
            </a:r>
            <a:endParaRPr b="1" i="0" sz="3600" u="none" cap="none" strike="noStrike">
              <a:solidFill>
                <a:schemeClr val="dk2"/>
              </a:solidFill>
              <a:latin typeface="Calibri"/>
              <a:ea typeface="Calibri"/>
              <a:cs typeface="Calibri"/>
              <a:sym typeface="Calibri"/>
            </a:endParaRPr>
          </a:p>
        </p:txBody>
      </p:sp>
      <p:pic>
        <p:nvPicPr>
          <p:cNvPr id="844" name="Google Shape;844;p111"/>
          <p:cNvPicPr preferRelativeResize="0"/>
          <p:nvPr/>
        </p:nvPicPr>
        <p:blipFill rotWithShape="1">
          <a:blip r:embed="rId3">
            <a:alphaModFix/>
          </a:blip>
          <a:srcRect b="0" l="0" r="0" t="0"/>
          <a:stretch/>
        </p:blipFill>
        <p:spPr>
          <a:xfrm>
            <a:off x="285720" y="1214422"/>
            <a:ext cx="8429684" cy="2571768"/>
          </a:xfrm>
          <a:prstGeom prst="rect">
            <a:avLst/>
          </a:prstGeom>
          <a:noFill/>
          <a:ln>
            <a:noFill/>
          </a:ln>
        </p:spPr>
      </p:pic>
      <p:pic>
        <p:nvPicPr>
          <p:cNvPr id="845" name="Google Shape;845;p111"/>
          <p:cNvPicPr preferRelativeResize="0"/>
          <p:nvPr/>
        </p:nvPicPr>
        <p:blipFill rotWithShape="1">
          <a:blip r:embed="rId4">
            <a:alphaModFix/>
          </a:blip>
          <a:srcRect b="0" l="0" r="0" t="0"/>
          <a:stretch/>
        </p:blipFill>
        <p:spPr>
          <a:xfrm>
            <a:off x="285720" y="3857628"/>
            <a:ext cx="8286750" cy="29527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descr="A thread to say Thank you! - Unreal Engine Forums" id="850" name="Google Shape;850;p112"/>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13"/>
          <p:cNvSpPr txBox="1"/>
          <p:nvPr>
            <p:ph idx="4294967295" type="title"/>
          </p:nvPr>
        </p:nvSpPr>
        <p:spPr>
          <a:xfrm>
            <a:off x="357158" y="228599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Processor Control/Machine Control Instructions</a:t>
            </a:r>
            <a:endParaRPr b="1" i="0" sz="5000" u="none" cap="none" strike="noStrike">
              <a:solidFill>
                <a:schemeClr val="dk2"/>
              </a:solidFill>
              <a:latin typeface="Calibri"/>
              <a:ea typeface="Calibri"/>
              <a:cs typeface="Calibri"/>
              <a:sym typeface="Calibri"/>
            </a:endParaRPr>
          </a:p>
        </p:txBody>
      </p:sp>
      <p:sp>
        <p:nvSpPr>
          <p:cNvPr id="856" name="Google Shape;856;p113"/>
          <p:cNvSpPr txBox="1"/>
          <p:nvPr/>
        </p:nvSpPr>
        <p:spPr>
          <a:xfrm>
            <a:off x="5429256" y="4462482"/>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14"/>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Processor Control Instructions</a:t>
            </a:r>
            <a:endParaRPr b="1" i="0" sz="5000" u="none" cap="none" strike="noStrike">
              <a:solidFill>
                <a:schemeClr val="dk2"/>
              </a:solidFill>
              <a:latin typeface="Calibri"/>
              <a:ea typeface="Calibri"/>
              <a:cs typeface="Calibri"/>
              <a:sym typeface="Calibri"/>
            </a:endParaRPr>
          </a:p>
        </p:txBody>
      </p:sp>
      <p:sp>
        <p:nvSpPr>
          <p:cNvPr id="862" name="Google Shape;862;p114"/>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These instructions control the processor itself.</a:t>
            </a:r>
            <a:endParaRPr/>
          </a:p>
          <a:p>
            <a:pPr indent="-273050" lvl="0" marL="273050" marR="0" rtl="0" algn="just">
              <a:lnSpc>
                <a:spcPct val="100000"/>
              </a:lnSpc>
              <a:spcBef>
                <a:spcPts val="172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8086 allows to control certain control flags that: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causes the </a:t>
            </a:r>
            <a:r>
              <a:rPr b="1" i="0" lang="en-IN" sz="2400" u="none" cap="none" strike="noStrike">
                <a:solidFill>
                  <a:schemeClr val="dk1"/>
                </a:solidFill>
                <a:latin typeface="Constantia"/>
                <a:ea typeface="Constantia"/>
                <a:cs typeface="Constantia"/>
                <a:sym typeface="Constantia"/>
              </a:rPr>
              <a:t>processing in a certain direction</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1" i="0" lang="en-IN" sz="2400" u="none" cap="none" strike="noStrike">
                <a:solidFill>
                  <a:schemeClr val="dk1"/>
                </a:solidFill>
                <a:latin typeface="Constantia"/>
                <a:ea typeface="Constantia"/>
                <a:cs typeface="Constantia"/>
                <a:sym typeface="Constantia"/>
              </a:rPr>
              <a:t>processor synchronization</a:t>
            </a:r>
            <a:r>
              <a:rPr b="0" i="0" lang="en-IN" sz="2400" u="none">
                <a:solidFill>
                  <a:schemeClr val="dk1"/>
                </a:solidFill>
                <a:latin typeface="Constantia"/>
                <a:ea typeface="Constantia"/>
                <a:cs typeface="Constantia"/>
                <a:sym typeface="Constantia"/>
              </a:rPr>
              <a:t> if more than one microprocessor attached.</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pic>
        <p:nvPicPr>
          <p:cNvPr id="867" name="Google Shape;867;p115"/>
          <p:cNvPicPr preferRelativeResize="0"/>
          <p:nvPr/>
        </p:nvPicPr>
        <p:blipFill rotWithShape="1">
          <a:blip r:embed="rId3">
            <a:alphaModFix/>
          </a:blip>
          <a:srcRect b="0" l="4054" r="2702" t="0"/>
          <a:stretch/>
        </p:blipFill>
        <p:spPr>
          <a:xfrm>
            <a:off x="285720" y="1214422"/>
            <a:ext cx="4929222" cy="3105150"/>
          </a:xfrm>
          <a:prstGeom prst="rect">
            <a:avLst/>
          </a:prstGeom>
          <a:noFill/>
          <a:ln>
            <a:noFill/>
          </a:ln>
        </p:spPr>
      </p:pic>
      <p:sp>
        <p:nvSpPr>
          <p:cNvPr id="868" name="Google Shape;868;p115"/>
          <p:cNvSpPr txBox="1"/>
          <p:nvPr/>
        </p:nvSpPr>
        <p:spPr>
          <a:xfrm>
            <a:off x="457200" y="285728"/>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Processor Control Instructions</a:t>
            </a:r>
            <a:endParaRPr b="1" i="0" sz="5000" u="none" cap="none" strike="noStrike">
              <a:solidFill>
                <a:schemeClr val="dk2"/>
              </a:solidFill>
              <a:latin typeface="Calibri"/>
              <a:ea typeface="Calibri"/>
              <a:cs typeface="Calibri"/>
              <a:sym typeface="Calibri"/>
            </a:endParaRPr>
          </a:p>
        </p:txBody>
      </p:sp>
      <p:pic>
        <p:nvPicPr>
          <p:cNvPr id="869" name="Google Shape;869;p115"/>
          <p:cNvPicPr preferRelativeResize="0"/>
          <p:nvPr/>
        </p:nvPicPr>
        <p:blipFill rotWithShape="1">
          <a:blip r:embed="rId4">
            <a:alphaModFix/>
          </a:blip>
          <a:srcRect b="0" l="0" r="0" t="0"/>
          <a:stretch/>
        </p:blipFill>
        <p:spPr>
          <a:xfrm>
            <a:off x="4529169" y="4429132"/>
            <a:ext cx="4543425" cy="22860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6"/>
          <p:cNvSpPr txBox="1"/>
          <p:nvPr/>
        </p:nvSpPr>
        <p:spPr>
          <a:xfrm>
            <a:off x="457200"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Processor Control Instructions</a:t>
            </a:r>
            <a:endParaRPr b="1" i="0" sz="5000" u="none" cap="none" strike="noStrike">
              <a:solidFill>
                <a:schemeClr val="dk2"/>
              </a:solidFill>
              <a:latin typeface="Calibri"/>
              <a:ea typeface="Calibri"/>
              <a:cs typeface="Calibri"/>
              <a:sym typeface="Calibri"/>
            </a:endParaRPr>
          </a:p>
        </p:txBody>
      </p:sp>
      <p:pic>
        <p:nvPicPr>
          <p:cNvPr id="875" name="Google Shape;875;p116"/>
          <p:cNvPicPr preferRelativeResize="0"/>
          <p:nvPr/>
        </p:nvPicPr>
        <p:blipFill rotWithShape="1">
          <a:blip r:embed="rId3">
            <a:alphaModFix/>
          </a:blip>
          <a:srcRect b="0" l="0" r="0" t="0"/>
          <a:stretch/>
        </p:blipFill>
        <p:spPr>
          <a:xfrm>
            <a:off x="3781425" y="4610100"/>
            <a:ext cx="5362575" cy="2247900"/>
          </a:xfrm>
          <a:prstGeom prst="rect">
            <a:avLst/>
          </a:prstGeom>
          <a:noFill/>
          <a:ln>
            <a:noFill/>
          </a:ln>
        </p:spPr>
      </p:pic>
      <p:pic>
        <p:nvPicPr>
          <p:cNvPr id="876" name="Google Shape;876;p116"/>
          <p:cNvPicPr preferRelativeResize="0"/>
          <p:nvPr/>
        </p:nvPicPr>
        <p:blipFill rotWithShape="1">
          <a:blip r:embed="rId4">
            <a:alphaModFix/>
          </a:blip>
          <a:srcRect b="0" l="0" r="0" t="0"/>
          <a:stretch/>
        </p:blipFill>
        <p:spPr>
          <a:xfrm>
            <a:off x="357158" y="1071547"/>
            <a:ext cx="8201025" cy="3500461"/>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7"/>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External H/w Synchronization Instructions</a:t>
            </a:r>
            <a:endParaRPr b="1" i="0" sz="5000" u="none" cap="none" strike="noStrike">
              <a:solidFill>
                <a:schemeClr val="dk2"/>
              </a:solidFill>
              <a:latin typeface="Calibri"/>
              <a:ea typeface="Calibri"/>
              <a:cs typeface="Calibri"/>
              <a:sym typeface="Calibri"/>
            </a:endParaRPr>
          </a:p>
        </p:txBody>
      </p:sp>
      <p:pic>
        <p:nvPicPr>
          <p:cNvPr id="882" name="Google Shape;882;p117"/>
          <p:cNvPicPr preferRelativeResize="0"/>
          <p:nvPr/>
        </p:nvPicPr>
        <p:blipFill rotWithShape="1">
          <a:blip r:embed="rId3">
            <a:alphaModFix/>
          </a:blip>
          <a:srcRect b="0" l="0" r="0" t="0"/>
          <a:stretch/>
        </p:blipFill>
        <p:spPr>
          <a:xfrm>
            <a:off x="142876" y="1785926"/>
            <a:ext cx="8786842" cy="2890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8"/>
          <p:cNvSpPr txBox="1"/>
          <p:nvPr>
            <p:ph idx="4294967295" type="body"/>
          </p:nvPr>
        </p:nvSpPr>
        <p:spPr>
          <a:xfrm>
            <a:off x="285720" y="1714500"/>
            <a:ext cx="8401080" cy="2500318"/>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90000"/>
              </a:lnSpc>
              <a:spcBef>
                <a:spcPts val="0"/>
              </a:spcBef>
              <a:spcAft>
                <a:spcPts val="0"/>
              </a:spcAft>
              <a:buClr>
                <a:srgbClr val="E7BC29"/>
              </a:buClr>
              <a:buSzPts val="2470"/>
              <a:buFont typeface="Noto Sans Symbols"/>
              <a:buNone/>
            </a:pPr>
            <a:r>
              <a:rPr b="1" i="0" lang="en-IN" sz="2600" u="none" cap="none" strike="noStrike">
                <a:solidFill>
                  <a:schemeClr val="dk1"/>
                </a:solidFill>
                <a:latin typeface="Constantia"/>
                <a:ea typeface="Constantia"/>
                <a:cs typeface="Constantia"/>
                <a:sym typeface="Constantia"/>
              </a:rPr>
              <a:t>2) WAIT:- It is used to synchronize 8086 with co-processor 8087 via TEST(bar) I/P pin of 8086.</a:t>
            </a:r>
            <a:endParaRPr/>
          </a:p>
          <a:p>
            <a:pPr indent="-273050" lvl="1" marL="639763" marR="0" rtl="0" algn="just">
              <a:lnSpc>
                <a:spcPct val="90000"/>
              </a:lnSpc>
              <a:spcBef>
                <a:spcPts val="1680"/>
              </a:spcBef>
              <a:spcAft>
                <a:spcPts val="0"/>
              </a:spcAft>
              <a:buClr>
                <a:schemeClr val="accent1"/>
              </a:buClr>
              <a:buSzPts val="2040"/>
              <a:buFont typeface="Noto Sans Symbols"/>
              <a:buChar char="⚫"/>
            </a:pPr>
            <a:r>
              <a:rPr b="1" i="0" lang="en-IN" sz="2400" u="none" cap="none" strike="noStrike">
                <a:solidFill>
                  <a:schemeClr val="dk1"/>
                </a:solidFill>
                <a:latin typeface="Constantia"/>
                <a:ea typeface="Constantia"/>
                <a:cs typeface="Constantia"/>
                <a:sym typeface="Constantia"/>
              </a:rPr>
              <a:t>When 8087 is busy, it puts “1” on its BUSY O/P line connected to TEST I/P of MP.</a:t>
            </a:r>
            <a:endParaRPr/>
          </a:p>
          <a:p>
            <a:pPr indent="-273050" lvl="1" marL="639763" marR="0" rtl="0" algn="just">
              <a:lnSpc>
                <a:spcPct val="90000"/>
              </a:lnSpc>
              <a:spcBef>
                <a:spcPts val="1680"/>
              </a:spcBef>
              <a:spcAft>
                <a:spcPts val="0"/>
              </a:spcAft>
              <a:buClr>
                <a:schemeClr val="accent1"/>
              </a:buClr>
              <a:buSzPts val="2040"/>
              <a:buFont typeface="Noto Sans Symbols"/>
              <a:buChar char="⚫"/>
            </a:pPr>
            <a:r>
              <a:rPr b="1" i="0" lang="en-IN" sz="2400" u="none" cap="none" strike="noStrike">
                <a:solidFill>
                  <a:schemeClr val="dk1"/>
                </a:solidFill>
                <a:latin typeface="Constantia"/>
                <a:ea typeface="Constantia"/>
                <a:cs typeface="Constantia"/>
                <a:sym typeface="Constantia"/>
              </a:rPr>
              <a:t>Wait instruction Make MP to check TEST pin.</a:t>
            </a:r>
            <a:endParaRPr b="1" i="0" sz="2400" u="none" cap="none" strike="noStrike">
              <a:solidFill>
                <a:schemeClr val="dk1"/>
              </a:solidFill>
              <a:latin typeface="Constantia"/>
              <a:ea typeface="Constantia"/>
              <a:cs typeface="Constantia"/>
              <a:sym typeface="Constantia"/>
            </a:endParaRPr>
          </a:p>
        </p:txBody>
      </p:sp>
      <p:pic>
        <p:nvPicPr>
          <p:cNvPr id="888" name="Google Shape;888;p118"/>
          <p:cNvPicPr preferRelativeResize="0"/>
          <p:nvPr/>
        </p:nvPicPr>
        <p:blipFill rotWithShape="1">
          <a:blip r:embed="rId3">
            <a:alphaModFix/>
          </a:blip>
          <a:srcRect b="0" l="0" r="0" t="0"/>
          <a:stretch/>
        </p:blipFill>
        <p:spPr>
          <a:xfrm>
            <a:off x="142875" y="4643446"/>
            <a:ext cx="9001125" cy="1485900"/>
          </a:xfrm>
          <a:prstGeom prst="rect">
            <a:avLst/>
          </a:prstGeom>
          <a:noFill/>
          <a:ln>
            <a:noFill/>
          </a:ln>
        </p:spPr>
      </p:pic>
      <p:sp>
        <p:nvSpPr>
          <p:cNvPr id="889" name="Google Shape;889;p118"/>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External H/w Synchronization Instructions</a:t>
            </a:r>
            <a:endParaRPr b="1" i="0" sz="5000" u="none" cap="none" strike="noStrike">
              <a:solidFill>
                <a:schemeClr val="dk2"/>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9"/>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External H/w Synchronization Instructions</a:t>
            </a:r>
            <a:endParaRPr b="1" i="0" sz="5000" u="none" cap="none" strike="noStrike">
              <a:solidFill>
                <a:schemeClr val="dk2"/>
              </a:solidFill>
              <a:latin typeface="Calibri"/>
              <a:ea typeface="Calibri"/>
              <a:cs typeface="Calibri"/>
              <a:sym typeface="Calibri"/>
            </a:endParaRPr>
          </a:p>
        </p:txBody>
      </p:sp>
      <p:pic>
        <p:nvPicPr>
          <p:cNvPr id="895" name="Google Shape;895;p119"/>
          <p:cNvPicPr preferRelativeResize="0"/>
          <p:nvPr/>
        </p:nvPicPr>
        <p:blipFill rotWithShape="1">
          <a:blip r:embed="rId3">
            <a:alphaModFix/>
          </a:blip>
          <a:srcRect b="0" l="0" r="0" t="0"/>
          <a:stretch/>
        </p:blipFill>
        <p:spPr>
          <a:xfrm>
            <a:off x="214282" y="1714488"/>
            <a:ext cx="8715436"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99" name="Google Shape;199;p12"/>
          <p:cNvSpPr txBox="1"/>
          <p:nvPr>
            <p:ph idx="4294967295" type="body"/>
          </p:nvPr>
        </p:nvSpPr>
        <p:spPr>
          <a:xfrm>
            <a:off x="428596" y="1071546"/>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LDS Des, Src:</a:t>
            </a:r>
            <a:endParaRPr b="1" i="0" sz="2800" u="none" cap="none" strike="noStrike">
              <a:solidFill>
                <a:schemeClr val="dk1"/>
              </a:solidFill>
              <a:latin typeface="Constantia"/>
              <a:ea typeface="Constantia"/>
              <a:cs typeface="Constantia"/>
              <a:sym typeface="Constantia"/>
            </a:endParaRPr>
          </a:p>
        </p:txBody>
      </p:sp>
      <p:pic>
        <p:nvPicPr>
          <p:cNvPr id="200" name="Google Shape;200;p12"/>
          <p:cNvPicPr preferRelativeResize="0"/>
          <p:nvPr/>
        </p:nvPicPr>
        <p:blipFill rotWithShape="1">
          <a:blip r:embed="rId3">
            <a:alphaModFix/>
          </a:blip>
          <a:srcRect b="0" l="0" r="0" t="0"/>
          <a:stretch/>
        </p:blipFill>
        <p:spPr>
          <a:xfrm>
            <a:off x="138144" y="1785926"/>
            <a:ext cx="8934450" cy="11620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20"/>
          <p:cNvSpPr txBox="1"/>
          <p:nvPr>
            <p:ph idx="4294967295" type="title"/>
          </p:nvPr>
        </p:nvSpPr>
        <p:spPr>
          <a:xfrm>
            <a:off x="428596" y="285728"/>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Interrupt Control Instuctions</a:t>
            </a:r>
            <a:endParaRPr b="1" i="0" sz="5000" u="none" cap="none" strike="noStrike">
              <a:solidFill>
                <a:schemeClr val="dk2"/>
              </a:solidFill>
              <a:latin typeface="Calibri"/>
              <a:ea typeface="Calibri"/>
              <a:cs typeface="Calibri"/>
              <a:sym typeface="Calibri"/>
            </a:endParaRPr>
          </a:p>
        </p:txBody>
      </p:sp>
      <p:pic>
        <p:nvPicPr>
          <p:cNvPr id="901" name="Google Shape;901;p120"/>
          <p:cNvPicPr preferRelativeResize="0"/>
          <p:nvPr/>
        </p:nvPicPr>
        <p:blipFill rotWithShape="1">
          <a:blip r:embed="rId3">
            <a:alphaModFix/>
          </a:blip>
          <a:srcRect b="0" l="0" r="0" t="0"/>
          <a:stretch/>
        </p:blipFill>
        <p:spPr>
          <a:xfrm>
            <a:off x="428596" y="1214422"/>
            <a:ext cx="5543550" cy="1390650"/>
          </a:xfrm>
          <a:prstGeom prst="rect">
            <a:avLst/>
          </a:prstGeom>
          <a:noFill/>
          <a:ln>
            <a:noFill/>
          </a:ln>
        </p:spPr>
      </p:pic>
      <p:pic>
        <p:nvPicPr>
          <p:cNvPr id="902" name="Google Shape;902;p120"/>
          <p:cNvPicPr preferRelativeResize="0"/>
          <p:nvPr/>
        </p:nvPicPr>
        <p:blipFill rotWithShape="1">
          <a:blip r:embed="rId4">
            <a:alphaModFix/>
          </a:blip>
          <a:srcRect b="0" l="0" r="0" t="0"/>
          <a:stretch/>
        </p:blipFill>
        <p:spPr>
          <a:xfrm>
            <a:off x="638208" y="2714636"/>
            <a:ext cx="8220072" cy="228600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21"/>
          <p:cNvSpPr txBox="1"/>
          <p:nvPr>
            <p:ph idx="4294967295" type="title"/>
          </p:nvPr>
        </p:nvSpPr>
        <p:spPr>
          <a:xfrm>
            <a:off x="428596" y="285728"/>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Interrupt Control Instuctions</a:t>
            </a:r>
            <a:endParaRPr b="1" i="0" sz="5000" u="none" cap="none" strike="noStrike">
              <a:solidFill>
                <a:schemeClr val="dk2"/>
              </a:solidFill>
              <a:latin typeface="Calibri"/>
              <a:ea typeface="Calibri"/>
              <a:cs typeface="Calibri"/>
              <a:sym typeface="Calibri"/>
            </a:endParaRPr>
          </a:p>
        </p:txBody>
      </p:sp>
      <p:pic>
        <p:nvPicPr>
          <p:cNvPr id="908" name="Google Shape;908;p121"/>
          <p:cNvPicPr preferRelativeResize="0"/>
          <p:nvPr/>
        </p:nvPicPr>
        <p:blipFill rotWithShape="1">
          <a:blip r:embed="rId3">
            <a:alphaModFix/>
          </a:blip>
          <a:srcRect b="0" l="0" r="0" t="0"/>
          <a:stretch/>
        </p:blipFill>
        <p:spPr>
          <a:xfrm>
            <a:off x="214282" y="1357298"/>
            <a:ext cx="8705850" cy="1400175"/>
          </a:xfrm>
          <a:prstGeom prst="rect">
            <a:avLst/>
          </a:prstGeom>
          <a:noFill/>
          <a:ln>
            <a:noFill/>
          </a:ln>
        </p:spPr>
      </p:pic>
      <p:pic>
        <p:nvPicPr>
          <p:cNvPr id="909" name="Google Shape;909;p121"/>
          <p:cNvPicPr preferRelativeResize="0"/>
          <p:nvPr/>
        </p:nvPicPr>
        <p:blipFill rotWithShape="1">
          <a:blip r:embed="rId4">
            <a:alphaModFix/>
          </a:blip>
          <a:srcRect b="0" l="0" r="0" t="0"/>
          <a:stretch/>
        </p:blipFill>
        <p:spPr>
          <a:xfrm>
            <a:off x="214281" y="3000372"/>
            <a:ext cx="8715437" cy="27241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pic>
        <p:nvPicPr>
          <p:cNvPr descr="A thread to say Thank you! - Unreal Engine Forums" id="914" name="Google Shape;914;p122"/>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23"/>
          <p:cNvSpPr txBox="1"/>
          <p:nvPr>
            <p:ph idx="4294967295" type="title"/>
          </p:nvPr>
        </p:nvSpPr>
        <p:spPr>
          <a:xfrm>
            <a:off x="357158" y="228599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sp>
        <p:nvSpPr>
          <p:cNvPr id="920" name="Google Shape;920;p123"/>
          <p:cNvSpPr txBox="1"/>
          <p:nvPr/>
        </p:nvSpPr>
        <p:spPr>
          <a:xfrm>
            <a:off x="5429256" y="4462482"/>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24"/>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26" name="Google Shape;926;p124"/>
          <p:cNvPicPr preferRelativeResize="0"/>
          <p:nvPr/>
        </p:nvPicPr>
        <p:blipFill rotWithShape="1">
          <a:blip r:embed="rId3">
            <a:alphaModFix/>
          </a:blip>
          <a:srcRect b="0" l="0" r="0" t="0"/>
          <a:stretch/>
        </p:blipFill>
        <p:spPr>
          <a:xfrm>
            <a:off x="142844" y="1500174"/>
            <a:ext cx="8715404" cy="1819275"/>
          </a:xfrm>
          <a:prstGeom prst="rect">
            <a:avLst/>
          </a:prstGeom>
          <a:noFill/>
          <a:ln>
            <a:noFill/>
          </a:ln>
        </p:spPr>
      </p:pic>
      <p:pic>
        <p:nvPicPr>
          <p:cNvPr id="927" name="Google Shape;927;p124"/>
          <p:cNvPicPr preferRelativeResize="0"/>
          <p:nvPr/>
        </p:nvPicPr>
        <p:blipFill rotWithShape="1">
          <a:blip r:embed="rId4">
            <a:alphaModFix/>
          </a:blip>
          <a:srcRect b="0" l="0" r="0" t="0"/>
          <a:stretch/>
        </p:blipFill>
        <p:spPr>
          <a:xfrm>
            <a:off x="285720" y="3500438"/>
            <a:ext cx="8643998" cy="269557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25"/>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33" name="Google Shape;933;p125"/>
          <p:cNvPicPr preferRelativeResize="0"/>
          <p:nvPr/>
        </p:nvPicPr>
        <p:blipFill rotWithShape="1">
          <a:blip r:embed="rId3">
            <a:alphaModFix/>
          </a:blip>
          <a:srcRect b="0" l="0" r="0" t="0"/>
          <a:stretch/>
        </p:blipFill>
        <p:spPr>
          <a:xfrm>
            <a:off x="142844" y="1357298"/>
            <a:ext cx="8924956" cy="2028825"/>
          </a:xfrm>
          <a:prstGeom prst="rect">
            <a:avLst/>
          </a:prstGeom>
          <a:noFill/>
          <a:ln>
            <a:noFill/>
          </a:ln>
        </p:spPr>
      </p:pic>
      <p:pic>
        <p:nvPicPr>
          <p:cNvPr id="934" name="Google Shape;934;p125"/>
          <p:cNvPicPr preferRelativeResize="0"/>
          <p:nvPr/>
        </p:nvPicPr>
        <p:blipFill rotWithShape="1">
          <a:blip r:embed="rId4">
            <a:alphaModFix/>
          </a:blip>
          <a:srcRect b="0" l="0" r="0" t="0"/>
          <a:stretch/>
        </p:blipFill>
        <p:spPr>
          <a:xfrm>
            <a:off x="114300" y="3514739"/>
            <a:ext cx="8915400" cy="191452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26"/>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40" name="Google Shape;940;p126"/>
          <p:cNvPicPr preferRelativeResize="0"/>
          <p:nvPr/>
        </p:nvPicPr>
        <p:blipFill rotWithShape="1">
          <a:blip r:embed="rId3">
            <a:alphaModFix/>
          </a:blip>
          <a:srcRect b="0" l="0" r="0" t="0"/>
          <a:stretch/>
        </p:blipFill>
        <p:spPr>
          <a:xfrm>
            <a:off x="214282" y="1428736"/>
            <a:ext cx="8715436" cy="3352800"/>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27"/>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46" name="Google Shape;946;p127"/>
          <p:cNvPicPr preferRelativeResize="0"/>
          <p:nvPr/>
        </p:nvPicPr>
        <p:blipFill rotWithShape="1">
          <a:blip r:embed="rId3">
            <a:alphaModFix/>
          </a:blip>
          <a:srcRect b="0" l="0" r="0" t="0"/>
          <a:stretch/>
        </p:blipFill>
        <p:spPr>
          <a:xfrm>
            <a:off x="214282" y="1428736"/>
            <a:ext cx="8715436" cy="25812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28"/>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52" name="Google Shape;952;p128"/>
          <p:cNvPicPr preferRelativeResize="0"/>
          <p:nvPr/>
        </p:nvPicPr>
        <p:blipFill rotWithShape="1">
          <a:blip r:embed="rId3">
            <a:alphaModFix/>
          </a:blip>
          <a:srcRect b="0" l="0" r="0" t="0"/>
          <a:stretch/>
        </p:blipFill>
        <p:spPr>
          <a:xfrm>
            <a:off x="500034" y="1347788"/>
            <a:ext cx="8286808" cy="4724418"/>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29"/>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String Instructions</a:t>
            </a:r>
            <a:endParaRPr b="1" i="0" sz="5000" u="none" cap="none" strike="noStrike">
              <a:solidFill>
                <a:schemeClr val="dk2"/>
              </a:solidFill>
              <a:latin typeface="Calibri"/>
              <a:ea typeface="Calibri"/>
              <a:cs typeface="Calibri"/>
              <a:sym typeface="Calibri"/>
            </a:endParaRPr>
          </a:p>
        </p:txBody>
      </p:sp>
      <p:pic>
        <p:nvPicPr>
          <p:cNvPr id="958" name="Google Shape;958;p129"/>
          <p:cNvPicPr preferRelativeResize="0"/>
          <p:nvPr/>
        </p:nvPicPr>
        <p:blipFill rotWithShape="1">
          <a:blip r:embed="rId3">
            <a:alphaModFix/>
          </a:blip>
          <a:srcRect b="0" l="0" r="0" t="0"/>
          <a:stretch/>
        </p:blipFill>
        <p:spPr>
          <a:xfrm>
            <a:off x="500034" y="1571612"/>
            <a:ext cx="8215370" cy="22860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206" name="Google Shape;206;p13"/>
          <p:cNvSpPr txBox="1"/>
          <p:nvPr>
            <p:ph idx="4294967295" type="body"/>
          </p:nvPr>
        </p:nvSpPr>
        <p:spPr>
          <a:xfrm>
            <a:off x="428596" y="1071546"/>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LDS Des, Src:</a:t>
            </a:r>
            <a:endParaRPr b="0" i="0" sz="2800" u="none" cap="none" strike="noStrike">
              <a:solidFill>
                <a:schemeClr val="dk1"/>
              </a:solidFill>
              <a:latin typeface="Constantia"/>
              <a:ea typeface="Constantia"/>
              <a:cs typeface="Constantia"/>
              <a:sym typeface="Constantia"/>
            </a:endParaRPr>
          </a:p>
          <a:p>
            <a:pPr indent="-273050" lvl="0" marL="273050" marR="0" rtl="0" algn="just">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 </a:t>
            </a:r>
            <a:r>
              <a:rPr b="0" i="0" lang="en-IN" sz="2800" u="none" cap="none" strike="noStrike">
                <a:solidFill>
                  <a:schemeClr val="dk1"/>
                </a:solidFill>
                <a:latin typeface="Constantia"/>
                <a:ea typeface="Constantia"/>
                <a:cs typeface="Constantia"/>
                <a:sym typeface="Constantia"/>
              </a:rPr>
              <a:t>This instruction loads new values into the specified register and into the DS register from four successive memory locations.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The word from two memory locations is copied into the specified register and the word from the next two memory locations is copied into the DS registers.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LDS does not affect any flag.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pic>
        <p:nvPicPr>
          <p:cNvPr descr="A thread to say Thank you! - Unreal Engine Forums" id="963" name="Google Shape;963;p130"/>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idx="4294967295" type="title"/>
          </p:nvPr>
        </p:nvSpPr>
        <p:spPr>
          <a:xfrm>
            <a:off x="457200" y="50004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212" name="Google Shape;212;p14"/>
          <p:cNvSpPr txBox="1"/>
          <p:nvPr>
            <p:ph idx="4294967295" type="body"/>
          </p:nvPr>
        </p:nvSpPr>
        <p:spPr>
          <a:xfrm>
            <a:off x="457200" y="1357298"/>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LES Des, Src:</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It loads 32-bit pointer from memory source to destination register and ES.</a:t>
            </a:r>
            <a:endParaRPr b="0" i="0" sz="2800" u="none" cap="none" strike="noStrike">
              <a:solidFill>
                <a:schemeClr val="dk1"/>
              </a:solidFill>
              <a:latin typeface="Constantia"/>
              <a:ea typeface="Constantia"/>
              <a:cs typeface="Constantia"/>
              <a:sym typeface="Constantia"/>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The offset is placed in the destination register and the segment is placed in ES.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This instruction is very similar to LDS except that it initializes ES instead of DS.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E.g.:  same as LDS (except segment is placed in ES.)</a:t>
            </a:r>
            <a:endParaRPr/>
          </a:p>
        </p:txBody>
      </p:sp>
      <p:pic>
        <p:nvPicPr>
          <p:cNvPr id="213" name="Google Shape;213;p14"/>
          <p:cNvPicPr preferRelativeResize="0"/>
          <p:nvPr/>
        </p:nvPicPr>
        <p:blipFill rotWithShape="1">
          <a:blip r:embed="rId3">
            <a:alphaModFix/>
          </a:blip>
          <a:srcRect b="0" l="0" r="0" t="0"/>
          <a:stretch/>
        </p:blipFill>
        <p:spPr>
          <a:xfrm>
            <a:off x="138144" y="5357826"/>
            <a:ext cx="8934450" cy="121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219" name="Google Shape;219;p15"/>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1995"/>
              <a:buFont typeface="Noto Sans Symbols"/>
              <a:buChar char="⚫"/>
            </a:pPr>
            <a:r>
              <a:rPr b="1" i="0" lang="en-IN" sz="2100" u="none" cap="none" strike="noStrike">
                <a:solidFill>
                  <a:schemeClr val="dk1"/>
                </a:solidFill>
                <a:latin typeface="Constantia"/>
                <a:ea typeface="Constantia"/>
                <a:cs typeface="Constantia"/>
                <a:sym typeface="Constantia"/>
              </a:rPr>
              <a:t>LAHF:</a:t>
            </a:r>
            <a:endParaRPr/>
          </a:p>
          <a:p>
            <a:pPr indent="-246062" lvl="1" marL="639762" marR="0" rtl="0" algn="l">
              <a:lnSpc>
                <a:spcPct val="100000"/>
              </a:lnSpc>
              <a:spcBef>
                <a:spcPts val="1580"/>
              </a:spcBef>
              <a:spcAft>
                <a:spcPts val="0"/>
              </a:spcAft>
              <a:buClr>
                <a:schemeClr val="accent1"/>
              </a:buClr>
              <a:buSzPts val="1615"/>
              <a:buFont typeface="Noto Sans Symbols"/>
              <a:buChar char="⚫"/>
            </a:pPr>
            <a:r>
              <a:rPr b="0" i="0" lang="en-IN" sz="1900" u="none" cap="none" strike="noStrike">
                <a:solidFill>
                  <a:schemeClr val="dk1"/>
                </a:solidFill>
                <a:latin typeface="Constantia"/>
                <a:ea typeface="Constantia"/>
                <a:cs typeface="Constantia"/>
                <a:sym typeface="Constantia"/>
              </a:rPr>
              <a:t>It copies the lower byte of flag register to AH.</a:t>
            </a:r>
            <a:endParaRPr b="0" i="0" sz="21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20"/>
              </a:spcBef>
              <a:spcAft>
                <a:spcPts val="0"/>
              </a:spcAft>
              <a:buClr>
                <a:srgbClr val="E7BC29"/>
              </a:buClr>
              <a:buSzPts val="1995"/>
              <a:buFont typeface="Noto Sans Symbols"/>
              <a:buChar char="⚫"/>
            </a:pPr>
            <a:r>
              <a:rPr b="1" i="0" lang="en-IN" sz="2100" u="none" cap="none" strike="noStrike">
                <a:solidFill>
                  <a:schemeClr val="dk1"/>
                </a:solidFill>
                <a:latin typeface="Constantia"/>
                <a:ea typeface="Constantia"/>
                <a:cs typeface="Constantia"/>
                <a:sym typeface="Constantia"/>
              </a:rPr>
              <a:t>SAHF:</a:t>
            </a:r>
            <a:endParaRPr/>
          </a:p>
          <a:p>
            <a:pPr indent="-246062" lvl="1" marL="639762" marR="0" rtl="0" algn="l">
              <a:lnSpc>
                <a:spcPct val="100000"/>
              </a:lnSpc>
              <a:spcBef>
                <a:spcPts val="1580"/>
              </a:spcBef>
              <a:spcAft>
                <a:spcPts val="0"/>
              </a:spcAft>
              <a:buClr>
                <a:schemeClr val="accent1"/>
              </a:buClr>
              <a:buSzPts val="1615"/>
              <a:buFont typeface="Noto Sans Symbols"/>
              <a:buChar char="⚫"/>
            </a:pPr>
            <a:r>
              <a:rPr b="0" i="0" lang="en-IN" sz="1900" u="none" cap="none" strike="noStrike">
                <a:solidFill>
                  <a:schemeClr val="dk1"/>
                </a:solidFill>
                <a:latin typeface="Constantia"/>
                <a:ea typeface="Constantia"/>
                <a:cs typeface="Constantia"/>
                <a:sym typeface="Constantia"/>
              </a:rPr>
              <a:t>It copies the contents of AH to lower byte of flag register.</a:t>
            </a:r>
            <a:endParaRPr b="0" i="0" sz="21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20"/>
              </a:spcBef>
              <a:spcAft>
                <a:spcPts val="0"/>
              </a:spcAft>
              <a:buClr>
                <a:srgbClr val="E7BC29"/>
              </a:buClr>
              <a:buSzPts val="1995"/>
              <a:buFont typeface="Noto Sans Symbols"/>
              <a:buChar char="⚫"/>
            </a:pPr>
            <a:r>
              <a:rPr b="1" i="0" lang="en-IN" sz="2100" u="none" cap="none" strike="noStrike">
                <a:solidFill>
                  <a:schemeClr val="dk1"/>
                </a:solidFill>
                <a:latin typeface="Constantia"/>
                <a:ea typeface="Constantia"/>
                <a:cs typeface="Constantia"/>
                <a:sym typeface="Constantia"/>
              </a:rPr>
              <a:t>PUSHF:</a:t>
            </a:r>
            <a:endParaRPr/>
          </a:p>
          <a:p>
            <a:pPr indent="-246062" lvl="1" marL="639762" marR="0" rtl="0" algn="l">
              <a:lnSpc>
                <a:spcPct val="100000"/>
              </a:lnSpc>
              <a:spcBef>
                <a:spcPts val="1580"/>
              </a:spcBef>
              <a:spcAft>
                <a:spcPts val="0"/>
              </a:spcAft>
              <a:buClr>
                <a:schemeClr val="accent1"/>
              </a:buClr>
              <a:buSzPts val="1615"/>
              <a:buFont typeface="Noto Sans Symbols"/>
              <a:buChar char="⚫"/>
            </a:pPr>
            <a:r>
              <a:rPr b="0" i="0" lang="en-IN" sz="1900" u="none" cap="none" strike="noStrike">
                <a:solidFill>
                  <a:schemeClr val="dk1"/>
                </a:solidFill>
                <a:latin typeface="Constantia"/>
                <a:ea typeface="Constantia"/>
                <a:cs typeface="Constantia"/>
                <a:sym typeface="Constantia"/>
              </a:rPr>
              <a:t>Pushes flag register to top of stack.</a:t>
            </a:r>
            <a:endParaRPr b="0" i="0" sz="2100" u="none" cap="none" strike="noStrike">
              <a:solidFill>
                <a:schemeClr val="dk1"/>
              </a:solidFill>
              <a:latin typeface="Constantia"/>
              <a:ea typeface="Constantia"/>
              <a:cs typeface="Constantia"/>
              <a:sym typeface="Constantia"/>
            </a:endParaRPr>
          </a:p>
          <a:p>
            <a:pPr indent="-273050" lvl="0" marL="273050" marR="0" rtl="0" algn="l">
              <a:lnSpc>
                <a:spcPct val="100000"/>
              </a:lnSpc>
              <a:spcBef>
                <a:spcPts val="1620"/>
              </a:spcBef>
              <a:spcAft>
                <a:spcPts val="0"/>
              </a:spcAft>
              <a:buClr>
                <a:srgbClr val="E7BC29"/>
              </a:buClr>
              <a:buSzPts val="1995"/>
              <a:buFont typeface="Noto Sans Symbols"/>
              <a:buChar char="⚫"/>
            </a:pPr>
            <a:r>
              <a:rPr b="1" i="0" lang="en-IN" sz="2100" u="none" cap="none" strike="noStrike">
                <a:solidFill>
                  <a:schemeClr val="dk1"/>
                </a:solidFill>
                <a:latin typeface="Constantia"/>
                <a:ea typeface="Constantia"/>
                <a:cs typeface="Constantia"/>
                <a:sym typeface="Constantia"/>
              </a:rPr>
              <a:t>POPF:</a:t>
            </a:r>
            <a:endParaRPr/>
          </a:p>
          <a:p>
            <a:pPr indent="-246062" lvl="1" marL="639762" marR="0" rtl="0" algn="l">
              <a:lnSpc>
                <a:spcPct val="100000"/>
              </a:lnSpc>
              <a:spcBef>
                <a:spcPts val="1580"/>
              </a:spcBef>
              <a:spcAft>
                <a:spcPts val="0"/>
              </a:spcAft>
              <a:buClr>
                <a:schemeClr val="accent1"/>
              </a:buClr>
              <a:buSzPts val="1615"/>
              <a:buFont typeface="Noto Sans Symbols"/>
              <a:buChar char="⚫"/>
            </a:pPr>
            <a:r>
              <a:rPr b="0" i="0" lang="en-IN" sz="1900" u="none" cap="none" strike="noStrike">
                <a:solidFill>
                  <a:schemeClr val="dk1"/>
                </a:solidFill>
                <a:latin typeface="Constantia"/>
                <a:ea typeface="Constantia"/>
                <a:cs typeface="Constantia"/>
                <a:sym typeface="Constantia"/>
              </a:rPr>
              <a:t>Pops the stack top to flag register.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2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2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2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2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20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20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2000"/>
                                        <p:tgtEl>
                                          <p:spTgt spid="2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Effect filter="fade" transition="in">
                                      <p:cBhvr>
                                        <p:cTn dur="2000"/>
                                        <p:tgtEl>
                                          <p:spTgt spid="21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6"/>
          <p:cNvPicPr preferRelativeResize="0"/>
          <p:nvPr/>
        </p:nvPicPr>
        <p:blipFill rotWithShape="1">
          <a:blip r:embed="rId3">
            <a:alphaModFix/>
          </a:blip>
          <a:srcRect b="8472" l="0" r="0" t="0"/>
          <a:stretch/>
        </p:blipFill>
        <p:spPr>
          <a:xfrm>
            <a:off x="0" y="9525"/>
            <a:ext cx="9144000" cy="684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XLAT</a:t>
            </a:r>
            <a:endParaRPr b="1" i="0" sz="5000" u="none" cap="none" strike="noStrike">
              <a:solidFill>
                <a:schemeClr val="dk2"/>
              </a:solidFill>
              <a:latin typeface="Calibri"/>
              <a:ea typeface="Calibri"/>
              <a:cs typeface="Calibri"/>
              <a:sym typeface="Calibri"/>
            </a:endParaRPr>
          </a:p>
        </p:txBody>
      </p:sp>
      <p:sp>
        <p:nvSpPr>
          <p:cNvPr id="230" name="Google Shape;230;p17"/>
          <p:cNvSpPr txBox="1"/>
          <p:nvPr>
            <p:ph idx="4294967295" type="body"/>
          </p:nvPr>
        </p:nvSpPr>
        <p:spPr>
          <a:xfrm>
            <a:off x="457200" y="1714500"/>
            <a:ext cx="8229600" cy="2500318"/>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Moves into AL, Content of mem. Loc. In DS.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 whose EA is formed by sum of BX and AL.</a:t>
            </a:r>
            <a:endParaRPr/>
          </a:p>
        </p:txBody>
      </p:sp>
      <p:pic>
        <p:nvPicPr>
          <p:cNvPr id="231" name="Google Shape;231;p17"/>
          <p:cNvPicPr preferRelativeResize="0"/>
          <p:nvPr/>
        </p:nvPicPr>
        <p:blipFill rotWithShape="1">
          <a:blip r:embed="rId3">
            <a:alphaModFix/>
          </a:blip>
          <a:srcRect b="0" l="0" r="0" t="0"/>
          <a:stretch/>
        </p:blipFill>
        <p:spPr>
          <a:xfrm>
            <a:off x="823917" y="4214818"/>
            <a:ext cx="7105669" cy="533400"/>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1857356" y="5157807"/>
            <a:ext cx="4500594"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 thread to say Thank you! - Unreal Engine Forums" id="237" name="Google Shape;237;p18"/>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F7CA52"/>
              </a:buClr>
              <a:buSzPts val="5600"/>
              <a:buFont typeface="Calibri"/>
              <a:buNone/>
            </a:pPr>
            <a:r>
              <a:rPr b="1" i="0" lang="en-IN" sz="5600" u="none" cap="none" strike="noStrike">
                <a:solidFill>
                  <a:srgbClr val="F7CA52"/>
                </a:solidFill>
                <a:latin typeface="Calibri"/>
                <a:ea typeface="Calibri"/>
                <a:cs typeface="Calibri"/>
                <a:sym typeface="Calibri"/>
              </a:rPr>
              <a:t>Instruction Set of 8086</a:t>
            </a:r>
            <a:endParaRPr b="1" i="0" sz="5600" u="none" cap="none" strike="noStrike">
              <a:solidFill>
                <a:srgbClr val="F7CA52"/>
              </a:solidFill>
              <a:latin typeface="Calibri"/>
              <a:ea typeface="Calibri"/>
              <a:cs typeface="Calibri"/>
              <a:sym typeface="Calibri"/>
            </a:endParaRPr>
          </a:p>
        </p:txBody>
      </p:sp>
      <p:sp>
        <p:nvSpPr>
          <p:cNvPr id="243" name="Google Shape;243;p19"/>
          <p:cNvSpPr txBox="1"/>
          <p:nvPr>
            <p:ph idx="4294967295" type="subTitle"/>
          </p:nvPr>
        </p:nvSpPr>
        <p:spPr>
          <a:xfrm>
            <a:off x="5429256" y="4033838"/>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Instruction Set of 8086</a:t>
            </a:r>
            <a:endParaRPr b="1" i="0" sz="5000" u="none" cap="none" strike="noStrike">
              <a:solidFill>
                <a:schemeClr val="dk2"/>
              </a:solidFill>
              <a:latin typeface="Calibri"/>
              <a:ea typeface="Calibri"/>
              <a:cs typeface="Calibri"/>
              <a:sym typeface="Calibri"/>
            </a:endParaRPr>
          </a:p>
        </p:txBody>
      </p:sp>
      <p:sp>
        <p:nvSpPr>
          <p:cNvPr id="133" name="Google Shape;133;p2"/>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An instruction is a binary pattern designed inside a microprocessor to perform a specific function.</a:t>
            </a:r>
            <a:endParaRPr/>
          </a:p>
          <a:p>
            <a:pPr indent="-273050" lvl="0" marL="273050" marR="0" rtl="0" algn="just">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The entire group of instructions that a microprocessor supports is called </a:t>
            </a:r>
            <a:r>
              <a:rPr b="1" i="0" lang="en-IN" sz="3200" u="none" cap="none" strike="noStrike">
                <a:solidFill>
                  <a:schemeClr val="dk1"/>
                </a:solidFill>
                <a:latin typeface="Constantia"/>
                <a:ea typeface="Constantia"/>
                <a:cs typeface="Constantia"/>
                <a:sym typeface="Constantia"/>
              </a:rPr>
              <a:t>Instruction Set</a:t>
            </a:r>
            <a:r>
              <a:rPr b="0" i="0" lang="en-IN" sz="3200" u="none" cap="none" strike="noStrike">
                <a:solidFill>
                  <a:schemeClr val="dk1"/>
                </a:solidFill>
                <a:latin typeface="Constantia"/>
                <a:ea typeface="Constantia"/>
                <a:cs typeface="Constantia"/>
                <a:sym typeface="Constantia"/>
              </a:rPr>
              <a:t>.</a:t>
            </a:r>
            <a:endParaRPr/>
          </a:p>
          <a:p>
            <a:pPr indent="-273050" lvl="0" marL="273050" marR="0" rtl="0" algn="just">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8086 has more than </a:t>
            </a:r>
            <a:r>
              <a:rPr b="1" i="0" lang="en-IN" sz="3200" u="none" cap="none" strike="noStrike">
                <a:solidFill>
                  <a:schemeClr val="dk1"/>
                </a:solidFill>
                <a:latin typeface="Constantia"/>
                <a:ea typeface="Constantia"/>
                <a:cs typeface="Constantia"/>
                <a:sym typeface="Constantia"/>
              </a:rPr>
              <a:t>20,000</a:t>
            </a:r>
            <a:r>
              <a:rPr b="0" i="0" lang="en-IN" sz="3200" u="none" cap="none" strike="noStrike">
                <a:solidFill>
                  <a:schemeClr val="dk1"/>
                </a:solidFill>
                <a:latin typeface="Constantia"/>
                <a:ea typeface="Constantia"/>
                <a:cs typeface="Constantia"/>
                <a:sym typeface="Constantia"/>
              </a:rPr>
              <a:t> instructions.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49" name="Google Shape;249;p20"/>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ADD Des, Src:</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adds a byte to byte or a word to word.</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effects AF, CF, OF, PF, SF, ZF flags.</a:t>
            </a:r>
            <a:endParaRPr b="0" i="0" sz="2800" u="none" cap="none" strike="noStrike">
              <a:solidFill>
                <a:schemeClr val="dk1"/>
              </a:solidFill>
              <a:latin typeface="Constantia"/>
              <a:ea typeface="Constantia"/>
              <a:cs typeface="Constantia"/>
              <a:sym typeface="Constantia"/>
            </a:endParaRPr>
          </a:p>
        </p:txBody>
      </p:sp>
      <p:pic>
        <p:nvPicPr>
          <p:cNvPr id="250" name="Google Shape;250;p20"/>
          <p:cNvPicPr preferRelativeResize="0"/>
          <p:nvPr/>
        </p:nvPicPr>
        <p:blipFill rotWithShape="1">
          <a:blip r:embed="rId3">
            <a:alphaModFix/>
          </a:blip>
          <a:srcRect b="0" l="0" r="0" t="0"/>
          <a:stretch/>
        </p:blipFill>
        <p:spPr>
          <a:xfrm>
            <a:off x="500034" y="3714752"/>
            <a:ext cx="8286750" cy="24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56" name="Google Shape;256;p21"/>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ADC Des, Src:</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adds the two operands with CF.</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effects AF, CF, OF, PF, SF, ZF flags.</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E.g.:</a:t>
            </a:r>
            <a:endParaRPr/>
          </a:p>
          <a:p>
            <a:pPr indent="-246062" lvl="2" marL="914400" marR="0" rtl="0" algn="l">
              <a:lnSpc>
                <a:spcPct val="10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ADC AL, 74H</a:t>
            </a:r>
            <a:endParaRPr/>
          </a:p>
          <a:p>
            <a:pPr indent="-246062" lvl="2" marL="914400" marR="0" rtl="0" algn="l">
              <a:lnSpc>
                <a:spcPct val="10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ADC DX, AX</a:t>
            </a:r>
            <a:endParaRPr/>
          </a:p>
          <a:p>
            <a:pPr indent="-246062" lvl="2" marL="914400" marR="0" rtl="0" algn="l">
              <a:lnSpc>
                <a:spcPct val="10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ADC AX, [BX]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62" name="Google Shape;262;p22"/>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SUB Des, Src:</a:t>
            </a:r>
            <a:endParaRPr/>
          </a:p>
          <a:p>
            <a:pPr indent="-246062" lvl="1" marL="639763" marR="0" rtl="0" algn="l">
              <a:lnSpc>
                <a:spcPct val="90000"/>
              </a:lnSpc>
              <a:spcBef>
                <a:spcPts val="1720"/>
              </a:spcBef>
              <a:spcAft>
                <a:spcPts val="0"/>
              </a:spcAft>
              <a:buClr>
                <a:schemeClr val="accent1"/>
              </a:buClr>
              <a:buSzPts val="2210"/>
              <a:buFont typeface="Noto Sans Symbols"/>
              <a:buChar char="⚫"/>
            </a:pPr>
            <a:r>
              <a:rPr b="0" i="0" lang="en-IN" sz="2600" u="none" cap="none" strike="noStrike">
                <a:solidFill>
                  <a:schemeClr val="dk1"/>
                </a:solidFill>
                <a:latin typeface="Constantia"/>
                <a:ea typeface="Constantia"/>
                <a:cs typeface="Constantia"/>
                <a:sym typeface="Constantia"/>
              </a:rPr>
              <a:t>It subtracts a byte from byte or a word from word.</a:t>
            </a:r>
            <a:endParaRPr/>
          </a:p>
          <a:p>
            <a:pPr indent="-246062" lvl="1" marL="639763" marR="0" rtl="0" algn="l">
              <a:lnSpc>
                <a:spcPct val="90000"/>
              </a:lnSpc>
              <a:spcBef>
                <a:spcPts val="1720"/>
              </a:spcBef>
              <a:spcAft>
                <a:spcPts val="0"/>
              </a:spcAft>
              <a:buClr>
                <a:schemeClr val="accent1"/>
              </a:buClr>
              <a:buSzPts val="2210"/>
              <a:buFont typeface="Noto Sans Symbols"/>
              <a:buChar char="⚫"/>
            </a:pPr>
            <a:r>
              <a:rPr b="0" i="0" lang="en-IN" sz="2600" u="none" cap="none" strike="noStrike">
                <a:solidFill>
                  <a:schemeClr val="dk1"/>
                </a:solidFill>
                <a:latin typeface="Constantia"/>
                <a:ea typeface="Constantia"/>
                <a:cs typeface="Constantia"/>
                <a:sym typeface="Constantia"/>
              </a:rPr>
              <a:t>It effects AF, CF, OF, PF, SF, ZF flags.</a:t>
            </a:r>
            <a:endParaRPr/>
          </a:p>
          <a:p>
            <a:pPr indent="-246062" lvl="1" marL="639763" marR="0" rtl="0" algn="l">
              <a:lnSpc>
                <a:spcPct val="90000"/>
              </a:lnSpc>
              <a:spcBef>
                <a:spcPts val="1720"/>
              </a:spcBef>
              <a:spcAft>
                <a:spcPts val="0"/>
              </a:spcAft>
              <a:buClr>
                <a:schemeClr val="accent1"/>
              </a:buClr>
              <a:buSzPts val="2210"/>
              <a:buFont typeface="Noto Sans Symbols"/>
              <a:buChar char="⚫"/>
            </a:pPr>
            <a:r>
              <a:rPr b="0" i="0" lang="en-IN" sz="2600" u="none" cap="none" strike="noStrike">
                <a:solidFill>
                  <a:schemeClr val="dk1"/>
                </a:solidFill>
                <a:latin typeface="Constantia"/>
                <a:ea typeface="Constantia"/>
                <a:cs typeface="Constantia"/>
                <a:sym typeface="Constantia"/>
              </a:rPr>
              <a:t>For subtraction, CF acts as borrow flag.</a:t>
            </a:r>
            <a:endParaRPr/>
          </a:p>
          <a:p>
            <a:pPr indent="-246062" lvl="1" marL="639763" marR="0" rtl="0" algn="l">
              <a:lnSpc>
                <a:spcPct val="90000"/>
              </a:lnSpc>
              <a:spcBef>
                <a:spcPts val="1720"/>
              </a:spcBef>
              <a:spcAft>
                <a:spcPts val="0"/>
              </a:spcAft>
              <a:buClr>
                <a:schemeClr val="accent1"/>
              </a:buClr>
              <a:buSzPts val="2210"/>
              <a:buFont typeface="Noto Sans Symbols"/>
              <a:buChar char="⚫"/>
            </a:pPr>
            <a:r>
              <a:rPr b="0" i="0" lang="en-IN" sz="2600" u="none" cap="none" strike="noStrike">
                <a:solidFill>
                  <a:schemeClr val="dk1"/>
                </a:solidFill>
                <a:latin typeface="Constantia"/>
                <a:ea typeface="Constantia"/>
                <a:cs typeface="Constantia"/>
                <a:sym typeface="Constantia"/>
              </a:rPr>
              <a:t>E.g.:</a:t>
            </a:r>
            <a:endParaRPr/>
          </a:p>
          <a:p>
            <a:pPr indent="-246062" lvl="2" marL="914400" marR="0" rtl="0" algn="l">
              <a:lnSpc>
                <a:spcPct val="90000"/>
              </a:lnSpc>
              <a:spcBef>
                <a:spcPts val="1640"/>
              </a:spcBef>
              <a:spcAft>
                <a:spcPts val="0"/>
              </a:spcAft>
              <a:buClr>
                <a:schemeClr val="accent2"/>
              </a:buClr>
              <a:buSzPts val="1540"/>
              <a:buFont typeface="Noto Sans Symbols"/>
              <a:buChar char="⚫"/>
            </a:pPr>
            <a:r>
              <a:rPr b="0" i="0" lang="en-IN" sz="2200" u="none" cap="none" strike="noStrike">
                <a:solidFill>
                  <a:schemeClr val="dk1"/>
                </a:solidFill>
                <a:latin typeface="Constantia"/>
                <a:ea typeface="Constantia"/>
                <a:cs typeface="Constantia"/>
                <a:sym typeface="Constantia"/>
              </a:rPr>
              <a:t>SUB AL, 74H</a:t>
            </a:r>
            <a:endParaRPr/>
          </a:p>
          <a:p>
            <a:pPr indent="-246062" lvl="2" marL="914400" marR="0" rtl="0" algn="l">
              <a:lnSpc>
                <a:spcPct val="90000"/>
              </a:lnSpc>
              <a:spcBef>
                <a:spcPts val="1640"/>
              </a:spcBef>
              <a:spcAft>
                <a:spcPts val="0"/>
              </a:spcAft>
              <a:buClr>
                <a:schemeClr val="accent2"/>
              </a:buClr>
              <a:buSzPts val="1540"/>
              <a:buFont typeface="Noto Sans Symbols"/>
              <a:buChar char="⚫"/>
            </a:pPr>
            <a:r>
              <a:rPr b="0" i="0" lang="en-IN" sz="2200" u="none" cap="none" strike="noStrike">
                <a:solidFill>
                  <a:schemeClr val="dk1"/>
                </a:solidFill>
                <a:latin typeface="Constantia"/>
                <a:ea typeface="Constantia"/>
                <a:cs typeface="Constantia"/>
                <a:sym typeface="Constantia"/>
              </a:rPr>
              <a:t>SUB DX, AX</a:t>
            </a:r>
            <a:endParaRPr/>
          </a:p>
          <a:p>
            <a:pPr indent="-246062" lvl="2" marL="914400" marR="0" rtl="0" algn="l">
              <a:lnSpc>
                <a:spcPct val="90000"/>
              </a:lnSpc>
              <a:spcBef>
                <a:spcPts val="1640"/>
              </a:spcBef>
              <a:spcAft>
                <a:spcPts val="0"/>
              </a:spcAft>
              <a:buClr>
                <a:schemeClr val="accent2"/>
              </a:buClr>
              <a:buSzPts val="1540"/>
              <a:buFont typeface="Noto Sans Symbols"/>
              <a:buChar char="⚫"/>
            </a:pPr>
            <a:r>
              <a:rPr b="0" i="0" lang="en-IN" sz="2200" u="none" cap="none" strike="noStrike">
                <a:solidFill>
                  <a:schemeClr val="dk1"/>
                </a:solidFill>
                <a:latin typeface="Constantia"/>
                <a:ea typeface="Constantia"/>
                <a:cs typeface="Constantia"/>
                <a:sym typeface="Constantia"/>
              </a:rPr>
              <a:t>SUB AX, [BX]</a:t>
            </a:r>
            <a:endParaRPr/>
          </a:p>
          <a:p>
            <a:pPr indent="-140335" lvl="0" marL="273050" marR="0" rtl="0" algn="l">
              <a:lnSpc>
                <a:spcPct val="90000"/>
              </a:lnSpc>
              <a:spcBef>
                <a:spcPts val="1640"/>
              </a:spcBef>
              <a:spcAft>
                <a:spcPts val="0"/>
              </a:spcAft>
              <a:buClr>
                <a:srgbClr val="E7BC29"/>
              </a:buClr>
              <a:buSzPts val="2090"/>
              <a:buFont typeface="Noto Sans Symbols"/>
              <a:buNone/>
            </a:pPr>
            <a:r>
              <a:t/>
            </a:r>
            <a:endParaRPr b="0" i="0" sz="22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68" name="Google Shape;268;p23"/>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SBB Des, Src:</a:t>
            </a:r>
            <a:endParaRPr/>
          </a:p>
          <a:p>
            <a:pPr indent="-246062" lvl="1" marL="639763" marR="0" rtl="0" algn="l">
              <a:lnSpc>
                <a:spcPct val="9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subtracts the two operands and also the borrow from the result.</a:t>
            </a:r>
            <a:endParaRPr/>
          </a:p>
          <a:p>
            <a:pPr indent="-246062" lvl="1" marL="639763" marR="0" rtl="0" algn="l">
              <a:lnSpc>
                <a:spcPct val="9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effects AF, CF, OF, PF, SF, ZF flags.</a:t>
            </a:r>
            <a:endParaRPr/>
          </a:p>
          <a:p>
            <a:pPr indent="-246062" lvl="1" marL="639763" marR="0" rtl="0" algn="l">
              <a:lnSpc>
                <a:spcPct val="9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E.g.:</a:t>
            </a:r>
            <a:endParaRPr/>
          </a:p>
          <a:p>
            <a:pPr indent="-246062" lvl="2" marL="914400" marR="0" rtl="0" algn="l">
              <a:lnSpc>
                <a:spcPct val="9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SBB AL, 74H</a:t>
            </a:r>
            <a:endParaRPr/>
          </a:p>
          <a:p>
            <a:pPr indent="-246062" lvl="2" marL="914400" marR="0" rtl="0" algn="l">
              <a:lnSpc>
                <a:spcPct val="9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SBB DX, AX</a:t>
            </a:r>
            <a:endParaRPr/>
          </a:p>
          <a:p>
            <a:pPr indent="-246062" lvl="2" marL="914400" marR="0" rtl="0" algn="l">
              <a:lnSpc>
                <a:spcPct val="90000"/>
              </a:lnSpc>
              <a:spcBef>
                <a:spcPts val="1680"/>
              </a:spcBef>
              <a:spcAft>
                <a:spcPts val="0"/>
              </a:spcAft>
              <a:buClr>
                <a:schemeClr val="accent2"/>
              </a:buClr>
              <a:buSzPts val="1680"/>
              <a:buFont typeface="Noto Sans Symbols"/>
              <a:buChar char="⚫"/>
            </a:pPr>
            <a:r>
              <a:rPr b="0" i="0" lang="en-IN" sz="2400" u="none" cap="none" strike="noStrike">
                <a:solidFill>
                  <a:schemeClr val="dk1"/>
                </a:solidFill>
                <a:latin typeface="Constantia"/>
                <a:ea typeface="Constantia"/>
                <a:cs typeface="Constantia"/>
                <a:sym typeface="Constantia"/>
              </a:rPr>
              <a:t>SBB AX, [BX]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idx="4294967295" type="title"/>
          </p:nvPr>
        </p:nvSpPr>
        <p:spPr>
          <a:xfrm>
            <a:off x="500034" y="285728"/>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74" name="Google Shape;274;p24"/>
          <p:cNvSpPr txBox="1"/>
          <p:nvPr>
            <p:ph idx="4294967295" type="body"/>
          </p:nvPr>
        </p:nvSpPr>
        <p:spPr>
          <a:xfrm>
            <a:off x="428596" y="1000108"/>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INC Src:</a:t>
            </a:r>
            <a:endParaRPr/>
          </a:p>
          <a:p>
            <a:pPr indent="-246061" lvl="1" marL="639762" marR="0" rtl="0" algn="just">
              <a:lnSpc>
                <a:spcPct val="100000"/>
              </a:lnSpc>
              <a:spcBef>
                <a:spcPts val="120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increments the byte or word by one.</a:t>
            </a:r>
            <a:endParaRPr/>
          </a:p>
          <a:p>
            <a:pPr indent="-246061" lvl="1" marL="639762" marR="0" rtl="0" algn="just">
              <a:lnSpc>
                <a:spcPct val="100000"/>
              </a:lnSpc>
              <a:spcBef>
                <a:spcPts val="60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The operand can be a register or memory location.</a:t>
            </a:r>
            <a:endParaRPr/>
          </a:p>
          <a:p>
            <a:pPr indent="-246061" lvl="1" marL="639762" marR="0" rtl="0" algn="just">
              <a:lnSpc>
                <a:spcPct val="100000"/>
              </a:lnSpc>
              <a:spcBef>
                <a:spcPts val="60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effects AF, OF, PF, SF, ZF flags.</a:t>
            </a:r>
            <a:endParaRPr/>
          </a:p>
          <a:p>
            <a:pPr indent="-246061" lvl="1" marL="639762" marR="0" rtl="0" algn="just">
              <a:lnSpc>
                <a:spcPct val="100000"/>
              </a:lnSpc>
              <a:spcBef>
                <a:spcPts val="60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CF is not effected.</a:t>
            </a:r>
            <a:endParaRPr b="0" i="0" sz="2800" u="none" cap="none" strike="noStrike">
              <a:solidFill>
                <a:schemeClr val="dk1"/>
              </a:solidFill>
              <a:latin typeface="Constantia"/>
              <a:ea typeface="Constantia"/>
              <a:cs typeface="Constantia"/>
              <a:sym typeface="Constantia"/>
            </a:endParaRPr>
          </a:p>
        </p:txBody>
      </p:sp>
      <p:pic>
        <p:nvPicPr>
          <p:cNvPr id="275" name="Google Shape;275;p24"/>
          <p:cNvPicPr preferRelativeResize="0"/>
          <p:nvPr/>
        </p:nvPicPr>
        <p:blipFill rotWithShape="1">
          <a:blip r:embed="rId3">
            <a:alphaModFix/>
          </a:blip>
          <a:srcRect b="0" l="0" r="0" t="0"/>
          <a:stretch/>
        </p:blipFill>
        <p:spPr>
          <a:xfrm>
            <a:off x="428596" y="4071942"/>
            <a:ext cx="8315325" cy="2466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81" name="Google Shape;281;p25"/>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DEC Src:</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decrements the byte or word by one.</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The operand can be a register or memory location.</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It effects AF, OF, PF, SF, ZF flags.</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CF is not effected.</a:t>
            </a:r>
            <a:endParaRPr/>
          </a:p>
          <a:p>
            <a:pPr indent="-246061" lvl="1" marL="639762" marR="0" rtl="0" algn="l">
              <a:lnSpc>
                <a:spcPct val="100000"/>
              </a:lnSpc>
              <a:spcBef>
                <a:spcPts val="1760"/>
              </a:spcBef>
              <a:spcAft>
                <a:spcPts val="0"/>
              </a:spcAft>
              <a:buClr>
                <a:schemeClr val="accent1"/>
              </a:buClr>
              <a:buSzPts val="2380"/>
              <a:buFont typeface="Noto Sans Symbols"/>
              <a:buChar char="⚫"/>
            </a:pPr>
            <a:r>
              <a:rPr b="0" i="0" lang="en-IN" sz="2800" u="none" cap="none" strike="noStrike">
                <a:solidFill>
                  <a:schemeClr val="dk1"/>
                </a:solidFill>
                <a:latin typeface="Constantia"/>
                <a:ea typeface="Constantia"/>
                <a:cs typeface="Constantia"/>
                <a:sym typeface="Constantia"/>
              </a:rPr>
              <a:t>E.g.: DEC AX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87" name="Google Shape;287;p26"/>
          <p:cNvSpPr txBox="1"/>
          <p:nvPr>
            <p:ph idx="4294967295" type="body"/>
          </p:nvPr>
        </p:nvSpPr>
        <p:spPr>
          <a:xfrm>
            <a:off x="357158" y="1000108"/>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rgbClr val="E7BC29"/>
              </a:buClr>
              <a:buSzPts val="2185"/>
              <a:buFont typeface="Noto Sans Symbols"/>
              <a:buChar char="⚫"/>
            </a:pPr>
            <a:r>
              <a:rPr b="1" i="0" lang="en-IN" sz="2300" u="none" cap="none" strike="noStrike">
                <a:solidFill>
                  <a:schemeClr val="dk1"/>
                </a:solidFill>
                <a:latin typeface="Constantia"/>
                <a:ea typeface="Constantia"/>
                <a:cs typeface="Constantia"/>
                <a:sym typeface="Constantia"/>
              </a:rPr>
              <a:t>MUL Src:</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It is an unsigned multiplication instruction.</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It multiplies two bytes to produce a word or two words to produce a double word.</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AX = AL * Src</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DX : AX = AX * Src</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This instruction assumes one of the operand in AL or AX.</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Src can be a register or memory location.</a:t>
            </a:r>
            <a:endParaRPr/>
          </a:p>
          <a:p>
            <a:pPr indent="-273050" lvl="0" marL="273050" marR="0" rtl="0" algn="l">
              <a:lnSpc>
                <a:spcPct val="80000"/>
              </a:lnSpc>
              <a:spcBef>
                <a:spcPts val="1660"/>
              </a:spcBef>
              <a:spcAft>
                <a:spcPts val="0"/>
              </a:spcAft>
              <a:buClr>
                <a:srgbClr val="E7BC29"/>
              </a:buClr>
              <a:buSzPts val="2185"/>
              <a:buFont typeface="Noto Sans Symbols"/>
              <a:buChar char="⚫"/>
            </a:pPr>
            <a:r>
              <a:rPr b="1" i="0" lang="en-IN" sz="2300" u="none" cap="none" strike="noStrike">
                <a:solidFill>
                  <a:schemeClr val="dk1"/>
                </a:solidFill>
                <a:latin typeface="Constantia"/>
                <a:ea typeface="Constantia"/>
                <a:cs typeface="Constantia"/>
                <a:sym typeface="Constantia"/>
              </a:rPr>
              <a:t>IMUL Src:</a:t>
            </a:r>
            <a:endParaRPr/>
          </a:p>
          <a:p>
            <a:pPr indent="-246063" lvl="1" marL="639763" marR="0" rtl="0" algn="l">
              <a:lnSpc>
                <a:spcPct val="80000"/>
              </a:lnSpc>
              <a:spcBef>
                <a:spcPts val="1640"/>
              </a:spcBef>
              <a:spcAft>
                <a:spcPts val="0"/>
              </a:spcAft>
              <a:buClr>
                <a:schemeClr val="accent1"/>
              </a:buClr>
              <a:buSzPts val="1870"/>
              <a:buFont typeface="Noto Sans Symbols"/>
              <a:buChar char="⚫"/>
            </a:pPr>
            <a:r>
              <a:rPr b="0" i="0" lang="en-IN" sz="2200" u="none" cap="none" strike="noStrike">
                <a:solidFill>
                  <a:schemeClr val="dk1"/>
                </a:solidFill>
                <a:latin typeface="Constantia"/>
                <a:ea typeface="Constantia"/>
                <a:cs typeface="Constantia"/>
                <a:sym typeface="Constantia"/>
              </a:rPr>
              <a:t>It is a signed multiplication instruction.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93" name="Google Shape;293;p27"/>
          <p:cNvSpPr txBox="1"/>
          <p:nvPr>
            <p:ph idx="4294967295" type="body"/>
          </p:nvPr>
        </p:nvSpPr>
        <p:spPr>
          <a:xfrm>
            <a:off x="357158" y="1000108"/>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MUL – MUL Source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This instruction multiplies an </a:t>
            </a:r>
            <a:r>
              <a:rPr b="0" i="1" lang="en-IN" sz="2400" u="none" cap="none" strike="noStrike">
                <a:solidFill>
                  <a:schemeClr val="dk1"/>
                </a:solidFill>
                <a:latin typeface="Constantia"/>
                <a:ea typeface="Constantia"/>
                <a:cs typeface="Constantia"/>
                <a:sym typeface="Constantia"/>
              </a:rPr>
              <a:t>unsigned byte in some source with an unsigned byte in AL register or an unsigned word in some source with an unsigned word in AX register.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The source can be a register or a memory location. When a byte is </a:t>
            </a:r>
            <a:r>
              <a:rPr b="1" i="1" lang="en-IN" sz="2400" u="none" cap="none" strike="noStrike">
                <a:solidFill>
                  <a:schemeClr val="dk1"/>
                </a:solidFill>
                <a:latin typeface="Constantia"/>
                <a:ea typeface="Constantia"/>
                <a:cs typeface="Constantia"/>
                <a:sym typeface="Constantia"/>
              </a:rPr>
              <a:t>multiplied by the content of AL, the result (product) is put in AX.</a:t>
            </a:r>
            <a:r>
              <a:rPr b="0" i="1" lang="en-IN" sz="2400" u="none" cap="none" strike="noStrike">
                <a:solidFill>
                  <a:schemeClr val="dk1"/>
                </a:solidFill>
                <a:latin typeface="Constantia"/>
                <a:ea typeface="Constantia"/>
                <a:cs typeface="Constantia"/>
                <a:sym typeface="Constantia"/>
              </a:rPr>
              <a:t> When a </a:t>
            </a:r>
            <a:r>
              <a:rPr b="1" i="1" lang="en-IN" sz="2400" u="none" cap="none" strike="noStrike">
                <a:solidFill>
                  <a:schemeClr val="dk1"/>
                </a:solidFill>
                <a:latin typeface="Constantia"/>
                <a:ea typeface="Constantia"/>
                <a:cs typeface="Constantia"/>
                <a:sym typeface="Constantia"/>
              </a:rPr>
              <a:t>word is multiplied by the content of AX, the result is put in DX and AX registers</a:t>
            </a:r>
            <a:r>
              <a:rPr b="0" i="1" lang="en-IN" sz="2400" u="none" cap="none" strike="noStrike">
                <a:solidFill>
                  <a:schemeClr val="dk1"/>
                </a:solidFill>
                <a:latin typeface="Constantia"/>
                <a:ea typeface="Constantia"/>
                <a:cs typeface="Constantia"/>
                <a:sym typeface="Constantia"/>
              </a:rPr>
              <a:t>.</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 If the </a:t>
            </a:r>
            <a:r>
              <a:rPr b="1" i="1" lang="en-IN" sz="2400" u="none" cap="none" strike="noStrike">
                <a:solidFill>
                  <a:schemeClr val="dk1"/>
                </a:solidFill>
                <a:latin typeface="Constantia"/>
                <a:ea typeface="Constantia"/>
                <a:cs typeface="Constantia"/>
                <a:sym typeface="Constantia"/>
              </a:rPr>
              <a:t>most significant byte of a 16-bit result or the most significant word of a 32-bit result is 0</a:t>
            </a:r>
            <a:r>
              <a:rPr b="0" i="1" lang="en-IN" sz="2400" u="none" cap="none" strike="noStrike">
                <a:solidFill>
                  <a:schemeClr val="dk1"/>
                </a:solidFill>
                <a:latin typeface="Constantia"/>
                <a:ea typeface="Constantia"/>
                <a:cs typeface="Constantia"/>
                <a:sym typeface="Constantia"/>
              </a:rPr>
              <a:t>, CF and OF will both be 0’s. AF, PF, SF and ZF are undefined after a MUL instruction. </a:t>
            </a:r>
            <a:endParaRPr b="1"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299" name="Google Shape;299;p28"/>
          <p:cNvSpPr txBox="1"/>
          <p:nvPr>
            <p:ph idx="4294967295" type="body"/>
          </p:nvPr>
        </p:nvSpPr>
        <p:spPr>
          <a:xfrm>
            <a:off x="357158" y="1000108"/>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MUL – MUL Source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If you want to </a:t>
            </a:r>
            <a:r>
              <a:rPr b="1" i="0" lang="en-IN" sz="2400" u="none" cap="none" strike="noStrike">
                <a:solidFill>
                  <a:schemeClr val="dk1"/>
                </a:solidFill>
                <a:latin typeface="Constantia"/>
                <a:ea typeface="Constantia"/>
                <a:cs typeface="Constantia"/>
                <a:sym typeface="Constantia"/>
              </a:rPr>
              <a:t>multiply a byte with a word</a:t>
            </a:r>
            <a:r>
              <a:rPr b="0" i="0" lang="en-IN" sz="2400" u="none" cap="none" strike="noStrike">
                <a:solidFill>
                  <a:schemeClr val="dk1"/>
                </a:solidFill>
                <a:latin typeface="Constantia"/>
                <a:ea typeface="Constantia"/>
                <a:cs typeface="Constantia"/>
                <a:sym typeface="Constantia"/>
              </a:rPr>
              <a:t>, you must first move the byte to a word location such as an extended register and </a:t>
            </a:r>
            <a:r>
              <a:rPr b="1" i="0" lang="en-IN" sz="2400" u="none" cap="none" strike="noStrike">
                <a:solidFill>
                  <a:schemeClr val="dk1"/>
                </a:solidFill>
                <a:latin typeface="Constantia"/>
                <a:ea typeface="Constantia"/>
                <a:cs typeface="Constantia"/>
                <a:sym typeface="Constantia"/>
              </a:rPr>
              <a:t>fill the upper byte of the word with all 0’s</a:t>
            </a:r>
            <a:r>
              <a:rPr b="0" i="0" lang="en-IN" sz="2400" u="none" cap="none" strike="noStrike">
                <a:solidFill>
                  <a:schemeClr val="dk1"/>
                </a:solidFill>
                <a:latin typeface="Constantia"/>
                <a:ea typeface="Constantia"/>
                <a:cs typeface="Constantia"/>
                <a:sym typeface="Constantia"/>
              </a:rPr>
              <a:t>.</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 You </a:t>
            </a:r>
            <a:r>
              <a:rPr b="1" i="0" lang="en-IN" sz="2400" u="none" cap="none" strike="noStrike">
                <a:solidFill>
                  <a:schemeClr val="dk1"/>
                </a:solidFill>
                <a:latin typeface="Constantia"/>
                <a:ea typeface="Constantia"/>
                <a:cs typeface="Constantia"/>
                <a:sym typeface="Constantia"/>
              </a:rPr>
              <a:t>cannot use the CBW instruction</a:t>
            </a:r>
            <a:r>
              <a:rPr b="0" i="0" lang="en-IN" sz="2400" u="none" cap="none" strike="noStrike">
                <a:solidFill>
                  <a:schemeClr val="dk1"/>
                </a:solidFill>
                <a:latin typeface="Constantia"/>
                <a:ea typeface="Constantia"/>
                <a:cs typeface="Constantia"/>
                <a:sym typeface="Constantia"/>
              </a:rPr>
              <a:t> for this, because the CBW instruction fills the upper byte with copies of the most significant bit of the lower byte. </a:t>
            </a:r>
            <a:endParaRPr b="1" i="0" sz="2300" u="none" cap="none" strike="noStrike">
              <a:solidFill>
                <a:schemeClr val="dk1"/>
              </a:solidFill>
              <a:latin typeface="Constantia"/>
              <a:ea typeface="Constantia"/>
              <a:cs typeface="Constantia"/>
              <a:sym typeface="Constantia"/>
            </a:endParaRPr>
          </a:p>
        </p:txBody>
      </p:sp>
      <p:pic>
        <p:nvPicPr>
          <p:cNvPr id="300" name="Google Shape;300;p28"/>
          <p:cNvPicPr preferRelativeResize="0"/>
          <p:nvPr/>
        </p:nvPicPr>
        <p:blipFill rotWithShape="1">
          <a:blip r:embed="rId3">
            <a:alphaModFix/>
          </a:blip>
          <a:srcRect b="0" l="0" r="0" t="0"/>
          <a:stretch/>
        </p:blipFill>
        <p:spPr>
          <a:xfrm>
            <a:off x="214282" y="3929066"/>
            <a:ext cx="8715436" cy="239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06" name="Google Shape;306;p29"/>
          <p:cNvSpPr txBox="1"/>
          <p:nvPr>
            <p:ph idx="4294967295" type="body"/>
          </p:nvPr>
        </p:nvSpPr>
        <p:spPr>
          <a:xfrm>
            <a:off x="357158" y="1000108"/>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IMUL – IMUL Source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multiplies a </a:t>
            </a:r>
            <a:r>
              <a:rPr b="0" i="1" lang="en-IN" sz="2400" u="none" cap="none" strike="noStrike">
                <a:solidFill>
                  <a:schemeClr val="dk1"/>
                </a:solidFill>
                <a:latin typeface="Constantia"/>
                <a:ea typeface="Constantia"/>
                <a:cs typeface="Constantia"/>
                <a:sym typeface="Constantia"/>
              </a:rPr>
              <a:t>signed byte from source with a signed byte in AL or a signed word from some source with a signed word in AX.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If the magnitude of the product does not require all the bits of the destination, the </a:t>
            </a:r>
            <a:r>
              <a:rPr b="1" i="1" lang="en-IN" sz="2400" u="none" cap="none" strike="noStrike">
                <a:solidFill>
                  <a:schemeClr val="dk1"/>
                </a:solidFill>
                <a:latin typeface="Constantia"/>
                <a:ea typeface="Constantia"/>
                <a:cs typeface="Constantia"/>
                <a:sym typeface="Constantia"/>
              </a:rPr>
              <a:t>unused byte / word will be filled with copies of the sign bit</a:t>
            </a:r>
            <a:r>
              <a:rPr b="0" i="1" lang="en-IN" sz="2400" u="none" cap="none" strike="noStrike">
                <a:solidFill>
                  <a:schemeClr val="dk1"/>
                </a:solidFill>
                <a:latin typeface="Constantia"/>
                <a:ea typeface="Constantia"/>
                <a:cs typeface="Constantia"/>
                <a:sym typeface="Constantia"/>
              </a:rPr>
              <a:t>.</a:t>
            </a:r>
            <a:endParaRPr/>
          </a:p>
          <a:p>
            <a:pPr indent="-128270" lvl="0" marL="273050" marR="0" rtl="0" algn="just">
              <a:lnSpc>
                <a:spcPct val="100000"/>
              </a:lnSpc>
              <a:spcBef>
                <a:spcPts val="480"/>
              </a:spcBef>
              <a:spcAft>
                <a:spcPts val="0"/>
              </a:spcAft>
              <a:buClr>
                <a:srgbClr val="E7BC29"/>
              </a:buClr>
              <a:buSzPts val="2280"/>
              <a:buFont typeface="Noto Sans Symbols"/>
              <a:buNone/>
            </a:pPr>
            <a:r>
              <a:t/>
            </a:r>
            <a:endParaRPr b="0" i="1" sz="2400" u="none" cap="none" strike="noStrike">
              <a:solidFill>
                <a:schemeClr val="dk1"/>
              </a:solidFill>
              <a:latin typeface="Constantia"/>
              <a:ea typeface="Constantia"/>
              <a:cs typeface="Constantia"/>
              <a:sym typeface="Constantia"/>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 </a:t>
            </a:r>
            <a:r>
              <a:rPr b="1" i="1" lang="en-IN" sz="2400" u="none" cap="none" strike="noStrike">
                <a:solidFill>
                  <a:schemeClr val="dk1"/>
                </a:solidFill>
                <a:latin typeface="Constantia"/>
                <a:ea typeface="Constantia"/>
                <a:cs typeface="Constantia"/>
                <a:sym typeface="Constantia"/>
              </a:rPr>
              <a:t>CF,OF --???:-</a:t>
            </a:r>
            <a:r>
              <a:rPr b="0" i="1" lang="en-IN" sz="2400" u="none" cap="none" strike="noStrike">
                <a:solidFill>
                  <a:schemeClr val="dk1"/>
                </a:solidFill>
                <a:latin typeface="Constantia"/>
                <a:ea typeface="Constantia"/>
                <a:cs typeface="Constantia"/>
                <a:sym typeface="Constantia"/>
              </a:rPr>
              <a:t> If the upper byte of a 16-bit result or the upper word of a 32-bit result contains only copies of the sign bit (all 0’s or all 1’s), then CF and the OF will both be 0;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If it contains a part of the product, CF and OF will both be 1.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1" lang="en-IN" sz="2400" u="none" cap="none" strike="noStrike">
                <a:solidFill>
                  <a:schemeClr val="dk1"/>
                </a:solidFill>
                <a:latin typeface="Constantia"/>
                <a:ea typeface="Constantia"/>
                <a:cs typeface="Constantia"/>
                <a:sym typeface="Constantia"/>
              </a:rPr>
              <a:t>AF, PF, SF and ZF are undefined after IMUL.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Classification of Instruction Set</a:t>
            </a:r>
            <a:endParaRPr b="1" i="0" sz="5000" u="none" cap="none" strike="noStrike">
              <a:solidFill>
                <a:schemeClr val="dk2"/>
              </a:solidFill>
              <a:latin typeface="Calibri"/>
              <a:ea typeface="Calibri"/>
              <a:cs typeface="Calibri"/>
              <a:sym typeface="Calibri"/>
            </a:endParaRPr>
          </a:p>
        </p:txBody>
      </p:sp>
      <p:sp>
        <p:nvSpPr>
          <p:cNvPr id="139" name="Google Shape;139;p3"/>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Data Transfer Instructions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Arithmetic Instructions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Bit Manipulation Instructions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Program Execution Transfer Instructions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String Instructions</a:t>
            </a:r>
            <a:endParaRPr/>
          </a:p>
          <a:p>
            <a:pPr indent="-273050" lvl="0" marL="273050" marR="0" rtl="0" algn="l">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Processor Control Instructions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idx="4294967295" type="title"/>
          </p:nvPr>
        </p:nvSpPr>
        <p:spPr>
          <a:xfrm>
            <a:off x="500034" y="14285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12" name="Google Shape;312;p30"/>
          <p:cNvSpPr txBox="1"/>
          <p:nvPr>
            <p:ph idx="4294967295" type="body"/>
          </p:nvPr>
        </p:nvSpPr>
        <p:spPr>
          <a:xfrm>
            <a:off x="357158" y="1000108"/>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IMUL – IMUL Source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If you want to multiply a signed byte with a signed word, you must first move the byte into a word location and fill the upper byte of the word with copies of the sign bit. </a:t>
            </a:r>
            <a:endParaRPr/>
          </a:p>
          <a:p>
            <a:pPr indent="-128270" lvl="0" marL="273050" marR="0" rtl="0" algn="just">
              <a:lnSpc>
                <a:spcPct val="100000"/>
              </a:lnSpc>
              <a:spcBef>
                <a:spcPts val="480"/>
              </a:spcBef>
              <a:spcAft>
                <a:spcPts val="0"/>
              </a:spcAft>
              <a:buClr>
                <a:srgbClr val="E7BC29"/>
              </a:buClr>
              <a:buSzPts val="2280"/>
              <a:buFont typeface="Noto Sans Symbols"/>
              <a:buNone/>
            </a:pPr>
            <a:r>
              <a:t/>
            </a:r>
            <a:endParaRPr b="0" i="0" sz="2400" u="none" cap="none" strike="noStrike">
              <a:solidFill>
                <a:schemeClr val="dk1"/>
              </a:solidFill>
              <a:latin typeface="Constantia"/>
              <a:ea typeface="Constantia"/>
              <a:cs typeface="Constantia"/>
              <a:sym typeface="Constantia"/>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If you move the byte into AL, you can use the </a:t>
            </a:r>
            <a:r>
              <a:rPr b="1" i="0" lang="en-IN" sz="2400" u="none" cap="none" strike="noStrike">
                <a:solidFill>
                  <a:schemeClr val="dk1"/>
                </a:solidFill>
                <a:latin typeface="Constantia"/>
                <a:ea typeface="Constantia"/>
                <a:cs typeface="Constantia"/>
                <a:sym typeface="Constantia"/>
              </a:rPr>
              <a:t>CBW</a:t>
            </a:r>
            <a:r>
              <a:rPr b="0" i="0" lang="en-IN" sz="2400" u="none" cap="none" strike="noStrike">
                <a:solidFill>
                  <a:schemeClr val="dk1"/>
                </a:solidFill>
                <a:latin typeface="Constantia"/>
                <a:ea typeface="Constantia"/>
                <a:cs typeface="Constantia"/>
                <a:sym typeface="Constantia"/>
              </a:rPr>
              <a:t> instruction to do this. </a:t>
            </a:r>
            <a:endParaRPr b="1"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18" name="Google Shape;318;p31"/>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DIV Src:</a:t>
            </a:r>
            <a:endParaRPr/>
          </a:p>
          <a:p>
            <a:pPr indent="-246062" lvl="1" marL="639763" marR="0" rtl="0" algn="l">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It is an unsigned division instruction.</a:t>
            </a:r>
            <a:endParaRPr/>
          </a:p>
          <a:p>
            <a:pPr indent="-246062" lvl="1" marL="639763" marR="0" rtl="0" algn="l">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To divide an </a:t>
            </a:r>
            <a:r>
              <a:rPr b="0" i="1" lang="en-IN" sz="2000" u="none" cap="none" strike="noStrike">
                <a:solidFill>
                  <a:schemeClr val="dk1"/>
                </a:solidFill>
                <a:latin typeface="Constantia"/>
                <a:ea typeface="Constantia"/>
                <a:cs typeface="Constantia"/>
                <a:sym typeface="Constantia"/>
              </a:rPr>
              <a:t>unsigned word by a byte or to divide an unsigned double word (32 bits) by a word. </a:t>
            </a:r>
            <a:r>
              <a:rPr b="0" i="0" lang="en-IN" sz="2000" u="none" cap="none" strike="noStrike">
                <a:solidFill>
                  <a:schemeClr val="dk1"/>
                </a:solidFill>
                <a:latin typeface="Constantia"/>
                <a:ea typeface="Constantia"/>
                <a:cs typeface="Constantia"/>
                <a:sym typeface="Constantia"/>
              </a:rPr>
              <a:t>The operand is stored in AX, divisor is Src and the result is stored as:</a:t>
            </a:r>
            <a:endParaRPr/>
          </a:p>
          <a:p>
            <a:pPr indent="-246062" lvl="2" marL="914400" marR="0" rtl="0" algn="l">
              <a:lnSpc>
                <a:spcPct val="90000"/>
              </a:lnSpc>
              <a:spcBef>
                <a:spcPts val="1560"/>
              </a:spcBef>
              <a:spcAft>
                <a:spcPts val="0"/>
              </a:spcAft>
              <a:buClr>
                <a:schemeClr val="accent2"/>
              </a:buClr>
              <a:buSzPts val="1260"/>
              <a:buFont typeface="Noto Sans Symbols"/>
              <a:buChar char="⚫"/>
            </a:pPr>
            <a:r>
              <a:rPr b="0" i="0" lang="en-IN" sz="1800" u="none" cap="none" strike="noStrike">
                <a:solidFill>
                  <a:schemeClr val="dk1"/>
                </a:solidFill>
                <a:latin typeface="Constantia"/>
                <a:ea typeface="Constantia"/>
                <a:cs typeface="Constantia"/>
                <a:sym typeface="Constantia"/>
              </a:rPr>
              <a:t>AH = remainder	AL = quotient</a:t>
            </a:r>
            <a:endParaRPr/>
          </a:p>
        </p:txBody>
      </p:sp>
      <p:pic>
        <p:nvPicPr>
          <p:cNvPr id="319" name="Google Shape;319;p31"/>
          <p:cNvPicPr preferRelativeResize="0"/>
          <p:nvPr/>
        </p:nvPicPr>
        <p:blipFill rotWithShape="1">
          <a:blip r:embed="rId3">
            <a:alphaModFix/>
          </a:blip>
          <a:srcRect b="0" l="0" r="0" t="0"/>
          <a:stretch/>
        </p:blipFill>
        <p:spPr>
          <a:xfrm>
            <a:off x="714348" y="3429000"/>
            <a:ext cx="6457950" cy="2171700"/>
          </a:xfrm>
          <a:prstGeom prst="rect">
            <a:avLst/>
          </a:prstGeom>
          <a:noFill/>
          <a:ln>
            <a:noFill/>
          </a:ln>
        </p:spPr>
      </p:pic>
      <p:pic>
        <p:nvPicPr>
          <p:cNvPr id="320" name="Google Shape;320;p31"/>
          <p:cNvPicPr preferRelativeResize="0"/>
          <p:nvPr/>
        </p:nvPicPr>
        <p:blipFill rotWithShape="1">
          <a:blip r:embed="rId4">
            <a:alphaModFix/>
          </a:blip>
          <a:srcRect b="0" l="0" r="0" t="0"/>
          <a:stretch/>
        </p:blipFill>
        <p:spPr>
          <a:xfrm>
            <a:off x="104775" y="5572140"/>
            <a:ext cx="9039225" cy="1057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26" name="Google Shape;326;p32"/>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DIV – 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1" lang="en-IN" sz="2800" u="none" cap="none" strike="noStrike">
                <a:solidFill>
                  <a:schemeClr val="dk1"/>
                </a:solidFill>
                <a:latin typeface="Constantia"/>
                <a:ea typeface="Constantia"/>
                <a:cs typeface="Constantia"/>
                <a:sym typeface="Constantia"/>
              </a:rPr>
              <a:t>When a word is divided by a byte, the word must be in the AX register. The divisor can be in a register or a memory location.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1" lang="en-IN" sz="2800" u="none" cap="none" strike="noStrike">
                <a:solidFill>
                  <a:schemeClr val="dk1"/>
                </a:solidFill>
                <a:latin typeface="Constantia"/>
                <a:ea typeface="Constantia"/>
                <a:cs typeface="Constantia"/>
                <a:sym typeface="Constantia"/>
              </a:rPr>
              <a:t>When a double word is divided by a word, the most significant word of the double word must be in DX, and the least significant word of the double word must be in AX. After the division, AX will contain the 16-bit quotient and DX will contain the 16-bit remainder. </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32" name="Google Shape;332;p33"/>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DIV – 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1" lang="en-IN" sz="2800" u="none" cap="none" strike="noStrike">
                <a:solidFill>
                  <a:schemeClr val="dk1"/>
                </a:solidFill>
                <a:latin typeface="Constantia"/>
                <a:ea typeface="Constantia"/>
                <a:cs typeface="Constantia"/>
                <a:sym typeface="Constantia"/>
              </a:rPr>
              <a:t>If an attempt is made to divide by 0 or if the quotient is too large to fit in the destination (greater than FFH / FFFFH), the 8086 will generate a type 0 interrupt. All flags are undefined after a DIV instruction.</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38" name="Google Shape;338;p34"/>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DIV – 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If you want to divide a byte by a byte, you must first put the dividend byte in AL and fill AH with all 0’s.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Likewise, if you want to divide a word by another word, then put the dividend word in AX and fill DX with all 0’s. </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44" name="Google Shape;344;p35"/>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IDIV – IDIV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This instruction is used to divide a </a:t>
            </a:r>
            <a:r>
              <a:rPr b="1" i="1" lang="en-IN" sz="2800" u="none" cap="none" strike="noStrike">
                <a:solidFill>
                  <a:schemeClr val="dk1"/>
                </a:solidFill>
                <a:latin typeface="Constantia"/>
                <a:ea typeface="Constantia"/>
                <a:cs typeface="Constantia"/>
                <a:sym typeface="Constantia"/>
              </a:rPr>
              <a:t>signed word by a signed byte</a:t>
            </a:r>
            <a:r>
              <a:rPr b="0" i="1" lang="en-IN" sz="2800" u="none" cap="none" strike="noStrike">
                <a:solidFill>
                  <a:schemeClr val="dk1"/>
                </a:solidFill>
                <a:latin typeface="Constantia"/>
                <a:ea typeface="Constantia"/>
                <a:cs typeface="Constantia"/>
                <a:sym typeface="Constantia"/>
              </a:rPr>
              <a:t>, or to divide a signed double word by a signed word.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When dividing a signed word by a signed byte, the </a:t>
            </a:r>
            <a:r>
              <a:rPr b="1" i="0" lang="en-IN" sz="2800" u="none" cap="none" strike="noStrike">
                <a:solidFill>
                  <a:schemeClr val="dk1"/>
                </a:solidFill>
                <a:latin typeface="Constantia"/>
                <a:ea typeface="Constantia"/>
                <a:cs typeface="Constantia"/>
                <a:sym typeface="Constantia"/>
              </a:rPr>
              <a:t>word must be in the AX register</a:t>
            </a:r>
            <a:r>
              <a:rPr b="0" i="0" lang="en-IN" sz="2800" u="none" cap="none" strike="noStrike">
                <a:solidFill>
                  <a:schemeClr val="dk1"/>
                </a:solidFill>
                <a:latin typeface="Constantia"/>
                <a:ea typeface="Constantia"/>
                <a:cs typeface="Constantia"/>
                <a:sym typeface="Constantia"/>
              </a:rPr>
              <a:t>. </a:t>
            </a:r>
            <a:endParaRPr/>
          </a:p>
          <a:p>
            <a:pPr indent="-273050" lvl="0" marL="273050" marR="0" rtl="0" algn="l">
              <a:lnSpc>
                <a:spcPct val="100000"/>
              </a:lnSpc>
              <a:spcBef>
                <a:spcPts val="4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50" name="Google Shape;350;p36"/>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IDIV – IDIV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When dividing a </a:t>
            </a:r>
            <a:r>
              <a:rPr b="1" i="0" lang="en-IN" sz="2800" u="none" cap="none" strike="noStrike">
                <a:solidFill>
                  <a:srgbClr val="FF0000"/>
                </a:solidFill>
                <a:latin typeface="Constantia"/>
                <a:ea typeface="Constantia"/>
                <a:cs typeface="Constantia"/>
                <a:sym typeface="Constantia"/>
              </a:rPr>
              <a:t>signed word by a signed byte</a:t>
            </a:r>
            <a:r>
              <a:rPr b="0" i="0" lang="en-IN" sz="2800" u="none" cap="none" strike="noStrike">
                <a:solidFill>
                  <a:schemeClr val="dk1"/>
                </a:solidFill>
                <a:latin typeface="Constantia"/>
                <a:ea typeface="Constantia"/>
                <a:cs typeface="Constantia"/>
                <a:sym typeface="Constantia"/>
              </a:rPr>
              <a:t>, the word must be in the AX register. The divisor can be in an 8-bit register or a memory location.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After the division, </a:t>
            </a:r>
            <a:r>
              <a:rPr b="1" i="0" lang="en-IN" sz="2800" u="none" cap="none" strike="noStrike">
                <a:solidFill>
                  <a:schemeClr val="dk1"/>
                </a:solidFill>
                <a:latin typeface="Constantia"/>
                <a:ea typeface="Constantia"/>
                <a:cs typeface="Constantia"/>
                <a:sym typeface="Constantia"/>
              </a:rPr>
              <a:t>AL will contain the signed quotient, and AH will contain the signed remainder.</a:t>
            </a:r>
            <a:r>
              <a:rPr b="0" i="0" lang="en-IN" sz="2800" u="none" cap="none" strike="noStrike">
                <a:solidFill>
                  <a:schemeClr val="dk1"/>
                </a:solidFill>
                <a:latin typeface="Constantia"/>
                <a:ea typeface="Constantia"/>
                <a:cs typeface="Constantia"/>
                <a:sym typeface="Constantia"/>
              </a:rPr>
              <a:t>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The </a:t>
            </a:r>
            <a:r>
              <a:rPr b="1" i="0" lang="en-IN" sz="2800" u="none" cap="none" strike="noStrike">
                <a:solidFill>
                  <a:schemeClr val="dk1"/>
                </a:solidFill>
                <a:latin typeface="Constantia"/>
                <a:ea typeface="Constantia"/>
                <a:cs typeface="Constantia"/>
                <a:sym typeface="Constantia"/>
              </a:rPr>
              <a:t>sign of the remainder</a:t>
            </a:r>
            <a:r>
              <a:rPr b="0" i="0" lang="en-IN" sz="2800" u="none" cap="none" strike="noStrike">
                <a:solidFill>
                  <a:schemeClr val="dk1"/>
                </a:solidFill>
                <a:latin typeface="Constantia"/>
                <a:ea typeface="Constantia"/>
                <a:cs typeface="Constantia"/>
                <a:sym typeface="Constantia"/>
              </a:rPr>
              <a:t> will be the same as the sign of the dividend. If an attempt is made to divide by 0, the quotient is greater than 127 (7FH) or less than –127 (81H), the 8086 will automatically generate a </a:t>
            </a:r>
            <a:r>
              <a:rPr b="1" i="0" lang="en-IN" sz="2800" u="none" cap="none" strike="noStrike">
                <a:solidFill>
                  <a:schemeClr val="dk1"/>
                </a:solidFill>
                <a:latin typeface="Constantia"/>
                <a:ea typeface="Constantia"/>
                <a:cs typeface="Constantia"/>
                <a:sym typeface="Constantia"/>
              </a:rPr>
              <a:t>type 0 interrupt. </a:t>
            </a:r>
            <a:endParaRPr/>
          </a:p>
          <a:p>
            <a:pPr indent="-273050" lvl="0" marL="273050" marR="0" rtl="0" algn="l">
              <a:lnSpc>
                <a:spcPct val="100000"/>
              </a:lnSpc>
              <a:spcBef>
                <a:spcPts val="460"/>
              </a:spcBef>
              <a:spcAft>
                <a:spcPts val="0"/>
              </a:spcAft>
              <a:buClr>
                <a:srgbClr val="E7BC29"/>
              </a:buClr>
              <a:buSzPts val="2185"/>
              <a:buFont typeface="Noto Sans Symbols"/>
              <a:buNone/>
            </a:pPr>
            <a:r>
              <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56" name="Google Shape;356;p37"/>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IDIV – IDIV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If you want </a:t>
            </a:r>
            <a:r>
              <a:rPr b="1" i="1" lang="en-IN" sz="2800" u="none" cap="none" strike="noStrike">
                <a:solidFill>
                  <a:srgbClr val="FF0000"/>
                </a:solidFill>
                <a:latin typeface="Constantia"/>
                <a:ea typeface="Constantia"/>
                <a:cs typeface="Constantia"/>
                <a:sym typeface="Constantia"/>
              </a:rPr>
              <a:t>to divide a signed byte by a signed byte</a:t>
            </a:r>
            <a:r>
              <a:rPr b="0" i="0" lang="en-IN" sz="2800" u="none" cap="none" strike="noStrike">
                <a:solidFill>
                  <a:schemeClr val="dk1"/>
                </a:solidFill>
                <a:latin typeface="Constantia"/>
                <a:ea typeface="Constantia"/>
                <a:cs typeface="Constantia"/>
                <a:sym typeface="Constantia"/>
              </a:rPr>
              <a:t>, you must first put the dividend byte in AL and </a:t>
            </a:r>
            <a:r>
              <a:rPr b="1" i="0" lang="en-IN" sz="2800" u="none" cap="none" strike="noStrike">
                <a:solidFill>
                  <a:schemeClr val="dk1"/>
                </a:solidFill>
                <a:latin typeface="Constantia"/>
                <a:ea typeface="Constantia"/>
                <a:cs typeface="Constantia"/>
                <a:sym typeface="Constantia"/>
              </a:rPr>
              <a:t>sign-extend AL into AH</a:t>
            </a:r>
            <a:r>
              <a:rPr b="0" i="0" lang="en-IN" sz="2800" u="none" cap="none" strike="noStrike">
                <a:solidFill>
                  <a:schemeClr val="dk1"/>
                </a:solidFill>
                <a:latin typeface="Constantia"/>
                <a:ea typeface="Constantia"/>
                <a:cs typeface="Constantia"/>
                <a:sym typeface="Constantia"/>
              </a:rPr>
              <a:t>.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The </a:t>
            </a:r>
            <a:r>
              <a:rPr b="1" i="0" lang="en-IN" sz="2800" u="none" cap="none" strike="noStrike">
                <a:solidFill>
                  <a:schemeClr val="dk1"/>
                </a:solidFill>
                <a:latin typeface="Constantia"/>
                <a:ea typeface="Constantia"/>
                <a:cs typeface="Constantia"/>
                <a:sym typeface="Constantia"/>
              </a:rPr>
              <a:t>CBW instruction </a:t>
            </a:r>
            <a:r>
              <a:rPr b="0" i="0" lang="en-IN" sz="2800" u="none" cap="none" strike="noStrike">
                <a:solidFill>
                  <a:schemeClr val="dk1"/>
                </a:solidFill>
                <a:latin typeface="Constantia"/>
                <a:ea typeface="Constantia"/>
                <a:cs typeface="Constantia"/>
                <a:sym typeface="Constantia"/>
              </a:rPr>
              <a:t>can be used for this purpose.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Likewise, if you want to divide a signed word by a signed word, you must put the dividend word in AX and </a:t>
            </a:r>
            <a:r>
              <a:rPr b="1" i="0" lang="en-IN" sz="2800" u="none" cap="none" strike="noStrike">
                <a:solidFill>
                  <a:schemeClr val="dk1"/>
                </a:solidFill>
                <a:latin typeface="Constantia"/>
                <a:ea typeface="Constantia"/>
                <a:cs typeface="Constantia"/>
                <a:sym typeface="Constantia"/>
              </a:rPr>
              <a:t>extend the sign of AX to all the bits of DX.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The </a:t>
            </a:r>
            <a:r>
              <a:rPr b="1" i="0" lang="en-IN" sz="2800" u="none" cap="none" strike="noStrike">
                <a:solidFill>
                  <a:schemeClr val="dk1"/>
                </a:solidFill>
                <a:latin typeface="Constantia"/>
                <a:ea typeface="Constantia"/>
                <a:cs typeface="Constantia"/>
                <a:sym typeface="Constantia"/>
              </a:rPr>
              <a:t>CWD instruction </a:t>
            </a:r>
            <a:r>
              <a:rPr b="0" i="0" lang="en-IN" sz="2800" u="none" cap="none" strike="noStrike">
                <a:solidFill>
                  <a:schemeClr val="dk1"/>
                </a:solidFill>
                <a:latin typeface="Constantia"/>
                <a:ea typeface="Constantia"/>
                <a:cs typeface="Constantia"/>
                <a:sym typeface="Constantia"/>
              </a:rPr>
              <a:t>can be used for this purpose.</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62" name="Google Shape;362;p38"/>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IDIV – IDIV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When dividing </a:t>
            </a:r>
            <a:r>
              <a:rPr b="1" i="0" lang="en-IN" sz="2800" u="none" cap="none" strike="noStrike">
                <a:solidFill>
                  <a:schemeClr val="dk1"/>
                </a:solidFill>
                <a:latin typeface="Constantia"/>
                <a:ea typeface="Constantia"/>
                <a:cs typeface="Constantia"/>
                <a:sym typeface="Constantia"/>
              </a:rPr>
              <a:t>a </a:t>
            </a:r>
            <a:r>
              <a:rPr b="1" i="0" lang="en-IN" sz="2800" u="none" cap="none" strike="noStrike">
                <a:solidFill>
                  <a:srgbClr val="FF0000"/>
                </a:solidFill>
                <a:latin typeface="Constantia"/>
                <a:ea typeface="Constantia"/>
                <a:cs typeface="Constantia"/>
                <a:sym typeface="Constantia"/>
              </a:rPr>
              <a:t>signed double word by a signed word</a:t>
            </a:r>
            <a:r>
              <a:rPr b="0" i="0" lang="en-IN" sz="2800" u="none" cap="none" strike="noStrike">
                <a:solidFill>
                  <a:schemeClr val="dk1"/>
                </a:solidFill>
                <a:latin typeface="Constantia"/>
                <a:ea typeface="Constantia"/>
                <a:cs typeface="Constantia"/>
                <a:sym typeface="Constantia"/>
              </a:rPr>
              <a:t>, the </a:t>
            </a:r>
            <a:r>
              <a:rPr b="1" i="0" lang="en-IN" sz="2800" u="none" cap="none" strike="noStrike">
                <a:solidFill>
                  <a:schemeClr val="dk1"/>
                </a:solidFill>
                <a:latin typeface="Constantia"/>
                <a:ea typeface="Constantia"/>
                <a:cs typeface="Constantia"/>
                <a:sym typeface="Constantia"/>
              </a:rPr>
              <a:t>most significant word </a:t>
            </a:r>
            <a:r>
              <a:rPr b="0" i="0" lang="en-IN" sz="2800" u="none" cap="none" strike="noStrike">
                <a:solidFill>
                  <a:schemeClr val="dk1"/>
                </a:solidFill>
                <a:latin typeface="Constantia"/>
                <a:ea typeface="Constantia"/>
                <a:cs typeface="Constantia"/>
                <a:sym typeface="Constantia"/>
              </a:rPr>
              <a:t>of the dividend (numerator) must be in the </a:t>
            </a:r>
            <a:r>
              <a:rPr b="1" i="0" lang="en-IN" sz="2800" u="none" cap="none" strike="noStrike">
                <a:solidFill>
                  <a:schemeClr val="dk1"/>
                </a:solidFill>
                <a:latin typeface="Constantia"/>
                <a:ea typeface="Constantia"/>
                <a:cs typeface="Constantia"/>
                <a:sym typeface="Constantia"/>
              </a:rPr>
              <a:t>DX register</a:t>
            </a:r>
            <a:r>
              <a:rPr b="0" i="0" lang="en-IN" sz="2800" u="none" cap="none" strike="noStrike">
                <a:solidFill>
                  <a:schemeClr val="dk1"/>
                </a:solidFill>
                <a:latin typeface="Constantia"/>
                <a:ea typeface="Constantia"/>
                <a:cs typeface="Constantia"/>
                <a:sym typeface="Constantia"/>
              </a:rPr>
              <a:t>, and the </a:t>
            </a:r>
            <a:r>
              <a:rPr b="1" i="0" lang="en-IN" sz="2800" u="none" cap="none" strike="noStrike">
                <a:solidFill>
                  <a:schemeClr val="dk1"/>
                </a:solidFill>
                <a:latin typeface="Constantia"/>
                <a:ea typeface="Constantia"/>
                <a:cs typeface="Constantia"/>
                <a:sym typeface="Constantia"/>
              </a:rPr>
              <a:t>least significant word</a:t>
            </a:r>
            <a:r>
              <a:rPr b="0" i="0" lang="en-IN" sz="2800" u="none" cap="none" strike="noStrike">
                <a:solidFill>
                  <a:schemeClr val="dk1"/>
                </a:solidFill>
                <a:latin typeface="Constantia"/>
                <a:ea typeface="Constantia"/>
                <a:cs typeface="Constantia"/>
                <a:sym typeface="Constantia"/>
              </a:rPr>
              <a:t> of the dividend must be in the </a:t>
            </a:r>
            <a:r>
              <a:rPr b="1" i="0" lang="en-IN" sz="2800" u="none" cap="none" strike="noStrike">
                <a:solidFill>
                  <a:schemeClr val="dk1"/>
                </a:solidFill>
                <a:latin typeface="Constantia"/>
                <a:ea typeface="Constantia"/>
                <a:cs typeface="Constantia"/>
                <a:sym typeface="Constantia"/>
              </a:rPr>
              <a:t>AX register</a:t>
            </a:r>
            <a:r>
              <a:rPr b="0" i="0" lang="en-IN" sz="2800" u="none" cap="none" strike="noStrike">
                <a:solidFill>
                  <a:schemeClr val="dk1"/>
                </a:solidFill>
                <a:latin typeface="Constantia"/>
                <a:ea typeface="Constantia"/>
                <a:cs typeface="Constantia"/>
                <a:sym typeface="Constantia"/>
              </a:rPr>
              <a:t>. </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idx="4294967295" type="title"/>
          </p:nvPr>
        </p:nvSpPr>
        <p:spPr>
          <a:xfrm>
            <a:off x="500034"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68" name="Google Shape;368;p39"/>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IDIV – IDIV Source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The divisor can be in any other 16-bit register or memory location.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After the division, </a:t>
            </a:r>
            <a:r>
              <a:rPr b="1" i="0" lang="en-IN" sz="2800" u="none" cap="none" strike="noStrike">
                <a:solidFill>
                  <a:schemeClr val="dk1"/>
                </a:solidFill>
                <a:latin typeface="Constantia"/>
                <a:ea typeface="Constantia"/>
                <a:cs typeface="Constantia"/>
                <a:sym typeface="Constantia"/>
              </a:rPr>
              <a:t>AX will contain a signed 16-bit quotient</a:t>
            </a:r>
            <a:r>
              <a:rPr b="0" i="0" lang="en-IN" sz="2800" u="none" cap="none" strike="noStrike">
                <a:solidFill>
                  <a:schemeClr val="dk1"/>
                </a:solidFill>
                <a:latin typeface="Constantia"/>
                <a:ea typeface="Constantia"/>
                <a:cs typeface="Constantia"/>
                <a:sym typeface="Constantia"/>
              </a:rPr>
              <a:t>, and </a:t>
            </a:r>
            <a:r>
              <a:rPr b="1" i="0" lang="en-IN" sz="2800" u="none" cap="none" strike="noStrike">
                <a:solidFill>
                  <a:schemeClr val="dk1"/>
                </a:solidFill>
                <a:latin typeface="Constantia"/>
                <a:ea typeface="Constantia"/>
                <a:cs typeface="Constantia"/>
                <a:sym typeface="Constantia"/>
              </a:rPr>
              <a:t>DX will contain a signed 16-bit remainder</a:t>
            </a:r>
            <a:r>
              <a:rPr b="0" i="0" lang="en-IN" sz="2800" u="none" cap="none" strike="noStrike">
                <a:solidFill>
                  <a:schemeClr val="dk1"/>
                </a:solidFill>
                <a:latin typeface="Constantia"/>
                <a:ea typeface="Constantia"/>
                <a:cs typeface="Constantia"/>
                <a:sym typeface="Constantia"/>
              </a:rPr>
              <a:t>. The sign of the remainder will be the same as the sign of the dividend. </a:t>
            </a:r>
            <a:endParaRPr/>
          </a:p>
          <a:p>
            <a:pPr indent="-273050" lvl="0" marL="273050" marR="0" rtl="0" algn="just">
              <a:lnSpc>
                <a:spcPct val="100000"/>
              </a:lnSpc>
              <a:spcBef>
                <a:spcPts val="560"/>
              </a:spcBef>
              <a:spcAft>
                <a:spcPts val="0"/>
              </a:spcAft>
              <a:buClr>
                <a:srgbClr val="E7BC29"/>
              </a:buClr>
              <a:buSzPts val="2660"/>
              <a:buFont typeface="Noto Sans Symbols"/>
              <a:buChar char="⚫"/>
            </a:pPr>
            <a:r>
              <a:rPr b="0" i="0" lang="en-IN" sz="2800" u="none" cap="none" strike="noStrike">
                <a:solidFill>
                  <a:schemeClr val="dk1"/>
                </a:solidFill>
                <a:latin typeface="Constantia"/>
                <a:ea typeface="Constantia"/>
                <a:cs typeface="Constantia"/>
                <a:sym typeface="Constantia"/>
              </a:rPr>
              <a:t>Again, if an attempt is made to divide by 0, the quotient is greater than +32,767 (7FFFH) or less than –32,767 (8001H), the 8086 will automatically generate a </a:t>
            </a:r>
            <a:r>
              <a:rPr b="1" i="0" lang="en-IN" sz="2800" u="none" cap="none" strike="noStrike">
                <a:solidFill>
                  <a:schemeClr val="dk1"/>
                </a:solidFill>
                <a:latin typeface="Constantia"/>
                <a:ea typeface="Constantia"/>
                <a:cs typeface="Constantia"/>
                <a:sym typeface="Constantia"/>
              </a:rPr>
              <a:t>type 0 interrupt</a:t>
            </a:r>
            <a:r>
              <a:rPr b="0" i="0" lang="en-IN" sz="2800" u="none" cap="none" strike="noStrike">
                <a:solidFill>
                  <a:schemeClr val="dk1"/>
                </a:solidFill>
                <a:latin typeface="Constantia"/>
                <a:ea typeface="Constantia"/>
                <a:cs typeface="Constantia"/>
                <a:sym typeface="Constantia"/>
              </a:rPr>
              <a:t>.</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All flags are undefined after an IDIV.</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45" name="Google Shape;145;p4"/>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These instructions are used to transfer data from source to destination.</a:t>
            </a:r>
            <a:endParaRPr/>
          </a:p>
          <a:p>
            <a:pPr indent="-273050" lvl="0" marL="273050" marR="0" rtl="0" algn="just">
              <a:lnSpc>
                <a:spcPct val="100000"/>
              </a:lnSpc>
              <a:spcBef>
                <a:spcPts val="1840"/>
              </a:spcBef>
              <a:spcAft>
                <a:spcPts val="0"/>
              </a:spcAft>
              <a:buClr>
                <a:srgbClr val="E7BC29"/>
              </a:buClr>
              <a:buSzPts val="3040"/>
              <a:buFont typeface="Noto Sans Symbols"/>
              <a:buChar char="⚫"/>
            </a:pPr>
            <a:r>
              <a:rPr b="0" i="0" lang="en-IN" sz="3200" u="none" cap="none" strike="noStrike">
                <a:solidFill>
                  <a:schemeClr val="dk1"/>
                </a:solidFill>
                <a:latin typeface="Constantia"/>
                <a:ea typeface="Constantia"/>
                <a:cs typeface="Constantia"/>
                <a:sym typeface="Constantia"/>
              </a:rPr>
              <a:t>The operand can be a constant, memory location, register or I/O port address.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74" name="Google Shape;374;p40"/>
          <p:cNvSpPr txBox="1"/>
          <p:nvPr>
            <p:ph idx="4294967295" type="body"/>
          </p:nvPr>
        </p:nvSpPr>
        <p:spPr>
          <a:xfrm>
            <a:off x="457200" y="128586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3040"/>
              <a:buFont typeface="Noto Sans Symbols"/>
              <a:buChar char="⚫"/>
            </a:pPr>
            <a:r>
              <a:rPr b="1" i="0" lang="en-IN" sz="3200" u="none" cap="none" strike="noStrike">
                <a:solidFill>
                  <a:schemeClr val="dk1"/>
                </a:solidFill>
                <a:latin typeface="Constantia"/>
                <a:ea typeface="Constantia"/>
                <a:cs typeface="Constantia"/>
                <a:sym typeface="Constantia"/>
              </a:rPr>
              <a:t>NEG Src:</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It creates 2’s complement of a given number.</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That means, it changes the sign of a number.</a:t>
            </a:r>
            <a:endParaRPr/>
          </a:p>
        </p:txBody>
      </p:sp>
      <p:pic>
        <p:nvPicPr>
          <p:cNvPr id="375" name="Google Shape;375;p40"/>
          <p:cNvPicPr preferRelativeResize="0"/>
          <p:nvPr/>
        </p:nvPicPr>
        <p:blipFill rotWithShape="1">
          <a:blip r:embed="rId3">
            <a:alphaModFix/>
          </a:blip>
          <a:srcRect b="0" l="0" r="0" t="0"/>
          <a:stretch/>
        </p:blipFill>
        <p:spPr>
          <a:xfrm>
            <a:off x="357158" y="3500438"/>
            <a:ext cx="8410575" cy="1733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81" name="Google Shape;381;p41"/>
          <p:cNvSpPr txBox="1"/>
          <p:nvPr>
            <p:ph idx="4294967295" type="body"/>
          </p:nvPr>
        </p:nvSpPr>
        <p:spPr>
          <a:xfrm>
            <a:off x="457200" y="1247792"/>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rgbClr val="E7BC29"/>
              </a:buClr>
              <a:buSzPts val="2375"/>
              <a:buFont typeface="Noto Sans Symbols"/>
              <a:buChar char="⚫"/>
            </a:pPr>
            <a:r>
              <a:rPr b="1" i="0" lang="en-IN" sz="2500" u="none" cap="none" strike="noStrike">
                <a:solidFill>
                  <a:schemeClr val="dk1"/>
                </a:solidFill>
                <a:latin typeface="Constantia"/>
                <a:ea typeface="Constantia"/>
                <a:cs typeface="Constantia"/>
                <a:sym typeface="Constantia"/>
              </a:rPr>
              <a:t>CMP Des, Src:</a:t>
            </a:r>
            <a:endParaRPr/>
          </a:p>
          <a:p>
            <a:pPr indent="-246062" lvl="1" marL="639763" marR="0" rtl="0" algn="just">
              <a:lnSpc>
                <a:spcPct val="80000"/>
              </a:lnSpc>
              <a:spcBef>
                <a:spcPts val="1520"/>
              </a:spcBef>
              <a:spcAft>
                <a:spcPts val="0"/>
              </a:spcAft>
              <a:buClr>
                <a:schemeClr val="accent1"/>
              </a:buClr>
              <a:buSzPts val="1360"/>
              <a:buFont typeface="Noto Sans Symbols"/>
              <a:buChar char="⚫"/>
            </a:pPr>
            <a:r>
              <a:rPr b="0" i="0" lang="en-IN" sz="1600" u="none" cap="none" strike="noStrike">
                <a:solidFill>
                  <a:schemeClr val="dk1"/>
                </a:solidFill>
                <a:latin typeface="Constantia"/>
                <a:ea typeface="Constantia"/>
                <a:cs typeface="Constantia"/>
                <a:sym typeface="Constantia"/>
              </a:rPr>
              <a:t>It compares two specified bytes or words.</a:t>
            </a:r>
            <a:endParaRPr/>
          </a:p>
          <a:p>
            <a:pPr indent="-246062" lvl="1" marL="639763" marR="0" rtl="0" algn="just">
              <a:lnSpc>
                <a:spcPct val="80000"/>
              </a:lnSpc>
              <a:spcBef>
                <a:spcPts val="1520"/>
              </a:spcBef>
              <a:spcAft>
                <a:spcPts val="0"/>
              </a:spcAft>
              <a:buClr>
                <a:schemeClr val="accent1"/>
              </a:buClr>
              <a:buSzPts val="1360"/>
              <a:buFont typeface="Noto Sans Symbols"/>
              <a:buChar char="⚫"/>
            </a:pPr>
            <a:r>
              <a:rPr b="0" i="0" lang="en-IN" sz="1600" u="none" cap="none" strike="noStrike">
                <a:solidFill>
                  <a:schemeClr val="dk1"/>
                </a:solidFill>
                <a:latin typeface="Constantia"/>
                <a:ea typeface="Constantia"/>
                <a:cs typeface="Constantia"/>
                <a:sym typeface="Constantia"/>
              </a:rPr>
              <a:t>The Src and Des can be a constant, register or memory location.</a:t>
            </a:r>
            <a:endParaRPr/>
          </a:p>
          <a:p>
            <a:pPr indent="-246062" lvl="1" marL="639763" marR="0" rtl="0" algn="just">
              <a:lnSpc>
                <a:spcPct val="80000"/>
              </a:lnSpc>
              <a:spcBef>
                <a:spcPts val="1520"/>
              </a:spcBef>
              <a:spcAft>
                <a:spcPts val="0"/>
              </a:spcAft>
              <a:buClr>
                <a:schemeClr val="accent1"/>
              </a:buClr>
              <a:buSzPts val="1360"/>
              <a:buFont typeface="Noto Sans Symbols"/>
              <a:buChar char="⚫"/>
            </a:pPr>
            <a:r>
              <a:rPr b="1" i="0" lang="en-IN" sz="1600" u="none" cap="none" strike="noStrike">
                <a:solidFill>
                  <a:schemeClr val="dk1"/>
                </a:solidFill>
                <a:latin typeface="Constantia"/>
                <a:ea typeface="Constantia"/>
                <a:cs typeface="Constantia"/>
                <a:sym typeface="Constantia"/>
              </a:rPr>
              <a:t>Both operands cannot be a memory location at the same time.</a:t>
            </a:r>
            <a:endParaRPr/>
          </a:p>
          <a:p>
            <a:pPr indent="-246062" lvl="1" marL="639763" marR="0" rtl="0" algn="just">
              <a:lnSpc>
                <a:spcPct val="80000"/>
              </a:lnSpc>
              <a:spcBef>
                <a:spcPts val="1520"/>
              </a:spcBef>
              <a:spcAft>
                <a:spcPts val="0"/>
              </a:spcAft>
              <a:buClr>
                <a:schemeClr val="accent1"/>
              </a:buClr>
              <a:buSzPts val="1360"/>
              <a:buFont typeface="Noto Sans Symbols"/>
              <a:buChar char="⚫"/>
            </a:pPr>
            <a:r>
              <a:rPr b="0" i="0" lang="en-IN" sz="1600" u="none" cap="none" strike="noStrike">
                <a:solidFill>
                  <a:schemeClr val="dk1"/>
                </a:solidFill>
                <a:latin typeface="Constantia"/>
                <a:ea typeface="Constantia"/>
                <a:cs typeface="Constantia"/>
                <a:sym typeface="Constantia"/>
              </a:rPr>
              <a:t>The comparison is done simply by internally subtracting the source from destination.</a:t>
            </a:r>
            <a:endParaRPr/>
          </a:p>
          <a:p>
            <a:pPr indent="-246062" lvl="1" marL="639763" marR="0" rtl="0" algn="just">
              <a:lnSpc>
                <a:spcPct val="80000"/>
              </a:lnSpc>
              <a:spcBef>
                <a:spcPts val="1520"/>
              </a:spcBef>
              <a:spcAft>
                <a:spcPts val="0"/>
              </a:spcAft>
              <a:buClr>
                <a:schemeClr val="accent1"/>
              </a:buClr>
              <a:buSzPts val="1360"/>
              <a:buFont typeface="Noto Sans Symbols"/>
              <a:buChar char="⚫"/>
            </a:pPr>
            <a:r>
              <a:rPr b="0" i="0" lang="en-IN" sz="1600" u="none" cap="none" strike="noStrike">
                <a:solidFill>
                  <a:schemeClr val="dk1"/>
                </a:solidFill>
                <a:latin typeface="Constantia"/>
                <a:ea typeface="Constantia"/>
                <a:cs typeface="Constantia"/>
                <a:sym typeface="Constantia"/>
              </a:rPr>
              <a:t>The value of source and destination does not change, but the </a:t>
            </a:r>
            <a:r>
              <a:rPr b="1" i="0" lang="en-IN" sz="1600" u="none" cap="none" strike="noStrike">
                <a:solidFill>
                  <a:schemeClr val="dk1"/>
                </a:solidFill>
                <a:latin typeface="Constantia"/>
                <a:ea typeface="Constantia"/>
                <a:cs typeface="Constantia"/>
                <a:sym typeface="Constantia"/>
              </a:rPr>
              <a:t>flags are modified to indicate the result</a:t>
            </a:r>
            <a:r>
              <a:rPr b="0" i="0" lang="en-IN" sz="1600" u="none" cap="none" strike="noStrike">
                <a:solidFill>
                  <a:schemeClr val="dk1"/>
                </a:solidFill>
                <a:latin typeface="Constantia"/>
                <a:ea typeface="Constantia"/>
                <a:cs typeface="Constantia"/>
                <a:sym typeface="Constantia"/>
              </a:rPr>
              <a:t>.</a:t>
            </a:r>
            <a:endParaRPr/>
          </a:p>
        </p:txBody>
      </p:sp>
      <p:pic>
        <p:nvPicPr>
          <p:cNvPr id="382" name="Google Shape;382;p41"/>
          <p:cNvPicPr preferRelativeResize="0"/>
          <p:nvPr/>
        </p:nvPicPr>
        <p:blipFill rotWithShape="1">
          <a:blip r:embed="rId3">
            <a:alphaModFix/>
          </a:blip>
          <a:srcRect b="0" l="0" r="0" t="0"/>
          <a:stretch/>
        </p:blipFill>
        <p:spPr>
          <a:xfrm>
            <a:off x="285720" y="4000504"/>
            <a:ext cx="8486775" cy="2590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Arithmetic Instructions</a:t>
            </a:r>
            <a:endParaRPr b="1" i="0" sz="5000" u="none" cap="none" strike="noStrike">
              <a:solidFill>
                <a:schemeClr val="dk2"/>
              </a:solidFill>
              <a:latin typeface="Calibri"/>
              <a:ea typeface="Calibri"/>
              <a:cs typeface="Calibri"/>
              <a:sym typeface="Calibri"/>
            </a:endParaRPr>
          </a:p>
        </p:txBody>
      </p:sp>
      <p:sp>
        <p:nvSpPr>
          <p:cNvPr id="388" name="Google Shape;388;p42"/>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660"/>
              <a:buFont typeface="Noto Sans Symbols"/>
              <a:buChar char="⚫"/>
            </a:pPr>
            <a:r>
              <a:rPr b="1" i="0" lang="en-IN" sz="2800" u="none" cap="none" strike="noStrike">
                <a:solidFill>
                  <a:schemeClr val="dk1"/>
                </a:solidFill>
                <a:latin typeface="Constantia"/>
                <a:ea typeface="Constantia"/>
                <a:cs typeface="Constantia"/>
                <a:sym typeface="Constantia"/>
              </a:rPr>
              <a:t>CBW (Convert Byte to Word):</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This instruction converts byte in AL to word in AX.</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The conversion is done by extending the sign bit of AL throughout AH.</a:t>
            </a:r>
            <a:endParaRPr/>
          </a:p>
          <a:p>
            <a:pPr indent="-273050" lvl="0" marL="273050" marR="0" rtl="0" algn="l">
              <a:lnSpc>
                <a:spcPct val="100000"/>
              </a:lnSpc>
              <a:spcBef>
                <a:spcPts val="172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CWD (Convert Word to Double Word):</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This instruction converts word in AX to double word in DX : AX.</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The conversion is done by extending the sign bit of AX throughout DX.</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285720" y="142852"/>
            <a:ext cx="6373667" cy="781525"/>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5000"/>
              <a:buFont typeface="Calibri"/>
              <a:buNone/>
            </a:pPr>
            <a:r>
              <a:rPr b="0" i="0" lang="en-IN" sz="5000" u="none">
                <a:solidFill>
                  <a:schemeClr val="dk2"/>
                </a:solidFill>
                <a:latin typeface="Calibri"/>
                <a:ea typeface="Calibri"/>
                <a:cs typeface="Calibri"/>
                <a:sym typeface="Calibri"/>
              </a:rPr>
              <a:t>CBW</a:t>
            </a:r>
            <a:endParaRPr/>
          </a:p>
        </p:txBody>
      </p:sp>
      <p:pic>
        <p:nvPicPr>
          <p:cNvPr id="394" name="Google Shape;394;p43"/>
          <p:cNvPicPr preferRelativeResize="0"/>
          <p:nvPr/>
        </p:nvPicPr>
        <p:blipFill rotWithShape="1">
          <a:blip r:embed="rId3">
            <a:alphaModFix/>
          </a:blip>
          <a:srcRect b="0" l="0" r="0" t="0"/>
          <a:stretch/>
        </p:blipFill>
        <p:spPr>
          <a:xfrm>
            <a:off x="428596" y="1071546"/>
            <a:ext cx="6724650" cy="1847850"/>
          </a:xfrm>
          <a:prstGeom prst="rect">
            <a:avLst/>
          </a:prstGeom>
          <a:noFill/>
          <a:ln>
            <a:noFill/>
          </a:ln>
        </p:spPr>
      </p:pic>
      <p:pic>
        <p:nvPicPr>
          <p:cNvPr id="395" name="Google Shape;395;p43"/>
          <p:cNvPicPr preferRelativeResize="0"/>
          <p:nvPr/>
        </p:nvPicPr>
        <p:blipFill rotWithShape="1">
          <a:blip r:embed="rId4">
            <a:alphaModFix/>
          </a:blip>
          <a:srcRect b="0" l="0" r="0" t="0"/>
          <a:stretch/>
        </p:blipFill>
        <p:spPr>
          <a:xfrm>
            <a:off x="785786" y="3786190"/>
            <a:ext cx="6867525" cy="2305050"/>
          </a:xfrm>
          <a:prstGeom prst="rect">
            <a:avLst/>
          </a:prstGeom>
          <a:noFill/>
          <a:ln>
            <a:noFill/>
          </a:ln>
        </p:spPr>
      </p:pic>
      <p:sp>
        <p:nvSpPr>
          <p:cNvPr id="396" name="Google Shape;396;p43"/>
          <p:cNvSpPr txBox="1"/>
          <p:nvPr/>
        </p:nvSpPr>
        <p:spPr>
          <a:xfrm>
            <a:off x="285720" y="2933227"/>
            <a:ext cx="6373667" cy="781525"/>
          </a:xfrm>
          <a:prstGeom prst="rect">
            <a:avLst/>
          </a:prstGeom>
          <a:noFill/>
          <a:ln>
            <a:noFill/>
          </a:ln>
        </p:spPr>
        <p:txBody>
          <a:bodyPr anchorCtr="0" anchor="b" bIns="0" lIns="0" spcFirstLastPara="1" rIns="0" wrap="square" tIns="11950">
            <a:spAutoFit/>
          </a:bodyPr>
          <a:lstStyle/>
          <a:p>
            <a:pPr indent="0" lvl="0" marL="11397" marR="0" rtl="0" algn="l">
              <a:lnSpc>
                <a:spcPct val="100000"/>
              </a:lnSpc>
              <a:spcBef>
                <a:spcPts val="0"/>
              </a:spcBef>
              <a:spcAft>
                <a:spcPts val="0"/>
              </a:spcAft>
              <a:buClr>
                <a:schemeClr val="dk2"/>
              </a:buClr>
              <a:buSzPts val="5000"/>
              <a:buFont typeface="Calibri"/>
              <a:buNone/>
            </a:pPr>
            <a:r>
              <a:rPr b="0" i="0" lang="en-IN" sz="5000" u="none" cap="none" strike="noStrike">
                <a:solidFill>
                  <a:schemeClr val="dk2"/>
                </a:solidFill>
                <a:latin typeface="Calibri"/>
                <a:ea typeface="Calibri"/>
                <a:cs typeface="Calibri"/>
                <a:sym typeface="Calibri"/>
              </a:rPr>
              <a:t>CWD</a:t>
            </a:r>
            <a:endParaRPr b="0" i="0" sz="5000" u="none" cap="none" strike="noStrike">
              <a:solidFill>
                <a:schemeClr val="dk2"/>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descr="A thread to say Thank you! - Unreal Engine Forums" id="401" name="Google Shape;401;p44"/>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F7CA52"/>
              </a:buClr>
              <a:buSzPts val="5600"/>
              <a:buFont typeface="Calibri"/>
              <a:buNone/>
            </a:pPr>
            <a:r>
              <a:rPr b="1" i="0" lang="en-IN" sz="5600" u="none" cap="none" strike="noStrike">
                <a:solidFill>
                  <a:srgbClr val="F7CA52"/>
                </a:solidFill>
                <a:latin typeface="Calibri"/>
                <a:ea typeface="Calibri"/>
                <a:cs typeface="Calibri"/>
                <a:sym typeface="Calibri"/>
              </a:rPr>
              <a:t>Instruction Set of 8086</a:t>
            </a:r>
            <a:endParaRPr b="1" i="0" sz="5600" u="none" cap="none" strike="noStrike">
              <a:solidFill>
                <a:srgbClr val="F7CA52"/>
              </a:solidFill>
              <a:latin typeface="Calibri"/>
              <a:ea typeface="Calibri"/>
              <a:cs typeface="Calibri"/>
              <a:sym typeface="Calibri"/>
            </a:endParaRPr>
          </a:p>
        </p:txBody>
      </p:sp>
      <p:sp>
        <p:nvSpPr>
          <p:cNvPr id="407" name="Google Shape;407;p45"/>
          <p:cNvSpPr txBox="1"/>
          <p:nvPr>
            <p:ph idx="4294967295" type="subTitle"/>
          </p:nvPr>
        </p:nvSpPr>
        <p:spPr>
          <a:xfrm>
            <a:off x="5429256" y="4033838"/>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214282" y="790087"/>
            <a:ext cx="8786874" cy="750748"/>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4800"/>
              <a:buFont typeface="Calibri"/>
              <a:buNone/>
            </a:pPr>
            <a:r>
              <a:rPr b="1" lang="en-IN" sz="4800"/>
              <a:t>DAA (Decimal Adjust for Addition)</a:t>
            </a:r>
            <a:endParaRPr b="1" sz="4800"/>
          </a:p>
        </p:txBody>
      </p:sp>
      <p:sp>
        <p:nvSpPr>
          <p:cNvPr id="413" name="Google Shape;413;p46"/>
          <p:cNvSpPr txBox="1"/>
          <p:nvPr/>
        </p:nvSpPr>
        <p:spPr>
          <a:xfrm>
            <a:off x="1116677" y="1586615"/>
            <a:ext cx="6884347" cy="2596281"/>
          </a:xfrm>
          <a:prstGeom prst="rect">
            <a:avLst/>
          </a:prstGeom>
          <a:noFill/>
          <a:ln>
            <a:noFill/>
          </a:ln>
        </p:spPr>
        <p:txBody>
          <a:bodyPr anchorCtr="0" anchor="t" bIns="0" lIns="0" spcFirstLastPara="1" rIns="0" wrap="square" tIns="11167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cap="none" strike="noStrike">
                <a:solidFill>
                  <a:schemeClr val="dk1"/>
                </a:solidFill>
                <a:latin typeface="Times New Roman"/>
                <a:ea typeface="Times New Roman"/>
                <a:cs typeface="Times New Roman"/>
                <a:sym typeface="Times New Roman"/>
              </a:rPr>
              <a:t>The </a:t>
            </a:r>
            <a:r>
              <a:rPr b="1" i="0" lang="en-IN" sz="2500" u="none" cap="none" strike="noStrike">
                <a:solidFill>
                  <a:schemeClr val="dk1"/>
                </a:solidFill>
                <a:latin typeface="Courier New"/>
                <a:ea typeface="Courier New"/>
                <a:cs typeface="Courier New"/>
                <a:sym typeface="Courier New"/>
              </a:rPr>
              <a:t>daa </a:t>
            </a:r>
            <a:r>
              <a:rPr b="0" i="0" lang="en-IN" sz="2500" u="none" cap="none" strike="noStrike">
                <a:solidFill>
                  <a:schemeClr val="dk1"/>
                </a:solidFill>
                <a:latin typeface="Times New Roman"/>
                <a:ea typeface="Times New Roman"/>
                <a:cs typeface="Times New Roman"/>
                <a:sym typeface="Times New Roman"/>
              </a:rPr>
              <a:t>instruction works as follows:</a:t>
            </a:r>
            <a:endParaRPr b="0" i="0" sz="2500" u="none" cap="none" strike="noStrike">
              <a:solidFill>
                <a:schemeClr val="dk1"/>
              </a:solidFill>
              <a:latin typeface="Times New Roman"/>
              <a:ea typeface="Times New Roman"/>
              <a:cs typeface="Times New Roman"/>
              <a:sym typeface="Times New Roman"/>
            </a:endParaRPr>
          </a:p>
          <a:p>
            <a:pPr indent="-257002" lvl="1" marL="678690" marR="33621" rtl="0" algn="l">
              <a:lnSpc>
                <a:spcPct val="119400"/>
              </a:lnSpc>
              <a:spcBef>
                <a:spcPts val="179"/>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If the least significant four bits in AL are &gt; 9 or  if AF =1, it adds 06H to AL and sets AF.</a:t>
            </a:r>
            <a:endParaRPr b="0" i="0" sz="2200" u="none" cap="none" strike="noStrike">
              <a:solidFill>
                <a:schemeClr val="dk1"/>
              </a:solidFill>
              <a:latin typeface="Times New Roman"/>
              <a:ea typeface="Times New Roman"/>
              <a:cs typeface="Times New Roman"/>
              <a:sym typeface="Times New Roman"/>
            </a:endParaRPr>
          </a:p>
          <a:p>
            <a:pPr indent="-257002" lvl="1" marL="678690" marR="4559" rtl="0" algn="l">
              <a:lnSpc>
                <a:spcPct val="119400"/>
              </a:lnSpc>
              <a:spcBef>
                <a:spcPts val="22"/>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If the most significant four bits in AL are &gt; 9 or  if CF =1, it adds 60H to AL and sets CF.</a:t>
            </a:r>
            <a:endParaRPr b="0" i="0" sz="2200" u="none" cap="none" strike="noStrike">
              <a:solidFill>
                <a:schemeClr val="dk1"/>
              </a:solidFill>
              <a:latin typeface="Times New Roman"/>
              <a:ea typeface="Times New Roman"/>
              <a:cs typeface="Times New Roman"/>
              <a:sym typeface="Times New Roman"/>
            </a:endParaRPr>
          </a:p>
          <a:p>
            <a:pPr indent="0" lvl="0" marL="11397" marR="0" rtl="0" algn="l">
              <a:lnSpc>
                <a:spcPct val="100000"/>
              </a:lnSpc>
              <a:spcBef>
                <a:spcPts val="615"/>
              </a:spcBef>
              <a:spcAft>
                <a:spcPts val="0"/>
              </a:spcAft>
              <a:buClr>
                <a:schemeClr val="dk1"/>
              </a:buClr>
              <a:buSzPts val="2500"/>
              <a:buFont typeface="Times New Roman"/>
              <a:buNone/>
            </a:pPr>
            <a:r>
              <a:rPr b="1" i="0" lang="en-IN" sz="2500" u="none" cap="none" strike="noStrike">
                <a:solidFill>
                  <a:schemeClr val="dk1"/>
                </a:solidFill>
                <a:latin typeface="Times New Roman"/>
                <a:ea typeface="Times New Roman"/>
                <a:cs typeface="Times New Roman"/>
                <a:sym typeface="Times New Roman"/>
              </a:rPr>
              <a:t>Example:</a:t>
            </a:r>
            <a:endParaRPr b="0" i="0" sz="2500" u="none" cap="none" strike="noStrike">
              <a:solidFill>
                <a:schemeClr val="dk1"/>
              </a:solidFill>
              <a:latin typeface="Times New Roman"/>
              <a:ea typeface="Times New Roman"/>
              <a:cs typeface="Times New Roman"/>
              <a:sym typeface="Times New Roman"/>
            </a:endParaRPr>
          </a:p>
        </p:txBody>
      </p:sp>
      <p:sp>
        <p:nvSpPr>
          <p:cNvPr id="414" name="Google Shape;414;p46"/>
          <p:cNvSpPr txBox="1"/>
          <p:nvPr/>
        </p:nvSpPr>
        <p:spPr>
          <a:xfrm>
            <a:off x="2502610" y="4064245"/>
            <a:ext cx="854941" cy="676306"/>
          </a:xfrm>
          <a:prstGeom prst="rect">
            <a:avLst/>
          </a:prstGeom>
          <a:noFill/>
          <a:ln>
            <a:noFill/>
          </a:ln>
        </p:spPr>
        <p:txBody>
          <a:bodyPr anchorCtr="0" anchor="t" bIns="0" lIns="0" spcFirstLastPara="1" rIns="0" wrap="square" tIns="11375">
            <a:spAutoFit/>
          </a:bodyPr>
          <a:lstStyle/>
          <a:p>
            <a:pPr indent="0" lvl="0" marL="11397" marR="4559" rtl="0" algn="l">
              <a:lnSpc>
                <a:spcPct val="1200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AL,71H  AL,43H</a:t>
            </a:r>
            <a:endParaRPr b="0" i="0" sz="1800" u="none" cap="none" strike="noStrike">
              <a:solidFill>
                <a:schemeClr val="dk1"/>
              </a:solidFill>
              <a:latin typeface="Courier New"/>
              <a:ea typeface="Courier New"/>
              <a:cs typeface="Courier New"/>
              <a:sym typeface="Courier New"/>
            </a:endParaRPr>
          </a:p>
        </p:txBody>
      </p:sp>
      <p:sp>
        <p:nvSpPr>
          <p:cNvPr id="415" name="Google Shape;415;p46"/>
          <p:cNvSpPr txBox="1"/>
          <p:nvPr/>
        </p:nvSpPr>
        <p:spPr>
          <a:xfrm>
            <a:off x="1532313" y="4064245"/>
            <a:ext cx="439304" cy="1008704"/>
          </a:xfrm>
          <a:prstGeom prst="rect">
            <a:avLst/>
          </a:prstGeom>
          <a:noFill/>
          <a:ln>
            <a:noFill/>
          </a:ln>
        </p:spPr>
        <p:txBody>
          <a:bodyPr anchorCtr="0" anchor="t" bIns="0" lIns="0" spcFirstLastPara="1" rIns="0" wrap="square" tIns="11375">
            <a:spAutoFit/>
          </a:bodyPr>
          <a:lstStyle/>
          <a:p>
            <a:pPr indent="0" lvl="0" marL="11397" marR="4559" rtl="0" algn="just">
              <a:lnSpc>
                <a:spcPct val="1200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mov  add  daa</a:t>
            </a:r>
            <a:endParaRPr b="0" i="0" sz="1800" u="none" cap="none" strike="noStrike">
              <a:solidFill>
                <a:schemeClr val="dk1"/>
              </a:solidFill>
              <a:latin typeface="Courier New"/>
              <a:ea typeface="Courier New"/>
              <a:cs typeface="Courier New"/>
              <a:sym typeface="Courier New"/>
            </a:endParaRPr>
          </a:p>
        </p:txBody>
      </p:sp>
      <p:sp>
        <p:nvSpPr>
          <p:cNvPr id="416" name="Google Shape;416;p46"/>
          <p:cNvSpPr txBox="1"/>
          <p:nvPr/>
        </p:nvSpPr>
        <p:spPr>
          <a:xfrm>
            <a:off x="4027360" y="4386968"/>
            <a:ext cx="3211945" cy="684865"/>
          </a:xfrm>
          <a:prstGeom prst="rect">
            <a:avLst/>
          </a:prstGeom>
          <a:noFill/>
          <a:ln>
            <a:noFill/>
          </a:ln>
        </p:spPr>
        <p:txBody>
          <a:bodyPr anchorCtr="0" anchor="t" bIns="0" lIns="0" spcFirstLastPara="1" rIns="0" wrap="square" tIns="66100">
            <a:spAutoFit/>
          </a:bodyPr>
          <a:lstStyle/>
          <a:p>
            <a:pPr indent="0" lvl="0" marL="11397" marR="0" rtl="0" algn="l">
              <a:lnSpc>
                <a:spcPct val="1000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 AL := B4H</a:t>
            </a:r>
            <a:endParaRPr b="0" i="0" sz="1800" u="none" cap="none" strike="noStrike">
              <a:solidFill>
                <a:schemeClr val="dk1"/>
              </a:solidFill>
              <a:latin typeface="Courier New"/>
              <a:ea typeface="Courier New"/>
              <a:cs typeface="Courier New"/>
              <a:sym typeface="Courier New"/>
            </a:endParaRPr>
          </a:p>
          <a:p>
            <a:pPr indent="0" lvl="0" marL="11397" marR="0" rtl="0" algn="l">
              <a:lnSpc>
                <a:spcPct val="100000"/>
              </a:lnSpc>
              <a:spcBef>
                <a:spcPts val="431"/>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 AL := 14H and CF := 1</a:t>
            </a:r>
            <a:endParaRPr b="0" i="0" sz="1800" u="none" cap="none" strike="noStrike">
              <a:solidFill>
                <a:schemeClr val="dk1"/>
              </a:solidFill>
              <a:latin typeface="Courier New"/>
              <a:ea typeface="Courier New"/>
              <a:cs typeface="Courier New"/>
              <a:sym typeface="Courier New"/>
            </a:endParaRPr>
          </a:p>
        </p:txBody>
      </p:sp>
      <p:sp>
        <p:nvSpPr>
          <p:cNvPr id="417" name="Google Shape;417;p46"/>
          <p:cNvSpPr txBox="1"/>
          <p:nvPr/>
        </p:nvSpPr>
        <p:spPr>
          <a:xfrm>
            <a:off x="1532313" y="5112168"/>
            <a:ext cx="6395027" cy="691017"/>
          </a:xfrm>
          <a:prstGeom prst="rect">
            <a:avLst/>
          </a:prstGeom>
          <a:noFill/>
          <a:ln>
            <a:noFill/>
          </a:ln>
        </p:spPr>
        <p:txBody>
          <a:bodyPr anchorCtr="0" anchor="t" bIns="0" lIns="0" spcFirstLastPara="1" rIns="0" wrap="square" tIns="23925">
            <a:spAutoFit/>
          </a:bodyPr>
          <a:lstStyle/>
          <a:p>
            <a:pPr indent="-257002" lvl="0" marL="268399" marR="4559" rtl="0" algn="just">
              <a:lnSpc>
                <a:spcPct val="116681"/>
              </a:lnSpc>
              <a:spcBef>
                <a:spcPts val="0"/>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The result including the carry (i.e., 114H) is the correct  answer</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idx="1" type="body"/>
          </p:nvPr>
        </p:nvSpPr>
        <p:spPr>
          <a:xfrm>
            <a:off x="428596" y="1500174"/>
            <a:ext cx="8229600" cy="3059230"/>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Packed BCD subtraction</a:t>
            </a:r>
            <a:endParaRPr/>
          </a:p>
          <a:p>
            <a:pPr indent="-307718" lvl="0" marL="319115" rtl="0" algn="l">
              <a:lnSpc>
                <a:spcPct val="100000"/>
              </a:lnSpc>
              <a:spcBef>
                <a:spcPts val="434"/>
              </a:spcBef>
              <a:spcAft>
                <a:spcPts val="0"/>
              </a:spcAft>
              <a:buSzPts val="2470"/>
              <a:buChar char="•"/>
            </a:pPr>
            <a:r>
              <a:rPr lang="en-IN">
                <a:latin typeface="Times New Roman"/>
                <a:ea typeface="Times New Roman"/>
                <a:cs typeface="Times New Roman"/>
                <a:sym typeface="Times New Roman"/>
              </a:rPr>
              <a:t>The </a:t>
            </a:r>
            <a:r>
              <a:rPr lang="en-IN">
                <a:latin typeface="Courier New"/>
                <a:ea typeface="Courier New"/>
                <a:cs typeface="Courier New"/>
                <a:sym typeface="Courier New"/>
              </a:rPr>
              <a:t>das </a:t>
            </a:r>
            <a:r>
              <a:rPr lang="en-IN">
                <a:latin typeface="Times New Roman"/>
                <a:ea typeface="Times New Roman"/>
                <a:cs typeface="Times New Roman"/>
                <a:sym typeface="Times New Roman"/>
              </a:rPr>
              <a:t>instruction works as follows:</a:t>
            </a:r>
            <a:endParaRPr/>
          </a:p>
          <a:p>
            <a:pPr indent="-257002" lvl="1" marL="678690" marR="33621" rtl="0" algn="l">
              <a:lnSpc>
                <a:spcPct val="119000"/>
              </a:lnSpc>
              <a:spcBef>
                <a:spcPts val="202"/>
              </a:spcBef>
              <a:spcAft>
                <a:spcPts val="0"/>
              </a:spcAft>
              <a:buSzPts val="1870"/>
              <a:buFont typeface="Noto Sans Symbols"/>
              <a:buChar char="*"/>
            </a:pPr>
            <a:r>
              <a:rPr lang="en-IN" sz="2200">
                <a:latin typeface="Times New Roman"/>
                <a:ea typeface="Times New Roman"/>
                <a:cs typeface="Times New Roman"/>
                <a:sym typeface="Times New Roman"/>
              </a:rPr>
              <a:t>If the least significant four bits in AL are &gt; 9 or  if AF =1, it subtracts 6 from AL and sets AF.</a:t>
            </a:r>
            <a:endParaRPr/>
          </a:p>
          <a:p>
            <a:pPr indent="-257002" lvl="1" marL="678690" marR="4559" rtl="0" algn="l">
              <a:lnSpc>
                <a:spcPct val="119000"/>
              </a:lnSpc>
              <a:spcBef>
                <a:spcPts val="40"/>
              </a:spcBef>
              <a:spcAft>
                <a:spcPts val="0"/>
              </a:spcAft>
              <a:buSzPts val="1870"/>
              <a:buFont typeface="Noto Sans Symbols"/>
              <a:buChar char="*"/>
            </a:pPr>
            <a:r>
              <a:rPr lang="en-IN" sz="2200">
                <a:latin typeface="Times New Roman"/>
                <a:ea typeface="Times New Roman"/>
                <a:cs typeface="Times New Roman"/>
                <a:sym typeface="Times New Roman"/>
              </a:rPr>
              <a:t>If the most significant four bits in AL are &gt; 9 or  if CF =1, it subtracts 60H from AL and sets CF.</a:t>
            </a:r>
            <a:endParaRPr sz="2200">
              <a:latin typeface="Times New Roman"/>
              <a:ea typeface="Times New Roman"/>
              <a:cs typeface="Times New Roman"/>
              <a:sym typeface="Times New Roman"/>
            </a:endParaRPr>
          </a:p>
          <a:p>
            <a:pPr indent="-11397" lvl="0" marL="11397" rtl="0" algn="l">
              <a:lnSpc>
                <a:spcPct val="100000"/>
              </a:lnSpc>
              <a:spcBef>
                <a:spcPts val="619"/>
              </a:spcBef>
              <a:spcAft>
                <a:spcPts val="0"/>
              </a:spcAft>
              <a:buSzPts val="2470"/>
              <a:buChar char="⚫"/>
            </a:pPr>
            <a:r>
              <a:rPr lang="en-IN"/>
              <a:t>Example:</a:t>
            </a:r>
            <a:endParaRPr/>
          </a:p>
        </p:txBody>
      </p:sp>
      <p:sp>
        <p:nvSpPr>
          <p:cNvPr id="423" name="Google Shape;423;p47"/>
          <p:cNvSpPr txBox="1"/>
          <p:nvPr/>
        </p:nvSpPr>
        <p:spPr>
          <a:xfrm>
            <a:off x="2502610" y="4518758"/>
            <a:ext cx="854941" cy="676306"/>
          </a:xfrm>
          <a:prstGeom prst="rect">
            <a:avLst/>
          </a:prstGeom>
          <a:noFill/>
          <a:ln>
            <a:noFill/>
          </a:ln>
        </p:spPr>
        <p:txBody>
          <a:bodyPr anchorCtr="0" anchor="t" bIns="0" lIns="0" spcFirstLastPara="1" rIns="0" wrap="square" tIns="11375">
            <a:spAutoFit/>
          </a:bodyPr>
          <a:lstStyle/>
          <a:p>
            <a:pPr indent="0" lvl="0" marL="11397" marR="4559" rtl="0" algn="l">
              <a:lnSpc>
                <a:spcPct val="1195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AL,71H  AL,43H</a:t>
            </a:r>
            <a:endParaRPr b="0" i="0" sz="1800" u="none" cap="none" strike="noStrike">
              <a:solidFill>
                <a:schemeClr val="dk1"/>
              </a:solidFill>
              <a:latin typeface="Courier New"/>
              <a:ea typeface="Courier New"/>
              <a:cs typeface="Courier New"/>
              <a:sym typeface="Courier New"/>
            </a:endParaRPr>
          </a:p>
        </p:txBody>
      </p:sp>
      <p:sp>
        <p:nvSpPr>
          <p:cNvPr id="424" name="Google Shape;424;p47"/>
          <p:cNvSpPr txBox="1"/>
          <p:nvPr/>
        </p:nvSpPr>
        <p:spPr>
          <a:xfrm>
            <a:off x="1532313" y="4518758"/>
            <a:ext cx="439304" cy="1008129"/>
          </a:xfrm>
          <a:prstGeom prst="rect">
            <a:avLst/>
          </a:prstGeom>
          <a:noFill/>
          <a:ln>
            <a:noFill/>
          </a:ln>
        </p:spPr>
        <p:txBody>
          <a:bodyPr anchorCtr="0" anchor="t" bIns="0" lIns="0" spcFirstLastPara="1" rIns="0" wrap="square" tIns="10825">
            <a:spAutoFit/>
          </a:bodyPr>
          <a:lstStyle/>
          <a:p>
            <a:pPr indent="0" lvl="0" marL="11397" marR="4559" rtl="0" algn="just">
              <a:lnSpc>
                <a:spcPct val="1197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mov  sub  das</a:t>
            </a:r>
            <a:endParaRPr b="0" i="0" sz="1800" u="none" cap="none" strike="noStrike">
              <a:solidFill>
                <a:schemeClr val="dk1"/>
              </a:solidFill>
              <a:latin typeface="Courier New"/>
              <a:ea typeface="Courier New"/>
              <a:cs typeface="Courier New"/>
              <a:sym typeface="Courier New"/>
            </a:endParaRPr>
          </a:p>
        </p:txBody>
      </p:sp>
      <p:sp>
        <p:nvSpPr>
          <p:cNvPr id="425" name="Google Shape;425;p47"/>
          <p:cNvSpPr txBox="1"/>
          <p:nvPr/>
        </p:nvSpPr>
        <p:spPr>
          <a:xfrm>
            <a:off x="4027360" y="4838786"/>
            <a:ext cx="1548245" cy="684865"/>
          </a:xfrm>
          <a:prstGeom prst="rect">
            <a:avLst/>
          </a:prstGeom>
          <a:noFill/>
          <a:ln>
            <a:noFill/>
          </a:ln>
        </p:spPr>
        <p:txBody>
          <a:bodyPr anchorCtr="0" anchor="t" bIns="0" lIns="0" spcFirstLastPara="1" rIns="0" wrap="square" tIns="66100">
            <a:spAutoFit/>
          </a:bodyPr>
          <a:lstStyle/>
          <a:p>
            <a:pPr indent="0" lvl="0" marL="11397" marR="0" rtl="0" algn="l">
              <a:lnSpc>
                <a:spcPct val="100000"/>
              </a:lnSpc>
              <a:spcBef>
                <a:spcPts val="0"/>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 AL := 2EH</a:t>
            </a:r>
            <a:endParaRPr b="0" i="0" sz="1800" u="none" cap="none" strike="noStrike">
              <a:solidFill>
                <a:schemeClr val="dk1"/>
              </a:solidFill>
              <a:latin typeface="Courier New"/>
              <a:ea typeface="Courier New"/>
              <a:cs typeface="Courier New"/>
              <a:sym typeface="Courier New"/>
            </a:endParaRPr>
          </a:p>
          <a:p>
            <a:pPr indent="0" lvl="0" marL="11397" marR="0" rtl="0" algn="l">
              <a:lnSpc>
                <a:spcPct val="100000"/>
              </a:lnSpc>
              <a:spcBef>
                <a:spcPts val="431"/>
              </a:spcBef>
              <a:spcAft>
                <a:spcPts val="0"/>
              </a:spcAft>
              <a:buClr>
                <a:schemeClr val="dk1"/>
              </a:buClr>
              <a:buSzPts val="1800"/>
              <a:buFont typeface="Courier New"/>
              <a:buNone/>
            </a:pPr>
            <a:r>
              <a:rPr b="1" i="0" lang="en-IN" sz="1800" u="none" cap="none" strike="noStrike">
                <a:solidFill>
                  <a:schemeClr val="dk1"/>
                </a:solidFill>
                <a:latin typeface="Courier New"/>
                <a:ea typeface="Courier New"/>
                <a:cs typeface="Courier New"/>
                <a:sym typeface="Courier New"/>
              </a:rPr>
              <a:t>; AL := 28H</a:t>
            </a:r>
            <a:endParaRPr b="0" i="0" sz="1800" u="none" cap="none" strike="noStrike">
              <a:solidFill>
                <a:schemeClr val="dk1"/>
              </a:solidFill>
              <a:latin typeface="Courier New"/>
              <a:ea typeface="Courier New"/>
              <a:cs typeface="Courier New"/>
              <a:sym typeface="Courier New"/>
            </a:endParaRPr>
          </a:p>
        </p:txBody>
      </p:sp>
      <p:sp>
        <p:nvSpPr>
          <p:cNvPr id="426" name="Google Shape;426;p47"/>
          <p:cNvSpPr txBox="1"/>
          <p:nvPr>
            <p:ph type="title"/>
          </p:nvPr>
        </p:nvSpPr>
        <p:spPr>
          <a:xfrm>
            <a:off x="142844" y="714356"/>
            <a:ext cx="8858312" cy="689192"/>
          </a:xfrm>
          <a:prstGeom prst="rect">
            <a:avLst/>
          </a:prstGeom>
          <a:noFill/>
          <a:ln>
            <a:noFill/>
          </a:ln>
        </p:spPr>
        <p:txBody>
          <a:bodyPr anchorCtr="0" anchor="b" bIns="0" lIns="0" spcFirstLastPara="1" rIns="0" wrap="square" tIns="11950">
            <a:spAutoFit/>
          </a:bodyPr>
          <a:lstStyle/>
          <a:p>
            <a:pPr indent="0" lvl="0" marL="11397" rtl="0" algn="ctr">
              <a:lnSpc>
                <a:spcPct val="100000"/>
              </a:lnSpc>
              <a:spcBef>
                <a:spcPts val="0"/>
              </a:spcBef>
              <a:spcAft>
                <a:spcPts val="0"/>
              </a:spcAft>
              <a:buClr>
                <a:schemeClr val="dk2"/>
              </a:buClr>
              <a:buSzPts val="4400"/>
              <a:buFont typeface="Calibri"/>
              <a:buNone/>
            </a:pPr>
            <a:r>
              <a:rPr b="1" lang="en-IN" sz="4400"/>
              <a:t>DAS (Decimal Adjust for Subtraction)</a:t>
            </a:r>
            <a:endParaRPr b="1" sz="4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8"/>
          <p:cNvSpPr txBox="1"/>
          <p:nvPr>
            <p:ph idx="4294967295" type="title"/>
          </p:nvPr>
        </p:nvSpPr>
        <p:spPr>
          <a:xfrm>
            <a:off x="428596" y="285728"/>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Representation of Numbers</a:t>
            </a:r>
            <a:endParaRPr b="1" i="0" sz="5000" u="none" cap="none" strike="noStrike">
              <a:solidFill>
                <a:schemeClr val="dk2"/>
              </a:solidFill>
              <a:latin typeface="Calibri"/>
              <a:ea typeface="Calibri"/>
              <a:cs typeface="Calibri"/>
              <a:sym typeface="Calibri"/>
            </a:endParaRPr>
          </a:p>
        </p:txBody>
      </p:sp>
      <p:sp>
        <p:nvSpPr>
          <p:cNvPr id="432" name="Google Shape;432;p48"/>
          <p:cNvSpPr txBox="1"/>
          <p:nvPr/>
        </p:nvSpPr>
        <p:spPr>
          <a:xfrm>
            <a:off x="857224" y="1285860"/>
            <a:ext cx="7567259" cy="4709160"/>
          </a:xfrm>
          <a:prstGeom prst="rect">
            <a:avLst/>
          </a:prstGeom>
          <a:noFill/>
          <a:ln>
            <a:noFill/>
          </a:ln>
        </p:spPr>
        <p:txBody>
          <a:bodyPr anchorCtr="0" anchor="t" bIns="0" lIns="0" spcFirstLastPara="1" rIns="0" wrap="square" tIns="69200">
            <a:spAutoFit/>
          </a:bodyPr>
          <a:lstStyle/>
          <a:p>
            <a:pPr indent="-342900" lvl="0" marL="355600" marR="0" rtl="0" algn="l">
              <a:lnSpc>
                <a:spcPct val="100000"/>
              </a:lnSpc>
              <a:spcBef>
                <a:spcPts val="0"/>
              </a:spcBef>
              <a:spcAft>
                <a:spcPts val="0"/>
              </a:spcAft>
              <a:buClr>
                <a:schemeClr val="dk1"/>
              </a:buClr>
              <a:buSzPts val="2800"/>
              <a:buFont typeface="Times New Roman"/>
              <a:buChar char="•"/>
            </a:pPr>
            <a:r>
              <a:rPr b="0" i="0" lang="en-IN" sz="2800" u="none" cap="none" strike="noStrike">
                <a:solidFill>
                  <a:schemeClr val="dk1"/>
                </a:solidFill>
                <a:latin typeface="Times New Roman"/>
                <a:ea typeface="Times New Roman"/>
                <a:cs typeface="Times New Roman"/>
                <a:sym typeface="Times New Roman"/>
              </a:rPr>
              <a:t>ASCII representation</a:t>
            </a:r>
            <a:endParaRPr b="0" i="0" sz="2800" u="none" cap="none" strike="noStrike">
              <a:solidFill>
                <a:schemeClr val="dk1"/>
              </a:solidFill>
              <a:latin typeface="Times New Roman"/>
              <a:ea typeface="Times New Roman"/>
              <a:cs typeface="Times New Roman"/>
              <a:sym typeface="Times New Roman"/>
            </a:endParaRPr>
          </a:p>
          <a:p>
            <a:pPr indent="-286385" lvl="1" marL="756285" marR="0" rtl="0" algn="l">
              <a:lnSpc>
                <a:spcPct val="100000"/>
              </a:lnSpc>
              <a:spcBef>
                <a:spcPts val="39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Numbers are stored as a string of ASCII characters</a:t>
            </a:r>
            <a:endParaRPr b="0" i="0" sz="2400" u="none" cap="none" strike="noStrike">
              <a:solidFill>
                <a:schemeClr val="dk1"/>
              </a:solidFill>
              <a:latin typeface="Times New Roman"/>
              <a:ea typeface="Times New Roman"/>
              <a:cs typeface="Times New Roman"/>
              <a:sym typeface="Times New Roman"/>
            </a:endParaRPr>
          </a:p>
          <a:p>
            <a:pPr indent="0" lvl="0" marL="927100" marR="0" rtl="0" algn="l">
              <a:lnSpc>
                <a:spcPct val="100000"/>
              </a:lnSpc>
              <a:spcBef>
                <a:spcPts val="475"/>
              </a:spcBef>
              <a:spcAft>
                <a:spcPts val="0"/>
              </a:spcAft>
              <a:buClr>
                <a:schemeClr val="dk1"/>
              </a:buClr>
              <a:buSzPts val="2000"/>
              <a:buFont typeface="Times New Roman"/>
              <a:buNone/>
            </a:pPr>
            <a:r>
              <a:rPr b="0" i="0" lang="en-IN" sz="2000" u="none" cap="none" strike="noStrike">
                <a:solidFill>
                  <a:schemeClr val="dk1"/>
                </a:solidFill>
                <a:latin typeface="Times New Roman"/>
                <a:ea typeface="Times New Roman"/>
                <a:cs typeface="Times New Roman"/>
                <a:sym typeface="Times New Roman"/>
              </a:rPr>
              <a:t>» Example: 1234 is stored as 31 32 33 34H</a:t>
            </a:r>
            <a:endParaRPr b="0" i="0" sz="2000" u="none" cap="none" strike="noStrike">
              <a:solidFill>
                <a:schemeClr val="dk1"/>
              </a:solidFill>
              <a:latin typeface="Times New Roman"/>
              <a:ea typeface="Times New Roman"/>
              <a:cs typeface="Times New Roman"/>
              <a:sym typeface="Times New Roman"/>
            </a:endParaRPr>
          </a:p>
          <a:p>
            <a:pPr indent="0" lvl="0" marL="1840864" marR="0" rtl="0" algn="l">
              <a:lnSpc>
                <a:spcPct val="100000"/>
              </a:lnSpc>
              <a:spcBef>
                <a:spcPts val="480"/>
              </a:spcBef>
              <a:spcAft>
                <a:spcPts val="0"/>
              </a:spcAft>
              <a:buClr>
                <a:schemeClr val="dk1"/>
              </a:buClr>
              <a:buSzPts val="2000"/>
              <a:buFont typeface="Arial Black"/>
              <a:buNone/>
            </a:pPr>
            <a:r>
              <a:rPr b="0" i="0" lang="en-IN" sz="2000" u="none" cap="none" strike="noStrike">
                <a:solidFill>
                  <a:schemeClr val="dk1"/>
                </a:solidFill>
                <a:latin typeface="Arial Black"/>
                <a:ea typeface="Arial Black"/>
                <a:cs typeface="Arial Black"/>
                <a:sym typeface="Arial Black"/>
              </a:rPr>
              <a:t>&gt;</a:t>
            </a:r>
            <a:r>
              <a:rPr b="0" i="0" lang="en-IN" sz="2000" u="none" cap="none" strike="noStrike">
                <a:solidFill>
                  <a:schemeClr val="dk1"/>
                </a:solidFill>
                <a:latin typeface="Times New Roman"/>
                <a:ea typeface="Times New Roman"/>
                <a:cs typeface="Times New Roman"/>
                <a:sym typeface="Times New Roman"/>
              </a:rPr>
              <a:t>ASCII for 1 is 31H, for 2 is 32H, etc.</a:t>
            </a:r>
            <a:endParaRPr b="0" i="0" sz="20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95"/>
              </a:spcBef>
              <a:spcAft>
                <a:spcPts val="0"/>
              </a:spcAft>
              <a:buClr>
                <a:schemeClr val="dk1"/>
              </a:buClr>
              <a:buSzPts val="2800"/>
              <a:buFont typeface="Times New Roman"/>
              <a:buChar char="•"/>
            </a:pPr>
            <a:r>
              <a:rPr b="0" i="0" lang="en-IN" sz="2800" u="none" cap="none" strike="noStrike">
                <a:solidFill>
                  <a:schemeClr val="dk1"/>
                </a:solidFill>
                <a:latin typeface="Times New Roman"/>
                <a:ea typeface="Times New Roman"/>
                <a:cs typeface="Times New Roman"/>
                <a:sym typeface="Times New Roman"/>
              </a:rPr>
              <a:t>BCD representation</a:t>
            </a:r>
            <a:endParaRPr b="0" i="0" sz="2800" u="none" cap="none" strike="noStrike">
              <a:solidFill>
                <a:schemeClr val="dk1"/>
              </a:solidFill>
              <a:latin typeface="Times New Roman"/>
              <a:ea typeface="Times New Roman"/>
              <a:cs typeface="Times New Roman"/>
              <a:sym typeface="Times New Roman"/>
            </a:endParaRPr>
          </a:p>
          <a:p>
            <a:pPr indent="-286385" lvl="1" marL="756285" marR="0" rtl="0" algn="l">
              <a:lnSpc>
                <a:spcPct val="100000"/>
              </a:lnSpc>
              <a:spcBef>
                <a:spcPts val="235"/>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Unpacked BCD</a:t>
            </a:r>
            <a:endParaRPr b="0" i="0" sz="2400" u="none" cap="none" strike="noStrike">
              <a:solidFill>
                <a:schemeClr val="dk1"/>
              </a:solidFill>
              <a:latin typeface="Times New Roman"/>
              <a:ea typeface="Times New Roman"/>
              <a:cs typeface="Times New Roman"/>
              <a:sym typeface="Times New Roman"/>
            </a:endParaRPr>
          </a:p>
          <a:p>
            <a:pPr indent="0" lvl="0" marL="927100" marR="0" rtl="0" algn="l">
              <a:lnSpc>
                <a:spcPct val="100000"/>
              </a:lnSpc>
              <a:spcBef>
                <a:spcPts val="414"/>
              </a:spcBef>
              <a:spcAft>
                <a:spcPts val="0"/>
              </a:spcAft>
              <a:buClr>
                <a:schemeClr val="dk1"/>
              </a:buClr>
              <a:buSzPts val="2000"/>
              <a:buFont typeface="Times New Roman"/>
              <a:buNone/>
            </a:pPr>
            <a:r>
              <a:rPr b="0" i="0" lang="en-IN" sz="2000" u="none" cap="none" strike="noStrike">
                <a:solidFill>
                  <a:schemeClr val="dk1"/>
                </a:solidFill>
                <a:latin typeface="Times New Roman"/>
                <a:ea typeface="Times New Roman"/>
                <a:cs typeface="Times New Roman"/>
                <a:sym typeface="Times New Roman"/>
              </a:rPr>
              <a:t>» Example: 1234 is stored as 01 02 03 04H</a:t>
            </a:r>
            <a:endParaRPr b="0" i="0" sz="2000" u="none" cap="none" strike="noStrike">
              <a:solidFill>
                <a:schemeClr val="dk1"/>
              </a:solidFill>
              <a:latin typeface="Times New Roman"/>
              <a:ea typeface="Times New Roman"/>
              <a:cs typeface="Times New Roman"/>
              <a:sym typeface="Times New Roman"/>
            </a:endParaRPr>
          </a:p>
          <a:p>
            <a:pPr indent="-228600" lvl="2" marL="1612900" marR="781685" rtl="0" algn="l">
              <a:lnSpc>
                <a:spcPct val="100000"/>
              </a:lnSpc>
              <a:spcBef>
                <a:spcPts val="480"/>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Additional byte is used for sign</a:t>
            </a:r>
            <a:endParaRPr b="0" i="0" sz="2000" u="none" cap="none" strike="noStrike">
              <a:solidFill>
                <a:schemeClr val="dk1"/>
              </a:solidFill>
              <a:latin typeface="Times New Roman"/>
              <a:ea typeface="Times New Roman"/>
              <a:cs typeface="Times New Roman"/>
              <a:sym typeface="Times New Roman"/>
            </a:endParaRPr>
          </a:p>
          <a:p>
            <a:pPr indent="0" lvl="0" marL="1840864" marR="0" rtl="0" algn="l">
              <a:lnSpc>
                <a:spcPct val="100000"/>
              </a:lnSpc>
              <a:spcBef>
                <a:spcPts val="540"/>
              </a:spcBef>
              <a:spcAft>
                <a:spcPts val="0"/>
              </a:spcAft>
              <a:buClr>
                <a:schemeClr val="dk1"/>
              </a:buClr>
              <a:buSzPts val="2000"/>
              <a:buFont typeface="Arial Black"/>
              <a:buNone/>
            </a:pPr>
            <a:r>
              <a:rPr b="0" i="0" lang="en-IN" sz="2000" u="none" cap="none" strike="noStrike">
                <a:solidFill>
                  <a:schemeClr val="dk1"/>
                </a:solidFill>
                <a:latin typeface="Arial Black"/>
                <a:ea typeface="Arial Black"/>
                <a:cs typeface="Arial Black"/>
                <a:sym typeface="Arial Black"/>
              </a:rPr>
              <a:t>&gt;</a:t>
            </a:r>
            <a:r>
              <a:rPr b="0" i="0" lang="en-IN" sz="2000" u="none" cap="none" strike="noStrike">
                <a:solidFill>
                  <a:schemeClr val="dk1"/>
                </a:solidFill>
                <a:latin typeface="Times New Roman"/>
                <a:ea typeface="Times New Roman"/>
                <a:cs typeface="Times New Roman"/>
                <a:sym typeface="Times New Roman"/>
              </a:rPr>
              <a:t>Sign byte: </a:t>
            </a:r>
            <a:r>
              <a:rPr b="1" i="0" lang="en-IN" sz="2000" u="none" cap="none" strike="noStrike">
                <a:solidFill>
                  <a:srgbClr val="FF0000"/>
                </a:solidFill>
                <a:latin typeface="Times New Roman"/>
                <a:ea typeface="Times New Roman"/>
                <a:cs typeface="Times New Roman"/>
                <a:sym typeface="Times New Roman"/>
              </a:rPr>
              <a:t>00H for +</a:t>
            </a:r>
            <a:r>
              <a:rPr b="0" i="0" lang="en-IN" sz="2000" u="none" cap="none" strike="noStrike">
                <a:solidFill>
                  <a:schemeClr val="dk1"/>
                </a:solidFill>
                <a:latin typeface="Times New Roman"/>
                <a:ea typeface="Times New Roman"/>
                <a:cs typeface="Times New Roman"/>
                <a:sym typeface="Times New Roman"/>
              </a:rPr>
              <a:t> and </a:t>
            </a:r>
            <a:r>
              <a:rPr b="1" i="0" lang="en-IN" sz="2000" u="none" cap="none" strike="noStrike">
                <a:solidFill>
                  <a:srgbClr val="FF0000"/>
                </a:solidFill>
                <a:latin typeface="Times New Roman"/>
                <a:ea typeface="Times New Roman"/>
                <a:cs typeface="Times New Roman"/>
                <a:sym typeface="Times New Roman"/>
              </a:rPr>
              <a:t>80H for </a:t>
            </a:r>
            <a:r>
              <a:rPr b="1" i="0" lang="en-IN" sz="2000" u="none" cap="none" strike="noStrike">
                <a:solidFill>
                  <a:srgbClr val="FF0000"/>
                </a:solidFill>
                <a:latin typeface="Noto Sans Symbols"/>
                <a:ea typeface="Noto Sans Symbols"/>
                <a:cs typeface="Noto Sans Symbols"/>
                <a:sym typeface="Noto Sans Symbols"/>
              </a:rPr>
              <a:t>−</a:t>
            </a:r>
            <a:endParaRPr b="1" i="0" sz="2000" u="none" cap="none" strike="noStrike">
              <a:solidFill>
                <a:srgbClr val="FF0000"/>
              </a:solidFill>
              <a:latin typeface="Noto Sans Symbols"/>
              <a:ea typeface="Noto Sans Symbols"/>
              <a:cs typeface="Noto Sans Symbols"/>
              <a:sym typeface="Noto Sans Symbols"/>
            </a:endParaRPr>
          </a:p>
          <a:p>
            <a:pPr indent="-286385" lvl="1" marL="756285" marR="0" rtl="0" algn="l">
              <a:lnSpc>
                <a:spcPct val="100000"/>
              </a:lnSpc>
              <a:spcBef>
                <a:spcPts val="270"/>
              </a:spcBef>
              <a:spcAft>
                <a:spcPts val="0"/>
              </a:spcAft>
              <a:buClr>
                <a:schemeClr val="dk1"/>
              </a:buClr>
              <a:buSzPts val="2400"/>
              <a:buFont typeface="Noto Sans Symbols"/>
              <a:buChar char="*"/>
            </a:pPr>
            <a:r>
              <a:rPr b="0" i="0" lang="en-IN" sz="2400" u="none" cap="none" strike="noStrike">
                <a:solidFill>
                  <a:schemeClr val="dk1"/>
                </a:solidFill>
                <a:latin typeface="Times New Roman"/>
                <a:ea typeface="Times New Roman"/>
                <a:cs typeface="Times New Roman"/>
                <a:sym typeface="Times New Roman"/>
              </a:rPr>
              <a:t>Packed BCD</a:t>
            </a:r>
            <a:endParaRPr b="0" i="0" sz="2400" u="none" cap="none" strike="noStrike">
              <a:solidFill>
                <a:schemeClr val="dk1"/>
              </a:solidFill>
              <a:latin typeface="Times New Roman"/>
              <a:ea typeface="Times New Roman"/>
              <a:cs typeface="Times New Roman"/>
              <a:sym typeface="Times New Roman"/>
            </a:endParaRPr>
          </a:p>
          <a:p>
            <a:pPr indent="0" lvl="0" marL="927100" marR="0" rtl="0" algn="l">
              <a:lnSpc>
                <a:spcPct val="100000"/>
              </a:lnSpc>
              <a:spcBef>
                <a:spcPts val="425"/>
              </a:spcBef>
              <a:spcAft>
                <a:spcPts val="0"/>
              </a:spcAft>
              <a:buClr>
                <a:schemeClr val="dk1"/>
              </a:buClr>
              <a:buSzPts val="2000"/>
              <a:buFont typeface="Times New Roman"/>
              <a:buNone/>
            </a:pPr>
            <a:r>
              <a:rPr b="0" i="0" lang="en-IN" sz="2000" u="none" cap="none" strike="noStrike">
                <a:solidFill>
                  <a:schemeClr val="dk1"/>
                </a:solidFill>
                <a:latin typeface="Times New Roman"/>
                <a:ea typeface="Times New Roman"/>
                <a:cs typeface="Times New Roman"/>
                <a:sym typeface="Times New Roman"/>
              </a:rPr>
              <a:t>» Saves space by packing two digits into a byte</a:t>
            </a:r>
            <a:endParaRPr b="0" i="0" sz="2000" u="none" cap="none" strike="noStrike">
              <a:solidFill>
                <a:schemeClr val="dk1"/>
              </a:solidFill>
              <a:latin typeface="Times New Roman"/>
              <a:ea typeface="Times New Roman"/>
              <a:cs typeface="Times New Roman"/>
              <a:sym typeface="Times New Roman"/>
            </a:endParaRPr>
          </a:p>
          <a:p>
            <a:pPr indent="-227964" lvl="2" marL="1612265" marR="0" rtl="0" algn="l">
              <a:lnSpc>
                <a:spcPct val="100000"/>
              </a:lnSpc>
              <a:spcBef>
                <a:spcPts val="465"/>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Example: 1234 is stored as 12 34H</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9"/>
          <p:cNvSpPr txBox="1"/>
          <p:nvPr>
            <p:ph type="title"/>
          </p:nvPr>
        </p:nvSpPr>
        <p:spPr>
          <a:xfrm>
            <a:off x="214282" y="785794"/>
            <a:ext cx="8786874" cy="750748"/>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800"/>
              <a:buFont typeface="Calibri"/>
              <a:buNone/>
            </a:pPr>
            <a:r>
              <a:rPr b="1" lang="en-IN" sz="4800"/>
              <a:t>AAA (ASCII Adjust After Addition)</a:t>
            </a:r>
            <a:endParaRPr b="1" sz="4800"/>
          </a:p>
        </p:txBody>
      </p:sp>
      <p:sp>
        <p:nvSpPr>
          <p:cNvPr id="438" name="Google Shape;438;p49"/>
          <p:cNvSpPr txBox="1"/>
          <p:nvPr/>
        </p:nvSpPr>
        <p:spPr>
          <a:xfrm>
            <a:off x="1116676" y="1586615"/>
            <a:ext cx="6377709" cy="4229292"/>
          </a:xfrm>
          <a:prstGeom prst="rect">
            <a:avLst/>
          </a:prstGeom>
          <a:noFill/>
          <a:ln>
            <a:noFill/>
          </a:ln>
        </p:spPr>
        <p:txBody>
          <a:bodyPr anchorCtr="0" anchor="t" bIns="0" lIns="0" spcFirstLastPara="1" rIns="0" wrap="square" tIns="111675">
            <a:spAutoFit/>
          </a:bodyPr>
          <a:lstStyle/>
          <a:p>
            <a:pPr indent="-307718" lvl="0" marL="319115" marR="0" rtl="0" algn="l">
              <a:lnSpc>
                <a:spcPct val="100000"/>
              </a:lnSpc>
              <a:spcBef>
                <a:spcPts val="0"/>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If lower nibble of AL &gt; 9 or AF = 1,then AL&lt;- AL+6.</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AH &lt;- AH+1    Set AF - 1, CY- 1.</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else</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AF and CY &lt;- Reset i.e. 0.</a:t>
            </a:r>
            <a:endParaRPr/>
          </a:p>
          <a:p>
            <a:pPr indent="-180717" lvl="0" marL="319115" marR="0" rtl="0" algn="l">
              <a:lnSpc>
                <a:spcPct val="100000"/>
              </a:lnSpc>
              <a:spcBef>
                <a:spcPts val="879"/>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In both cases, Clear the higher nibble of AL.</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MOV AX,0F ;      </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     AAA;     </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     HLT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51" name="Google Shape;151;p5"/>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80000"/>
              </a:lnSpc>
              <a:spcBef>
                <a:spcPts val="0"/>
              </a:spcBef>
              <a:spcAft>
                <a:spcPts val="0"/>
              </a:spcAft>
              <a:buClr>
                <a:srgbClr val="E7BC29"/>
              </a:buClr>
              <a:buSzPts val="2375"/>
              <a:buFont typeface="Noto Sans Symbols"/>
              <a:buChar char="⚫"/>
            </a:pPr>
            <a:r>
              <a:rPr b="1" i="0" lang="en-IN" sz="2500" u="none" cap="none" strike="noStrike">
                <a:solidFill>
                  <a:schemeClr val="dk1"/>
                </a:solidFill>
                <a:latin typeface="Constantia"/>
                <a:ea typeface="Constantia"/>
                <a:cs typeface="Constantia"/>
                <a:sym typeface="Constantia"/>
              </a:rPr>
              <a:t>MOV Des, Src:</a:t>
            </a:r>
            <a:endParaRPr b="1" i="0" sz="2500" u="none" cap="none" strike="noStrike">
              <a:solidFill>
                <a:schemeClr val="dk1"/>
              </a:solidFill>
              <a:latin typeface="Constantia"/>
              <a:ea typeface="Constantia"/>
              <a:cs typeface="Constantia"/>
              <a:sym typeface="Constantia"/>
            </a:endParaRPr>
          </a:p>
        </p:txBody>
      </p:sp>
      <p:pic>
        <p:nvPicPr>
          <p:cNvPr id="152" name="Google Shape;152;p5"/>
          <p:cNvPicPr preferRelativeResize="0"/>
          <p:nvPr/>
        </p:nvPicPr>
        <p:blipFill rotWithShape="1">
          <a:blip r:embed="rId3">
            <a:alphaModFix/>
          </a:blip>
          <a:srcRect b="0" l="0" r="0" t="0"/>
          <a:stretch/>
        </p:blipFill>
        <p:spPr>
          <a:xfrm>
            <a:off x="528638" y="2209800"/>
            <a:ext cx="8086725" cy="2438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nvSpPr>
        <p:spPr>
          <a:xfrm>
            <a:off x="1116676" y="1586615"/>
            <a:ext cx="6377709" cy="4652485"/>
          </a:xfrm>
          <a:prstGeom prst="rect">
            <a:avLst/>
          </a:prstGeom>
          <a:noFill/>
          <a:ln>
            <a:noFill/>
          </a:ln>
        </p:spPr>
        <p:txBody>
          <a:bodyPr anchorCtr="0" anchor="t" bIns="0" lIns="0" spcFirstLastPara="1" rIns="0" wrap="square" tIns="111675">
            <a:spAutoFit/>
          </a:bodyPr>
          <a:lstStyle/>
          <a:p>
            <a:pPr indent="-307718" lvl="0" marL="319115" marR="0" rtl="0" algn="l">
              <a:lnSpc>
                <a:spcPct val="100000"/>
              </a:lnSpc>
              <a:spcBef>
                <a:spcPts val="0"/>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If lower nibble of AL &gt; 9 or AF = 1,then AL&lt;- AL+6.</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AH &lt;- AH+1    Set AF - 1, CY- 1.</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else</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AF and CY &lt;- Reset i.e. 0.</a:t>
            </a:r>
            <a:endParaRPr/>
          </a:p>
          <a:p>
            <a:pPr indent="-180717" lvl="0" marL="319115" marR="0" rtl="0" algn="l">
              <a:lnSpc>
                <a:spcPct val="100000"/>
              </a:lnSpc>
              <a:spcBef>
                <a:spcPts val="879"/>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In both cases, Clear the higher nibble of AL.</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MOV AX,0F ;      AX&lt;- 000F, AH&lt;- 00, AL &lt;- 0F</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     AAA;     AL&lt;- F(15) + 6 =  05(21) ,  AH &lt;- AH+1, -&gt;01                    		AF and CY &lt;- 1.      0105H</a:t>
            </a:r>
            <a:endParaRPr/>
          </a:p>
          <a:p>
            <a:pPr indent="-307718" lvl="0" marL="319115" marR="0" rtl="0" algn="l">
              <a:lnSpc>
                <a:spcPct val="100000"/>
              </a:lnSpc>
              <a:spcBef>
                <a:spcPts val="879"/>
              </a:spcBef>
              <a:spcAft>
                <a:spcPts val="0"/>
              </a:spcAft>
              <a:buClr>
                <a:schemeClr val="dk1"/>
              </a:buClr>
              <a:buSzPts val="2000"/>
              <a:buFont typeface="Times New Roman"/>
              <a:buChar char="•"/>
            </a:pPr>
            <a:r>
              <a:rPr b="0" i="0" lang="en-IN" sz="2000" u="none" cap="none" strike="noStrike">
                <a:solidFill>
                  <a:schemeClr val="dk1"/>
                </a:solidFill>
                <a:latin typeface="Times New Roman"/>
                <a:ea typeface="Times New Roman"/>
                <a:cs typeface="Times New Roman"/>
                <a:sym typeface="Times New Roman"/>
              </a:rPr>
              <a:t>     HLT</a:t>
            </a:r>
            <a:endParaRPr b="0" i="0" sz="2000" u="none" cap="none" strike="noStrike">
              <a:solidFill>
                <a:schemeClr val="dk1"/>
              </a:solidFill>
              <a:latin typeface="Times New Roman"/>
              <a:ea typeface="Times New Roman"/>
              <a:cs typeface="Times New Roman"/>
              <a:sym typeface="Times New Roman"/>
            </a:endParaRPr>
          </a:p>
        </p:txBody>
      </p:sp>
      <p:sp>
        <p:nvSpPr>
          <p:cNvPr id="444" name="Google Shape;444;p50"/>
          <p:cNvSpPr txBox="1"/>
          <p:nvPr/>
        </p:nvSpPr>
        <p:spPr>
          <a:xfrm>
            <a:off x="0" y="785794"/>
            <a:ext cx="9144000" cy="750748"/>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800"/>
              <a:buFont typeface="Calibri"/>
              <a:buNone/>
            </a:pPr>
            <a:r>
              <a:rPr b="1" i="0" lang="en-IN" sz="4800" u="none" cap="none" strike="noStrike">
                <a:solidFill>
                  <a:schemeClr val="dk2"/>
                </a:solidFill>
                <a:latin typeface="Calibri"/>
                <a:ea typeface="Calibri"/>
                <a:cs typeface="Calibri"/>
                <a:sym typeface="Calibri"/>
              </a:rPr>
              <a:t>AAA (ASCII Adjust After Addition)</a:t>
            </a:r>
            <a:r>
              <a:rPr b="1" i="0" lang="en-IN" sz="1800" u="none" cap="none" strike="noStrike">
                <a:solidFill>
                  <a:schemeClr val="dk2"/>
                </a:solidFill>
                <a:latin typeface="Calibri"/>
                <a:ea typeface="Calibri"/>
                <a:cs typeface="Calibri"/>
                <a:sym typeface="Calibri"/>
              </a:rPr>
              <a:t>contd.</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nvSpPr>
        <p:spPr>
          <a:xfrm>
            <a:off x="1116676" y="1586615"/>
            <a:ext cx="6377709" cy="2906238"/>
          </a:xfrm>
          <a:prstGeom prst="rect">
            <a:avLst/>
          </a:prstGeom>
          <a:noFill/>
          <a:ln>
            <a:noFill/>
          </a:ln>
        </p:spPr>
        <p:txBody>
          <a:bodyPr anchorCtr="0" anchor="t" bIns="0" lIns="0" spcFirstLastPara="1" rIns="0" wrap="square" tIns="11167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cap="none" strike="noStrike">
                <a:solidFill>
                  <a:schemeClr val="dk1"/>
                </a:solidFill>
                <a:latin typeface="Times New Roman"/>
                <a:ea typeface="Times New Roman"/>
                <a:cs typeface="Times New Roman"/>
                <a:sym typeface="Times New Roman"/>
              </a:rPr>
              <a:t>The </a:t>
            </a:r>
            <a:r>
              <a:rPr b="1" i="0" lang="en-IN" sz="2500" u="none" cap="none" strike="noStrike">
                <a:solidFill>
                  <a:schemeClr val="dk1"/>
                </a:solidFill>
                <a:latin typeface="Courier New"/>
                <a:ea typeface="Courier New"/>
                <a:cs typeface="Courier New"/>
                <a:sym typeface="Courier New"/>
              </a:rPr>
              <a:t>aaa </a:t>
            </a:r>
            <a:r>
              <a:rPr b="0" i="0" lang="en-IN" sz="2500" u="none" cap="none" strike="noStrike">
                <a:solidFill>
                  <a:schemeClr val="dk1"/>
                </a:solidFill>
                <a:latin typeface="Times New Roman"/>
                <a:ea typeface="Times New Roman"/>
                <a:cs typeface="Times New Roman"/>
                <a:sym typeface="Times New Roman"/>
              </a:rPr>
              <a:t>instruction works as follows:</a:t>
            </a:r>
            <a:endParaRPr b="0" i="0" sz="2500" u="none" cap="none" strike="noStrike">
              <a:solidFill>
                <a:schemeClr val="dk1"/>
              </a:solidFill>
              <a:latin typeface="Times New Roman"/>
              <a:ea typeface="Times New Roman"/>
              <a:cs typeface="Times New Roman"/>
              <a:sym typeface="Times New Roman"/>
            </a:endParaRPr>
          </a:p>
          <a:p>
            <a:pPr indent="-257002" lvl="1" marL="678690" marR="412571" rtl="0" algn="l">
              <a:lnSpc>
                <a:spcPct val="119400"/>
              </a:lnSpc>
              <a:spcBef>
                <a:spcPts val="179"/>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If the least significant four bits in AL are &gt; 9 or  if AF =1, it adds 6 to AL and 1 to AH.</a:t>
            </a:r>
            <a:endParaRPr b="0" i="0" sz="2200" u="none" cap="none" strike="noStrike">
              <a:solidFill>
                <a:schemeClr val="dk1"/>
              </a:solidFill>
              <a:latin typeface="Times New Roman"/>
              <a:ea typeface="Times New Roman"/>
              <a:cs typeface="Times New Roman"/>
              <a:sym typeface="Times New Roman"/>
            </a:endParaRPr>
          </a:p>
          <a:p>
            <a:pPr indent="0" lvl="0" marL="1242271" marR="0" rtl="0" algn="l">
              <a:lnSpc>
                <a:spcPct val="100000"/>
              </a:lnSpc>
              <a:spcBef>
                <a:spcPts val="431"/>
              </a:spcBef>
              <a:spcAft>
                <a:spcPts val="0"/>
              </a:spcAft>
              <a:buClr>
                <a:schemeClr val="dk1"/>
              </a:buClr>
              <a:buSzPts val="1800"/>
              <a:buFont typeface="Times New Roman"/>
              <a:buNone/>
            </a:pPr>
            <a:r>
              <a:rPr b="0" i="0" lang="en-IN" sz="1800" u="none" cap="none" strike="noStrike">
                <a:solidFill>
                  <a:schemeClr val="dk1"/>
                </a:solidFill>
                <a:latin typeface="Times New Roman"/>
                <a:ea typeface="Times New Roman"/>
                <a:cs typeface="Times New Roman"/>
                <a:sym typeface="Times New Roman"/>
              </a:rPr>
              <a:t>– Both CF and AF are set</a:t>
            </a:r>
            <a:endParaRPr b="0" i="0" sz="1800" u="none" cap="none" strike="noStrike">
              <a:solidFill>
                <a:schemeClr val="dk1"/>
              </a:solidFill>
              <a:latin typeface="Times New Roman"/>
              <a:ea typeface="Times New Roman"/>
              <a:cs typeface="Times New Roman"/>
              <a:sym typeface="Times New Roman"/>
            </a:endParaRPr>
          </a:p>
          <a:p>
            <a:pPr indent="-257002" lvl="1" marL="678690" marR="4559" rtl="0" algn="l">
              <a:lnSpc>
                <a:spcPct val="116272"/>
              </a:lnSpc>
              <a:spcBef>
                <a:spcPts val="628"/>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In all cases, the most significant four bits in AL are  cleared</a:t>
            </a:r>
            <a:endParaRPr b="0" i="0" sz="2200" u="none" cap="none" strike="noStrike">
              <a:solidFill>
                <a:schemeClr val="dk1"/>
              </a:solidFill>
              <a:latin typeface="Times New Roman"/>
              <a:ea typeface="Times New Roman"/>
              <a:cs typeface="Times New Roman"/>
              <a:sym typeface="Times New Roman"/>
            </a:endParaRPr>
          </a:p>
          <a:p>
            <a:pPr indent="-257002" lvl="1" marL="678690" marR="0" rtl="0" algn="l">
              <a:lnSpc>
                <a:spcPct val="100000"/>
              </a:lnSpc>
              <a:spcBef>
                <a:spcPts val="453"/>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Example:</a:t>
            </a:r>
            <a:endParaRPr b="0" i="0" sz="2200" u="none" cap="none" strike="noStrike">
              <a:solidFill>
                <a:schemeClr val="dk1"/>
              </a:solidFill>
              <a:latin typeface="Times New Roman"/>
              <a:ea typeface="Times New Roman"/>
              <a:cs typeface="Times New Roman"/>
              <a:sym typeface="Times New Roman"/>
            </a:endParaRPr>
          </a:p>
        </p:txBody>
      </p:sp>
      <p:graphicFrame>
        <p:nvGraphicFramePr>
          <p:cNvPr id="450" name="Google Shape;450;p51"/>
          <p:cNvGraphicFramePr/>
          <p:nvPr/>
        </p:nvGraphicFramePr>
        <p:xfrm>
          <a:off x="1045094" y="4355632"/>
          <a:ext cx="3000000" cy="3000000"/>
        </p:xfrm>
        <a:graphic>
          <a:graphicData uri="http://schemas.openxmlformats.org/drawingml/2006/table">
            <a:tbl>
              <a:tblPr bandRow="1" firstRow="1">
                <a:noFill/>
                <a:tableStyleId>{7CF5ABF6-A614-4836-B4FD-B1D67D3B6409}</a:tableStyleId>
              </a:tblPr>
              <a:tblGrid>
                <a:gridCol w="1534975"/>
                <a:gridCol w="1178800"/>
                <a:gridCol w="372350"/>
                <a:gridCol w="744100"/>
                <a:gridCol w="3233875"/>
              </a:tblGrid>
              <a:tr h="551900">
                <a:tc>
                  <a:txBody>
                    <a:bodyPr/>
                    <a:lstStyle/>
                    <a:p>
                      <a:pPr indent="0" lvl="0" marL="1005839"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sub</a:t>
                      </a:r>
                      <a:endParaRPr sz="1600" u="none" cap="none" strike="noStrike">
                        <a:latin typeface="Courier New"/>
                        <a:ea typeface="Courier New"/>
                        <a:cs typeface="Courier New"/>
                        <a:sym typeface="Courier New"/>
                      </a:endParaRPr>
                    </a:p>
                    <a:p>
                      <a:pPr indent="0" lvl="0" marL="1005839"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mov</a:t>
                      </a:r>
                      <a:endParaRPr sz="1600" u="none" cap="none" strike="noStrike">
                        <a:latin typeface="Courier New"/>
                        <a:ea typeface="Courier New"/>
                        <a:cs typeface="Courier New"/>
                        <a:sym typeface="Courier New"/>
                      </a:endParaRPr>
                    </a:p>
                  </a:txBody>
                  <a:tcPr marT="0" marB="0" marR="0" marL="0"/>
                </a:tc>
                <a:tc>
                  <a:txBody>
                    <a:bodyPr/>
                    <a:lstStyle/>
                    <a:p>
                      <a:pPr indent="0" lvl="0" marL="272415"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AH,AH</a:t>
                      </a:r>
                      <a:endParaRPr sz="1600" u="none" cap="none" strike="noStrike">
                        <a:latin typeface="Courier New"/>
                        <a:ea typeface="Courier New"/>
                        <a:cs typeface="Courier New"/>
                        <a:sym typeface="Courier New"/>
                      </a:endParaRPr>
                    </a:p>
                    <a:p>
                      <a:pPr indent="0" lvl="0" marL="272415"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AL,'6'</a:t>
                      </a:r>
                      <a:endParaRPr sz="1600" u="none" cap="none" strike="noStrike">
                        <a:latin typeface="Courier New"/>
                        <a:ea typeface="Courier New"/>
                        <a:cs typeface="Courier New"/>
                        <a:sym typeface="Courier New"/>
                      </a:endParaRPr>
                    </a:p>
                  </a:txBody>
                  <a:tcPr marT="0" marB="0" marR="0" marL="0"/>
                </a:tc>
                <a:tc>
                  <a:txBody>
                    <a:bodyPr/>
                    <a:lstStyle/>
                    <a:p>
                      <a:pPr indent="0" lvl="0" marL="203834"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p>
                      <a:pPr indent="0" lvl="0" marL="203834"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16250"/>
                        </a:lnSpc>
                        <a:spcBef>
                          <a:spcPts val="0"/>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p>
                      <a:pPr indent="0" lvl="0" marL="68580"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16250"/>
                        </a:lnSpc>
                        <a:spcBef>
                          <a:spcPts val="0"/>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p>
                      <a:pPr indent="0" lvl="0" marL="68580" marR="0" rtl="0" algn="l">
                        <a:lnSpc>
                          <a:spcPct val="100000"/>
                        </a:lnSpc>
                        <a:spcBef>
                          <a:spcPts val="445"/>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txBody>
                  <a:tcPr marT="0" marB="0" marR="0" marL="0"/>
                </a:tc>
              </a:tr>
              <a:tr h="290800">
                <a:tc>
                  <a:txBody>
                    <a:bodyPr/>
                    <a:lstStyle/>
                    <a:p>
                      <a:pPr indent="0" lvl="0" marL="1005839"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add</a:t>
                      </a:r>
                      <a:endParaRPr sz="1600" u="none" cap="none" strike="noStrike">
                        <a:latin typeface="Courier New"/>
                        <a:ea typeface="Courier New"/>
                        <a:cs typeface="Courier New"/>
                        <a:sym typeface="Courier New"/>
                      </a:endParaRPr>
                    </a:p>
                  </a:txBody>
                  <a:tcPr marT="0" marB="0" marR="0" marL="0"/>
                </a:tc>
                <a:tc>
                  <a:txBody>
                    <a:bodyPr/>
                    <a:lstStyle/>
                    <a:p>
                      <a:pPr indent="0" lvl="0" marL="0" marR="19621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AL,'7'</a:t>
                      </a:r>
                      <a:endParaRPr sz="1600" u="none" cap="none" strike="noStrike">
                        <a:latin typeface="Courier New"/>
                        <a:ea typeface="Courier New"/>
                        <a:cs typeface="Courier New"/>
                        <a:sym typeface="Courier New"/>
                      </a:endParaRPr>
                    </a:p>
                  </a:txBody>
                  <a:tcPr marT="0" marB="0" marR="0" marL="0"/>
                </a:tc>
                <a:tc>
                  <a:txBody>
                    <a:bodyPr/>
                    <a:lstStyle/>
                    <a:p>
                      <a:pPr indent="0" lvl="0" marL="0" marR="6032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2540" marR="0" rtl="0" algn="ct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33750"/>
                        </a:lnSpc>
                        <a:spcBef>
                          <a:spcPts val="0"/>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txBody>
                  <a:tcPr marT="0" marB="0" marR="0" marL="0"/>
                </a:tc>
              </a:tr>
              <a:tr h="290800">
                <a:tc>
                  <a:txBody>
                    <a:bodyPr/>
                    <a:lstStyle/>
                    <a:p>
                      <a:pPr indent="0" lvl="0" marL="1005839" marR="0" rtl="0" algn="l">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aaa</a:t>
                      </a:r>
                      <a:endParaRPr sz="16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0" marR="60325" rtl="0" algn="r">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2540" marR="0" rtl="0" algn="ctr">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AX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33437"/>
                        </a:lnSpc>
                        <a:spcBef>
                          <a:spcPts val="0"/>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txBody>
                  <a:tcPr marT="0" marB="0" marR="0" marL="0"/>
                </a:tc>
              </a:tr>
              <a:tr h="365300">
                <a:tc>
                  <a:txBody>
                    <a:bodyPr/>
                    <a:lstStyle/>
                    <a:p>
                      <a:pPr indent="0" lvl="0" marL="1005839"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or</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19621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AL,30H</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6032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2540" marR="0" rtl="0" algn="ct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68580" marR="0" rtl="0" algn="l">
                        <a:lnSpc>
                          <a:spcPct val="133750"/>
                        </a:lnSpc>
                        <a:spcBef>
                          <a:spcPts val="0"/>
                        </a:spcBef>
                        <a:spcAft>
                          <a:spcPts val="0"/>
                        </a:spcAft>
                        <a:buClr>
                          <a:schemeClr val="dk1"/>
                        </a:buClr>
                        <a:buSzPts val="1600"/>
                        <a:buFont typeface="Constantia"/>
                        <a:buNone/>
                      </a:pPr>
                      <a:r>
                        <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r>
            </a:tbl>
          </a:graphicData>
        </a:graphic>
      </p:graphicFrame>
      <p:sp>
        <p:nvSpPr>
          <p:cNvPr id="451" name="Google Shape;451;p51"/>
          <p:cNvSpPr txBox="1"/>
          <p:nvPr/>
        </p:nvSpPr>
        <p:spPr>
          <a:xfrm>
            <a:off x="0" y="785794"/>
            <a:ext cx="9144000" cy="750748"/>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800"/>
              <a:buFont typeface="Calibri"/>
              <a:buNone/>
            </a:pPr>
            <a:r>
              <a:rPr b="1" i="0" lang="en-IN" sz="4800" u="none" cap="none" strike="noStrike">
                <a:solidFill>
                  <a:schemeClr val="dk2"/>
                </a:solidFill>
                <a:latin typeface="Calibri"/>
                <a:ea typeface="Calibri"/>
                <a:cs typeface="Calibri"/>
                <a:sym typeface="Calibri"/>
              </a:rPr>
              <a:t>AAA (ASCII Adjust After Addition)</a:t>
            </a:r>
            <a:r>
              <a:rPr b="1" i="0" lang="en-IN" sz="1800" u="none" cap="none" strike="noStrike">
                <a:solidFill>
                  <a:schemeClr val="dk2"/>
                </a:solidFill>
                <a:latin typeface="Calibri"/>
                <a:ea typeface="Calibri"/>
                <a:cs typeface="Calibri"/>
                <a:sym typeface="Calibri"/>
              </a:rPr>
              <a:t>contd.</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nvSpPr>
        <p:spPr>
          <a:xfrm>
            <a:off x="1116676" y="1586615"/>
            <a:ext cx="6377709" cy="2906238"/>
          </a:xfrm>
          <a:prstGeom prst="rect">
            <a:avLst/>
          </a:prstGeom>
          <a:noFill/>
          <a:ln>
            <a:noFill/>
          </a:ln>
        </p:spPr>
        <p:txBody>
          <a:bodyPr anchorCtr="0" anchor="t" bIns="0" lIns="0" spcFirstLastPara="1" rIns="0" wrap="square" tIns="11167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cap="none" strike="noStrike">
                <a:solidFill>
                  <a:schemeClr val="dk1"/>
                </a:solidFill>
                <a:latin typeface="Times New Roman"/>
                <a:ea typeface="Times New Roman"/>
                <a:cs typeface="Times New Roman"/>
                <a:sym typeface="Times New Roman"/>
              </a:rPr>
              <a:t>The </a:t>
            </a:r>
            <a:r>
              <a:rPr b="1" i="0" lang="en-IN" sz="2500" u="none" cap="none" strike="noStrike">
                <a:solidFill>
                  <a:schemeClr val="dk1"/>
                </a:solidFill>
                <a:latin typeface="Courier New"/>
                <a:ea typeface="Courier New"/>
                <a:cs typeface="Courier New"/>
                <a:sym typeface="Courier New"/>
              </a:rPr>
              <a:t>aaa </a:t>
            </a:r>
            <a:r>
              <a:rPr b="0" i="0" lang="en-IN" sz="2500" u="none" cap="none" strike="noStrike">
                <a:solidFill>
                  <a:schemeClr val="dk1"/>
                </a:solidFill>
                <a:latin typeface="Times New Roman"/>
                <a:ea typeface="Times New Roman"/>
                <a:cs typeface="Times New Roman"/>
                <a:sym typeface="Times New Roman"/>
              </a:rPr>
              <a:t>instruction works as follows:</a:t>
            </a:r>
            <a:endParaRPr b="0" i="0" sz="2500" u="none" cap="none" strike="noStrike">
              <a:solidFill>
                <a:schemeClr val="dk1"/>
              </a:solidFill>
              <a:latin typeface="Times New Roman"/>
              <a:ea typeface="Times New Roman"/>
              <a:cs typeface="Times New Roman"/>
              <a:sym typeface="Times New Roman"/>
            </a:endParaRPr>
          </a:p>
          <a:p>
            <a:pPr indent="-257002" lvl="1" marL="678690" marR="412571" rtl="0" algn="l">
              <a:lnSpc>
                <a:spcPct val="119400"/>
              </a:lnSpc>
              <a:spcBef>
                <a:spcPts val="179"/>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If the least significant four bits in AL are &gt; 9 or  if AF =1, it adds 6 to AL and 1 to AH.</a:t>
            </a:r>
            <a:endParaRPr b="0" i="0" sz="2200" u="none" cap="none" strike="noStrike">
              <a:solidFill>
                <a:schemeClr val="dk1"/>
              </a:solidFill>
              <a:latin typeface="Times New Roman"/>
              <a:ea typeface="Times New Roman"/>
              <a:cs typeface="Times New Roman"/>
              <a:sym typeface="Times New Roman"/>
            </a:endParaRPr>
          </a:p>
          <a:p>
            <a:pPr indent="0" lvl="0" marL="1242271" marR="0" rtl="0" algn="l">
              <a:lnSpc>
                <a:spcPct val="100000"/>
              </a:lnSpc>
              <a:spcBef>
                <a:spcPts val="431"/>
              </a:spcBef>
              <a:spcAft>
                <a:spcPts val="0"/>
              </a:spcAft>
              <a:buClr>
                <a:schemeClr val="dk1"/>
              </a:buClr>
              <a:buSzPts val="1800"/>
              <a:buFont typeface="Times New Roman"/>
              <a:buNone/>
            </a:pPr>
            <a:r>
              <a:rPr b="0" i="0" lang="en-IN" sz="1800" u="none" cap="none" strike="noStrike">
                <a:solidFill>
                  <a:schemeClr val="dk1"/>
                </a:solidFill>
                <a:latin typeface="Times New Roman"/>
                <a:ea typeface="Times New Roman"/>
                <a:cs typeface="Times New Roman"/>
                <a:sym typeface="Times New Roman"/>
              </a:rPr>
              <a:t>– Both CF and AF are set</a:t>
            </a:r>
            <a:endParaRPr b="0" i="0" sz="1800" u="none" cap="none" strike="noStrike">
              <a:solidFill>
                <a:schemeClr val="dk1"/>
              </a:solidFill>
              <a:latin typeface="Times New Roman"/>
              <a:ea typeface="Times New Roman"/>
              <a:cs typeface="Times New Roman"/>
              <a:sym typeface="Times New Roman"/>
            </a:endParaRPr>
          </a:p>
          <a:p>
            <a:pPr indent="-257002" lvl="1" marL="678690" marR="4559" rtl="0" algn="l">
              <a:lnSpc>
                <a:spcPct val="116272"/>
              </a:lnSpc>
              <a:spcBef>
                <a:spcPts val="628"/>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In all cases, the most significant four bits in AL are  cleared</a:t>
            </a:r>
            <a:endParaRPr b="0" i="0" sz="2200" u="none" cap="none" strike="noStrike">
              <a:solidFill>
                <a:schemeClr val="dk1"/>
              </a:solidFill>
              <a:latin typeface="Times New Roman"/>
              <a:ea typeface="Times New Roman"/>
              <a:cs typeface="Times New Roman"/>
              <a:sym typeface="Times New Roman"/>
            </a:endParaRPr>
          </a:p>
          <a:p>
            <a:pPr indent="-257002" lvl="1" marL="678690" marR="0" rtl="0" algn="l">
              <a:lnSpc>
                <a:spcPct val="100000"/>
              </a:lnSpc>
              <a:spcBef>
                <a:spcPts val="453"/>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Example:</a:t>
            </a:r>
            <a:endParaRPr b="0" i="0" sz="2200" u="none" cap="none" strike="noStrike">
              <a:solidFill>
                <a:schemeClr val="dk1"/>
              </a:solidFill>
              <a:latin typeface="Times New Roman"/>
              <a:ea typeface="Times New Roman"/>
              <a:cs typeface="Times New Roman"/>
              <a:sym typeface="Times New Roman"/>
            </a:endParaRPr>
          </a:p>
        </p:txBody>
      </p:sp>
      <p:graphicFrame>
        <p:nvGraphicFramePr>
          <p:cNvPr id="457" name="Google Shape;457;p52"/>
          <p:cNvGraphicFramePr/>
          <p:nvPr/>
        </p:nvGraphicFramePr>
        <p:xfrm>
          <a:off x="1045094" y="4355632"/>
          <a:ext cx="3000000" cy="3000000"/>
        </p:xfrm>
        <a:graphic>
          <a:graphicData uri="http://schemas.openxmlformats.org/drawingml/2006/table">
            <a:tbl>
              <a:tblPr bandRow="1" firstRow="1">
                <a:noFill/>
                <a:tableStyleId>{7CF5ABF6-A614-4836-B4FD-B1D67D3B6409}</a:tableStyleId>
              </a:tblPr>
              <a:tblGrid>
                <a:gridCol w="1534975"/>
                <a:gridCol w="1178800"/>
                <a:gridCol w="372350"/>
                <a:gridCol w="744100"/>
                <a:gridCol w="3233875"/>
              </a:tblGrid>
              <a:tr h="551900">
                <a:tc>
                  <a:txBody>
                    <a:bodyPr/>
                    <a:lstStyle/>
                    <a:p>
                      <a:pPr indent="0" lvl="0" marL="1005839"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sub</a:t>
                      </a:r>
                      <a:endParaRPr sz="1600" u="none" cap="none" strike="noStrike">
                        <a:latin typeface="Courier New"/>
                        <a:ea typeface="Courier New"/>
                        <a:cs typeface="Courier New"/>
                        <a:sym typeface="Courier New"/>
                      </a:endParaRPr>
                    </a:p>
                    <a:p>
                      <a:pPr indent="0" lvl="0" marL="1005839"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mov</a:t>
                      </a:r>
                      <a:endParaRPr sz="1600" u="none" cap="none" strike="noStrike">
                        <a:latin typeface="Courier New"/>
                        <a:ea typeface="Courier New"/>
                        <a:cs typeface="Courier New"/>
                        <a:sym typeface="Courier New"/>
                      </a:endParaRPr>
                    </a:p>
                  </a:txBody>
                  <a:tcPr marT="0" marB="0" marR="0" marL="0"/>
                </a:tc>
                <a:tc>
                  <a:txBody>
                    <a:bodyPr/>
                    <a:lstStyle/>
                    <a:p>
                      <a:pPr indent="0" lvl="0" marL="272415"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AH,AH</a:t>
                      </a:r>
                      <a:endParaRPr sz="1600" u="none" cap="none" strike="noStrike">
                        <a:latin typeface="Courier New"/>
                        <a:ea typeface="Courier New"/>
                        <a:cs typeface="Courier New"/>
                        <a:sym typeface="Courier New"/>
                      </a:endParaRPr>
                    </a:p>
                    <a:p>
                      <a:pPr indent="0" lvl="0" marL="272415"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AL,'6'</a:t>
                      </a:r>
                      <a:endParaRPr sz="1600" u="none" cap="none" strike="noStrike">
                        <a:latin typeface="Courier New"/>
                        <a:ea typeface="Courier New"/>
                        <a:cs typeface="Courier New"/>
                        <a:sym typeface="Courier New"/>
                      </a:endParaRPr>
                    </a:p>
                  </a:txBody>
                  <a:tcPr marT="0" marB="0" marR="0" marL="0"/>
                </a:tc>
                <a:tc>
                  <a:txBody>
                    <a:bodyPr/>
                    <a:lstStyle/>
                    <a:p>
                      <a:pPr indent="0" lvl="0" marL="203834"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p>
                      <a:pPr indent="0" lvl="0" marL="203834"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clear</a:t>
                      </a:r>
                      <a:endParaRPr sz="1600" u="none" cap="none" strike="noStrike">
                        <a:latin typeface="Courier New"/>
                        <a:ea typeface="Courier New"/>
                        <a:cs typeface="Courier New"/>
                        <a:sym typeface="Courier New"/>
                      </a:endParaRPr>
                    </a:p>
                    <a:p>
                      <a:pPr indent="0" lvl="0" marL="68580"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162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AH</a:t>
                      </a:r>
                      <a:endParaRPr sz="1600" u="none" cap="none" strike="noStrike">
                        <a:latin typeface="Courier New"/>
                        <a:ea typeface="Courier New"/>
                        <a:cs typeface="Courier New"/>
                        <a:sym typeface="Courier New"/>
                      </a:endParaRPr>
                    </a:p>
                    <a:p>
                      <a:pPr indent="0" lvl="0" marL="68580" marR="0" rtl="0" algn="l">
                        <a:lnSpc>
                          <a:spcPct val="100000"/>
                        </a:lnSpc>
                        <a:spcBef>
                          <a:spcPts val="445"/>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36H</a:t>
                      </a:r>
                      <a:endParaRPr sz="1600" u="none" cap="none" strike="noStrike">
                        <a:latin typeface="Courier New"/>
                        <a:ea typeface="Courier New"/>
                        <a:cs typeface="Courier New"/>
                        <a:sym typeface="Courier New"/>
                      </a:endParaRPr>
                    </a:p>
                  </a:txBody>
                  <a:tcPr marT="0" marB="0" marR="0" marL="0"/>
                </a:tc>
              </a:tr>
              <a:tr h="290800">
                <a:tc>
                  <a:txBody>
                    <a:bodyPr/>
                    <a:lstStyle/>
                    <a:p>
                      <a:pPr indent="0" lvl="0" marL="1005839"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add</a:t>
                      </a:r>
                      <a:endParaRPr sz="1600" u="none" cap="none" strike="noStrike">
                        <a:latin typeface="Courier New"/>
                        <a:ea typeface="Courier New"/>
                        <a:cs typeface="Courier New"/>
                        <a:sym typeface="Courier New"/>
                      </a:endParaRPr>
                    </a:p>
                  </a:txBody>
                  <a:tcPr marT="0" marB="0" marR="0" marL="0"/>
                </a:tc>
                <a:tc>
                  <a:txBody>
                    <a:bodyPr/>
                    <a:lstStyle/>
                    <a:p>
                      <a:pPr indent="0" lvl="0" marL="0" marR="19621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AL,'7'</a:t>
                      </a:r>
                      <a:endParaRPr sz="1600" u="none" cap="none" strike="noStrike">
                        <a:latin typeface="Courier New"/>
                        <a:ea typeface="Courier New"/>
                        <a:cs typeface="Courier New"/>
                        <a:sym typeface="Courier New"/>
                      </a:endParaRPr>
                    </a:p>
                  </a:txBody>
                  <a:tcPr marT="0" marB="0" marR="0" marL="0"/>
                </a:tc>
                <a:tc>
                  <a:txBody>
                    <a:bodyPr/>
                    <a:lstStyle/>
                    <a:p>
                      <a:pPr indent="0" lvl="0" marL="0" marR="6032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2540" marR="0" rtl="0" algn="ct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36H+37H = 6DH (D+6=3,AH=0(CLEARED IN STEP 1)</a:t>
                      </a:r>
                      <a:endParaRPr sz="1600" u="none" cap="none" strike="noStrike">
                        <a:latin typeface="Courier New"/>
                        <a:ea typeface="Courier New"/>
                        <a:cs typeface="Courier New"/>
                        <a:sym typeface="Courier New"/>
                      </a:endParaRPr>
                    </a:p>
                  </a:txBody>
                  <a:tcPr marT="0" marB="0" marR="0" marL="0"/>
                </a:tc>
              </a:tr>
              <a:tr h="290800">
                <a:tc>
                  <a:txBody>
                    <a:bodyPr/>
                    <a:lstStyle/>
                    <a:p>
                      <a:pPr indent="0" lvl="0" marL="1005839" marR="0" rtl="0" algn="l">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aaa</a:t>
                      </a:r>
                      <a:endParaRPr sz="16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0" marR="60325" rtl="0" algn="r">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tc>
                <a:tc>
                  <a:txBody>
                    <a:bodyPr/>
                    <a:lstStyle/>
                    <a:p>
                      <a:pPr indent="0" lvl="0" marL="2540" marR="0" rtl="0" algn="ctr">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AX :=</a:t>
                      </a:r>
                      <a:endParaRPr sz="1600" u="none" cap="none" strike="noStrike">
                        <a:latin typeface="Courier New"/>
                        <a:ea typeface="Courier New"/>
                        <a:cs typeface="Courier New"/>
                        <a:sym typeface="Courier New"/>
                      </a:endParaRPr>
                    </a:p>
                  </a:txBody>
                  <a:tcPr marT="0" marB="0" marR="0" marL="0"/>
                </a:tc>
                <a:tc>
                  <a:txBody>
                    <a:bodyPr/>
                    <a:lstStyle/>
                    <a:p>
                      <a:pPr indent="0" lvl="0" marL="68580" marR="0" rtl="0" algn="l">
                        <a:lnSpc>
                          <a:spcPct val="133437"/>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0103H</a:t>
                      </a:r>
                      <a:endParaRPr sz="1600" u="none" cap="none" strike="noStrike">
                        <a:latin typeface="Courier New"/>
                        <a:ea typeface="Courier New"/>
                        <a:cs typeface="Courier New"/>
                        <a:sym typeface="Courier New"/>
                      </a:endParaRPr>
                    </a:p>
                  </a:txBody>
                  <a:tcPr marT="0" marB="0" marR="0" marL="0"/>
                </a:tc>
              </a:tr>
              <a:tr h="365300">
                <a:tc>
                  <a:txBody>
                    <a:bodyPr/>
                    <a:lstStyle/>
                    <a:p>
                      <a:pPr indent="0" lvl="0" marL="1005839"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or</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19621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AL,30H</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60325" rtl="0" algn="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2540" marR="0" rtl="0" algn="ctr">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AL :=</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68580" marR="0" rtl="0" algn="l">
                        <a:lnSpc>
                          <a:spcPct val="133750"/>
                        </a:lnSpc>
                        <a:spcBef>
                          <a:spcPts val="0"/>
                        </a:spcBef>
                        <a:spcAft>
                          <a:spcPts val="0"/>
                        </a:spcAft>
                        <a:buClr>
                          <a:schemeClr val="dk1"/>
                        </a:buClr>
                        <a:buSzPts val="1600"/>
                        <a:buFont typeface="Courier New"/>
                        <a:buNone/>
                      </a:pPr>
                      <a:r>
                        <a:rPr b="1" lang="en-IN" sz="1600" u="none" cap="none" strike="noStrike">
                          <a:latin typeface="Courier New"/>
                          <a:ea typeface="Courier New"/>
                          <a:cs typeface="Courier New"/>
                          <a:sym typeface="Courier New"/>
                        </a:rPr>
                        <a:t>33H</a:t>
                      </a:r>
                      <a:endParaRPr sz="1600" u="none" cap="none" strike="noStrik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r>
            </a:tbl>
          </a:graphicData>
        </a:graphic>
      </p:graphicFrame>
      <p:sp>
        <p:nvSpPr>
          <p:cNvPr id="458" name="Google Shape;458;p52"/>
          <p:cNvSpPr txBox="1"/>
          <p:nvPr/>
        </p:nvSpPr>
        <p:spPr>
          <a:xfrm>
            <a:off x="0" y="785794"/>
            <a:ext cx="9144000" cy="750748"/>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800"/>
              <a:buFont typeface="Calibri"/>
              <a:buNone/>
            </a:pPr>
            <a:r>
              <a:rPr b="1" i="0" lang="en-IN" sz="4800" u="none" cap="none" strike="noStrike">
                <a:solidFill>
                  <a:schemeClr val="dk2"/>
                </a:solidFill>
                <a:latin typeface="Calibri"/>
                <a:ea typeface="Calibri"/>
                <a:cs typeface="Calibri"/>
                <a:sym typeface="Calibri"/>
              </a:rPr>
              <a:t>AAA (ASCII Adjust After Addition)</a:t>
            </a:r>
            <a:r>
              <a:rPr b="1" i="0" lang="en-IN" sz="1800" u="none" cap="none" strike="noStrike">
                <a:solidFill>
                  <a:schemeClr val="dk2"/>
                </a:solidFill>
                <a:latin typeface="Calibri"/>
                <a:ea typeface="Calibri"/>
                <a:cs typeface="Calibri"/>
                <a:sym typeface="Calibri"/>
              </a:rPr>
              <a:t>contd.</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p:nvPr/>
        </p:nvSpPr>
        <p:spPr>
          <a:xfrm>
            <a:off x="1045094" y="5855298"/>
            <a:ext cx="7065818" cy="0"/>
          </a:xfrm>
          <a:custGeom>
            <a:rect b="b" l="l" r="r" t="t"/>
            <a:pathLst>
              <a:path extrusionOk="0" h="120000" w="7772400">
                <a:moveTo>
                  <a:pt x="0" y="0"/>
                </a:moveTo>
                <a:lnTo>
                  <a:pt x="77724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464" name="Google Shape;464;p53"/>
          <p:cNvSpPr txBox="1"/>
          <p:nvPr/>
        </p:nvSpPr>
        <p:spPr>
          <a:xfrm>
            <a:off x="1116676" y="1651142"/>
            <a:ext cx="6377709" cy="4041359"/>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subtraction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The </a:t>
            </a:r>
            <a:r>
              <a:rPr b="1" i="0" lang="en-IN" sz="2500" u="none">
                <a:solidFill>
                  <a:schemeClr val="dk1"/>
                </a:solidFill>
                <a:latin typeface="Courier New"/>
                <a:ea typeface="Courier New"/>
                <a:cs typeface="Courier New"/>
                <a:sym typeface="Courier New"/>
              </a:rPr>
              <a:t>aas </a:t>
            </a:r>
            <a:r>
              <a:rPr b="0" i="0" lang="en-IN" sz="2500" u="none">
                <a:solidFill>
                  <a:schemeClr val="dk1"/>
                </a:solidFill>
                <a:latin typeface="Times New Roman"/>
                <a:ea typeface="Times New Roman"/>
                <a:cs typeface="Times New Roman"/>
                <a:sym typeface="Times New Roman"/>
              </a:rPr>
              <a:t>instruction works as follows:</a:t>
            </a:r>
            <a:endParaRPr b="0" i="0" sz="2500" u="none">
              <a:solidFill>
                <a:schemeClr val="dk1"/>
              </a:solidFill>
              <a:latin typeface="Times New Roman"/>
              <a:ea typeface="Times New Roman"/>
              <a:cs typeface="Times New Roman"/>
              <a:sym typeface="Times New Roman"/>
            </a:endParaRPr>
          </a:p>
          <a:p>
            <a:pPr indent="-257002" lvl="1" marL="678690" marR="296891" rtl="0" algn="l">
              <a:lnSpc>
                <a:spcPct val="119000"/>
              </a:lnSpc>
              <a:spcBef>
                <a:spcPts val="202"/>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If the least significant four bits in AL are &gt; 9 or  if AF =1, it subtracts 6 from AL and 1 from AH.</a:t>
            </a:r>
            <a:endParaRPr b="0" i="0" sz="2200" u="none" cap="none" strike="noStrike">
              <a:solidFill>
                <a:schemeClr val="dk1"/>
              </a:solidFill>
              <a:latin typeface="Times New Roman"/>
              <a:ea typeface="Times New Roman"/>
              <a:cs typeface="Times New Roman"/>
              <a:sym typeface="Times New Roman"/>
            </a:endParaRPr>
          </a:p>
          <a:p>
            <a:pPr indent="0" lvl="0" marL="1242271" marR="0" rtl="0" algn="l">
              <a:lnSpc>
                <a:spcPct val="100000"/>
              </a:lnSpc>
              <a:spcBef>
                <a:spcPts val="440"/>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Both CF and AF are set</a:t>
            </a:r>
            <a:endParaRPr b="0" i="0" sz="1800" u="none">
              <a:solidFill>
                <a:schemeClr val="dk1"/>
              </a:solidFill>
              <a:latin typeface="Times New Roman"/>
              <a:ea typeface="Times New Roman"/>
              <a:cs typeface="Times New Roman"/>
              <a:sym typeface="Times New Roman"/>
            </a:endParaRPr>
          </a:p>
          <a:p>
            <a:pPr indent="-257002" lvl="1" marL="678690" marR="4559" rtl="0" algn="l">
              <a:lnSpc>
                <a:spcPct val="116681"/>
              </a:lnSpc>
              <a:spcBef>
                <a:spcPts val="615"/>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In all cases, the most significant four bits in AL are  cleared</a:t>
            </a:r>
            <a:endParaRPr b="0" i="0" sz="2200" u="none" cap="none" strike="noStrike">
              <a:solidFill>
                <a:schemeClr val="dk1"/>
              </a:solidFill>
              <a:latin typeface="Times New Roman"/>
              <a:ea typeface="Times New Roman"/>
              <a:cs typeface="Times New Roman"/>
              <a:sym typeface="Times New Roman"/>
            </a:endParaRPr>
          </a:p>
          <a:p>
            <a:pPr indent="-307718" lvl="0" marL="319115" marR="180072" rtl="0" algn="l">
              <a:lnSpc>
                <a:spcPct val="100000"/>
              </a:lnSpc>
              <a:spcBef>
                <a:spcPts val="525"/>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This adjustment is needed only if the result is  negative</a:t>
            </a:r>
            <a:endParaRPr b="0" i="0" sz="2500" u="none">
              <a:solidFill>
                <a:schemeClr val="dk1"/>
              </a:solidFill>
              <a:latin typeface="Times New Roman"/>
              <a:ea typeface="Times New Roman"/>
              <a:cs typeface="Times New Roman"/>
              <a:sym typeface="Times New Roman"/>
            </a:endParaRPr>
          </a:p>
        </p:txBody>
      </p:sp>
      <p:sp>
        <p:nvSpPr>
          <p:cNvPr id="465" name="Google Shape;465;p53"/>
          <p:cNvSpPr txBox="1"/>
          <p:nvPr>
            <p:ph type="title"/>
          </p:nvPr>
        </p:nvSpPr>
        <p:spPr>
          <a:xfrm>
            <a:off x="142844" y="785794"/>
            <a:ext cx="9001156" cy="689192"/>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400"/>
              <a:buFont typeface="Calibri"/>
              <a:buNone/>
            </a:pPr>
            <a:r>
              <a:rPr b="1" lang="en-IN" sz="4400"/>
              <a:t>AAS (ASCII Adjust After Subtraction)</a:t>
            </a:r>
            <a:endParaRPr b="1" sz="4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4"/>
          <p:cNvSpPr txBox="1"/>
          <p:nvPr/>
        </p:nvSpPr>
        <p:spPr>
          <a:xfrm>
            <a:off x="642910" y="1500174"/>
            <a:ext cx="7643866" cy="4376771"/>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subtraction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If lower nibble of AL &gt; 9 or AF = 1,then AL&lt;- AL-6.</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AH &lt;- AH-1    Set AF - 1, CY- 1.</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else</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AF and CY &lt;- Reset i.e. 0.</a:t>
            </a:r>
            <a:endParaRPr/>
          </a:p>
          <a:p>
            <a:pPr indent="-307718" lvl="0" marL="319115" marR="0" rtl="0" algn="l">
              <a:lnSpc>
                <a:spcPct val="100000"/>
              </a:lnSpc>
              <a:spcBef>
                <a:spcPts val="434"/>
              </a:spcBef>
              <a:spcAft>
                <a:spcPts val="0"/>
              </a:spcAft>
              <a:buClr>
                <a:schemeClr val="dk1"/>
              </a:buClr>
              <a:buSzPts val="2500"/>
              <a:buFont typeface="Times New Roman"/>
              <a:buChar char="•"/>
            </a:pPr>
            <a:r>
              <a:rPr b="1" i="0" lang="en-IN" sz="2500" u="none">
                <a:solidFill>
                  <a:schemeClr val="dk1"/>
                </a:solidFill>
                <a:latin typeface="Times New Roman"/>
                <a:ea typeface="Times New Roman"/>
                <a:cs typeface="Times New Roman"/>
                <a:sym typeface="Times New Roman"/>
              </a:rPr>
              <a:t>In both cases, Clear the higher nibble of AL</a:t>
            </a:r>
            <a:r>
              <a:rPr b="0" i="0" lang="en-IN" sz="2500" u="none">
                <a:solidFill>
                  <a:schemeClr val="dk1"/>
                </a:solidFill>
                <a:latin typeface="Times New Roman"/>
                <a:ea typeface="Times New Roman"/>
                <a:cs typeface="Times New Roman"/>
                <a:sym typeface="Times New Roman"/>
              </a:rPr>
              <a:t>.</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AX,020FH      ;    </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AAS;         </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HLT</a:t>
            </a:r>
            <a:endParaRPr b="0" i="0" sz="2500" u="none">
              <a:solidFill>
                <a:schemeClr val="dk1"/>
              </a:solidFill>
              <a:latin typeface="Times New Roman"/>
              <a:ea typeface="Times New Roman"/>
              <a:cs typeface="Times New Roman"/>
              <a:sym typeface="Times New Roman"/>
            </a:endParaRPr>
          </a:p>
        </p:txBody>
      </p:sp>
      <p:sp>
        <p:nvSpPr>
          <p:cNvPr id="471" name="Google Shape;471;p54"/>
          <p:cNvSpPr txBox="1"/>
          <p:nvPr/>
        </p:nvSpPr>
        <p:spPr>
          <a:xfrm>
            <a:off x="0" y="785794"/>
            <a:ext cx="9144000" cy="689192"/>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400"/>
              <a:buFont typeface="Calibri"/>
              <a:buNone/>
            </a:pPr>
            <a:r>
              <a:rPr b="1" i="0" lang="en-IN" sz="4400" u="none" cap="none" strike="noStrike">
                <a:solidFill>
                  <a:schemeClr val="dk2"/>
                </a:solidFill>
                <a:latin typeface="Calibri"/>
                <a:ea typeface="Calibri"/>
                <a:cs typeface="Calibri"/>
                <a:sym typeface="Calibri"/>
              </a:rPr>
              <a:t>AAS (ASCII Adjust After Subtraction)</a:t>
            </a:r>
            <a:r>
              <a:rPr b="1" i="0" lang="en-IN" sz="16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5"/>
          <p:cNvSpPr txBox="1"/>
          <p:nvPr/>
        </p:nvSpPr>
        <p:spPr>
          <a:xfrm>
            <a:off x="642910" y="1500174"/>
            <a:ext cx="7643866" cy="4761491"/>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subtraction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If lower nibble of AL &gt; 9 or AF = 1,then AL&lt;- AL-6.</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AH &lt;- AH-1    Set AF - 1, CY- 1.</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else</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AF and CY &lt;- Reset i.e. 0.</a:t>
            </a:r>
            <a:endParaRPr/>
          </a:p>
          <a:p>
            <a:pPr indent="-307718" lvl="0" marL="319115" marR="0" rtl="0" algn="l">
              <a:lnSpc>
                <a:spcPct val="100000"/>
              </a:lnSpc>
              <a:spcBef>
                <a:spcPts val="434"/>
              </a:spcBef>
              <a:spcAft>
                <a:spcPts val="0"/>
              </a:spcAft>
              <a:buClr>
                <a:schemeClr val="dk1"/>
              </a:buClr>
              <a:buSzPts val="2500"/>
              <a:buFont typeface="Times New Roman"/>
              <a:buChar char="•"/>
            </a:pPr>
            <a:r>
              <a:rPr b="1" i="0" lang="en-IN" sz="2500" u="none">
                <a:solidFill>
                  <a:schemeClr val="dk1"/>
                </a:solidFill>
                <a:latin typeface="Times New Roman"/>
                <a:ea typeface="Times New Roman"/>
                <a:cs typeface="Times New Roman"/>
                <a:sym typeface="Times New Roman"/>
              </a:rPr>
              <a:t>In both cases, Clear the higher nibble of AL</a:t>
            </a:r>
            <a:r>
              <a:rPr b="0" i="0" lang="en-IN" sz="2500" u="none">
                <a:solidFill>
                  <a:schemeClr val="dk1"/>
                </a:solidFill>
                <a:latin typeface="Times New Roman"/>
                <a:ea typeface="Times New Roman"/>
                <a:cs typeface="Times New Roman"/>
                <a:sym typeface="Times New Roman"/>
              </a:rPr>
              <a:t>.</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AX,020FH      ;   AX&lt;- 020F, AH&lt;- 02, AL &lt;- 0F</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AAS;         AL&lt;- F(15) - 6 =  09 ,  AH &lt;- AH-1, -&gt;01          			AF and CY &lt;- 1.   0109 ANS</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HLT</a:t>
            </a:r>
            <a:endParaRPr b="0" i="0" sz="2500" u="none">
              <a:solidFill>
                <a:schemeClr val="dk1"/>
              </a:solidFill>
              <a:latin typeface="Times New Roman"/>
              <a:ea typeface="Times New Roman"/>
              <a:cs typeface="Times New Roman"/>
              <a:sym typeface="Times New Roman"/>
            </a:endParaRPr>
          </a:p>
        </p:txBody>
      </p:sp>
      <p:sp>
        <p:nvSpPr>
          <p:cNvPr id="477" name="Google Shape;477;p55"/>
          <p:cNvSpPr txBox="1"/>
          <p:nvPr/>
        </p:nvSpPr>
        <p:spPr>
          <a:xfrm>
            <a:off x="0" y="785794"/>
            <a:ext cx="9144000" cy="689192"/>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400"/>
              <a:buFont typeface="Calibri"/>
              <a:buNone/>
            </a:pPr>
            <a:r>
              <a:rPr b="1" i="0" lang="en-IN" sz="4400" u="none" cap="none" strike="noStrike">
                <a:solidFill>
                  <a:schemeClr val="dk2"/>
                </a:solidFill>
                <a:latin typeface="Calibri"/>
                <a:ea typeface="Calibri"/>
                <a:cs typeface="Calibri"/>
                <a:sym typeface="Calibri"/>
              </a:rPr>
              <a:t>AAS (ASCII Adjust After Subtraction)</a:t>
            </a:r>
            <a:r>
              <a:rPr b="1" i="0" lang="en-IN" sz="16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txBox="1"/>
          <p:nvPr/>
        </p:nvSpPr>
        <p:spPr>
          <a:xfrm>
            <a:off x="1116677" y="1704684"/>
            <a:ext cx="3733223" cy="395653"/>
          </a:xfrm>
          <a:prstGeom prst="rect">
            <a:avLst/>
          </a:prstGeom>
          <a:noFill/>
          <a:ln>
            <a:noFill/>
          </a:ln>
        </p:spPr>
        <p:txBody>
          <a:bodyPr anchorCtr="0" anchor="t" bIns="0" lIns="0" spcFirstLastPara="1" rIns="0" wrap="square" tIns="1082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Example 1: Positive result</a:t>
            </a:r>
            <a:endParaRPr b="0" i="0" sz="2500" u="none">
              <a:solidFill>
                <a:schemeClr val="dk1"/>
              </a:solidFill>
              <a:latin typeface="Times New Roman"/>
              <a:ea typeface="Times New Roman"/>
              <a:cs typeface="Times New Roman"/>
              <a:sym typeface="Times New Roman"/>
            </a:endParaRPr>
          </a:p>
        </p:txBody>
      </p:sp>
      <p:graphicFrame>
        <p:nvGraphicFramePr>
          <p:cNvPr id="483" name="Google Shape;483;p56"/>
          <p:cNvGraphicFramePr/>
          <p:nvPr/>
        </p:nvGraphicFramePr>
        <p:xfrm>
          <a:off x="1930631" y="2168073"/>
          <a:ext cx="3000000" cy="3000000"/>
        </p:xfrm>
        <a:graphic>
          <a:graphicData uri="http://schemas.openxmlformats.org/drawingml/2006/table">
            <a:tbl>
              <a:tblPr bandRow="1" firstRow="1">
                <a:noFill/>
                <a:tableStyleId>{7CF5ABF6-A614-4836-B4FD-B1D67D3B6409}</a:tableStyleId>
              </a:tblPr>
              <a:tblGrid>
                <a:gridCol w="722175"/>
                <a:gridCol w="1317325"/>
                <a:gridCol w="416225"/>
                <a:gridCol w="831850"/>
                <a:gridCol w="1761825"/>
              </a:tblGrid>
              <a:tr h="609600">
                <a:tc>
                  <a:txBody>
                    <a:bodyPr/>
                    <a:lstStyle/>
                    <a:p>
                      <a:pPr indent="0" lvl="0" marL="31750" marR="0" rtl="0" algn="l">
                        <a:lnSpc>
                          <a:spcPct val="115000"/>
                        </a:lnSpc>
                        <a:spcBef>
                          <a:spcPts val="0"/>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sub</a:t>
                      </a:r>
                      <a:endParaRPr sz="1800" u="none" cap="none" strike="noStrike">
                        <a:latin typeface="Courier New"/>
                        <a:ea typeface="Courier New"/>
                        <a:cs typeface="Courier New"/>
                        <a:sym typeface="Courier New"/>
                      </a:endParaRPr>
                    </a:p>
                    <a:p>
                      <a:pPr indent="0" lvl="0" marL="31750" marR="0" rtl="0" algn="l">
                        <a:lnSpc>
                          <a:spcPct val="100000"/>
                        </a:lnSpc>
                        <a:spcBef>
                          <a:spcPts val="465"/>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mov</a:t>
                      </a:r>
                      <a:endParaRPr sz="1800" u="none" cap="none" strike="noStrike">
                        <a:latin typeface="Courier New"/>
                        <a:ea typeface="Courier New"/>
                        <a:cs typeface="Courier New"/>
                        <a:sym typeface="Courier New"/>
                      </a:endParaRPr>
                    </a:p>
                  </a:txBody>
                  <a:tcPr marT="0" marB="0" marR="0" marL="0"/>
                </a:tc>
                <a:tc>
                  <a:txBody>
                    <a:bodyPr/>
                    <a:lstStyle/>
                    <a:p>
                      <a:pPr indent="0" lvl="0" marL="304165" marR="0" rtl="0" algn="l">
                        <a:lnSpc>
                          <a:spcPct val="115000"/>
                        </a:lnSpc>
                        <a:spcBef>
                          <a:spcPts val="0"/>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AH,AH</a:t>
                      </a:r>
                      <a:endParaRPr sz="1800" u="none" cap="none" strike="noStrike">
                        <a:latin typeface="Courier New"/>
                        <a:ea typeface="Courier New"/>
                        <a:cs typeface="Courier New"/>
                        <a:sym typeface="Courier New"/>
                      </a:endParaRPr>
                    </a:p>
                    <a:p>
                      <a:pPr indent="0" lvl="0" marL="304165" marR="0" rtl="0" algn="l">
                        <a:lnSpc>
                          <a:spcPct val="100000"/>
                        </a:lnSpc>
                        <a:spcBef>
                          <a:spcPts val="465"/>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AL,'9'</a:t>
                      </a:r>
                      <a:endParaRPr sz="1800" u="none" cap="none" strike="noStrike">
                        <a:latin typeface="Courier New"/>
                        <a:ea typeface="Courier New"/>
                        <a:cs typeface="Courier New"/>
                        <a:sym typeface="Courier New"/>
                      </a:endParaRPr>
                    </a:p>
                  </a:txBody>
                  <a:tcPr marT="0" marB="0" marR="0" marL="0"/>
                </a:tc>
                <a:tc>
                  <a:txBody>
                    <a:bodyPr/>
                    <a:lstStyle/>
                    <a:p>
                      <a:pPr indent="0" lvl="0" marL="227329" marR="0" rtl="0" algn="l">
                        <a:lnSpc>
                          <a:spcPct val="115000"/>
                        </a:lnSpc>
                        <a:spcBef>
                          <a:spcPts val="0"/>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a:t>
                      </a:r>
                      <a:endParaRPr sz="1800" u="none" cap="none" strike="noStrike">
                        <a:latin typeface="Courier New"/>
                        <a:ea typeface="Courier New"/>
                        <a:cs typeface="Courier New"/>
                        <a:sym typeface="Courier New"/>
                      </a:endParaRPr>
                    </a:p>
                    <a:p>
                      <a:pPr indent="0" lvl="0" marL="227329" marR="0" rtl="0" algn="l">
                        <a:lnSpc>
                          <a:spcPct val="100000"/>
                        </a:lnSpc>
                        <a:spcBef>
                          <a:spcPts val="465"/>
                        </a:spcBef>
                        <a:spcAft>
                          <a:spcPts val="0"/>
                        </a:spcAft>
                        <a:buClr>
                          <a:schemeClr val="dk1"/>
                        </a:buClr>
                        <a:buSzPts val="1800"/>
                        <a:buFont typeface="Courier New"/>
                        <a:buNone/>
                      </a:pPr>
                      <a:r>
                        <a:rPr b="1" lang="en-IN" sz="1800" u="none" cap="none" strike="noStrike">
                          <a:latin typeface="Courier New"/>
                          <a:ea typeface="Courier New"/>
                          <a:cs typeface="Courier New"/>
                          <a:sym typeface="Courier New"/>
                        </a:rPr>
                        <a:t>;</a:t>
                      </a:r>
                      <a:endParaRPr sz="1800" u="none" cap="none" strike="noStrik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322175">
                <a:tc>
                  <a:txBody>
                    <a:bodyPr/>
                    <a:lstStyle/>
                    <a:p>
                      <a:pPr indent="0" lvl="0" marL="3175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sub</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321600">
                <a:tc>
                  <a:txBody>
                    <a:bodyPr/>
                    <a:lstStyle/>
                    <a:p>
                      <a:pPr indent="0" lvl="0" marL="3175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aas</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700"/>
                        <a:buFont typeface="Constantia"/>
                        <a:buNone/>
                      </a:pPr>
                      <a:r>
                        <a:t/>
                      </a:r>
                      <a:endParaRPr sz="1700" u="none">
                        <a:latin typeface="Times New Roman"/>
                        <a:ea typeface="Times New Roman"/>
                        <a:cs typeface="Times New Roman"/>
                        <a:sym typeface="Times New Roman"/>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87425">
                <a:tc>
                  <a:txBody>
                    <a:bodyPr/>
                    <a:lstStyle/>
                    <a:p>
                      <a:pPr indent="0" lvl="0" marL="31750"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or</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AL,30H</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bl>
          </a:graphicData>
        </a:graphic>
      </p:graphicFrame>
      <p:sp>
        <p:nvSpPr>
          <p:cNvPr id="484" name="Google Shape;484;p56"/>
          <p:cNvSpPr txBox="1"/>
          <p:nvPr/>
        </p:nvSpPr>
        <p:spPr>
          <a:xfrm>
            <a:off x="1116676" y="3716838"/>
            <a:ext cx="4458855" cy="764638"/>
          </a:xfrm>
          <a:prstGeom prst="rect">
            <a:avLst/>
          </a:prstGeom>
          <a:noFill/>
          <a:ln>
            <a:noFill/>
          </a:ln>
        </p:spPr>
        <p:txBody>
          <a:bodyPr anchorCtr="0" anchor="t" bIns="0" lIns="0" spcFirstLastPara="1" rIns="0" wrap="square" tIns="63800">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Example 2: Negative result</a:t>
            </a:r>
            <a:endParaRPr b="0" i="0" sz="2500" u="none">
              <a:solidFill>
                <a:schemeClr val="dk1"/>
              </a:solidFill>
              <a:latin typeface="Times New Roman"/>
              <a:ea typeface="Times New Roman"/>
              <a:cs typeface="Times New Roman"/>
              <a:sym typeface="Times New Roman"/>
            </a:endParaRPr>
          </a:p>
          <a:p>
            <a:pPr indent="0" lvl="0" marL="831980" marR="0" rtl="0" algn="l">
              <a:lnSpc>
                <a:spcPct val="100000"/>
              </a:lnSpc>
              <a:spcBef>
                <a:spcPts val="301"/>
              </a:spcBef>
              <a:spcAft>
                <a:spcPts val="0"/>
              </a:spcAft>
              <a:buClr>
                <a:schemeClr val="dk1"/>
              </a:buClr>
              <a:buSzPts val="1800"/>
              <a:buFont typeface="Courier New"/>
              <a:buNone/>
            </a:pPr>
            <a:r>
              <a:rPr b="1" i="0" lang="en-IN" sz="1800" u="none">
                <a:solidFill>
                  <a:schemeClr val="dk1"/>
                </a:solidFill>
                <a:latin typeface="Courier New"/>
                <a:ea typeface="Courier New"/>
                <a:cs typeface="Courier New"/>
                <a:sym typeface="Courier New"/>
              </a:rPr>
              <a:t>sub	AH,AH	; </a:t>
            </a:r>
            <a:endParaRPr b="0" i="0" sz="1800" u="none">
              <a:solidFill>
                <a:schemeClr val="dk1"/>
              </a:solidFill>
              <a:latin typeface="Courier New"/>
              <a:ea typeface="Courier New"/>
              <a:cs typeface="Courier New"/>
              <a:sym typeface="Courier New"/>
            </a:endParaRPr>
          </a:p>
        </p:txBody>
      </p:sp>
      <p:graphicFrame>
        <p:nvGraphicFramePr>
          <p:cNvPr id="485" name="Google Shape;485;p56"/>
          <p:cNvGraphicFramePr/>
          <p:nvPr/>
        </p:nvGraphicFramePr>
        <p:xfrm>
          <a:off x="1045094" y="4553575"/>
          <a:ext cx="3000000" cy="3000000"/>
        </p:xfrm>
        <a:graphic>
          <a:graphicData uri="http://schemas.openxmlformats.org/drawingml/2006/table">
            <a:tbl>
              <a:tblPr bandRow="1" firstRow="1">
                <a:noFill/>
                <a:tableStyleId>{7CF5ABF6-A614-4836-B4FD-B1D67D3B6409}</a:tableStyleId>
              </a:tblPr>
              <a:tblGrid>
                <a:gridCol w="1607700"/>
                <a:gridCol w="1317325"/>
                <a:gridCol w="416225"/>
              </a:tblGrid>
              <a:tr h="287425">
                <a:tc>
                  <a:txBody>
                    <a:bodyPr/>
                    <a:lstStyle/>
                    <a:p>
                      <a:pPr indent="0" lvl="0" marL="1005839"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mov</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r>
              <a:tr h="321600">
                <a:tc>
                  <a:txBody>
                    <a:bodyPr/>
                    <a:lstStyle/>
                    <a:p>
                      <a:pPr indent="0" lvl="0" marL="1005839"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sub</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AL,'9'</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r>
              <a:tr h="322175">
                <a:tc>
                  <a:txBody>
                    <a:bodyPr/>
                    <a:lstStyle/>
                    <a:p>
                      <a:pPr indent="0" lvl="0" marL="1005839"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aas</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700"/>
                        <a:buFont typeface="Constantia"/>
                        <a:buNone/>
                      </a:pPr>
                      <a:r>
                        <a:t/>
                      </a:r>
                      <a:endParaRPr sz="1700" u="none">
                        <a:latin typeface="Times New Roman"/>
                        <a:ea typeface="Times New Roman"/>
                        <a:cs typeface="Times New Roman"/>
                        <a:sym typeface="Times New Roman"/>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r>
              <a:tr h="368675">
                <a:tc>
                  <a:txBody>
                    <a:bodyPr/>
                    <a:lstStyle/>
                    <a:p>
                      <a:pPr indent="0" lvl="0" marL="1005839"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or</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2216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AL,30H</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r>
            </a:tbl>
          </a:graphicData>
        </a:graphic>
      </p:graphicFrame>
      <p:sp>
        <p:nvSpPr>
          <p:cNvPr id="486" name="Google Shape;486;p56"/>
          <p:cNvSpPr txBox="1"/>
          <p:nvPr/>
        </p:nvSpPr>
        <p:spPr>
          <a:xfrm>
            <a:off x="0" y="785794"/>
            <a:ext cx="9144000" cy="689192"/>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400"/>
              <a:buFont typeface="Calibri"/>
              <a:buNone/>
            </a:pPr>
            <a:r>
              <a:rPr b="1" i="0" lang="en-IN" sz="4400" u="none" cap="none" strike="noStrike">
                <a:solidFill>
                  <a:schemeClr val="dk2"/>
                </a:solidFill>
                <a:latin typeface="Calibri"/>
                <a:ea typeface="Calibri"/>
                <a:cs typeface="Calibri"/>
                <a:sym typeface="Calibri"/>
              </a:rPr>
              <a:t>AAS (ASCII Adjust After Subtraction)</a:t>
            </a:r>
            <a:r>
              <a:rPr b="1" i="0" lang="en-IN" sz="16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nvSpPr>
        <p:spPr>
          <a:xfrm>
            <a:off x="1116677" y="1704684"/>
            <a:ext cx="3733223" cy="395653"/>
          </a:xfrm>
          <a:prstGeom prst="rect">
            <a:avLst/>
          </a:prstGeom>
          <a:noFill/>
          <a:ln>
            <a:noFill/>
          </a:ln>
        </p:spPr>
        <p:txBody>
          <a:bodyPr anchorCtr="0" anchor="t" bIns="0" lIns="0" spcFirstLastPara="1" rIns="0" wrap="square" tIns="1082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Example 1: Positive result</a:t>
            </a:r>
            <a:endParaRPr b="0" i="0" sz="2500" u="none">
              <a:solidFill>
                <a:schemeClr val="dk1"/>
              </a:solidFill>
              <a:latin typeface="Times New Roman"/>
              <a:ea typeface="Times New Roman"/>
              <a:cs typeface="Times New Roman"/>
              <a:sym typeface="Times New Roman"/>
            </a:endParaRPr>
          </a:p>
        </p:txBody>
      </p:sp>
      <p:graphicFrame>
        <p:nvGraphicFramePr>
          <p:cNvPr id="492" name="Google Shape;492;p57"/>
          <p:cNvGraphicFramePr/>
          <p:nvPr/>
        </p:nvGraphicFramePr>
        <p:xfrm>
          <a:off x="1930631" y="2168073"/>
          <a:ext cx="3000000" cy="3000000"/>
        </p:xfrm>
        <a:graphic>
          <a:graphicData uri="http://schemas.openxmlformats.org/drawingml/2006/table">
            <a:tbl>
              <a:tblPr bandRow="1" firstRow="1">
                <a:noFill/>
                <a:tableStyleId>{7CF5ABF6-A614-4836-B4FD-B1D67D3B6409}</a:tableStyleId>
              </a:tblPr>
              <a:tblGrid>
                <a:gridCol w="722175"/>
                <a:gridCol w="1317325"/>
                <a:gridCol w="416225"/>
                <a:gridCol w="831850"/>
                <a:gridCol w="1761825"/>
              </a:tblGrid>
              <a:tr h="609600">
                <a:tc>
                  <a:txBody>
                    <a:bodyPr/>
                    <a:lstStyle/>
                    <a:p>
                      <a:pPr indent="0" lvl="0" marL="3175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sub</a:t>
                      </a:r>
                      <a:endParaRPr sz="1800" u="none">
                        <a:latin typeface="Courier New"/>
                        <a:ea typeface="Courier New"/>
                        <a:cs typeface="Courier New"/>
                        <a:sym typeface="Courier New"/>
                      </a:endParaRPr>
                    </a:p>
                    <a:p>
                      <a:pPr indent="0" lvl="0" marL="31750" marR="0" rtl="0" algn="l">
                        <a:lnSpc>
                          <a:spcPct val="100000"/>
                        </a:lnSpc>
                        <a:spcBef>
                          <a:spcPts val="465"/>
                        </a:spcBef>
                        <a:spcAft>
                          <a:spcPts val="0"/>
                        </a:spcAft>
                        <a:buClr>
                          <a:schemeClr val="dk1"/>
                        </a:buClr>
                        <a:buSzPts val="1800"/>
                        <a:buFont typeface="Courier New"/>
                        <a:buNone/>
                      </a:pPr>
                      <a:r>
                        <a:rPr b="1" lang="en-IN" sz="1800" u="none">
                          <a:latin typeface="Courier New"/>
                          <a:ea typeface="Courier New"/>
                          <a:cs typeface="Courier New"/>
                          <a:sym typeface="Courier New"/>
                        </a:rPr>
                        <a:t>mov</a:t>
                      </a:r>
                      <a:endParaRPr sz="1800" u="none">
                        <a:latin typeface="Courier New"/>
                        <a:ea typeface="Courier New"/>
                        <a:cs typeface="Courier New"/>
                        <a:sym typeface="Courier New"/>
                      </a:endParaRPr>
                    </a:p>
                  </a:txBody>
                  <a:tcPr marT="0" marB="0" marR="0" marL="0"/>
                </a:tc>
                <a:tc>
                  <a:txBody>
                    <a:bodyPr/>
                    <a:lstStyle/>
                    <a:p>
                      <a:pPr indent="0" lvl="0" marL="304165"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AH,AH</a:t>
                      </a:r>
                      <a:endParaRPr sz="1800" u="none">
                        <a:latin typeface="Courier New"/>
                        <a:ea typeface="Courier New"/>
                        <a:cs typeface="Courier New"/>
                        <a:sym typeface="Courier New"/>
                      </a:endParaRPr>
                    </a:p>
                    <a:p>
                      <a:pPr indent="0" lvl="0" marL="304165" marR="0" rtl="0" algn="l">
                        <a:lnSpc>
                          <a:spcPct val="100000"/>
                        </a:lnSpc>
                        <a:spcBef>
                          <a:spcPts val="465"/>
                        </a:spcBef>
                        <a:spcAft>
                          <a:spcPts val="0"/>
                        </a:spcAft>
                        <a:buClr>
                          <a:schemeClr val="dk1"/>
                        </a:buClr>
                        <a:buSzPts val="1800"/>
                        <a:buFont typeface="Courier New"/>
                        <a:buNone/>
                      </a:pPr>
                      <a:r>
                        <a:rPr b="1" lang="en-IN" sz="1800" u="none">
                          <a:latin typeface="Courier New"/>
                          <a:ea typeface="Courier New"/>
                          <a:cs typeface="Courier New"/>
                          <a:sym typeface="Courier New"/>
                        </a:rPr>
                        <a:t>AL,'9'</a:t>
                      </a:r>
                      <a:endParaRPr sz="1800" u="none">
                        <a:latin typeface="Courier New"/>
                        <a:ea typeface="Courier New"/>
                        <a:cs typeface="Courier New"/>
                        <a:sym typeface="Courier New"/>
                      </a:endParaRPr>
                    </a:p>
                  </a:txBody>
                  <a:tcPr marT="0" marB="0" marR="0" marL="0"/>
                </a:tc>
                <a:tc>
                  <a:txBody>
                    <a:bodyPr/>
                    <a:lstStyle/>
                    <a:p>
                      <a:pPr indent="0" lvl="0" marL="227329"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p>
                      <a:pPr indent="0" lvl="0" marL="227329" marR="0" rtl="0" algn="l">
                        <a:lnSpc>
                          <a:spcPct val="100000"/>
                        </a:lnSpc>
                        <a:spcBef>
                          <a:spcPts val="465"/>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clear</a:t>
                      </a:r>
                      <a:endParaRPr sz="1800" u="none">
                        <a:latin typeface="Courier New"/>
                        <a:ea typeface="Courier New"/>
                        <a:cs typeface="Courier New"/>
                        <a:sym typeface="Courier New"/>
                      </a:endParaRPr>
                    </a:p>
                    <a:p>
                      <a:pPr indent="0" lvl="0" marL="74930" marR="0" rtl="0" algn="l">
                        <a:lnSpc>
                          <a:spcPct val="100000"/>
                        </a:lnSpc>
                        <a:spcBef>
                          <a:spcPts val="465"/>
                        </a:spcBef>
                        <a:spcAft>
                          <a:spcPts val="0"/>
                        </a:spcAft>
                        <a:buClr>
                          <a:schemeClr val="dk1"/>
                        </a:buClr>
                        <a:buSzPts val="1800"/>
                        <a:buFont typeface="Courier New"/>
                        <a:buNone/>
                      </a:pPr>
                      <a:r>
                        <a:rPr b="1" lang="en-IN" sz="1800" u="none">
                          <a:latin typeface="Courier New"/>
                          <a:ea typeface="Courier New"/>
                          <a:cs typeface="Courier New"/>
                          <a:sym typeface="Courier New"/>
                        </a:rPr>
                        <a:t>AL :=</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AH</a:t>
                      </a:r>
                      <a:endParaRPr sz="1800" u="none">
                        <a:latin typeface="Courier New"/>
                        <a:ea typeface="Courier New"/>
                        <a:cs typeface="Courier New"/>
                        <a:sym typeface="Courier New"/>
                      </a:endParaRPr>
                    </a:p>
                    <a:p>
                      <a:pPr indent="0" lvl="0" marL="74295" marR="0" rtl="0" algn="l">
                        <a:lnSpc>
                          <a:spcPct val="100000"/>
                        </a:lnSpc>
                        <a:spcBef>
                          <a:spcPts val="465"/>
                        </a:spcBef>
                        <a:spcAft>
                          <a:spcPts val="0"/>
                        </a:spcAft>
                        <a:buClr>
                          <a:schemeClr val="dk1"/>
                        </a:buClr>
                        <a:buSzPts val="1800"/>
                        <a:buFont typeface="Courier New"/>
                        <a:buNone/>
                      </a:pPr>
                      <a:r>
                        <a:rPr b="1" lang="en-IN" sz="1800" u="none">
                          <a:latin typeface="Courier New"/>
                          <a:ea typeface="Courier New"/>
                          <a:cs typeface="Courier New"/>
                          <a:sym typeface="Courier New"/>
                        </a:rPr>
                        <a:t>39H</a:t>
                      </a:r>
                      <a:endParaRPr sz="1800" u="none">
                        <a:latin typeface="Courier New"/>
                        <a:ea typeface="Courier New"/>
                        <a:cs typeface="Courier New"/>
                        <a:sym typeface="Courier New"/>
                      </a:endParaRPr>
                    </a:p>
                  </a:txBody>
                  <a:tcPr marT="0" marB="0" marR="0" marL="0"/>
                </a:tc>
              </a:tr>
              <a:tr h="322175">
                <a:tc>
                  <a:txBody>
                    <a:bodyPr/>
                    <a:lstStyle/>
                    <a:p>
                      <a:pPr indent="0" lvl="0" marL="3175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sub</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 :=</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39H-33H = 6H</a:t>
                      </a:r>
                      <a:endParaRPr sz="1800" u="none">
                        <a:latin typeface="Courier New"/>
                        <a:ea typeface="Courier New"/>
                        <a:cs typeface="Courier New"/>
                        <a:sym typeface="Courier New"/>
                      </a:endParaRPr>
                    </a:p>
                  </a:txBody>
                  <a:tcPr marT="0" marB="0" marR="0" marL="0"/>
                </a:tc>
              </a:tr>
              <a:tr h="321600">
                <a:tc>
                  <a:txBody>
                    <a:bodyPr/>
                    <a:lstStyle/>
                    <a:p>
                      <a:pPr indent="0" lvl="0" marL="3175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aas</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700"/>
                        <a:buFont typeface="Constantia"/>
                        <a:buNone/>
                      </a:pPr>
                      <a:r>
                        <a:t/>
                      </a:r>
                      <a:endParaRPr sz="1700" u="none">
                        <a:latin typeface="Times New Roman"/>
                        <a:ea typeface="Times New Roman"/>
                        <a:cs typeface="Times New Roman"/>
                        <a:sym typeface="Times New Roman"/>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AX :=</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0006H</a:t>
                      </a:r>
                      <a:endParaRPr sz="1800" u="none">
                        <a:latin typeface="Courier New"/>
                        <a:ea typeface="Courier New"/>
                        <a:cs typeface="Courier New"/>
                        <a:sym typeface="Courier New"/>
                      </a:endParaRPr>
                    </a:p>
                  </a:txBody>
                  <a:tcPr marT="0" marB="0" marR="0" marL="0"/>
                </a:tc>
              </a:tr>
              <a:tr h="287425">
                <a:tc>
                  <a:txBody>
                    <a:bodyPr/>
                    <a:lstStyle/>
                    <a:p>
                      <a:pPr indent="0" lvl="0" marL="31750"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or</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AL,30H</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 :=</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36H</a:t>
                      </a:r>
                      <a:endParaRPr sz="1800" u="none">
                        <a:latin typeface="Courier New"/>
                        <a:ea typeface="Courier New"/>
                        <a:cs typeface="Courier New"/>
                        <a:sym typeface="Courier New"/>
                      </a:endParaRPr>
                    </a:p>
                  </a:txBody>
                  <a:tcPr marT="0" marB="0" marR="0" marL="0"/>
                </a:tc>
              </a:tr>
            </a:tbl>
          </a:graphicData>
        </a:graphic>
      </p:graphicFrame>
      <p:sp>
        <p:nvSpPr>
          <p:cNvPr id="493" name="Google Shape;493;p57"/>
          <p:cNvSpPr txBox="1"/>
          <p:nvPr/>
        </p:nvSpPr>
        <p:spPr>
          <a:xfrm>
            <a:off x="1116676" y="3716838"/>
            <a:ext cx="4458855" cy="764638"/>
          </a:xfrm>
          <a:prstGeom prst="rect">
            <a:avLst/>
          </a:prstGeom>
          <a:noFill/>
          <a:ln>
            <a:noFill/>
          </a:ln>
        </p:spPr>
        <p:txBody>
          <a:bodyPr anchorCtr="0" anchor="t" bIns="0" lIns="0" spcFirstLastPara="1" rIns="0" wrap="square" tIns="63800">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Example 2: Negative result</a:t>
            </a:r>
            <a:endParaRPr b="0" i="0" sz="2500" u="none">
              <a:solidFill>
                <a:schemeClr val="dk1"/>
              </a:solidFill>
              <a:latin typeface="Times New Roman"/>
              <a:ea typeface="Times New Roman"/>
              <a:cs typeface="Times New Roman"/>
              <a:sym typeface="Times New Roman"/>
            </a:endParaRPr>
          </a:p>
          <a:p>
            <a:pPr indent="0" lvl="0" marL="831980" marR="0" rtl="0" algn="l">
              <a:lnSpc>
                <a:spcPct val="100000"/>
              </a:lnSpc>
              <a:spcBef>
                <a:spcPts val="301"/>
              </a:spcBef>
              <a:spcAft>
                <a:spcPts val="0"/>
              </a:spcAft>
              <a:buClr>
                <a:schemeClr val="dk1"/>
              </a:buClr>
              <a:buSzPts val="1800"/>
              <a:buFont typeface="Courier New"/>
              <a:buNone/>
            </a:pPr>
            <a:r>
              <a:rPr b="1" i="0" lang="en-IN" sz="1800" u="none">
                <a:solidFill>
                  <a:schemeClr val="dk1"/>
                </a:solidFill>
                <a:latin typeface="Courier New"/>
                <a:ea typeface="Courier New"/>
                <a:cs typeface="Courier New"/>
                <a:sym typeface="Courier New"/>
              </a:rPr>
              <a:t>sub	AH,AH	; clear AH</a:t>
            </a:r>
            <a:endParaRPr b="0" i="0" sz="1800" u="none">
              <a:solidFill>
                <a:schemeClr val="dk1"/>
              </a:solidFill>
              <a:latin typeface="Courier New"/>
              <a:ea typeface="Courier New"/>
              <a:cs typeface="Courier New"/>
              <a:sym typeface="Courier New"/>
            </a:endParaRPr>
          </a:p>
        </p:txBody>
      </p:sp>
      <p:graphicFrame>
        <p:nvGraphicFramePr>
          <p:cNvPr id="494" name="Google Shape;494;p57"/>
          <p:cNvGraphicFramePr/>
          <p:nvPr/>
        </p:nvGraphicFramePr>
        <p:xfrm>
          <a:off x="1045094" y="4553575"/>
          <a:ext cx="3000000" cy="3000000"/>
        </p:xfrm>
        <a:graphic>
          <a:graphicData uri="http://schemas.openxmlformats.org/drawingml/2006/table">
            <a:tbl>
              <a:tblPr bandRow="1" firstRow="1">
                <a:noFill/>
                <a:tableStyleId>{7CF5ABF6-A614-4836-B4FD-B1D67D3B6409}</a:tableStyleId>
              </a:tblPr>
              <a:tblGrid>
                <a:gridCol w="1607700"/>
                <a:gridCol w="1317325"/>
                <a:gridCol w="416225"/>
                <a:gridCol w="416225"/>
                <a:gridCol w="416225"/>
                <a:gridCol w="2894450"/>
              </a:tblGrid>
              <a:tr h="287425">
                <a:tc>
                  <a:txBody>
                    <a:bodyPr/>
                    <a:lstStyle/>
                    <a:p>
                      <a:pPr indent="0" lvl="0" marL="1005839"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mov</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366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33H</a:t>
                      </a:r>
                      <a:endParaRPr sz="1800" u="none">
                        <a:latin typeface="Courier New"/>
                        <a:ea typeface="Courier New"/>
                        <a:cs typeface="Courier New"/>
                        <a:sym typeface="Courier New"/>
                      </a:endParaRPr>
                    </a:p>
                  </a:txBody>
                  <a:tcPr marT="0" marB="0" marR="0" marL="0"/>
                </a:tc>
              </a:tr>
              <a:tr h="321600">
                <a:tc>
                  <a:txBody>
                    <a:bodyPr/>
                    <a:lstStyle/>
                    <a:p>
                      <a:pPr indent="0" lvl="0" marL="1005839"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sub</a:t>
                      </a:r>
                      <a:endParaRPr sz="1800" u="none">
                        <a:latin typeface="Courier New"/>
                        <a:ea typeface="Courier New"/>
                        <a:cs typeface="Courier New"/>
                        <a:sym typeface="Courier New"/>
                      </a:endParaRPr>
                    </a:p>
                  </a:txBody>
                  <a:tcPr marT="0" marB="0" marR="0" marL="0"/>
                </a:tc>
                <a:tc>
                  <a:txBody>
                    <a:bodyPr/>
                    <a:lstStyle/>
                    <a:p>
                      <a:pPr indent="0" lvl="0" marL="0" marR="2216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AL,'9'</a:t>
                      </a:r>
                      <a:endParaRPr sz="1800" u="none">
                        <a:latin typeface="Courier New"/>
                        <a:ea typeface="Courier New"/>
                        <a:cs typeface="Courier New"/>
                        <a:sym typeface="Courier New"/>
                      </a:endParaRPr>
                    </a:p>
                  </a:txBody>
                  <a:tcPr marT="0" marB="0" marR="0" marL="0"/>
                </a:tc>
                <a:tc>
                  <a:txBody>
                    <a:bodyPr/>
                    <a:lstStyle/>
                    <a:p>
                      <a:pPr indent="0" lvl="0" marL="0" marR="69215" rtl="0" algn="r">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3660" marR="0" rtl="0" algn="l">
                        <a:lnSpc>
                          <a:spcPct val="131388"/>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33H-39H = FAH(2’ OF -6)</a:t>
                      </a:r>
                      <a:endParaRPr sz="1800" u="none">
                        <a:latin typeface="Courier New"/>
                        <a:ea typeface="Courier New"/>
                        <a:cs typeface="Courier New"/>
                        <a:sym typeface="Courier New"/>
                      </a:endParaRPr>
                    </a:p>
                  </a:txBody>
                  <a:tcPr marT="0" marB="0" marR="0" marL="0"/>
                </a:tc>
              </a:tr>
              <a:tr h="322175">
                <a:tc>
                  <a:txBody>
                    <a:bodyPr/>
                    <a:lstStyle/>
                    <a:p>
                      <a:pPr indent="0" lvl="0" marL="1005839"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aas</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700"/>
                        <a:buFont typeface="Constantia"/>
                        <a:buNone/>
                      </a:pPr>
                      <a:r>
                        <a:t/>
                      </a:r>
                      <a:endParaRPr sz="1700" u="none">
                        <a:latin typeface="Times New Roman"/>
                        <a:ea typeface="Times New Roman"/>
                        <a:cs typeface="Times New Roman"/>
                        <a:sym typeface="Times New Roman"/>
                      </a:endParaRPr>
                    </a:p>
                  </a:txBody>
                  <a:tcPr marT="0" marB="0" marR="0" marL="0"/>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AX</a:t>
                      </a:r>
                      <a:endParaRPr sz="1800" u="none">
                        <a:latin typeface="Courier New"/>
                        <a:ea typeface="Courier New"/>
                        <a:cs typeface="Courier New"/>
                        <a:sym typeface="Courier New"/>
                      </a:endParaRPr>
                    </a:p>
                  </a:txBody>
                  <a:tcPr marT="0" marB="0" marR="0" marL="0"/>
                </a:tc>
                <a:tc>
                  <a:txBody>
                    <a:bodyPr/>
                    <a:lstStyle/>
                    <a:p>
                      <a:pPr indent="0" lvl="0" marL="74295"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366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FF04H</a:t>
                      </a:r>
                      <a:endParaRPr sz="1800" u="none">
                        <a:latin typeface="Courier New"/>
                        <a:ea typeface="Courier New"/>
                        <a:cs typeface="Courier New"/>
                        <a:sym typeface="Courier New"/>
                      </a:endParaRPr>
                    </a:p>
                  </a:txBody>
                  <a:tcPr marT="0" marB="0" marR="0" marL="0"/>
                </a:tc>
              </a:tr>
              <a:tr h="368675">
                <a:tc>
                  <a:txBody>
                    <a:bodyPr/>
                    <a:lstStyle/>
                    <a:p>
                      <a:pPr indent="0" lvl="0" marL="1005839"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or</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2216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AL,30H</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69215" rtl="0" algn="r">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7493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AL</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74295"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73660" marR="0" rtl="0" algn="l">
                        <a:lnSpc>
                          <a:spcPct val="131944"/>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34H</a:t>
                      </a:r>
                      <a:endParaRPr sz="18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r>
            </a:tbl>
          </a:graphicData>
        </a:graphic>
      </p:graphicFrame>
      <p:sp>
        <p:nvSpPr>
          <p:cNvPr id="495" name="Google Shape;495;p57"/>
          <p:cNvSpPr txBox="1"/>
          <p:nvPr/>
        </p:nvSpPr>
        <p:spPr>
          <a:xfrm>
            <a:off x="0" y="785794"/>
            <a:ext cx="9144000" cy="689192"/>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400"/>
              <a:buFont typeface="Calibri"/>
              <a:buNone/>
            </a:pPr>
            <a:r>
              <a:rPr b="1" i="0" lang="en-IN" sz="4400" u="none" cap="none" strike="noStrike">
                <a:solidFill>
                  <a:schemeClr val="dk2"/>
                </a:solidFill>
                <a:latin typeface="Calibri"/>
                <a:ea typeface="Calibri"/>
                <a:cs typeface="Calibri"/>
                <a:sym typeface="Calibri"/>
              </a:rPr>
              <a:t>AAS (ASCII Adjust After Subtraction)</a:t>
            </a:r>
            <a:r>
              <a:rPr b="1" i="0" lang="en-IN" sz="16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p:nvPr/>
        </p:nvSpPr>
        <p:spPr>
          <a:xfrm>
            <a:off x="1045094" y="5855298"/>
            <a:ext cx="7065818" cy="0"/>
          </a:xfrm>
          <a:custGeom>
            <a:rect b="b" l="l" r="r" t="t"/>
            <a:pathLst>
              <a:path extrusionOk="0" h="120000" w="7772400">
                <a:moveTo>
                  <a:pt x="0" y="0"/>
                </a:moveTo>
                <a:lnTo>
                  <a:pt x="77724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01" name="Google Shape;501;p58"/>
          <p:cNvSpPr txBox="1"/>
          <p:nvPr/>
        </p:nvSpPr>
        <p:spPr>
          <a:xfrm>
            <a:off x="785787" y="1651142"/>
            <a:ext cx="7786742" cy="4110031"/>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multiplication</a:t>
            </a:r>
            <a:endParaRPr b="0" i="0" sz="2500" u="none">
              <a:solidFill>
                <a:schemeClr val="dk1"/>
              </a:solidFill>
              <a:latin typeface="Times New Roman"/>
              <a:ea typeface="Times New Roman"/>
              <a:cs typeface="Times New Roman"/>
              <a:sym typeface="Times New Roman"/>
            </a:endParaRPr>
          </a:p>
          <a:p>
            <a:pPr indent="-307718" lvl="0" marL="319115" marR="0" rtl="0" algn="just">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The </a:t>
            </a:r>
            <a:r>
              <a:rPr b="1" i="0" lang="en-IN" sz="2500" u="none">
                <a:solidFill>
                  <a:schemeClr val="dk1"/>
                </a:solidFill>
                <a:latin typeface="Courier New"/>
                <a:ea typeface="Courier New"/>
                <a:cs typeface="Courier New"/>
                <a:sym typeface="Courier New"/>
              </a:rPr>
              <a:t>aam </a:t>
            </a:r>
            <a:r>
              <a:rPr b="0" i="0" lang="en-IN" sz="2500" u="none">
                <a:solidFill>
                  <a:schemeClr val="dk1"/>
                </a:solidFill>
                <a:latin typeface="Times New Roman"/>
                <a:ea typeface="Times New Roman"/>
                <a:cs typeface="Times New Roman"/>
                <a:sym typeface="Times New Roman"/>
              </a:rPr>
              <a:t>instruction adjusts the result of a </a:t>
            </a:r>
            <a:r>
              <a:rPr b="1" i="0" lang="en-IN" sz="2500" u="none">
                <a:solidFill>
                  <a:schemeClr val="dk1"/>
                </a:solidFill>
                <a:latin typeface="Courier New"/>
                <a:ea typeface="Courier New"/>
                <a:cs typeface="Courier New"/>
                <a:sym typeface="Courier New"/>
              </a:rPr>
              <a:t>mul </a:t>
            </a:r>
            <a:r>
              <a:rPr b="0" i="0" lang="en-IN" sz="2500" u="none">
                <a:solidFill>
                  <a:schemeClr val="dk1"/>
                </a:solidFill>
                <a:latin typeface="Times New Roman"/>
                <a:ea typeface="Times New Roman"/>
                <a:cs typeface="Times New Roman"/>
                <a:sym typeface="Times New Roman"/>
              </a:rPr>
              <a:t>instruction</a:t>
            </a:r>
            <a:endParaRPr b="0" i="0" sz="2500" u="non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534"/>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Multiplication should not be performed on ASCII</a:t>
            </a:r>
            <a:endParaRPr b="0" i="0" sz="2200" u="none" cap="none" strike="noStrike">
              <a:solidFill>
                <a:schemeClr val="dk1"/>
              </a:solidFill>
              <a:latin typeface="Times New Roman"/>
              <a:ea typeface="Times New Roman"/>
              <a:cs typeface="Times New Roman"/>
              <a:sym typeface="Times New Roman"/>
            </a:endParaRPr>
          </a:p>
          <a:p>
            <a:pPr indent="0" lvl="0" marL="831980" marR="0" rtl="0" algn="just">
              <a:lnSpc>
                <a:spcPct val="100000"/>
              </a:lnSpc>
              <a:spcBef>
                <a:spcPts val="422"/>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Can be done on unpacked BCD</a:t>
            </a:r>
            <a:endParaRPr b="0" i="0" sz="1800" u="none">
              <a:solidFill>
                <a:schemeClr val="dk1"/>
              </a:solidFill>
              <a:latin typeface="Times New Roman"/>
              <a:ea typeface="Times New Roman"/>
              <a:cs typeface="Times New Roman"/>
              <a:sym typeface="Times New Roman"/>
            </a:endParaRPr>
          </a:p>
          <a:p>
            <a:pPr indent="-307718" lvl="0" marL="319115" marR="0" rtl="0" algn="just">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The </a:t>
            </a:r>
            <a:r>
              <a:rPr b="1" i="0" lang="en-IN" sz="2500" u="none">
                <a:solidFill>
                  <a:schemeClr val="dk1"/>
                </a:solidFill>
                <a:latin typeface="Courier New"/>
                <a:ea typeface="Courier New"/>
                <a:cs typeface="Courier New"/>
                <a:sym typeface="Courier New"/>
              </a:rPr>
              <a:t>aam </a:t>
            </a:r>
            <a:r>
              <a:rPr b="0" i="0" lang="en-IN" sz="2500" u="none">
                <a:solidFill>
                  <a:schemeClr val="dk1"/>
                </a:solidFill>
                <a:latin typeface="Times New Roman"/>
                <a:ea typeface="Times New Roman"/>
                <a:cs typeface="Times New Roman"/>
                <a:sym typeface="Times New Roman"/>
              </a:rPr>
              <a:t>instruction works as follows</a:t>
            </a:r>
            <a:endParaRPr b="0" i="0" sz="2500" u="non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682"/>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AL is divided by 10</a:t>
            </a:r>
            <a:endParaRPr b="0" i="0" sz="2200" u="none" cap="none" strike="noStrik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516"/>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Quotient is stored in AH</a:t>
            </a:r>
            <a:endParaRPr b="0" i="0" sz="2200" u="none" cap="none" strike="noStrik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507"/>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Remainder in AL</a:t>
            </a:r>
            <a:endParaRPr b="0" i="0" sz="2200" u="none" cap="none" strike="noStrik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9"/>
              </a:spcBef>
              <a:spcAft>
                <a:spcPts val="0"/>
              </a:spcAft>
              <a:buClr>
                <a:schemeClr val="dk1"/>
              </a:buClr>
              <a:buSzPts val="2500"/>
              <a:buFont typeface="Courier New"/>
              <a:buChar char="•"/>
            </a:pPr>
            <a:r>
              <a:rPr b="1" i="0" lang="en-IN" sz="2500" u="none">
                <a:solidFill>
                  <a:schemeClr val="dk1"/>
                </a:solidFill>
                <a:latin typeface="Courier New"/>
                <a:ea typeface="Courier New"/>
                <a:cs typeface="Courier New"/>
                <a:sym typeface="Courier New"/>
              </a:rPr>
              <a:t>aam </a:t>
            </a:r>
            <a:r>
              <a:rPr b="0" i="0" lang="en-IN" sz="2500" u="none">
                <a:solidFill>
                  <a:schemeClr val="dk1"/>
                </a:solidFill>
                <a:latin typeface="Times New Roman"/>
                <a:ea typeface="Times New Roman"/>
                <a:cs typeface="Times New Roman"/>
                <a:sym typeface="Times New Roman"/>
              </a:rPr>
              <a:t>does not work with </a:t>
            </a:r>
            <a:r>
              <a:rPr b="1" i="0" lang="en-IN" sz="2500" u="none">
                <a:solidFill>
                  <a:schemeClr val="dk1"/>
                </a:solidFill>
                <a:latin typeface="Courier New"/>
                <a:ea typeface="Courier New"/>
                <a:cs typeface="Courier New"/>
                <a:sym typeface="Courier New"/>
              </a:rPr>
              <a:t>imul </a:t>
            </a:r>
            <a:r>
              <a:rPr b="0" i="0" lang="en-IN" sz="2500" u="none">
                <a:solidFill>
                  <a:schemeClr val="dk1"/>
                </a:solidFill>
                <a:latin typeface="Times New Roman"/>
                <a:ea typeface="Times New Roman"/>
                <a:cs typeface="Times New Roman"/>
                <a:sym typeface="Times New Roman"/>
              </a:rPr>
              <a:t>instruction</a:t>
            </a:r>
            <a:endParaRPr b="0" i="0" sz="2500" u="none">
              <a:solidFill>
                <a:schemeClr val="dk1"/>
              </a:solidFill>
              <a:latin typeface="Times New Roman"/>
              <a:ea typeface="Times New Roman"/>
              <a:cs typeface="Times New Roman"/>
              <a:sym typeface="Times New Roman"/>
            </a:endParaRPr>
          </a:p>
        </p:txBody>
      </p:sp>
      <p:sp>
        <p:nvSpPr>
          <p:cNvPr id="502" name="Google Shape;502;p58"/>
          <p:cNvSpPr txBox="1"/>
          <p:nvPr>
            <p:ph type="title"/>
          </p:nvPr>
        </p:nvSpPr>
        <p:spPr>
          <a:xfrm>
            <a:off x="142844" y="785794"/>
            <a:ext cx="9001156" cy="627637"/>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000"/>
              <a:buFont typeface="Calibri"/>
              <a:buNone/>
            </a:pPr>
            <a:r>
              <a:rPr b="1" lang="en-IN" sz="4000"/>
              <a:t>AAM (ASCII Adjust After Multiplication)</a:t>
            </a:r>
            <a:endParaRPr b="1" sz="4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p:nvPr/>
        </p:nvSpPr>
        <p:spPr>
          <a:xfrm>
            <a:off x="1045094" y="5855298"/>
            <a:ext cx="7065818" cy="0"/>
          </a:xfrm>
          <a:custGeom>
            <a:rect b="b" l="l" r="r" t="t"/>
            <a:pathLst>
              <a:path extrusionOk="0" h="120000" w="7772400">
                <a:moveTo>
                  <a:pt x="0" y="0"/>
                </a:moveTo>
                <a:lnTo>
                  <a:pt x="77724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09" name="Google Shape;509;p59"/>
          <p:cNvSpPr txBox="1"/>
          <p:nvPr/>
        </p:nvSpPr>
        <p:spPr>
          <a:xfrm>
            <a:off x="571472" y="1651142"/>
            <a:ext cx="8143932" cy="3068720"/>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multiplication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AL,5H</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BL,7H</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MUL BL</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AAM                 </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HLT</a:t>
            </a:r>
            <a:endParaRPr b="0" i="0" sz="2500" u="none">
              <a:solidFill>
                <a:schemeClr val="dk1"/>
              </a:solidFill>
              <a:latin typeface="Times New Roman"/>
              <a:ea typeface="Times New Roman"/>
              <a:cs typeface="Times New Roman"/>
              <a:sym typeface="Times New Roman"/>
            </a:endParaRPr>
          </a:p>
        </p:txBody>
      </p:sp>
      <p:sp>
        <p:nvSpPr>
          <p:cNvPr id="510" name="Google Shape;510;p59"/>
          <p:cNvSpPr txBox="1"/>
          <p:nvPr/>
        </p:nvSpPr>
        <p:spPr>
          <a:xfrm>
            <a:off x="0" y="785794"/>
            <a:ext cx="9144000" cy="627637"/>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000"/>
              <a:buFont typeface="Calibri"/>
              <a:buNone/>
            </a:pPr>
            <a:r>
              <a:rPr b="1" i="0" lang="en-IN" sz="4000" u="none" cap="none" strike="noStrike">
                <a:solidFill>
                  <a:schemeClr val="dk2"/>
                </a:solidFill>
                <a:latin typeface="Calibri"/>
                <a:ea typeface="Calibri"/>
                <a:cs typeface="Calibri"/>
                <a:sym typeface="Calibri"/>
              </a:rPr>
              <a:t>AAM (ASCII Adjust After Multiplication)</a:t>
            </a:r>
            <a:r>
              <a:rPr b="1" i="0" lang="en-IN" sz="14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58" name="Google Shape;158;p6"/>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90000"/>
              </a:lnSpc>
              <a:spcBef>
                <a:spcPts val="0"/>
              </a:spcBef>
              <a:spcAft>
                <a:spcPts val="0"/>
              </a:spcAft>
              <a:buClr>
                <a:srgbClr val="E7BC29"/>
              </a:buClr>
              <a:buSzPts val="2375"/>
              <a:buFont typeface="Noto Sans Symbols"/>
              <a:buChar char="⚫"/>
            </a:pPr>
            <a:r>
              <a:rPr b="1" i="0" lang="en-IN" sz="2500" u="none" cap="none" strike="noStrike">
                <a:solidFill>
                  <a:schemeClr val="dk1"/>
                </a:solidFill>
                <a:latin typeface="Constantia"/>
                <a:ea typeface="Constantia"/>
                <a:cs typeface="Constantia"/>
                <a:sym typeface="Constantia"/>
              </a:rPr>
              <a:t>PUSH Operand:</a:t>
            </a:r>
            <a:endParaRPr/>
          </a:p>
          <a:p>
            <a:pPr indent="-246888" lvl="1" marL="640080" marR="0" rtl="0" algn="just">
              <a:lnSpc>
                <a:spcPct val="9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It pushes the operand into top of stack.</a:t>
            </a:r>
            <a:endParaRPr/>
          </a:p>
          <a:p>
            <a:pPr indent="-246888" lvl="1" marL="640080" marR="0" rtl="0" algn="just">
              <a:lnSpc>
                <a:spcPct val="9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E.g.: PUSH BX</a:t>
            </a:r>
            <a:endParaRPr/>
          </a:p>
          <a:p>
            <a:pPr indent="-274320" lvl="0" marL="274320" marR="0" rtl="0" algn="l">
              <a:lnSpc>
                <a:spcPct val="90000"/>
              </a:lnSpc>
              <a:spcBef>
                <a:spcPts val="1700"/>
              </a:spcBef>
              <a:spcAft>
                <a:spcPts val="0"/>
              </a:spcAft>
              <a:buClr>
                <a:srgbClr val="E7BC29"/>
              </a:buClr>
              <a:buSzPts val="2375"/>
              <a:buFont typeface="Noto Sans Symbols"/>
              <a:buNone/>
            </a:pPr>
            <a:r>
              <a:t/>
            </a:r>
            <a:endParaRPr b="0" i="0" sz="2500" u="none" cap="none" strike="noStrike">
              <a:solidFill>
                <a:schemeClr val="dk1"/>
              </a:solidFill>
              <a:latin typeface="Constantia"/>
              <a:ea typeface="Constantia"/>
              <a:cs typeface="Constantia"/>
              <a:sym typeface="Constantia"/>
            </a:endParaRPr>
          </a:p>
          <a:p>
            <a:pPr indent="-274320" lvl="0" marL="274320" marR="0" rtl="0" algn="l">
              <a:lnSpc>
                <a:spcPct val="90000"/>
              </a:lnSpc>
              <a:spcBef>
                <a:spcPts val="1700"/>
              </a:spcBef>
              <a:spcAft>
                <a:spcPts val="0"/>
              </a:spcAft>
              <a:buClr>
                <a:srgbClr val="E7BC29"/>
              </a:buClr>
              <a:buSzPts val="2375"/>
              <a:buFont typeface="Noto Sans Symbols"/>
              <a:buChar char="⚫"/>
            </a:pPr>
            <a:r>
              <a:rPr b="1" i="0" lang="en-IN" sz="2500" u="none" cap="none" strike="noStrike">
                <a:solidFill>
                  <a:schemeClr val="dk1"/>
                </a:solidFill>
                <a:latin typeface="Constantia"/>
                <a:ea typeface="Constantia"/>
                <a:cs typeface="Constantia"/>
                <a:sym typeface="Constantia"/>
              </a:rPr>
              <a:t>POP Des:</a:t>
            </a:r>
            <a:endParaRPr/>
          </a:p>
          <a:p>
            <a:pPr indent="-246888" lvl="1" marL="640080" marR="0" rtl="0" algn="just">
              <a:lnSpc>
                <a:spcPct val="9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It pops the operand from top of stack to Des.</a:t>
            </a:r>
            <a:endParaRPr/>
          </a:p>
          <a:p>
            <a:pPr indent="-246888" lvl="1" marL="640080" marR="0" rtl="0" algn="just">
              <a:lnSpc>
                <a:spcPct val="90000"/>
              </a:lnSpc>
              <a:spcBef>
                <a:spcPts val="1660"/>
              </a:spcBef>
              <a:spcAft>
                <a:spcPts val="0"/>
              </a:spcAft>
              <a:buClr>
                <a:schemeClr val="accent1"/>
              </a:buClr>
              <a:buSzPts val="1955"/>
              <a:buFont typeface="Noto Sans Symbols"/>
              <a:buChar char="⚫"/>
            </a:pPr>
            <a:r>
              <a:rPr b="1" i="0" lang="en-IN" sz="2300" u="none" cap="none" strike="noStrike">
                <a:solidFill>
                  <a:schemeClr val="dk1"/>
                </a:solidFill>
                <a:latin typeface="Constantia"/>
                <a:ea typeface="Constantia"/>
                <a:cs typeface="Constantia"/>
                <a:sym typeface="Constantia"/>
              </a:rPr>
              <a:t>Des can be a general purpose register, segment register (except CS) or memory location</a:t>
            </a:r>
            <a:r>
              <a:rPr b="0" i="0" lang="en-IN" sz="2300" u="none" cap="none" strike="noStrike">
                <a:solidFill>
                  <a:schemeClr val="dk1"/>
                </a:solidFill>
                <a:latin typeface="Constantia"/>
                <a:ea typeface="Constantia"/>
                <a:cs typeface="Constantia"/>
                <a:sym typeface="Constantia"/>
              </a:rPr>
              <a:t>.</a:t>
            </a:r>
            <a:endParaRPr/>
          </a:p>
          <a:p>
            <a:pPr indent="-246888" lvl="1" marL="640080" marR="0" rtl="0" algn="just">
              <a:lnSpc>
                <a:spcPct val="9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E.g.: POP AX</a:t>
            </a:r>
            <a:endParaRPr b="0" i="0" sz="23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0"/>
          <p:cNvSpPr/>
          <p:nvPr/>
        </p:nvSpPr>
        <p:spPr>
          <a:xfrm>
            <a:off x="1045094" y="5855298"/>
            <a:ext cx="7065818" cy="0"/>
          </a:xfrm>
          <a:custGeom>
            <a:rect b="b" l="l" r="r" t="t"/>
            <a:pathLst>
              <a:path extrusionOk="0" h="120000" w="7772400">
                <a:moveTo>
                  <a:pt x="0" y="0"/>
                </a:moveTo>
                <a:lnTo>
                  <a:pt x="77724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16" name="Google Shape;516;p60"/>
          <p:cNvSpPr txBox="1"/>
          <p:nvPr/>
        </p:nvSpPr>
        <p:spPr>
          <a:xfrm>
            <a:off x="571472" y="1651142"/>
            <a:ext cx="8143932" cy="3453441"/>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multiplication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eg.</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AL,5H</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BL,7H</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MUL BL             5*7 = </a:t>
            </a:r>
            <a:r>
              <a:rPr b="1" i="0" lang="en-IN" sz="2500" u="none">
                <a:solidFill>
                  <a:schemeClr val="dk1"/>
                </a:solidFill>
                <a:latin typeface="Times New Roman"/>
                <a:ea typeface="Times New Roman"/>
                <a:cs typeface="Times New Roman"/>
                <a:sym typeface="Times New Roman"/>
              </a:rPr>
              <a:t>23H</a:t>
            </a:r>
            <a:r>
              <a:rPr b="0" i="0" lang="en-IN" sz="2500" u="none">
                <a:solidFill>
                  <a:schemeClr val="dk1"/>
                </a:solidFill>
                <a:latin typeface="Times New Roman"/>
                <a:ea typeface="Times New Roman"/>
                <a:cs typeface="Times New Roman"/>
                <a:sym typeface="Times New Roman"/>
              </a:rPr>
              <a:t> (35)-----(35/16 = 2(Q), 3(R))   			Result will go in AX(16 bit)</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AAM                 35/10 = 3(Q), 5(R) ,   AH&lt;- 03   AL &lt;- 05</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HLT</a:t>
            </a:r>
            <a:endParaRPr b="0" i="0" sz="2500" u="none">
              <a:solidFill>
                <a:schemeClr val="dk1"/>
              </a:solidFill>
              <a:latin typeface="Times New Roman"/>
              <a:ea typeface="Times New Roman"/>
              <a:cs typeface="Times New Roman"/>
              <a:sym typeface="Times New Roman"/>
            </a:endParaRPr>
          </a:p>
        </p:txBody>
      </p:sp>
      <p:sp>
        <p:nvSpPr>
          <p:cNvPr id="517" name="Google Shape;517;p60"/>
          <p:cNvSpPr txBox="1"/>
          <p:nvPr/>
        </p:nvSpPr>
        <p:spPr>
          <a:xfrm>
            <a:off x="0" y="785794"/>
            <a:ext cx="9144000" cy="627637"/>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000"/>
              <a:buFont typeface="Calibri"/>
              <a:buNone/>
            </a:pPr>
            <a:r>
              <a:rPr b="1" i="0" lang="en-IN" sz="4000" u="none" cap="none" strike="noStrike">
                <a:solidFill>
                  <a:schemeClr val="dk2"/>
                </a:solidFill>
                <a:latin typeface="Calibri"/>
                <a:ea typeface="Calibri"/>
                <a:cs typeface="Calibri"/>
                <a:sym typeface="Calibri"/>
              </a:rPr>
              <a:t>AAM (ASCII Adjust After Multiplication)</a:t>
            </a:r>
            <a:r>
              <a:rPr b="1" i="0" lang="en-IN" sz="14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graphicFrame>
        <p:nvGraphicFramePr>
          <p:cNvPr id="522" name="Google Shape;522;p61"/>
          <p:cNvGraphicFramePr/>
          <p:nvPr/>
        </p:nvGraphicFramePr>
        <p:xfrm>
          <a:off x="785786" y="1428736"/>
          <a:ext cx="3000000" cy="3000000"/>
        </p:xfrm>
        <a:graphic>
          <a:graphicData uri="http://schemas.openxmlformats.org/drawingml/2006/table">
            <a:tbl>
              <a:tblPr bandRow="1" firstRow="1">
                <a:noFill/>
                <a:tableStyleId>{7CF5ABF6-A614-4836-B4FD-B1D67D3B6409}</a:tableStyleId>
              </a:tblPr>
              <a:tblGrid>
                <a:gridCol w="1290125"/>
                <a:gridCol w="1501700"/>
                <a:gridCol w="286775"/>
                <a:gridCol w="5065350"/>
              </a:tblGrid>
              <a:tr h="1035425">
                <a:tc gridSpan="2">
                  <a:txBody>
                    <a:bodyPr/>
                    <a:lstStyle/>
                    <a:p>
                      <a:pPr indent="-342900" lvl="0" marL="434340" marR="0" rtl="0" algn="l">
                        <a:lnSpc>
                          <a:spcPct val="100000"/>
                        </a:lnSpc>
                        <a:spcBef>
                          <a:spcPts val="0"/>
                        </a:spcBef>
                        <a:spcAft>
                          <a:spcPts val="0"/>
                        </a:spcAft>
                        <a:buClr>
                          <a:schemeClr val="dk1"/>
                        </a:buClr>
                        <a:buSzPts val="2500"/>
                        <a:buFont typeface="Times New Roman"/>
                        <a:buChar char="•"/>
                      </a:pPr>
                      <a:r>
                        <a:rPr lang="en-IN" sz="2500" u="none">
                          <a:latin typeface="Times New Roman"/>
                          <a:ea typeface="Times New Roman"/>
                          <a:cs typeface="Times New Roman"/>
                          <a:sym typeface="Times New Roman"/>
                        </a:rPr>
                        <a:t>Example 1</a:t>
                      </a:r>
                      <a:endParaRPr sz="2500" u="none">
                        <a:latin typeface="Times New Roman"/>
                        <a:ea typeface="Times New Roman"/>
                        <a:cs typeface="Times New Roman"/>
                        <a:sym typeface="Times New Roman"/>
                      </a:endParaRPr>
                    </a:p>
                    <a:p>
                      <a:pPr indent="0" lvl="0" marL="548005" marR="0" rtl="0" algn="l">
                        <a:lnSpc>
                          <a:spcPct val="100000"/>
                        </a:lnSpc>
                        <a:spcBef>
                          <a:spcPts val="75"/>
                        </a:spcBef>
                        <a:spcAft>
                          <a:spcPts val="0"/>
                        </a:spcAft>
                        <a:buClr>
                          <a:schemeClr val="dk1"/>
                        </a:buClr>
                        <a:buSzPts val="1600"/>
                        <a:buFont typeface="Courier New"/>
                        <a:buNone/>
                      </a:pPr>
                      <a:r>
                        <a:rPr b="1" lang="en-IN" sz="1600" u="none">
                          <a:latin typeface="Courier New"/>
                          <a:ea typeface="Courier New"/>
                          <a:cs typeface="Courier New"/>
                          <a:sym typeface="Courier New"/>
                        </a:rPr>
                        <a:t>mov	AL,3</a:t>
                      </a:r>
                      <a:endParaRPr sz="1600" u="none">
                        <a:latin typeface="Courier New"/>
                        <a:ea typeface="Courier New"/>
                        <a:cs typeface="Courier New"/>
                        <a:sym typeface="Courier New"/>
                      </a:endParaRPr>
                    </a:p>
                    <a:p>
                      <a:pPr indent="0" lvl="0" marL="548005" marR="0" rtl="0" algn="l">
                        <a:lnSpc>
                          <a:spcPct val="100000"/>
                        </a:lnSpc>
                        <a:spcBef>
                          <a:spcPts val="225"/>
                        </a:spcBef>
                        <a:spcAft>
                          <a:spcPts val="0"/>
                        </a:spcAft>
                        <a:buClr>
                          <a:schemeClr val="dk1"/>
                        </a:buClr>
                        <a:buSzPts val="1600"/>
                        <a:buFont typeface="Courier New"/>
                        <a:buNone/>
                      </a:pPr>
                      <a:r>
                        <a:rPr b="1" lang="en-IN" sz="1600" u="none">
                          <a:latin typeface="Courier New"/>
                          <a:ea typeface="Courier New"/>
                          <a:cs typeface="Courier New"/>
                          <a:sym typeface="Courier New"/>
                        </a:rPr>
                        <a:t>mov	BL,9</a:t>
                      </a:r>
                      <a:endParaRPr sz="1600" u="none">
                        <a:latin typeface="Courier New"/>
                        <a:ea typeface="Courier New"/>
                        <a:cs typeface="Courier New"/>
                        <a:sym typeface="Courier New"/>
                      </a:endParaRPr>
                    </a:p>
                  </a:txBody>
                  <a:tcPr marT="101425" marB="0" marR="0" marL="0">
                    <a:lnT cap="flat" cmpd="sng" w="76200">
                      <a:solidFill>
                        <a:srgbClr val="000000"/>
                      </a:solidFill>
                      <a:prstDash val="solid"/>
                      <a:round/>
                      <a:headEnd len="sm" w="sm" type="none"/>
                      <a:tailEnd len="sm" w="sm" type="none"/>
                    </a:lnT>
                  </a:tcPr>
                </a:tc>
                <a:tc hMerge="1"/>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1500"/>
                        <a:buFont typeface="Constantia"/>
                        <a:buNone/>
                      </a:pPr>
                      <a:r>
                        <a:t/>
                      </a:r>
                      <a:endParaRPr sz="1500" u="none">
                        <a:latin typeface="Times New Roman"/>
                        <a:ea typeface="Times New Roman"/>
                        <a:cs typeface="Times New Roman"/>
                        <a:sym typeface="Times New Roman"/>
                      </a:endParaRPr>
                    </a:p>
                    <a:p>
                      <a:pPr indent="0" lvl="0" marL="67310" marR="0" rtl="0" algn="l">
                        <a:lnSpc>
                          <a:spcPct val="1000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9"/>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lnT cap="flat" cmpd="sng" w="762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Times New Roman"/>
                        <a:buNone/>
                      </a:pPr>
                      <a:r>
                        <a:rPr lang="en-IN" sz="1800" u="none">
                          <a:latin typeface="Times New Roman"/>
                          <a:ea typeface="Times New Roman"/>
                          <a:cs typeface="Times New Roman"/>
                          <a:sym typeface="Times New Roman"/>
                        </a:rPr>
                        <a:t> </a:t>
                      </a:r>
                      <a:endParaRPr sz="1600" u="none">
                        <a:latin typeface="Courier New"/>
                        <a:ea typeface="Courier New"/>
                        <a:cs typeface="Courier New"/>
                        <a:sym typeface="Courier New"/>
                      </a:endParaRPr>
                    </a:p>
                  </a:txBody>
                  <a:tcPr marT="0" marB="0" marR="0" marL="0">
                    <a:lnT cap="flat" cmpd="sng" w="76200">
                      <a:solidFill>
                        <a:srgbClr val="000000"/>
                      </a:solidFill>
                      <a:prstDash val="solid"/>
                      <a:round/>
                      <a:headEnd len="sm" w="sm" type="none"/>
                      <a:tailEnd len="sm" w="sm" type="none"/>
                    </a:lnT>
                  </a:tcPr>
                </a:tc>
              </a:tr>
              <a:tr h="2672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	BL</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672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aam</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476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or	AX,3030H</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533950">
                <a:tc gridSpan="2">
                  <a:txBody>
                    <a:bodyPr/>
                    <a:lstStyle/>
                    <a:p>
                      <a:pPr indent="-342900" lvl="0" marL="434340" marR="0" rtl="0" algn="l">
                        <a:lnSpc>
                          <a:spcPct val="100000"/>
                        </a:lnSpc>
                        <a:spcBef>
                          <a:spcPts val="0"/>
                        </a:spcBef>
                        <a:spcAft>
                          <a:spcPts val="0"/>
                        </a:spcAft>
                        <a:buClr>
                          <a:schemeClr val="dk1"/>
                        </a:buClr>
                        <a:buSzPts val="2500"/>
                        <a:buFont typeface="Times New Roman"/>
                        <a:buChar char="•"/>
                      </a:pPr>
                      <a:r>
                        <a:rPr lang="en-IN" sz="2500" u="none">
                          <a:latin typeface="Times New Roman"/>
                          <a:ea typeface="Times New Roman"/>
                          <a:cs typeface="Times New Roman"/>
                          <a:sym typeface="Times New Roman"/>
                        </a:rPr>
                        <a:t>Example 2</a:t>
                      </a:r>
                      <a:endParaRPr sz="2500" u="none">
                        <a:latin typeface="Times New Roman"/>
                        <a:ea typeface="Times New Roman"/>
                        <a:cs typeface="Times New Roman"/>
                        <a:sym typeface="Times New Roman"/>
                      </a:endParaRPr>
                    </a:p>
                  </a:txBody>
                  <a:tcPr marT="118775" marB="0" marR="0" marL="0"/>
                </a:tc>
                <a:tc hMerge="1"/>
                <a:tc>
                  <a:txBody>
                    <a:bodyPr/>
                    <a:lstStyle/>
                    <a:p>
                      <a:pPr indent="0" lvl="0" marL="0" marR="0" rtl="0" algn="l">
                        <a:lnSpc>
                          <a:spcPct val="100000"/>
                        </a:lnSpc>
                        <a:spcBef>
                          <a:spcPts val="0"/>
                        </a:spcBef>
                        <a:spcAft>
                          <a:spcPts val="0"/>
                        </a:spcAft>
                        <a:buClr>
                          <a:schemeClr val="dk1"/>
                        </a:buClr>
                        <a:buSzPts val="1500"/>
                        <a:buFont typeface="Constantia"/>
                        <a:buNone/>
                      </a:pPr>
                      <a:r>
                        <a:t/>
                      </a:r>
                      <a:endParaRPr sz="1500" u="non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81275">
                <a:tc>
                  <a:txBody>
                    <a:bodyPr/>
                    <a:lstStyle/>
                    <a:p>
                      <a:pPr indent="0" lvl="0" marL="0" marR="264795" rtl="0" algn="r">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mov</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AL,'3'</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mov</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BL,'9'</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and</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AL,0FH</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and</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BL,0FH</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tc>
              </a:tr>
              <a:tr h="865650">
                <a:tc>
                  <a:txBody>
                    <a:bodyPr/>
                    <a:lstStyle/>
                    <a:p>
                      <a:pPr indent="100012" lvl="0" marL="44767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a:t>
                      </a:r>
                      <a:endParaRPr sz="1600" u="none">
                        <a:latin typeface="Courier New"/>
                        <a:ea typeface="Courier New"/>
                        <a:cs typeface="Courier New"/>
                        <a:sym typeface="Courier New"/>
                      </a:endParaRPr>
                    </a:p>
                    <a:p>
                      <a:pPr indent="0" lvl="0" marL="442913" marR="26479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 aam  </a:t>
                      </a:r>
                      <a:endParaRPr b="1" sz="1600" u="none">
                        <a:latin typeface="Courier New"/>
                        <a:ea typeface="Courier New"/>
                        <a:cs typeface="Courier New"/>
                        <a:sym typeface="Courier New"/>
                      </a:endParaRPr>
                    </a:p>
                    <a:p>
                      <a:pPr indent="0" lvl="0" marL="442913" marR="26479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 or</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a:t>
                      </a:r>
                      <a:endParaRPr sz="1600" u="none">
                        <a:latin typeface="Courier New"/>
                        <a:ea typeface="Courier New"/>
                        <a:cs typeface="Courier New"/>
                        <a:sym typeface="Courier New"/>
                      </a:endParaRPr>
                    </a:p>
                    <a:p>
                      <a:pPr indent="0" lvl="0" marL="0" marR="0" rtl="0" algn="l">
                        <a:lnSpc>
                          <a:spcPct val="100000"/>
                        </a:lnSpc>
                        <a:spcBef>
                          <a:spcPts val="25"/>
                        </a:spcBef>
                        <a:spcAft>
                          <a:spcPts val="0"/>
                        </a:spcAft>
                        <a:buClr>
                          <a:schemeClr val="dk1"/>
                        </a:buClr>
                        <a:buSzPts val="2000"/>
                        <a:buFont typeface="Constantia"/>
                        <a:buNone/>
                      </a:pPr>
                      <a:r>
                        <a:t/>
                      </a:r>
                      <a:endParaRPr sz="2000" u="none">
                        <a:latin typeface="Times New Roman"/>
                        <a:ea typeface="Times New Roman"/>
                        <a:cs typeface="Times New Roman"/>
                        <a:sym typeface="Times New Roman"/>
                      </a:endParaRPr>
                    </a:p>
                    <a:p>
                      <a:pPr indent="0" lvl="0" marL="272415" marR="0" rtl="0" algn="l">
                        <a:lnSpc>
                          <a:spcPct val="1000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AL,30H</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6731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5"/>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9"/>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p>
                  </a:txBody>
                  <a:tcPr marT="0" marB="0" marR="0" marL="0">
                    <a:lnB cap="flat" cmpd="sng" w="9525">
                      <a:solidFill>
                        <a:srgbClr val="000000"/>
                      </a:solidFill>
                      <a:prstDash val="solid"/>
                      <a:round/>
                      <a:headEnd len="sm" w="sm" type="none"/>
                      <a:tailEnd len="sm" w="sm" type="none"/>
                    </a:lnB>
                  </a:tcPr>
                </a:tc>
              </a:tr>
            </a:tbl>
          </a:graphicData>
        </a:graphic>
      </p:graphicFrame>
      <p:sp>
        <p:nvSpPr>
          <p:cNvPr id="523" name="Google Shape;523;p61"/>
          <p:cNvSpPr txBox="1"/>
          <p:nvPr/>
        </p:nvSpPr>
        <p:spPr>
          <a:xfrm>
            <a:off x="0" y="714356"/>
            <a:ext cx="9144000" cy="627637"/>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000"/>
              <a:buFont typeface="Calibri"/>
              <a:buNone/>
            </a:pPr>
            <a:r>
              <a:rPr b="1" i="0" lang="en-IN" sz="4000" u="none" cap="none" strike="noStrike">
                <a:solidFill>
                  <a:schemeClr val="dk2"/>
                </a:solidFill>
                <a:latin typeface="Calibri"/>
                <a:ea typeface="Calibri"/>
                <a:cs typeface="Calibri"/>
                <a:sym typeface="Calibri"/>
              </a:rPr>
              <a:t>AAM (ASCII Adjust After Multiplication)</a:t>
            </a:r>
            <a:r>
              <a:rPr b="1" i="0" lang="en-IN" sz="14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graphicFrame>
        <p:nvGraphicFramePr>
          <p:cNvPr id="528" name="Google Shape;528;p62"/>
          <p:cNvGraphicFramePr/>
          <p:nvPr/>
        </p:nvGraphicFramePr>
        <p:xfrm>
          <a:off x="785786" y="1428736"/>
          <a:ext cx="3000000" cy="3000000"/>
        </p:xfrm>
        <a:graphic>
          <a:graphicData uri="http://schemas.openxmlformats.org/drawingml/2006/table">
            <a:tbl>
              <a:tblPr bandRow="1" firstRow="1">
                <a:noFill/>
                <a:tableStyleId>{7CF5ABF6-A614-4836-B4FD-B1D67D3B6409}</a:tableStyleId>
              </a:tblPr>
              <a:tblGrid>
                <a:gridCol w="1290125"/>
                <a:gridCol w="1501700"/>
                <a:gridCol w="286775"/>
                <a:gridCol w="5065350"/>
              </a:tblGrid>
              <a:tr h="1035425">
                <a:tc gridSpan="2">
                  <a:txBody>
                    <a:bodyPr/>
                    <a:lstStyle/>
                    <a:p>
                      <a:pPr indent="-342900" lvl="0" marL="434340" marR="0" rtl="0" algn="l">
                        <a:lnSpc>
                          <a:spcPct val="100000"/>
                        </a:lnSpc>
                        <a:spcBef>
                          <a:spcPts val="0"/>
                        </a:spcBef>
                        <a:spcAft>
                          <a:spcPts val="0"/>
                        </a:spcAft>
                        <a:buClr>
                          <a:schemeClr val="dk1"/>
                        </a:buClr>
                        <a:buSzPts val="2500"/>
                        <a:buFont typeface="Times New Roman"/>
                        <a:buChar char="•"/>
                      </a:pPr>
                      <a:r>
                        <a:rPr lang="en-IN" sz="2500" u="none">
                          <a:latin typeface="Times New Roman"/>
                          <a:ea typeface="Times New Roman"/>
                          <a:cs typeface="Times New Roman"/>
                          <a:sym typeface="Times New Roman"/>
                        </a:rPr>
                        <a:t>Example 1</a:t>
                      </a:r>
                      <a:endParaRPr sz="2500" u="none">
                        <a:latin typeface="Times New Roman"/>
                        <a:ea typeface="Times New Roman"/>
                        <a:cs typeface="Times New Roman"/>
                        <a:sym typeface="Times New Roman"/>
                      </a:endParaRPr>
                    </a:p>
                    <a:p>
                      <a:pPr indent="0" lvl="0" marL="548005" marR="0" rtl="0" algn="l">
                        <a:lnSpc>
                          <a:spcPct val="100000"/>
                        </a:lnSpc>
                        <a:spcBef>
                          <a:spcPts val="75"/>
                        </a:spcBef>
                        <a:spcAft>
                          <a:spcPts val="0"/>
                        </a:spcAft>
                        <a:buClr>
                          <a:schemeClr val="dk1"/>
                        </a:buClr>
                        <a:buSzPts val="1600"/>
                        <a:buFont typeface="Courier New"/>
                        <a:buNone/>
                      </a:pPr>
                      <a:r>
                        <a:rPr b="1" lang="en-IN" sz="1600" u="none">
                          <a:latin typeface="Courier New"/>
                          <a:ea typeface="Courier New"/>
                          <a:cs typeface="Courier New"/>
                          <a:sym typeface="Courier New"/>
                        </a:rPr>
                        <a:t>mov	AL,3</a:t>
                      </a:r>
                      <a:endParaRPr sz="1600" u="none">
                        <a:latin typeface="Courier New"/>
                        <a:ea typeface="Courier New"/>
                        <a:cs typeface="Courier New"/>
                        <a:sym typeface="Courier New"/>
                      </a:endParaRPr>
                    </a:p>
                    <a:p>
                      <a:pPr indent="0" lvl="0" marL="548005" marR="0" rtl="0" algn="l">
                        <a:lnSpc>
                          <a:spcPct val="100000"/>
                        </a:lnSpc>
                        <a:spcBef>
                          <a:spcPts val="225"/>
                        </a:spcBef>
                        <a:spcAft>
                          <a:spcPts val="0"/>
                        </a:spcAft>
                        <a:buClr>
                          <a:schemeClr val="dk1"/>
                        </a:buClr>
                        <a:buSzPts val="1600"/>
                        <a:buFont typeface="Courier New"/>
                        <a:buNone/>
                      </a:pPr>
                      <a:r>
                        <a:rPr b="1" lang="en-IN" sz="1600" u="none">
                          <a:latin typeface="Courier New"/>
                          <a:ea typeface="Courier New"/>
                          <a:cs typeface="Courier New"/>
                          <a:sym typeface="Courier New"/>
                        </a:rPr>
                        <a:t>mov	BL,9</a:t>
                      </a:r>
                      <a:endParaRPr sz="1600" u="none">
                        <a:latin typeface="Courier New"/>
                        <a:ea typeface="Courier New"/>
                        <a:cs typeface="Courier New"/>
                        <a:sym typeface="Courier New"/>
                      </a:endParaRPr>
                    </a:p>
                  </a:txBody>
                  <a:tcPr marT="101425" marB="0" marR="0" marL="0">
                    <a:lnT cap="flat" cmpd="sng" w="76200">
                      <a:solidFill>
                        <a:srgbClr val="000000"/>
                      </a:solidFill>
                      <a:prstDash val="solid"/>
                      <a:round/>
                      <a:headEnd len="sm" w="sm" type="none"/>
                      <a:tailEnd len="sm" w="sm" type="none"/>
                    </a:lnT>
                  </a:tcPr>
                </a:tc>
                <a:tc hMerge="1"/>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1500"/>
                        <a:buFont typeface="Constantia"/>
                        <a:buNone/>
                      </a:pPr>
                      <a:r>
                        <a:t/>
                      </a:r>
                      <a:endParaRPr sz="1500" u="none">
                        <a:latin typeface="Times New Roman"/>
                        <a:ea typeface="Times New Roman"/>
                        <a:cs typeface="Times New Roman"/>
                        <a:sym typeface="Times New Roman"/>
                      </a:endParaRPr>
                    </a:p>
                    <a:p>
                      <a:pPr indent="0" lvl="0" marL="67310" marR="0" rtl="0" algn="l">
                        <a:lnSpc>
                          <a:spcPct val="1000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9"/>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lnT cap="flat" cmpd="sng" w="762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Constantia"/>
                        <a:buNone/>
                      </a:pPr>
                      <a:r>
                        <a:t/>
                      </a:r>
                      <a:endParaRPr sz="1800" u="none">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1400"/>
                        <a:buFont typeface="Constantia"/>
                        <a:buNone/>
                      </a:pPr>
                      <a:r>
                        <a:t/>
                      </a:r>
                      <a:endParaRPr sz="1400" u="none">
                        <a:latin typeface="Times New Roman"/>
                        <a:ea typeface="Times New Roman"/>
                        <a:cs typeface="Times New Roman"/>
                        <a:sym typeface="Times New Roman"/>
                      </a:endParaRPr>
                    </a:p>
                    <a:p>
                      <a:pPr indent="0" lvl="0" marL="67945" marR="25336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multiplier in unpacked BCD form  multiplicand in unpacked BCD form</a:t>
                      </a:r>
                      <a:endParaRPr sz="1600" u="none">
                        <a:latin typeface="Courier New"/>
                        <a:ea typeface="Courier New"/>
                        <a:cs typeface="Courier New"/>
                        <a:sym typeface="Courier New"/>
                      </a:endParaRPr>
                    </a:p>
                  </a:txBody>
                  <a:tcPr marT="0" marB="0" marR="0" marL="0">
                    <a:lnT cap="flat" cmpd="sng" w="76200">
                      <a:solidFill>
                        <a:srgbClr val="000000"/>
                      </a:solidFill>
                      <a:prstDash val="solid"/>
                      <a:round/>
                      <a:headEnd len="sm" w="sm" type="none"/>
                      <a:tailEnd len="sm" w="sm" type="none"/>
                    </a:lnT>
                  </a:tcPr>
                </a:tc>
              </a:tr>
              <a:tr h="2672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	BL</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result	001BH is in	AX</a:t>
                      </a:r>
                      <a:endParaRPr sz="1600" u="none">
                        <a:latin typeface="Courier New"/>
                        <a:ea typeface="Courier New"/>
                        <a:cs typeface="Courier New"/>
                        <a:sym typeface="Courier New"/>
                      </a:endParaRPr>
                    </a:p>
                  </a:txBody>
                  <a:tcPr marT="0" marB="0" marR="0" marL="0"/>
                </a:tc>
              </a:tr>
              <a:tr h="2672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aam</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AX := 0207H</a:t>
                      </a:r>
                      <a:endParaRPr sz="1600" u="none">
                        <a:latin typeface="Courier New"/>
                        <a:ea typeface="Courier New"/>
                        <a:cs typeface="Courier New"/>
                        <a:sym typeface="Courier New"/>
                      </a:endParaRPr>
                    </a:p>
                  </a:txBody>
                  <a:tcPr marT="0" marB="0" marR="0" marL="0"/>
                </a:tc>
              </a:tr>
              <a:tr h="247650">
                <a:tc gridSpan="2">
                  <a:txBody>
                    <a:bodyPr/>
                    <a:lstStyle/>
                    <a:p>
                      <a:pPr indent="0" lvl="0" marL="54864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or	AX,3030H</a:t>
                      </a:r>
                      <a:endParaRPr sz="1600" u="none">
                        <a:latin typeface="Courier New"/>
                        <a:ea typeface="Courier New"/>
                        <a:cs typeface="Courier New"/>
                        <a:sym typeface="Courier New"/>
                      </a:endParaRPr>
                    </a:p>
                  </a:txBody>
                  <a:tcPr marT="0" marB="0" marR="0" marL="0"/>
                </a:tc>
                <a:tc hMerge="1"/>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AX := 3237H</a:t>
                      </a:r>
                      <a:endParaRPr sz="1600" u="none">
                        <a:latin typeface="Courier New"/>
                        <a:ea typeface="Courier New"/>
                        <a:cs typeface="Courier New"/>
                        <a:sym typeface="Courier New"/>
                      </a:endParaRPr>
                    </a:p>
                  </a:txBody>
                  <a:tcPr marT="0" marB="0" marR="0" marL="0"/>
                </a:tc>
              </a:tr>
              <a:tr h="533950">
                <a:tc gridSpan="2">
                  <a:txBody>
                    <a:bodyPr/>
                    <a:lstStyle/>
                    <a:p>
                      <a:pPr indent="-342900" lvl="0" marL="434340" marR="0" rtl="0" algn="l">
                        <a:lnSpc>
                          <a:spcPct val="100000"/>
                        </a:lnSpc>
                        <a:spcBef>
                          <a:spcPts val="0"/>
                        </a:spcBef>
                        <a:spcAft>
                          <a:spcPts val="0"/>
                        </a:spcAft>
                        <a:buClr>
                          <a:schemeClr val="dk1"/>
                        </a:buClr>
                        <a:buSzPts val="2500"/>
                        <a:buFont typeface="Times New Roman"/>
                        <a:buChar char="•"/>
                      </a:pPr>
                      <a:r>
                        <a:rPr lang="en-IN" sz="2500" u="none">
                          <a:latin typeface="Times New Roman"/>
                          <a:ea typeface="Times New Roman"/>
                          <a:cs typeface="Times New Roman"/>
                          <a:sym typeface="Times New Roman"/>
                        </a:rPr>
                        <a:t>Example 2</a:t>
                      </a:r>
                      <a:endParaRPr sz="2500" u="none">
                        <a:latin typeface="Times New Roman"/>
                        <a:ea typeface="Times New Roman"/>
                        <a:cs typeface="Times New Roman"/>
                        <a:sym typeface="Times New Roman"/>
                      </a:endParaRPr>
                    </a:p>
                  </a:txBody>
                  <a:tcPr marT="118775" marB="0" marR="0" marL="0"/>
                </a:tc>
                <a:tc hMerge="1"/>
                <a:tc>
                  <a:txBody>
                    <a:bodyPr/>
                    <a:lstStyle/>
                    <a:p>
                      <a:pPr indent="0" lvl="0" marL="0" marR="0" rtl="0" algn="l">
                        <a:lnSpc>
                          <a:spcPct val="100000"/>
                        </a:lnSpc>
                        <a:spcBef>
                          <a:spcPts val="0"/>
                        </a:spcBef>
                        <a:spcAft>
                          <a:spcPts val="0"/>
                        </a:spcAft>
                        <a:buClr>
                          <a:schemeClr val="dk1"/>
                        </a:buClr>
                        <a:buSzPts val="1500"/>
                        <a:buFont typeface="Constantia"/>
                        <a:buNone/>
                      </a:pPr>
                      <a:r>
                        <a:t/>
                      </a:r>
                      <a:endParaRPr sz="1500" u="non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500"/>
                        <a:buFont typeface="Constantia"/>
                        <a:buNone/>
                      </a:pPr>
                      <a:r>
                        <a:t/>
                      </a:r>
                      <a:endParaRPr sz="1500" u="none">
                        <a:latin typeface="Times New Roman"/>
                        <a:ea typeface="Times New Roman"/>
                        <a:cs typeface="Times New Roman"/>
                        <a:sym typeface="Times New Roman"/>
                      </a:endParaRPr>
                    </a:p>
                  </a:txBody>
                  <a:tcPr marT="0" marB="0" marR="0" marL="0"/>
                </a:tc>
              </a:tr>
              <a:tr h="281275">
                <a:tc>
                  <a:txBody>
                    <a:bodyPr/>
                    <a:lstStyle/>
                    <a:p>
                      <a:pPr indent="0" lvl="0" marL="0" marR="264795" rtl="0" algn="r">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mov</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AL,'3'</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346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multiplier in ASCII</a:t>
                      </a:r>
                      <a:endParaRPr sz="1600" u="none">
                        <a:latin typeface="Courier New"/>
                        <a:ea typeface="Courier New"/>
                        <a:cs typeface="Courier New"/>
                        <a:sym typeface="Courier New"/>
                      </a:endParaRPr>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mov</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BL,'9'</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multiplicand in ASCII</a:t>
                      </a:r>
                      <a:endParaRPr sz="1600" u="none">
                        <a:latin typeface="Courier New"/>
                        <a:ea typeface="Courier New"/>
                        <a:cs typeface="Courier New"/>
                        <a:sym typeface="Courier New"/>
                      </a:endParaRPr>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and</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AL,0FH</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multiplier in unpacked BCD form</a:t>
                      </a:r>
                      <a:endParaRPr sz="1600" u="none">
                        <a:latin typeface="Courier New"/>
                        <a:ea typeface="Courier New"/>
                        <a:cs typeface="Courier New"/>
                        <a:sym typeface="Courier New"/>
                      </a:endParaRPr>
                    </a:p>
                  </a:txBody>
                  <a:tcPr marT="0" marB="0" marR="0" marL="0"/>
                </a:tc>
              </a:tr>
              <a:tr h="267250">
                <a:tc>
                  <a:txBody>
                    <a:bodyPr/>
                    <a:lstStyle/>
                    <a:p>
                      <a:pPr indent="0" lvl="0" marL="0" marR="264795" rtl="0" algn="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and</a:t>
                      </a:r>
                      <a:endParaRPr sz="1600" u="none">
                        <a:latin typeface="Courier New"/>
                        <a:ea typeface="Courier New"/>
                        <a:cs typeface="Courier New"/>
                        <a:sym typeface="Courier New"/>
                      </a:endParaRPr>
                    </a:p>
                  </a:txBody>
                  <a:tcPr marT="0" marB="0" marR="0" marL="0"/>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BL,0FH</a:t>
                      </a:r>
                      <a:endParaRPr sz="1600" u="none">
                        <a:latin typeface="Courier New"/>
                        <a:ea typeface="Courier New"/>
                        <a:cs typeface="Courier New"/>
                        <a:sym typeface="Courier New"/>
                      </a:endParaRPr>
                    </a:p>
                  </a:txBody>
                  <a:tcPr marT="0" marB="0" marR="0" marL="0"/>
                </a:tc>
                <a:tc>
                  <a:txBody>
                    <a:bodyPr/>
                    <a:lstStyle/>
                    <a:p>
                      <a:pPr indent="0" lvl="0" marL="0" marR="0" rtl="0" algn="ctr">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multiplicand in unpacked BCD form</a:t>
                      </a:r>
                      <a:endParaRPr sz="1600" u="none">
                        <a:latin typeface="Courier New"/>
                        <a:ea typeface="Courier New"/>
                        <a:cs typeface="Courier New"/>
                        <a:sym typeface="Courier New"/>
                      </a:endParaRPr>
                    </a:p>
                  </a:txBody>
                  <a:tcPr marT="0" marB="0" marR="0" marL="0"/>
                </a:tc>
              </a:tr>
              <a:tr h="865650">
                <a:tc>
                  <a:txBody>
                    <a:bodyPr/>
                    <a:lstStyle/>
                    <a:p>
                      <a:pPr indent="100012" lvl="0" marL="44767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mul</a:t>
                      </a:r>
                      <a:endParaRPr sz="1600" u="none">
                        <a:latin typeface="Courier New"/>
                        <a:ea typeface="Courier New"/>
                        <a:cs typeface="Courier New"/>
                        <a:sym typeface="Courier New"/>
                      </a:endParaRPr>
                    </a:p>
                    <a:p>
                      <a:pPr indent="0" lvl="0" marL="442913" marR="26479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 aam  </a:t>
                      </a:r>
                      <a:endParaRPr b="1" sz="1600" u="none">
                        <a:latin typeface="Courier New"/>
                        <a:ea typeface="Courier New"/>
                        <a:cs typeface="Courier New"/>
                        <a:sym typeface="Courier New"/>
                      </a:endParaRPr>
                    </a:p>
                    <a:p>
                      <a:pPr indent="0" lvl="0" marL="442913" marR="26479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 or</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27241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BL</a:t>
                      </a:r>
                      <a:endParaRPr sz="1600" u="none">
                        <a:latin typeface="Courier New"/>
                        <a:ea typeface="Courier New"/>
                        <a:cs typeface="Courier New"/>
                        <a:sym typeface="Courier New"/>
                      </a:endParaRPr>
                    </a:p>
                    <a:p>
                      <a:pPr indent="0" lvl="0" marL="0" marR="0" rtl="0" algn="l">
                        <a:lnSpc>
                          <a:spcPct val="100000"/>
                        </a:lnSpc>
                        <a:spcBef>
                          <a:spcPts val="25"/>
                        </a:spcBef>
                        <a:spcAft>
                          <a:spcPts val="0"/>
                        </a:spcAft>
                        <a:buClr>
                          <a:schemeClr val="dk1"/>
                        </a:buClr>
                        <a:buSzPts val="2000"/>
                        <a:buFont typeface="Constantia"/>
                        <a:buNone/>
                      </a:pPr>
                      <a:r>
                        <a:t/>
                      </a:r>
                      <a:endParaRPr sz="2000" u="none">
                        <a:latin typeface="Times New Roman"/>
                        <a:ea typeface="Times New Roman"/>
                        <a:cs typeface="Times New Roman"/>
                        <a:sym typeface="Times New Roman"/>
                      </a:endParaRPr>
                    </a:p>
                    <a:p>
                      <a:pPr indent="0" lvl="0" marL="272415" marR="0" rtl="0" algn="l">
                        <a:lnSpc>
                          <a:spcPct val="1000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AL,30H</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67310"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5"/>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p>
                      <a:pPr indent="0" lvl="0" marL="67310" marR="0" rtl="0" algn="l">
                        <a:lnSpc>
                          <a:spcPct val="100000"/>
                        </a:lnSpc>
                        <a:spcBef>
                          <a:spcPts val="229"/>
                        </a:spcBef>
                        <a:spcAft>
                          <a:spcPts val="0"/>
                        </a:spcAft>
                        <a:buClr>
                          <a:schemeClr val="dk1"/>
                        </a:buClr>
                        <a:buSzPts val="1600"/>
                        <a:buFont typeface="Courier New"/>
                        <a:buNone/>
                      </a:pPr>
                      <a:r>
                        <a:rPr b="1" lang="en-IN" sz="1600" u="none">
                          <a:latin typeface="Courier New"/>
                          <a:ea typeface="Courier New"/>
                          <a:cs typeface="Courier New"/>
                          <a:sym typeface="Courier New"/>
                        </a:rPr>
                        <a:t>;</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c>
                  <a:txBody>
                    <a:bodyPr/>
                    <a:lstStyle/>
                    <a:p>
                      <a:pPr indent="0" lvl="0" marL="67945" marR="0" rtl="0" algn="l">
                        <a:lnSpc>
                          <a:spcPct val="127187"/>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result	001BH is in	AX</a:t>
                      </a:r>
                      <a:endParaRPr sz="1600" u="none">
                        <a:latin typeface="Courier New"/>
                        <a:ea typeface="Courier New"/>
                        <a:cs typeface="Courier New"/>
                        <a:sym typeface="Courier New"/>
                      </a:endParaRPr>
                    </a:p>
                    <a:p>
                      <a:pPr indent="0" lvl="0" marL="85725" marR="325691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AX := 0207H</a:t>
                      </a:r>
                      <a:endParaRPr/>
                    </a:p>
                    <a:p>
                      <a:pPr indent="0" lvl="0" marL="85725" marR="3256915" rtl="0" algn="l">
                        <a:lnSpc>
                          <a:spcPct val="110600"/>
                        </a:lnSpc>
                        <a:spcBef>
                          <a:spcPts val="0"/>
                        </a:spcBef>
                        <a:spcAft>
                          <a:spcPts val="0"/>
                        </a:spcAft>
                        <a:buClr>
                          <a:schemeClr val="dk1"/>
                        </a:buClr>
                        <a:buSzPts val="1600"/>
                        <a:buFont typeface="Courier New"/>
                        <a:buNone/>
                      </a:pPr>
                      <a:r>
                        <a:rPr b="1" lang="en-IN" sz="1600" u="none">
                          <a:latin typeface="Courier New"/>
                          <a:ea typeface="Courier New"/>
                          <a:cs typeface="Courier New"/>
                          <a:sym typeface="Courier New"/>
                        </a:rPr>
                        <a:t>AL := 37H</a:t>
                      </a:r>
                      <a:endParaRPr sz="1600" u="none">
                        <a:latin typeface="Courier New"/>
                        <a:ea typeface="Courier New"/>
                        <a:cs typeface="Courier New"/>
                        <a:sym typeface="Courier New"/>
                      </a:endParaRPr>
                    </a:p>
                  </a:txBody>
                  <a:tcPr marT="0" marB="0" marR="0" marL="0">
                    <a:lnB cap="flat" cmpd="sng" w="9525">
                      <a:solidFill>
                        <a:srgbClr val="000000"/>
                      </a:solidFill>
                      <a:prstDash val="solid"/>
                      <a:round/>
                      <a:headEnd len="sm" w="sm" type="none"/>
                      <a:tailEnd len="sm" w="sm" type="none"/>
                    </a:lnB>
                  </a:tcPr>
                </a:tc>
              </a:tr>
            </a:tbl>
          </a:graphicData>
        </a:graphic>
      </p:graphicFrame>
      <p:sp>
        <p:nvSpPr>
          <p:cNvPr id="529" name="Google Shape;529;p62"/>
          <p:cNvSpPr txBox="1"/>
          <p:nvPr/>
        </p:nvSpPr>
        <p:spPr>
          <a:xfrm>
            <a:off x="0" y="714356"/>
            <a:ext cx="9144000" cy="627637"/>
          </a:xfrm>
          <a:prstGeom prst="rect">
            <a:avLst/>
          </a:prstGeom>
          <a:noFill/>
          <a:ln>
            <a:noFill/>
          </a:ln>
        </p:spPr>
        <p:txBody>
          <a:bodyPr anchorCtr="0" anchor="b" bIns="0" lIns="0" spcFirstLastPara="1" rIns="0" wrap="square" tIns="11950">
            <a:spAutoFit/>
          </a:bodyPr>
          <a:lstStyle/>
          <a:p>
            <a:pPr indent="0" lvl="0" marL="26212" marR="0" rtl="0" algn="ctr">
              <a:lnSpc>
                <a:spcPct val="100000"/>
              </a:lnSpc>
              <a:spcBef>
                <a:spcPts val="0"/>
              </a:spcBef>
              <a:spcAft>
                <a:spcPts val="0"/>
              </a:spcAft>
              <a:buClr>
                <a:schemeClr val="dk2"/>
              </a:buClr>
              <a:buSzPts val="4000"/>
              <a:buFont typeface="Calibri"/>
              <a:buNone/>
            </a:pPr>
            <a:r>
              <a:rPr b="1" i="0" lang="en-IN" sz="4000" u="none" cap="none" strike="noStrike">
                <a:solidFill>
                  <a:schemeClr val="dk2"/>
                </a:solidFill>
                <a:latin typeface="Calibri"/>
                <a:ea typeface="Calibri"/>
                <a:cs typeface="Calibri"/>
                <a:sym typeface="Calibri"/>
              </a:rPr>
              <a:t>AAM (ASCII Adjust After Multiplication)</a:t>
            </a:r>
            <a:r>
              <a:rPr b="1" i="0" lang="en-IN" sz="1400" u="none" cap="none" strike="noStrike">
                <a:solidFill>
                  <a:schemeClr val="dk2"/>
                </a:solidFill>
                <a:latin typeface="Calibri"/>
                <a:ea typeface="Calibri"/>
                <a:cs typeface="Calibri"/>
                <a:sym typeface="Calibri"/>
              </a:rPr>
              <a:t>contd</a:t>
            </a:r>
            <a:r>
              <a:rPr b="1" i="0" lang="en-IN" sz="1800" u="none" cap="none" strike="noStrike">
                <a:solidFill>
                  <a:schemeClr val="dk2"/>
                </a:solidFill>
                <a:latin typeface="Calibri"/>
                <a:ea typeface="Calibri"/>
                <a:cs typeface="Calibri"/>
                <a:sym typeface="Calibri"/>
              </a:rPr>
              <a:t>.</a:t>
            </a:r>
            <a:endParaRPr b="1" i="0" sz="4800" u="none" cap="none" strike="noStrike">
              <a:solidFill>
                <a:schemeClr val="dk2"/>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nvSpPr>
        <p:spPr>
          <a:xfrm>
            <a:off x="785786" y="1651142"/>
            <a:ext cx="7929618" cy="2376223"/>
          </a:xfrm>
          <a:prstGeom prst="rect">
            <a:avLst/>
          </a:prstGeom>
          <a:noFill/>
          <a:ln>
            <a:noFill/>
          </a:ln>
        </p:spPr>
        <p:txBody>
          <a:bodyPr anchorCtr="0" anchor="t" bIns="0" lIns="0" spcFirstLastPara="1" rIns="0" wrap="square" tIns="67225">
            <a:spAutoFit/>
          </a:bodyPr>
          <a:lstStyle/>
          <a:p>
            <a:pPr indent="-307718" lvl="0" marL="319115" marR="0" rtl="0" algn="just">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The </a:t>
            </a:r>
            <a:r>
              <a:rPr b="1" i="0" lang="en-IN" sz="2500" u="none">
                <a:solidFill>
                  <a:schemeClr val="dk1"/>
                </a:solidFill>
                <a:latin typeface="Courier New"/>
                <a:ea typeface="Courier New"/>
                <a:cs typeface="Courier New"/>
                <a:sym typeface="Courier New"/>
              </a:rPr>
              <a:t>aad </a:t>
            </a:r>
            <a:r>
              <a:rPr b="0" i="0" lang="en-IN" sz="2500" u="none">
                <a:solidFill>
                  <a:schemeClr val="dk1"/>
                </a:solidFill>
                <a:latin typeface="Times New Roman"/>
                <a:ea typeface="Times New Roman"/>
                <a:cs typeface="Times New Roman"/>
                <a:sym typeface="Times New Roman"/>
              </a:rPr>
              <a:t>instruction works as follows</a:t>
            </a:r>
            <a:endParaRPr b="0" i="0" sz="2500" u="non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691"/>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Multiplies AH by 10 and adds it to AL and sets AH to 0</a:t>
            </a:r>
            <a:endParaRPr b="0" i="0" sz="2200" u="none" cap="none" strike="noStrike">
              <a:solidFill>
                <a:schemeClr val="dk1"/>
              </a:solidFill>
              <a:latin typeface="Times New Roman"/>
              <a:ea typeface="Times New Roman"/>
              <a:cs typeface="Times New Roman"/>
              <a:sym typeface="Times New Roman"/>
            </a:endParaRPr>
          </a:p>
          <a:p>
            <a:pPr indent="-257002" lvl="1" marL="678690" marR="0" rtl="0" algn="just">
              <a:lnSpc>
                <a:spcPct val="100000"/>
              </a:lnSpc>
              <a:spcBef>
                <a:spcPts val="507"/>
              </a:spcBef>
              <a:spcAft>
                <a:spcPts val="0"/>
              </a:spcAft>
              <a:buClr>
                <a:schemeClr val="dk1"/>
              </a:buClr>
              <a:buSzPts val="2200"/>
              <a:buFont typeface="Noto Sans Symbols"/>
              <a:buChar char="*"/>
            </a:pPr>
            <a:r>
              <a:rPr b="0" i="0" lang="en-IN" sz="2200" u="none" cap="none" strike="noStrike">
                <a:solidFill>
                  <a:schemeClr val="dk1"/>
                </a:solidFill>
                <a:latin typeface="Times New Roman"/>
                <a:ea typeface="Times New Roman"/>
                <a:cs typeface="Times New Roman"/>
                <a:sym typeface="Times New Roman"/>
              </a:rPr>
              <a:t>Example:</a:t>
            </a:r>
            <a:endParaRPr b="0" i="0" sz="2200" u="none" cap="none" strike="noStrike">
              <a:solidFill>
                <a:schemeClr val="dk1"/>
              </a:solidFill>
              <a:latin typeface="Times New Roman"/>
              <a:ea typeface="Times New Roman"/>
              <a:cs typeface="Times New Roman"/>
              <a:sym typeface="Times New Roman"/>
            </a:endParaRPr>
          </a:p>
          <a:p>
            <a:pPr indent="0" lvl="0" marL="831980" marR="0" rtl="0" algn="just">
              <a:lnSpc>
                <a:spcPct val="100000"/>
              </a:lnSpc>
              <a:spcBef>
                <a:spcPts val="332"/>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If AX is 0207H before </a:t>
            </a:r>
            <a:r>
              <a:rPr b="1" i="0" lang="en-IN" sz="1800" u="none">
                <a:solidFill>
                  <a:schemeClr val="dk1"/>
                </a:solidFill>
                <a:latin typeface="Courier New"/>
                <a:ea typeface="Courier New"/>
                <a:cs typeface="Courier New"/>
                <a:sym typeface="Courier New"/>
              </a:rPr>
              <a:t>AAD</a:t>
            </a:r>
            <a:endParaRPr b="0" i="0" sz="1800" u="none">
              <a:solidFill>
                <a:schemeClr val="dk1"/>
              </a:solidFill>
              <a:latin typeface="Courier New"/>
              <a:ea typeface="Courier New"/>
              <a:cs typeface="Courier New"/>
              <a:sym typeface="Courier New"/>
            </a:endParaRPr>
          </a:p>
          <a:p>
            <a:pPr indent="0" lvl="0" marL="831980" marR="0" rtl="0" algn="just">
              <a:lnSpc>
                <a:spcPct val="100000"/>
              </a:lnSpc>
              <a:spcBef>
                <a:spcPts val="417"/>
              </a:spcBef>
              <a:spcAft>
                <a:spcPts val="0"/>
              </a:spcAft>
              <a:buClr>
                <a:schemeClr val="dk1"/>
              </a:buClr>
              <a:buSzPts val="1800"/>
              <a:buFont typeface="Times New Roman"/>
              <a:buNone/>
            </a:pPr>
            <a:r>
              <a:rPr b="0" i="0" lang="en-IN" sz="1800" u="none">
                <a:solidFill>
                  <a:schemeClr val="dk1"/>
                </a:solidFill>
                <a:latin typeface="Times New Roman"/>
                <a:ea typeface="Times New Roman"/>
                <a:cs typeface="Times New Roman"/>
                <a:sym typeface="Times New Roman"/>
              </a:rPr>
              <a:t>» AX is changed to 001BH after </a:t>
            </a:r>
            <a:r>
              <a:rPr b="1" i="0" lang="en-IN" sz="1800" u="none">
                <a:solidFill>
                  <a:schemeClr val="dk1"/>
                </a:solidFill>
                <a:latin typeface="Courier New"/>
                <a:ea typeface="Courier New"/>
                <a:cs typeface="Courier New"/>
                <a:sym typeface="Courier New"/>
              </a:rPr>
              <a:t>AAD</a:t>
            </a:r>
            <a:endParaRPr b="0" i="0" sz="1800" u="none">
              <a:solidFill>
                <a:schemeClr val="dk1"/>
              </a:solidFill>
              <a:latin typeface="Courier New"/>
              <a:ea typeface="Courier New"/>
              <a:cs typeface="Courier New"/>
              <a:sym typeface="Courier New"/>
            </a:endParaRPr>
          </a:p>
          <a:p>
            <a:pPr indent="-307718" lvl="0" marL="319115" marR="0" rtl="0" algn="just">
              <a:lnSpc>
                <a:spcPct val="100000"/>
              </a:lnSpc>
              <a:spcBef>
                <a:spcPts val="538"/>
              </a:spcBef>
              <a:spcAft>
                <a:spcPts val="0"/>
              </a:spcAft>
              <a:buClr>
                <a:schemeClr val="dk1"/>
              </a:buClr>
              <a:buSzPts val="2500"/>
              <a:buFont typeface="Courier New"/>
              <a:buChar char="•"/>
            </a:pPr>
            <a:r>
              <a:rPr b="1" i="0" lang="en-IN" sz="2500" u="none">
                <a:solidFill>
                  <a:schemeClr val="dk1"/>
                </a:solidFill>
                <a:latin typeface="Courier New"/>
                <a:ea typeface="Courier New"/>
                <a:cs typeface="Courier New"/>
                <a:sym typeface="Courier New"/>
              </a:rPr>
              <a:t>AAD </a:t>
            </a:r>
            <a:r>
              <a:rPr b="0" i="0" lang="en-IN" sz="2500" u="none">
                <a:solidFill>
                  <a:schemeClr val="dk1"/>
                </a:solidFill>
                <a:latin typeface="Times New Roman"/>
                <a:ea typeface="Times New Roman"/>
                <a:cs typeface="Times New Roman"/>
                <a:sym typeface="Times New Roman"/>
              </a:rPr>
              <a:t>instruction reverses the changes done by </a:t>
            </a:r>
            <a:r>
              <a:rPr b="1" i="0" lang="en-IN" sz="2500" u="none">
                <a:solidFill>
                  <a:schemeClr val="dk1"/>
                </a:solidFill>
                <a:latin typeface="Courier New"/>
                <a:ea typeface="Courier New"/>
                <a:cs typeface="Courier New"/>
                <a:sym typeface="Courier New"/>
              </a:rPr>
              <a:t>AAM</a:t>
            </a:r>
            <a:endParaRPr b="0" i="0" sz="2500" u="none">
              <a:solidFill>
                <a:schemeClr val="dk1"/>
              </a:solidFill>
              <a:latin typeface="Courier New"/>
              <a:ea typeface="Courier New"/>
              <a:cs typeface="Courier New"/>
              <a:sym typeface="Courier New"/>
            </a:endParaRPr>
          </a:p>
        </p:txBody>
      </p:sp>
      <p:sp>
        <p:nvSpPr>
          <p:cNvPr id="535" name="Google Shape;535;p63"/>
          <p:cNvSpPr txBox="1"/>
          <p:nvPr>
            <p:ph type="title"/>
          </p:nvPr>
        </p:nvSpPr>
        <p:spPr>
          <a:xfrm>
            <a:off x="142844" y="785794"/>
            <a:ext cx="9001156" cy="627637"/>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000"/>
              <a:buFont typeface="Calibri"/>
              <a:buNone/>
            </a:pPr>
            <a:r>
              <a:rPr b="1" lang="en-IN" sz="4000"/>
              <a:t>AAD (ASCII Adjust Before Division)</a:t>
            </a:r>
            <a:endParaRPr b="1" sz="40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4"/>
          <p:cNvSpPr txBox="1"/>
          <p:nvPr/>
        </p:nvSpPr>
        <p:spPr>
          <a:xfrm>
            <a:off x="285720" y="1651142"/>
            <a:ext cx="8501122" cy="2581407"/>
          </a:xfrm>
          <a:prstGeom prst="rect">
            <a:avLst/>
          </a:prstGeom>
          <a:noFill/>
          <a:ln>
            <a:noFill/>
          </a:ln>
        </p:spPr>
        <p:txBody>
          <a:bodyPr anchorCtr="0" anchor="t" bIns="0" lIns="0" spcFirstLastPara="1" rIns="0" wrap="square" tIns="67225">
            <a:spAutoFit/>
          </a:bodyPr>
          <a:lstStyle/>
          <a:p>
            <a:pPr indent="0" lvl="0" marL="11397" marR="0" rtl="0" algn="l">
              <a:lnSpc>
                <a:spcPct val="100000"/>
              </a:lnSpc>
              <a:spcBef>
                <a:spcPts val="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ASCII division</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MOV AX,0205H              ;  AX&lt;- 0205, AH&lt;- 02, AL &lt;- 05</a:t>
            </a:r>
            <a:endParaRPr b="0" i="0" sz="2500" u="none">
              <a:solidFill>
                <a:schemeClr val="dk1"/>
              </a:solidFill>
              <a:latin typeface="Times New Roman"/>
              <a:ea typeface="Times New Roman"/>
              <a:cs typeface="Times New Roman"/>
              <a:sym typeface="Times New Roman"/>
            </a:endParaRPr>
          </a:p>
          <a:p>
            <a:pPr indent="-148967" lvl="0" marL="319115" marR="0" rtl="0" algn="l">
              <a:lnSpc>
                <a:spcPct val="100000"/>
              </a:lnSpc>
              <a:spcBef>
                <a:spcPts val="434"/>
              </a:spcBef>
              <a:spcAft>
                <a:spcPts val="0"/>
              </a:spcAft>
              <a:buClr>
                <a:schemeClr val="dk1"/>
              </a:buClr>
              <a:buSzPts val="2500"/>
              <a:buFont typeface="Arial"/>
              <a:buNone/>
            </a:pPr>
            <a:r>
              <a:t/>
            </a:r>
            <a:endParaRPr b="0" i="0" sz="2500" u="none">
              <a:solidFill>
                <a:schemeClr val="dk1"/>
              </a:solidFill>
              <a:latin typeface="Times New Roman"/>
              <a:ea typeface="Times New Roman"/>
              <a:cs typeface="Times New Roman"/>
              <a:sym typeface="Times New Roman"/>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AAD                               AL&lt;- (AH*10)+AL= (02*10)+05 					== 19(25),  AH &lt;- 00       </a:t>
            </a:r>
            <a:endParaRPr/>
          </a:p>
          <a:p>
            <a:pPr indent="-307718" lvl="0" marL="319115" marR="0" rtl="0" algn="l">
              <a:lnSpc>
                <a:spcPct val="100000"/>
              </a:lnSpc>
              <a:spcBef>
                <a:spcPts val="434"/>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     HLT</a:t>
            </a:r>
            <a:endParaRPr b="0" i="0" sz="2500" u="none">
              <a:solidFill>
                <a:schemeClr val="dk1"/>
              </a:solidFill>
              <a:latin typeface="Times New Roman"/>
              <a:ea typeface="Times New Roman"/>
              <a:cs typeface="Times New Roman"/>
              <a:sym typeface="Times New Roman"/>
            </a:endParaRPr>
          </a:p>
        </p:txBody>
      </p:sp>
      <p:sp>
        <p:nvSpPr>
          <p:cNvPr id="541" name="Google Shape;541;p64"/>
          <p:cNvSpPr txBox="1"/>
          <p:nvPr>
            <p:ph type="title"/>
          </p:nvPr>
        </p:nvSpPr>
        <p:spPr>
          <a:xfrm>
            <a:off x="142844" y="785794"/>
            <a:ext cx="9001156" cy="627637"/>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000"/>
              <a:buFont typeface="Calibri"/>
              <a:buNone/>
            </a:pPr>
            <a:r>
              <a:rPr b="1" lang="en-IN" sz="4000"/>
              <a:t>AAD (ASCII Adjust Before Division)</a:t>
            </a:r>
            <a:r>
              <a:rPr b="1" lang="en-IN" sz="1400">
                <a:solidFill>
                  <a:srgbClr val="444D26"/>
                </a:solidFill>
              </a:rPr>
              <a:t>contd</a:t>
            </a:r>
            <a:r>
              <a:rPr b="1" lang="en-IN" sz="1800">
                <a:solidFill>
                  <a:srgbClr val="444D26"/>
                </a:solidFill>
              </a:rPr>
              <a:t>.</a:t>
            </a:r>
            <a:endParaRPr b="1"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 calcmode="lin" valueType="num">
                                      <p:cBhvr additive="base">
                                        <p:cTn dur="500"/>
                                        <p:tgtEl>
                                          <p:spTgt spid="5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 calcmode="lin" valueType="num">
                                      <p:cBhvr additive="base">
                                        <p:cTn dur="500"/>
                                        <p:tgtEl>
                                          <p:spTgt spid="5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anim calcmode="lin" valueType="num">
                                      <p:cBhvr additive="base">
                                        <p:cTn dur="500"/>
                                        <p:tgtEl>
                                          <p:spTgt spid="5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anim calcmode="lin" valueType="num">
                                      <p:cBhvr additive="base">
                                        <p:cTn dur="500"/>
                                        <p:tgtEl>
                                          <p:spTgt spid="5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anim calcmode="lin" valueType="num">
                                      <p:cBhvr additive="base">
                                        <p:cTn dur="500"/>
                                        <p:tgtEl>
                                          <p:spTgt spid="54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5"/>
          <p:cNvSpPr txBox="1"/>
          <p:nvPr/>
        </p:nvSpPr>
        <p:spPr>
          <a:xfrm>
            <a:off x="1116676" y="1642827"/>
            <a:ext cx="3581400" cy="395653"/>
          </a:xfrm>
          <a:prstGeom prst="rect">
            <a:avLst/>
          </a:prstGeom>
          <a:noFill/>
          <a:ln>
            <a:noFill/>
          </a:ln>
        </p:spPr>
        <p:txBody>
          <a:bodyPr anchorCtr="0" anchor="t" bIns="0" lIns="0" spcFirstLastPara="1" rIns="0" wrap="square" tIns="10825">
            <a:spAutoFit/>
          </a:bodyPr>
          <a:lstStyle/>
          <a:p>
            <a:pPr indent="-307718" lvl="0" marL="319115" marR="0" rtl="0" algn="l">
              <a:lnSpc>
                <a:spcPct val="100000"/>
              </a:lnSpc>
              <a:spcBef>
                <a:spcPts val="0"/>
              </a:spcBef>
              <a:spcAft>
                <a:spcPts val="0"/>
              </a:spcAft>
              <a:buClr>
                <a:schemeClr val="dk1"/>
              </a:buClr>
              <a:buSzPts val="2500"/>
              <a:buFont typeface="Times New Roman"/>
              <a:buChar char="•"/>
            </a:pPr>
            <a:r>
              <a:rPr b="0" i="0" lang="en-IN" sz="2500" u="none">
                <a:solidFill>
                  <a:schemeClr val="dk1"/>
                </a:solidFill>
                <a:latin typeface="Times New Roman"/>
                <a:ea typeface="Times New Roman"/>
                <a:cs typeface="Times New Roman"/>
                <a:sym typeface="Times New Roman"/>
              </a:rPr>
              <a:t>Example: Divide 27 by 5</a:t>
            </a:r>
            <a:endParaRPr b="0" i="0" sz="2500" u="none">
              <a:solidFill>
                <a:schemeClr val="dk1"/>
              </a:solidFill>
              <a:latin typeface="Times New Roman"/>
              <a:ea typeface="Times New Roman"/>
              <a:cs typeface="Times New Roman"/>
              <a:sym typeface="Times New Roman"/>
            </a:endParaRPr>
          </a:p>
        </p:txBody>
      </p:sp>
      <p:graphicFrame>
        <p:nvGraphicFramePr>
          <p:cNvPr id="547" name="Google Shape;547;p65"/>
          <p:cNvGraphicFramePr/>
          <p:nvPr/>
        </p:nvGraphicFramePr>
        <p:xfrm>
          <a:off x="1514995" y="2185554"/>
          <a:ext cx="3000000" cy="3000000"/>
        </p:xfrm>
        <a:graphic>
          <a:graphicData uri="http://schemas.openxmlformats.org/drawingml/2006/table">
            <a:tbl>
              <a:tblPr bandRow="1" firstRow="1">
                <a:noFill/>
                <a:tableStyleId>{7CF5ABF6-A614-4836-B4FD-B1D67D3B6409}</a:tableStyleId>
              </a:tblPr>
              <a:tblGrid>
                <a:gridCol w="722175"/>
                <a:gridCol w="1455875"/>
                <a:gridCol w="277675"/>
                <a:gridCol w="4118275"/>
              </a:tblGrid>
              <a:tr h="570950">
                <a:tc>
                  <a:txBody>
                    <a:bodyPr/>
                    <a:lstStyle/>
                    <a:p>
                      <a:pPr indent="0" lvl="0" marL="3175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mov</a:t>
                      </a:r>
                      <a:endParaRPr sz="1800" u="none">
                        <a:latin typeface="Courier New"/>
                        <a:ea typeface="Courier New"/>
                        <a:cs typeface="Courier New"/>
                        <a:sym typeface="Courier New"/>
                      </a:endParaRPr>
                    </a:p>
                    <a:p>
                      <a:pPr indent="0" lvl="0" marL="31750" marR="0" rtl="0" algn="l">
                        <a:lnSpc>
                          <a:spcPct val="100000"/>
                        </a:lnSpc>
                        <a:spcBef>
                          <a:spcPts val="240"/>
                        </a:spcBef>
                        <a:spcAft>
                          <a:spcPts val="0"/>
                        </a:spcAft>
                        <a:buClr>
                          <a:schemeClr val="dk1"/>
                        </a:buClr>
                        <a:buSzPts val="1800"/>
                        <a:buFont typeface="Courier New"/>
                        <a:buNone/>
                      </a:pPr>
                      <a:r>
                        <a:rPr b="1" lang="en-IN" sz="1800" u="none">
                          <a:latin typeface="Courier New"/>
                          <a:ea typeface="Courier New"/>
                          <a:cs typeface="Courier New"/>
                          <a:sym typeface="Courier New"/>
                        </a:rPr>
                        <a:t>mov</a:t>
                      </a:r>
                      <a:endParaRPr sz="1800" u="none">
                        <a:latin typeface="Courier New"/>
                        <a:ea typeface="Courier New"/>
                        <a:cs typeface="Courier New"/>
                        <a:sym typeface="Courier New"/>
                      </a:endParaRPr>
                    </a:p>
                  </a:txBody>
                  <a:tcPr marT="0" marB="0" marR="0" marL="0"/>
                </a:tc>
                <a:tc>
                  <a:txBody>
                    <a:bodyPr/>
                    <a:lstStyle/>
                    <a:p>
                      <a:pPr indent="0" lvl="0" marL="304165"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AX,0207H</a:t>
                      </a:r>
                      <a:endParaRPr sz="1800" u="none">
                        <a:latin typeface="Courier New"/>
                        <a:ea typeface="Courier New"/>
                        <a:cs typeface="Courier New"/>
                        <a:sym typeface="Courier New"/>
                      </a:endParaRPr>
                    </a:p>
                    <a:p>
                      <a:pPr indent="0" lvl="0" marL="304165" marR="0" rtl="0" algn="l">
                        <a:lnSpc>
                          <a:spcPct val="100000"/>
                        </a:lnSpc>
                        <a:spcBef>
                          <a:spcPts val="240"/>
                        </a:spcBef>
                        <a:spcAft>
                          <a:spcPts val="0"/>
                        </a:spcAft>
                        <a:buClr>
                          <a:schemeClr val="dk1"/>
                        </a:buClr>
                        <a:buSzPts val="1800"/>
                        <a:buFont typeface="Courier New"/>
                        <a:buNone/>
                      </a:pPr>
                      <a:r>
                        <a:rPr b="1" lang="en-IN" sz="1800" u="none">
                          <a:latin typeface="Courier New"/>
                          <a:ea typeface="Courier New"/>
                          <a:cs typeface="Courier New"/>
                          <a:sym typeface="Courier New"/>
                        </a:rPr>
                        <a:t>BL,05H</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p>
                      <a:pPr indent="0" lvl="0" marL="74930" marR="0" rtl="0" algn="l">
                        <a:lnSpc>
                          <a:spcPct val="100000"/>
                        </a:lnSpc>
                        <a:spcBef>
                          <a:spcPts val="24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15000"/>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dividend in unpacked BCD form</a:t>
                      </a:r>
                      <a:endParaRPr sz="1800" u="none">
                        <a:latin typeface="Courier New"/>
                        <a:ea typeface="Courier New"/>
                        <a:cs typeface="Courier New"/>
                        <a:sym typeface="Courier New"/>
                      </a:endParaRPr>
                    </a:p>
                    <a:p>
                      <a:pPr indent="0" lvl="0" marL="74930" marR="0" rtl="0" algn="l">
                        <a:lnSpc>
                          <a:spcPct val="100000"/>
                        </a:lnSpc>
                        <a:spcBef>
                          <a:spcPts val="240"/>
                        </a:spcBef>
                        <a:spcAft>
                          <a:spcPts val="0"/>
                        </a:spcAft>
                        <a:buClr>
                          <a:schemeClr val="dk1"/>
                        </a:buClr>
                        <a:buSzPts val="1800"/>
                        <a:buFont typeface="Courier New"/>
                        <a:buNone/>
                      </a:pPr>
                      <a:r>
                        <a:rPr b="1" lang="en-IN" sz="1800" u="none">
                          <a:latin typeface="Courier New"/>
                          <a:ea typeface="Courier New"/>
                          <a:cs typeface="Courier New"/>
                          <a:sym typeface="Courier New"/>
                        </a:rPr>
                        <a:t>divisor in unpacked BCD form</a:t>
                      </a:r>
                      <a:endParaRPr sz="1800" u="none">
                        <a:latin typeface="Courier New"/>
                        <a:ea typeface="Courier New"/>
                        <a:cs typeface="Courier New"/>
                        <a:sym typeface="Courier New"/>
                      </a:endParaRPr>
                    </a:p>
                  </a:txBody>
                  <a:tcPr marT="0" marB="0" marR="0" marL="0"/>
                </a:tc>
              </a:tr>
              <a:tr h="295825">
                <a:tc>
                  <a:txBody>
                    <a:bodyPr/>
                    <a:lstStyle/>
                    <a:p>
                      <a:pPr indent="0" lvl="0" marL="3175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aad</a:t>
                      </a:r>
                      <a:endParaRPr sz="1800" u="none">
                        <a:latin typeface="Courier New"/>
                        <a:ea typeface="Courier New"/>
                        <a:cs typeface="Courier New"/>
                        <a:sym typeface="Courier New"/>
                      </a:endParaRPr>
                    </a:p>
                  </a:txBody>
                  <a:tcPr marT="0" marB="0" marR="0" marL="0"/>
                </a:tc>
                <a:tc>
                  <a:txBody>
                    <a:bodyPr/>
                    <a:lstStyle/>
                    <a:p>
                      <a:pPr indent="0" lvl="0" marL="0" marR="0" rtl="0" algn="l">
                        <a:lnSpc>
                          <a:spcPct val="100000"/>
                        </a:lnSpc>
                        <a:spcBef>
                          <a:spcPts val="0"/>
                        </a:spcBef>
                        <a:spcAft>
                          <a:spcPts val="0"/>
                        </a:spcAft>
                        <a:buClr>
                          <a:schemeClr val="dk1"/>
                        </a:buClr>
                        <a:buSzPts val="1900"/>
                        <a:buFont typeface="Constantia"/>
                        <a:buNone/>
                      </a:pPr>
                      <a:r>
                        <a:t/>
                      </a:r>
                      <a:endParaRPr sz="1900" u="none">
                        <a:latin typeface="Times New Roman"/>
                        <a:ea typeface="Times New Roman"/>
                        <a:cs typeface="Times New Roman"/>
                        <a:sym typeface="Times New Roman"/>
                      </a:endParaRPr>
                    </a:p>
                  </a:txBody>
                  <a:tcPr marT="0" marB="0" marR="0" marL="0"/>
                </a:tc>
                <a:tc>
                  <a:txBody>
                    <a:bodyPr/>
                    <a:lstStyle/>
                    <a:p>
                      <a:pPr indent="0" lvl="0" marL="7493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AX := 001BH</a:t>
                      </a:r>
                      <a:endParaRPr sz="1800" u="none">
                        <a:latin typeface="Courier New"/>
                        <a:ea typeface="Courier New"/>
                        <a:cs typeface="Courier New"/>
                        <a:sym typeface="Courier New"/>
                      </a:endParaRPr>
                    </a:p>
                  </a:txBody>
                  <a:tcPr marT="0" marB="0" marR="0" marL="0"/>
                </a:tc>
              </a:tr>
              <a:tr h="275100">
                <a:tc>
                  <a:txBody>
                    <a:bodyPr/>
                    <a:lstStyle/>
                    <a:p>
                      <a:pPr indent="0" lvl="0" marL="3175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div</a:t>
                      </a:r>
                      <a:endParaRPr sz="1800" u="none">
                        <a:latin typeface="Courier New"/>
                        <a:ea typeface="Courier New"/>
                        <a:cs typeface="Courier New"/>
                        <a:sym typeface="Courier New"/>
                      </a:endParaRPr>
                    </a:p>
                  </a:txBody>
                  <a:tcPr marT="0" marB="0" marR="0" marL="0"/>
                </a:tc>
                <a:tc>
                  <a:txBody>
                    <a:bodyPr/>
                    <a:lstStyle/>
                    <a:p>
                      <a:pPr indent="0" lvl="0" marL="304165"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BL</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t>
                      </a:r>
                      <a:endParaRPr sz="1800" u="none">
                        <a:latin typeface="Courier New"/>
                        <a:ea typeface="Courier New"/>
                        <a:cs typeface="Courier New"/>
                        <a:sym typeface="Courier New"/>
                      </a:endParaRPr>
                    </a:p>
                  </a:txBody>
                  <a:tcPr marT="0" marB="0" marR="0" marL="0"/>
                </a:tc>
                <a:tc>
                  <a:txBody>
                    <a:bodyPr/>
                    <a:lstStyle/>
                    <a:p>
                      <a:pPr indent="0" lvl="0" marL="74930" marR="0" rtl="0" algn="l">
                        <a:lnSpc>
                          <a:spcPct val="125277"/>
                        </a:lnSpc>
                        <a:spcBef>
                          <a:spcPts val="0"/>
                        </a:spcBef>
                        <a:spcAft>
                          <a:spcPts val="0"/>
                        </a:spcAft>
                        <a:buClr>
                          <a:schemeClr val="dk1"/>
                        </a:buClr>
                        <a:buSzPts val="1800"/>
                        <a:buFont typeface="Courier New"/>
                        <a:buNone/>
                      </a:pPr>
                      <a:r>
                        <a:rPr b="1" lang="en-IN" sz="1800" u="none">
                          <a:latin typeface="Courier New"/>
                          <a:ea typeface="Courier New"/>
                          <a:cs typeface="Courier New"/>
                          <a:sym typeface="Courier New"/>
                        </a:rPr>
                        <a:t>AX := 0205H</a:t>
                      </a:r>
                      <a:endParaRPr sz="1800" u="none">
                        <a:latin typeface="Courier New"/>
                        <a:ea typeface="Courier New"/>
                        <a:cs typeface="Courier New"/>
                        <a:sym typeface="Courier New"/>
                      </a:endParaRPr>
                    </a:p>
                  </a:txBody>
                  <a:tcPr marT="0" marB="0" marR="0" marL="0"/>
                </a:tc>
              </a:tr>
            </a:tbl>
          </a:graphicData>
        </a:graphic>
      </p:graphicFrame>
      <p:sp>
        <p:nvSpPr>
          <p:cNvPr id="548" name="Google Shape;548;p65"/>
          <p:cNvSpPr txBox="1"/>
          <p:nvPr/>
        </p:nvSpPr>
        <p:spPr>
          <a:xfrm>
            <a:off x="1116677" y="3421914"/>
            <a:ext cx="6907068" cy="2857866"/>
          </a:xfrm>
          <a:prstGeom prst="rect">
            <a:avLst/>
          </a:prstGeom>
          <a:noFill/>
          <a:ln>
            <a:noFill/>
          </a:ln>
        </p:spPr>
        <p:txBody>
          <a:bodyPr anchorCtr="0" anchor="t" bIns="0" lIns="0" spcFirstLastPara="1" rIns="0" wrap="square" tIns="10825">
            <a:spAutoFit/>
          </a:bodyPr>
          <a:lstStyle/>
          <a:p>
            <a:pPr indent="-307718" lvl="0" marL="319115" marR="4559" rtl="0" algn="l">
              <a:lnSpc>
                <a:spcPct val="100000"/>
              </a:lnSpc>
              <a:spcBef>
                <a:spcPts val="0"/>
              </a:spcBef>
              <a:spcAft>
                <a:spcPts val="0"/>
              </a:spcAft>
              <a:buClr>
                <a:schemeClr val="dk1"/>
              </a:buClr>
              <a:buSzPts val="2500"/>
              <a:buFont typeface="Courier New"/>
              <a:buChar char="•"/>
            </a:pPr>
            <a:r>
              <a:rPr b="1" i="0" lang="en-IN" sz="2500" u="none">
                <a:solidFill>
                  <a:schemeClr val="dk1"/>
                </a:solidFill>
                <a:latin typeface="Courier New"/>
                <a:ea typeface="Courier New"/>
                <a:cs typeface="Courier New"/>
                <a:sym typeface="Courier New"/>
              </a:rPr>
              <a:t>AL &lt;- 05     AH &lt;- 02  </a:t>
            </a:r>
            <a:endParaRPr/>
          </a:p>
          <a:p>
            <a:pPr indent="-148967" lvl="0" marL="319115" marR="4559" rtl="0" algn="l">
              <a:lnSpc>
                <a:spcPct val="100000"/>
              </a:lnSpc>
              <a:spcBef>
                <a:spcPts val="85"/>
              </a:spcBef>
              <a:spcAft>
                <a:spcPts val="0"/>
              </a:spcAft>
              <a:buClr>
                <a:schemeClr val="dk1"/>
              </a:buClr>
              <a:buSzPts val="2500"/>
              <a:buFont typeface="Courier New"/>
              <a:buNone/>
            </a:pPr>
            <a:r>
              <a:t/>
            </a:r>
            <a:endParaRPr b="1" i="0" sz="2500" u="none">
              <a:solidFill>
                <a:schemeClr val="dk1"/>
              </a:solidFill>
              <a:latin typeface="Courier New"/>
              <a:ea typeface="Courier New"/>
              <a:cs typeface="Courier New"/>
              <a:sym typeface="Courier New"/>
            </a:endParaRPr>
          </a:p>
          <a:p>
            <a:pPr indent="-307718" lvl="0" marL="319115" marR="4559" rtl="0" algn="l">
              <a:lnSpc>
                <a:spcPct val="100000"/>
              </a:lnSpc>
              <a:spcBef>
                <a:spcPts val="85"/>
              </a:spcBef>
              <a:spcAft>
                <a:spcPts val="0"/>
              </a:spcAft>
              <a:buClr>
                <a:schemeClr val="dk1"/>
              </a:buClr>
              <a:buSzPts val="2500"/>
              <a:buFont typeface="Courier New"/>
              <a:buChar char="•"/>
            </a:pPr>
            <a:r>
              <a:rPr b="1" i="0" lang="en-IN" sz="2500" u="none">
                <a:solidFill>
                  <a:schemeClr val="dk1"/>
                </a:solidFill>
                <a:latin typeface="Courier New"/>
                <a:ea typeface="Courier New"/>
                <a:cs typeface="Courier New"/>
                <a:sym typeface="Courier New"/>
              </a:rPr>
              <a:t>(vice versa of AAM)</a:t>
            </a:r>
            <a:endParaRPr/>
          </a:p>
          <a:p>
            <a:pPr indent="-148967" lvl="0" marL="319115" marR="4559" rtl="0" algn="l">
              <a:lnSpc>
                <a:spcPct val="100000"/>
              </a:lnSpc>
              <a:spcBef>
                <a:spcPts val="85"/>
              </a:spcBef>
              <a:spcAft>
                <a:spcPts val="0"/>
              </a:spcAft>
              <a:buClr>
                <a:schemeClr val="dk1"/>
              </a:buClr>
              <a:buSzPts val="2500"/>
              <a:buFont typeface="Courier New"/>
              <a:buNone/>
            </a:pPr>
            <a:r>
              <a:t/>
            </a:r>
            <a:endParaRPr b="1" i="0" sz="2500" u="none">
              <a:solidFill>
                <a:schemeClr val="dk1"/>
              </a:solidFill>
              <a:latin typeface="Courier New"/>
              <a:ea typeface="Courier New"/>
              <a:cs typeface="Courier New"/>
              <a:sym typeface="Courier New"/>
            </a:endParaRPr>
          </a:p>
          <a:p>
            <a:pPr indent="-307718" lvl="0" marL="319115" marR="4559" rtl="0" algn="just">
              <a:lnSpc>
                <a:spcPct val="100000"/>
              </a:lnSpc>
              <a:spcBef>
                <a:spcPts val="85"/>
              </a:spcBef>
              <a:spcAft>
                <a:spcPts val="0"/>
              </a:spcAft>
              <a:buClr>
                <a:schemeClr val="dk1"/>
              </a:buClr>
              <a:buSzPts val="2500"/>
              <a:buFont typeface="Courier New"/>
              <a:buChar char="•"/>
            </a:pPr>
            <a:r>
              <a:rPr b="1" i="0" lang="en-IN" sz="2500" u="none">
                <a:solidFill>
                  <a:schemeClr val="dk1"/>
                </a:solidFill>
                <a:latin typeface="Courier New"/>
                <a:ea typeface="Courier New"/>
                <a:cs typeface="Courier New"/>
                <a:sym typeface="Courier New"/>
              </a:rPr>
              <a:t>aad </a:t>
            </a:r>
            <a:r>
              <a:rPr b="0" i="0" lang="en-IN" sz="2500" u="none">
                <a:solidFill>
                  <a:schemeClr val="dk1"/>
                </a:solidFill>
                <a:latin typeface="Times New Roman"/>
                <a:ea typeface="Times New Roman"/>
                <a:cs typeface="Times New Roman"/>
                <a:sym typeface="Times New Roman"/>
              </a:rPr>
              <a:t>converts the unpacked BCD number in AX to  hexadecimal form so that </a:t>
            </a:r>
            <a:r>
              <a:rPr b="1" i="0" lang="en-IN" sz="2500" u="none">
                <a:solidFill>
                  <a:schemeClr val="dk1"/>
                </a:solidFill>
                <a:latin typeface="Courier New"/>
                <a:ea typeface="Courier New"/>
                <a:cs typeface="Courier New"/>
                <a:sym typeface="Courier New"/>
              </a:rPr>
              <a:t>div </a:t>
            </a:r>
            <a:r>
              <a:rPr b="0" i="0" lang="en-IN" sz="2500" u="none">
                <a:solidFill>
                  <a:schemeClr val="dk1"/>
                </a:solidFill>
                <a:latin typeface="Times New Roman"/>
                <a:ea typeface="Times New Roman"/>
                <a:cs typeface="Times New Roman"/>
                <a:sym typeface="Times New Roman"/>
              </a:rPr>
              <a:t>can be used.</a:t>
            </a:r>
            <a:endParaRPr b="0" i="0" sz="2500" u="none">
              <a:solidFill>
                <a:schemeClr val="dk1"/>
              </a:solidFill>
              <a:latin typeface="Times New Roman"/>
              <a:ea typeface="Times New Roman"/>
              <a:cs typeface="Times New Roman"/>
              <a:sym typeface="Times New Roman"/>
            </a:endParaRPr>
          </a:p>
          <a:p>
            <a:pPr indent="0" lvl="0" marL="11397" marR="0" rtl="0" algn="l">
              <a:lnSpc>
                <a:spcPct val="100000"/>
              </a:lnSpc>
              <a:spcBef>
                <a:spcPts val="790"/>
              </a:spcBef>
              <a:spcAft>
                <a:spcPts val="0"/>
              </a:spcAft>
              <a:buClr>
                <a:schemeClr val="dk1"/>
              </a:buClr>
              <a:buSzPts val="2500"/>
              <a:buFont typeface="Times New Roman"/>
              <a:buNone/>
            </a:pPr>
            <a:r>
              <a:rPr b="1" i="0" lang="en-IN" sz="2500" u="none">
                <a:solidFill>
                  <a:schemeClr val="dk1"/>
                </a:solidFill>
                <a:latin typeface="Times New Roman"/>
                <a:ea typeface="Times New Roman"/>
                <a:cs typeface="Times New Roman"/>
                <a:sym typeface="Times New Roman"/>
              </a:rPr>
              <a:t> </a:t>
            </a:r>
            <a:endParaRPr b="0" i="0" sz="1800" u="none">
              <a:solidFill>
                <a:schemeClr val="dk1"/>
              </a:solidFill>
              <a:latin typeface="Times New Roman"/>
              <a:ea typeface="Times New Roman"/>
              <a:cs typeface="Times New Roman"/>
              <a:sym typeface="Times New Roman"/>
            </a:endParaRPr>
          </a:p>
        </p:txBody>
      </p:sp>
      <p:sp>
        <p:nvSpPr>
          <p:cNvPr id="549" name="Google Shape;549;p65"/>
          <p:cNvSpPr txBox="1"/>
          <p:nvPr>
            <p:ph type="title"/>
          </p:nvPr>
        </p:nvSpPr>
        <p:spPr>
          <a:xfrm>
            <a:off x="142844" y="785794"/>
            <a:ext cx="9001156" cy="627637"/>
          </a:xfrm>
          <a:prstGeom prst="rect">
            <a:avLst/>
          </a:prstGeom>
          <a:noFill/>
          <a:ln>
            <a:noFill/>
          </a:ln>
        </p:spPr>
        <p:txBody>
          <a:bodyPr anchorCtr="0" anchor="b" bIns="0" lIns="0" spcFirstLastPara="1" rIns="0" wrap="square" tIns="11950">
            <a:spAutoFit/>
          </a:bodyPr>
          <a:lstStyle/>
          <a:p>
            <a:pPr indent="0" lvl="0" marL="26212" rtl="0" algn="ctr">
              <a:lnSpc>
                <a:spcPct val="100000"/>
              </a:lnSpc>
              <a:spcBef>
                <a:spcPts val="0"/>
              </a:spcBef>
              <a:spcAft>
                <a:spcPts val="0"/>
              </a:spcAft>
              <a:buClr>
                <a:schemeClr val="dk2"/>
              </a:buClr>
              <a:buSzPts val="4000"/>
              <a:buFont typeface="Calibri"/>
              <a:buNone/>
            </a:pPr>
            <a:r>
              <a:rPr b="1" lang="en-IN" sz="4000"/>
              <a:t>AAD (ASCII Adjust Before Division)</a:t>
            </a:r>
            <a:r>
              <a:rPr b="1" lang="en-IN" sz="1400">
                <a:solidFill>
                  <a:srgbClr val="444D26"/>
                </a:solidFill>
              </a:rPr>
              <a:t>contd</a:t>
            </a:r>
            <a:r>
              <a:rPr b="1" lang="en-IN" sz="1800">
                <a:solidFill>
                  <a:srgbClr val="444D26"/>
                </a:solidFill>
              </a:rPr>
              <a:t>.</a:t>
            </a:r>
            <a:endParaRPr b="1" sz="4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6"/>
          <p:cNvSpPr txBox="1"/>
          <p:nvPr>
            <p:ph type="title"/>
          </p:nvPr>
        </p:nvSpPr>
        <p:spPr>
          <a:xfrm>
            <a:off x="285720" y="653705"/>
            <a:ext cx="8572560" cy="1489411"/>
          </a:xfrm>
          <a:prstGeom prst="rect">
            <a:avLst/>
          </a:prstGeom>
          <a:noFill/>
          <a:ln>
            <a:noFill/>
          </a:ln>
        </p:spPr>
        <p:txBody>
          <a:bodyPr anchorCtr="0" anchor="b" bIns="0" lIns="0" spcFirstLastPara="1" rIns="0" wrap="square" tIns="11950">
            <a:spAutoFit/>
          </a:bodyPr>
          <a:lstStyle/>
          <a:p>
            <a:pPr indent="0" lvl="0" marL="11397" rtl="0" algn="just">
              <a:lnSpc>
                <a:spcPct val="100000"/>
              </a:lnSpc>
              <a:spcBef>
                <a:spcPts val="0"/>
              </a:spcBef>
              <a:spcAft>
                <a:spcPts val="0"/>
              </a:spcAft>
              <a:buClr>
                <a:schemeClr val="dk2"/>
              </a:buClr>
              <a:buSzPts val="3200"/>
              <a:buFont typeface="Calibri"/>
              <a:buNone/>
            </a:pPr>
            <a:r>
              <a:rPr lang="en-IN" sz="3200"/>
              <a:t>WAP to perform the division 15/6 using the ASCII codes. Store the ASCII codes of result in Register DX.</a:t>
            </a:r>
            <a:endParaRPr sz="3200"/>
          </a:p>
        </p:txBody>
      </p:sp>
      <p:sp>
        <p:nvSpPr>
          <p:cNvPr id="555" name="Google Shape;555;p66"/>
          <p:cNvSpPr txBox="1"/>
          <p:nvPr>
            <p:ph idx="1" type="body"/>
          </p:nvPr>
        </p:nvSpPr>
        <p:spPr>
          <a:xfrm>
            <a:off x="428596" y="2104675"/>
            <a:ext cx="8229600" cy="4181845"/>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MOV AX, ’15’               ; AX=31    35</a:t>
            </a:r>
            <a:endParaRPr/>
          </a:p>
          <a:p>
            <a:pPr indent="-11397" lvl="0" marL="11397" rtl="0" algn="l">
              <a:lnSpc>
                <a:spcPct val="100000"/>
              </a:lnSpc>
              <a:spcBef>
                <a:spcPts val="529"/>
              </a:spcBef>
              <a:spcAft>
                <a:spcPts val="0"/>
              </a:spcAft>
              <a:buSzPts val="2470"/>
              <a:buChar char="⚫"/>
            </a:pPr>
            <a:r>
              <a:rPr lang="en-IN"/>
              <a:t>MOV BH, ’6’               ; BX=36   00</a:t>
            </a:r>
            <a:endParaRPr/>
          </a:p>
          <a:p>
            <a:pPr indent="-11397" lvl="0" marL="11397" rtl="0" algn="l">
              <a:lnSpc>
                <a:spcPct val="100000"/>
              </a:lnSpc>
              <a:spcBef>
                <a:spcPts val="529"/>
              </a:spcBef>
              <a:spcAft>
                <a:spcPts val="0"/>
              </a:spcAft>
              <a:buSzPts val="2470"/>
              <a:buChar char="⚫"/>
            </a:pPr>
            <a:r>
              <a:rPr lang="en-IN"/>
              <a:t>SUB AX,3030h             ; AX=01   05</a:t>
            </a:r>
            <a:endParaRPr/>
          </a:p>
          <a:p>
            <a:pPr indent="-11397" lvl="0" marL="11397" rtl="0" algn="l">
              <a:lnSpc>
                <a:spcPct val="100000"/>
              </a:lnSpc>
              <a:spcBef>
                <a:spcPts val="529"/>
              </a:spcBef>
              <a:spcAft>
                <a:spcPts val="0"/>
              </a:spcAft>
              <a:buSzPts val="2470"/>
              <a:buChar char="⚫"/>
            </a:pPr>
            <a:r>
              <a:rPr lang="en-IN"/>
              <a:t>SUB BH,30H                ; BH=06  00</a:t>
            </a:r>
            <a:endParaRPr/>
          </a:p>
          <a:p>
            <a:pPr indent="-11397" lvl="0" marL="11397" rtl="0" algn="l">
              <a:lnSpc>
                <a:spcPct val="100000"/>
              </a:lnSpc>
              <a:spcBef>
                <a:spcPts val="529"/>
              </a:spcBef>
              <a:spcAft>
                <a:spcPts val="0"/>
              </a:spcAft>
              <a:buSzPts val="2470"/>
              <a:buChar char="⚫"/>
            </a:pPr>
            <a:r>
              <a:rPr lang="en-IN"/>
              <a:t>AAD                              ; AX=00  0F</a:t>
            </a:r>
            <a:endParaRPr/>
          </a:p>
          <a:p>
            <a:pPr indent="-11397" lvl="0" marL="11397" rtl="0" algn="l">
              <a:lnSpc>
                <a:spcPct val="100000"/>
              </a:lnSpc>
              <a:spcBef>
                <a:spcPts val="529"/>
              </a:spcBef>
              <a:spcAft>
                <a:spcPts val="0"/>
              </a:spcAft>
              <a:buSzPts val="2470"/>
              <a:buChar char="⚫"/>
            </a:pPr>
            <a:r>
              <a:rPr lang="en-IN"/>
              <a:t>DIV BH                         ; AX=03   02</a:t>
            </a:r>
            <a:endParaRPr/>
          </a:p>
          <a:p>
            <a:pPr indent="-11397" lvl="0" marL="11397" rtl="0" algn="l">
              <a:lnSpc>
                <a:spcPct val="100000"/>
              </a:lnSpc>
              <a:spcBef>
                <a:spcPts val="529"/>
              </a:spcBef>
              <a:spcAft>
                <a:spcPts val="0"/>
              </a:spcAft>
              <a:buSzPts val="2470"/>
              <a:buChar char="⚫"/>
            </a:pPr>
            <a:r>
              <a:rPr lang="en-IN"/>
              <a:t>ADD AX,3030H           ; AX=33    32</a:t>
            </a:r>
            <a:endParaRPr/>
          </a:p>
          <a:p>
            <a:pPr indent="-11397" lvl="0" marL="11397" rtl="0" algn="l">
              <a:lnSpc>
                <a:spcPct val="100000"/>
              </a:lnSpc>
              <a:spcBef>
                <a:spcPts val="529"/>
              </a:spcBef>
              <a:spcAft>
                <a:spcPts val="0"/>
              </a:spcAft>
              <a:buSzPts val="2470"/>
              <a:buChar char="⚫"/>
            </a:pPr>
            <a:r>
              <a:rPr lang="en-IN"/>
              <a:t>MOV DX,AX                ; DX=33    32</a:t>
            </a:r>
            <a:endParaRPr/>
          </a:p>
          <a:p>
            <a:pPr indent="-11397" lvl="0" marL="11397" rtl="0" algn="l">
              <a:lnSpc>
                <a:spcPct val="100000"/>
              </a:lnSpc>
              <a:spcBef>
                <a:spcPts val="529"/>
              </a:spcBef>
              <a:spcAft>
                <a:spcPts val="0"/>
              </a:spcAft>
              <a:buSzPts val="2470"/>
              <a:buChar char="⚫"/>
            </a:pPr>
            <a:r>
              <a:rPr lang="en-IN"/>
              <a:t>HLT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descr="A thread to say Thank you! - Unreal Engine Forums" id="560" name="Google Shape;560;p67"/>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8"/>
          <p:cNvSpPr txBox="1"/>
          <p:nvPr>
            <p:ph idx="4294967295"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marR="0" rtl="0" algn="r">
              <a:lnSpc>
                <a:spcPct val="100000"/>
              </a:lnSpc>
              <a:spcBef>
                <a:spcPts val="0"/>
              </a:spcBef>
              <a:spcAft>
                <a:spcPts val="0"/>
              </a:spcAft>
              <a:buClr>
                <a:srgbClr val="F7CA52"/>
              </a:buClr>
              <a:buSzPts val="5600"/>
              <a:buFont typeface="Calibri"/>
              <a:buNone/>
            </a:pPr>
            <a:r>
              <a:rPr b="1" i="0" lang="en-IN" sz="5600" u="none" cap="none" strike="noStrike">
                <a:solidFill>
                  <a:srgbClr val="F7CA52"/>
                </a:solidFill>
                <a:latin typeface="Calibri"/>
                <a:ea typeface="Calibri"/>
                <a:cs typeface="Calibri"/>
                <a:sym typeface="Calibri"/>
              </a:rPr>
              <a:t>Instruction Set of 8086</a:t>
            </a:r>
            <a:endParaRPr b="1" i="0" sz="5600" u="none" cap="none" strike="noStrike">
              <a:solidFill>
                <a:srgbClr val="F7CA52"/>
              </a:solidFill>
              <a:latin typeface="Calibri"/>
              <a:ea typeface="Calibri"/>
              <a:cs typeface="Calibri"/>
              <a:sym typeface="Calibri"/>
            </a:endParaRPr>
          </a:p>
        </p:txBody>
      </p:sp>
      <p:sp>
        <p:nvSpPr>
          <p:cNvPr id="566" name="Google Shape;566;p68"/>
          <p:cNvSpPr txBox="1"/>
          <p:nvPr>
            <p:ph idx="4294967295" type="subTitle"/>
          </p:nvPr>
        </p:nvSpPr>
        <p:spPr>
          <a:xfrm>
            <a:off x="5429256" y="4033838"/>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rgbClr val="E7BC29"/>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type="title"/>
          </p:nvPr>
        </p:nvSpPr>
        <p:spPr>
          <a:xfrm>
            <a:off x="571472" y="142852"/>
            <a:ext cx="8143932" cy="504526"/>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3200"/>
              <a:buFont typeface="Calibri"/>
              <a:buNone/>
            </a:pPr>
            <a:r>
              <a:rPr lang="en-IN" sz="3200"/>
              <a:t>WAP to find the largest of 8 bit numbers.</a:t>
            </a:r>
            <a:endParaRPr sz="3200"/>
          </a:p>
        </p:txBody>
      </p:sp>
      <p:sp>
        <p:nvSpPr>
          <p:cNvPr id="572" name="Google Shape;572;p69"/>
          <p:cNvSpPr txBox="1"/>
          <p:nvPr>
            <p:ph idx="1" type="body"/>
          </p:nvPr>
        </p:nvSpPr>
        <p:spPr>
          <a:xfrm>
            <a:off x="357158" y="571480"/>
            <a:ext cx="8229600" cy="6038764"/>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MOV CL, 0AH</a:t>
            </a:r>
            <a:endParaRPr/>
          </a:p>
          <a:p>
            <a:pPr indent="-11397" lvl="0" marL="11397" rtl="0" algn="l">
              <a:lnSpc>
                <a:spcPct val="100000"/>
              </a:lnSpc>
              <a:spcBef>
                <a:spcPts val="529"/>
              </a:spcBef>
              <a:spcAft>
                <a:spcPts val="0"/>
              </a:spcAft>
              <a:buSzPts val="2470"/>
              <a:buChar char="⚫"/>
            </a:pPr>
            <a:r>
              <a:rPr lang="en-IN"/>
              <a:t>LEA SI,[1000H]</a:t>
            </a:r>
            <a:endParaRPr/>
          </a:p>
          <a:p>
            <a:pPr indent="-11397" lvl="0" marL="11397" rtl="0" algn="l">
              <a:lnSpc>
                <a:spcPct val="100000"/>
              </a:lnSpc>
              <a:spcBef>
                <a:spcPts val="529"/>
              </a:spcBef>
              <a:spcAft>
                <a:spcPts val="0"/>
              </a:spcAft>
              <a:buSzPts val="2470"/>
              <a:buChar char="⚫"/>
            </a:pPr>
            <a:r>
              <a:rPr lang="en-IN"/>
              <a:t>MOV AL,[SI]</a:t>
            </a:r>
            <a:endParaRPr/>
          </a:p>
          <a:p>
            <a:pPr indent="-11397" lvl="0" marL="11397" rtl="0" algn="l">
              <a:lnSpc>
                <a:spcPct val="100000"/>
              </a:lnSpc>
              <a:spcBef>
                <a:spcPts val="529"/>
              </a:spcBef>
              <a:spcAft>
                <a:spcPts val="0"/>
              </a:spcAft>
              <a:buSzPts val="2470"/>
              <a:buChar char="⚫"/>
            </a:pPr>
            <a:r>
              <a:rPr lang="en-IN"/>
              <a:t>L1:INC SI</a:t>
            </a:r>
            <a:endParaRPr/>
          </a:p>
          <a:p>
            <a:pPr indent="-11397" lvl="0" marL="11397" rtl="0" algn="l">
              <a:lnSpc>
                <a:spcPct val="100000"/>
              </a:lnSpc>
              <a:spcBef>
                <a:spcPts val="529"/>
              </a:spcBef>
              <a:spcAft>
                <a:spcPts val="0"/>
              </a:spcAft>
              <a:buSzPts val="2470"/>
              <a:buChar char="⚫"/>
            </a:pPr>
            <a:r>
              <a:rPr lang="en-IN"/>
              <a:t>MOV BL,[SI]</a:t>
            </a:r>
            <a:endParaRPr/>
          </a:p>
          <a:p>
            <a:pPr indent="-11397" lvl="0" marL="11397" rtl="0" algn="l">
              <a:lnSpc>
                <a:spcPct val="100000"/>
              </a:lnSpc>
              <a:spcBef>
                <a:spcPts val="529"/>
              </a:spcBef>
              <a:spcAft>
                <a:spcPts val="0"/>
              </a:spcAft>
              <a:buSzPts val="2470"/>
              <a:buChar char="⚫"/>
            </a:pPr>
            <a:r>
              <a:rPr lang="en-IN"/>
              <a:t>CMP AL,BL</a:t>
            </a:r>
            <a:endParaRPr/>
          </a:p>
          <a:p>
            <a:pPr indent="-11397" lvl="0" marL="11397" rtl="0" algn="l">
              <a:lnSpc>
                <a:spcPct val="100000"/>
              </a:lnSpc>
              <a:spcBef>
                <a:spcPts val="529"/>
              </a:spcBef>
              <a:spcAft>
                <a:spcPts val="0"/>
              </a:spcAft>
              <a:buSzPts val="2470"/>
              <a:buChar char="⚫"/>
            </a:pPr>
            <a:r>
              <a:rPr lang="en-IN"/>
              <a:t>JC L2</a:t>
            </a:r>
            <a:endParaRPr/>
          </a:p>
          <a:p>
            <a:pPr indent="-11397" lvl="0" marL="11397" rtl="0" algn="l">
              <a:lnSpc>
                <a:spcPct val="100000"/>
              </a:lnSpc>
              <a:spcBef>
                <a:spcPts val="529"/>
              </a:spcBef>
              <a:spcAft>
                <a:spcPts val="0"/>
              </a:spcAft>
              <a:buSzPts val="2470"/>
              <a:buChar char="⚫"/>
            </a:pPr>
            <a:r>
              <a:rPr lang="en-IN"/>
              <a:t>JMP L3                </a:t>
            </a:r>
            <a:endParaRPr/>
          </a:p>
          <a:p>
            <a:pPr indent="-11397" lvl="0" marL="11397" rtl="0" algn="l">
              <a:lnSpc>
                <a:spcPct val="100000"/>
              </a:lnSpc>
              <a:spcBef>
                <a:spcPts val="529"/>
              </a:spcBef>
              <a:spcAft>
                <a:spcPts val="0"/>
              </a:spcAft>
              <a:buSzPts val="2470"/>
              <a:buChar char="⚫"/>
            </a:pPr>
            <a:r>
              <a:rPr lang="en-IN"/>
              <a:t>L2: MOV AL,BL</a:t>
            </a:r>
            <a:endParaRPr/>
          </a:p>
          <a:p>
            <a:pPr indent="-11397" lvl="0" marL="11397" rtl="0" algn="l">
              <a:lnSpc>
                <a:spcPct val="100000"/>
              </a:lnSpc>
              <a:spcBef>
                <a:spcPts val="529"/>
              </a:spcBef>
              <a:spcAft>
                <a:spcPts val="0"/>
              </a:spcAft>
              <a:buSzPts val="2470"/>
              <a:buChar char="⚫"/>
            </a:pPr>
            <a:r>
              <a:rPr lang="en-IN"/>
              <a:t>L3: DEC CL</a:t>
            </a:r>
            <a:endParaRPr/>
          </a:p>
          <a:p>
            <a:pPr indent="-11397" lvl="0" marL="11397" rtl="0" algn="l">
              <a:lnSpc>
                <a:spcPct val="100000"/>
              </a:lnSpc>
              <a:spcBef>
                <a:spcPts val="529"/>
              </a:spcBef>
              <a:spcAft>
                <a:spcPts val="0"/>
              </a:spcAft>
              <a:buSzPts val="2470"/>
              <a:buChar char="⚫"/>
            </a:pPr>
            <a:r>
              <a:rPr lang="en-IN"/>
              <a:t>JNZ L1</a:t>
            </a:r>
            <a:endParaRPr/>
          </a:p>
          <a:p>
            <a:pPr indent="-11397" lvl="0" marL="11397" rtl="0" algn="l">
              <a:lnSpc>
                <a:spcPct val="100000"/>
              </a:lnSpc>
              <a:spcBef>
                <a:spcPts val="529"/>
              </a:spcBef>
              <a:spcAft>
                <a:spcPts val="0"/>
              </a:spcAft>
              <a:buSzPts val="2470"/>
              <a:buChar char="⚫"/>
            </a:pPr>
            <a:r>
              <a:rPr lang="en-IN"/>
              <a:t>MOV [100AH],AL</a:t>
            </a:r>
            <a:endParaRPr/>
          </a:p>
          <a:p>
            <a:pPr indent="-11397" lvl="0" marL="11397" rtl="0" algn="l">
              <a:lnSpc>
                <a:spcPct val="100000"/>
              </a:lnSpc>
              <a:spcBef>
                <a:spcPts val="529"/>
              </a:spcBef>
              <a:spcAft>
                <a:spcPts val="0"/>
              </a:spcAft>
              <a:buSzPts val="2470"/>
              <a:buChar char="⚫"/>
            </a:pPr>
            <a:r>
              <a:rPr lang="en-IN"/>
              <a:t>HLT</a:t>
            </a:r>
            <a:endParaRPr/>
          </a:p>
        </p:txBody>
      </p:sp>
      <p:sp>
        <p:nvSpPr>
          <p:cNvPr id="573" name="Google Shape;573;p69"/>
          <p:cNvSpPr txBox="1"/>
          <p:nvPr/>
        </p:nvSpPr>
        <p:spPr>
          <a:xfrm>
            <a:off x="5715008" y="2714620"/>
            <a:ext cx="207170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1000-23</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1001-40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1002-12</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1003-14</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1004-20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1005-35</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1006-67</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1007-70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1008-90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1009-80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100A-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pic>
        <p:nvPicPr>
          <p:cNvPr id="164" name="Google Shape;164;p7"/>
          <p:cNvPicPr preferRelativeResize="0"/>
          <p:nvPr>
            <p:ph idx="4294967295" type="body"/>
          </p:nvPr>
        </p:nvPicPr>
        <p:blipFill rotWithShape="1">
          <a:blip r:embed="rId3">
            <a:alphaModFix/>
          </a:blip>
          <a:srcRect b="0" l="0" r="0" t="0"/>
          <a:stretch/>
        </p:blipFill>
        <p:spPr>
          <a:xfrm>
            <a:off x="142844" y="1643050"/>
            <a:ext cx="8715436" cy="2286016"/>
          </a:xfrm>
          <a:prstGeom prst="rect">
            <a:avLst/>
          </a:prstGeom>
          <a:noFill/>
          <a:ln>
            <a:noFill/>
          </a:ln>
        </p:spPr>
      </p:pic>
      <p:pic>
        <p:nvPicPr>
          <p:cNvPr id="165" name="Google Shape;165;p7"/>
          <p:cNvPicPr preferRelativeResize="0"/>
          <p:nvPr/>
        </p:nvPicPr>
        <p:blipFill rotWithShape="1">
          <a:blip r:embed="rId4">
            <a:alphaModFix/>
          </a:blip>
          <a:srcRect b="0" l="0" r="0" t="0"/>
          <a:stretch/>
        </p:blipFill>
        <p:spPr>
          <a:xfrm>
            <a:off x="38100" y="4143391"/>
            <a:ext cx="9067800" cy="200025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0"/>
          <p:cNvSpPr txBox="1"/>
          <p:nvPr>
            <p:ph type="title"/>
          </p:nvPr>
        </p:nvSpPr>
        <p:spPr>
          <a:xfrm>
            <a:off x="571472" y="-24"/>
            <a:ext cx="8143932" cy="504526"/>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3200"/>
              <a:buFont typeface="Calibri"/>
              <a:buNone/>
            </a:pPr>
            <a:r>
              <a:rPr lang="en-IN" sz="3200"/>
              <a:t>WAP to find the largest of 16 bit numbers.</a:t>
            </a:r>
            <a:endParaRPr sz="3200"/>
          </a:p>
        </p:txBody>
      </p:sp>
      <p:sp>
        <p:nvSpPr>
          <p:cNvPr id="579" name="Google Shape;579;p70"/>
          <p:cNvSpPr txBox="1"/>
          <p:nvPr>
            <p:ph idx="1" type="body"/>
          </p:nvPr>
        </p:nvSpPr>
        <p:spPr>
          <a:xfrm>
            <a:off x="357158" y="428604"/>
            <a:ext cx="8229600" cy="6502994"/>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MOV BX, 1000H               ; BX=10    00</a:t>
            </a:r>
            <a:endParaRPr/>
          </a:p>
          <a:p>
            <a:pPr indent="-11397" lvl="0" marL="11397" rtl="0" algn="l">
              <a:lnSpc>
                <a:spcPct val="100000"/>
              </a:lnSpc>
              <a:spcBef>
                <a:spcPts val="529"/>
              </a:spcBef>
              <a:spcAft>
                <a:spcPts val="0"/>
              </a:spcAft>
              <a:buSzPts val="2470"/>
              <a:buChar char="⚫"/>
            </a:pPr>
            <a:r>
              <a:rPr lang="en-IN"/>
              <a:t>MOV CL, [BX]               ; CL=00   05</a:t>
            </a:r>
            <a:endParaRPr/>
          </a:p>
          <a:p>
            <a:pPr indent="-11397" lvl="0" marL="11397" rtl="0" algn="l">
              <a:lnSpc>
                <a:spcPct val="100000"/>
              </a:lnSpc>
              <a:spcBef>
                <a:spcPts val="529"/>
              </a:spcBef>
              <a:spcAft>
                <a:spcPts val="0"/>
              </a:spcAft>
              <a:buSzPts val="2470"/>
              <a:buChar char="⚫"/>
            </a:pPr>
            <a:r>
              <a:rPr lang="en-IN"/>
              <a:t>INC BX                           ; BX=10   01</a:t>
            </a:r>
            <a:endParaRPr/>
          </a:p>
          <a:p>
            <a:pPr indent="-11397" lvl="0" marL="11397" rtl="0" algn="l">
              <a:lnSpc>
                <a:spcPct val="100000"/>
              </a:lnSpc>
              <a:spcBef>
                <a:spcPts val="529"/>
              </a:spcBef>
              <a:spcAft>
                <a:spcPts val="0"/>
              </a:spcAft>
              <a:buSzPts val="2470"/>
              <a:buChar char="⚫"/>
            </a:pPr>
            <a:r>
              <a:rPr lang="en-IN"/>
              <a:t>MOV AX, [BX]               ; AX=30  20</a:t>
            </a:r>
            <a:endParaRPr/>
          </a:p>
          <a:p>
            <a:pPr indent="-11397" lvl="0" marL="11397" rtl="0" algn="l">
              <a:lnSpc>
                <a:spcPct val="100000"/>
              </a:lnSpc>
              <a:spcBef>
                <a:spcPts val="529"/>
              </a:spcBef>
              <a:spcAft>
                <a:spcPts val="0"/>
              </a:spcAft>
              <a:buSzPts val="2470"/>
              <a:buChar char="⚫"/>
            </a:pPr>
            <a:r>
              <a:rPr lang="en-IN"/>
              <a:t>DEC CL                           ; CL=00  04</a:t>
            </a:r>
            <a:endParaRPr/>
          </a:p>
          <a:p>
            <a:pPr indent="-11397" lvl="0" marL="11397" rtl="0" algn="l">
              <a:lnSpc>
                <a:spcPct val="100000"/>
              </a:lnSpc>
              <a:spcBef>
                <a:spcPts val="529"/>
              </a:spcBef>
              <a:spcAft>
                <a:spcPts val="0"/>
              </a:spcAft>
              <a:buSzPts val="2470"/>
              <a:buChar char="⚫"/>
            </a:pPr>
            <a:r>
              <a:rPr lang="en-IN"/>
              <a:t>BACK: INC BX               ; BX=10   02</a:t>
            </a:r>
            <a:endParaRPr/>
          </a:p>
          <a:p>
            <a:pPr indent="-11397" lvl="0" marL="11397" rtl="0" algn="l">
              <a:lnSpc>
                <a:spcPct val="100000"/>
              </a:lnSpc>
              <a:spcBef>
                <a:spcPts val="529"/>
              </a:spcBef>
              <a:spcAft>
                <a:spcPts val="0"/>
              </a:spcAft>
              <a:buSzPts val="2470"/>
              <a:buChar char="⚫"/>
            </a:pPr>
            <a:r>
              <a:rPr lang="en-IN"/>
              <a:t>INC BX                           ; BX=10   03</a:t>
            </a:r>
            <a:endParaRPr/>
          </a:p>
          <a:p>
            <a:pPr indent="-11397" lvl="0" marL="11397" rtl="0" algn="l">
              <a:lnSpc>
                <a:spcPct val="100000"/>
              </a:lnSpc>
              <a:spcBef>
                <a:spcPts val="529"/>
              </a:spcBef>
              <a:spcAft>
                <a:spcPts val="0"/>
              </a:spcAft>
              <a:buSzPts val="2470"/>
              <a:buChar char="⚫"/>
            </a:pPr>
            <a:r>
              <a:rPr lang="en-IN"/>
              <a:t>CMP AX,[BX]                </a:t>
            </a:r>
            <a:endParaRPr/>
          </a:p>
          <a:p>
            <a:pPr indent="-11397" lvl="0" marL="11397" rtl="0" algn="l">
              <a:lnSpc>
                <a:spcPct val="100000"/>
              </a:lnSpc>
              <a:spcBef>
                <a:spcPts val="529"/>
              </a:spcBef>
              <a:spcAft>
                <a:spcPts val="0"/>
              </a:spcAft>
              <a:buSzPts val="2470"/>
              <a:buChar char="⚫"/>
            </a:pPr>
            <a:r>
              <a:rPr lang="en-IN"/>
              <a:t>JNC Next</a:t>
            </a:r>
            <a:endParaRPr/>
          </a:p>
          <a:p>
            <a:pPr indent="-11397" lvl="0" marL="11397" rtl="0" algn="l">
              <a:lnSpc>
                <a:spcPct val="100000"/>
              </a:lnSpc>
              <a:spcBef>
                <a:spcPts val="529"/>
              </a:spcBef>
              <a:spcAft>
                <a:spcPts val="0"/>
              </a:spcAft>
              <a:buSzPts val="2470"/>
              <a:buChar char="⚫"/>
            </a:pPr>
            <a:r>
              <a:rPr lang="en-IN"/>
              <a:t>MOV AX, [BX]               ; AX= 50  40  70  60  90 80</a:t>
            </a:r>
            <a:endParaRPr/>
          </a:p>
          <a:p>
            <a:pPr indent="-11397" lvl="0" marL="11397" rtl="0" algn="l">
              <a:lnSpc>
                <a:spcPct val="100000"/>
              </a:lnSpc>
              <a:spcBef>
                <a:spcPts val="529"/>
              </a:spcBef>
              <a:spcAft>
                <a:spcPts val="0"/>
              </a:spcAft>
              <a:buSzPts val="2470"/>
              <a:buChar char="⚫"/>
            </a:pPr>
            <a:r>
              <a:rPr lang="en-IN"/>
              <a:t>Next: DEC CL                  ; CL=00   03   00  02 00 01</a:t>
            </a:r>
            <a:endParaRPr/>
          </a:p>
          <a:p>
            <a:pPr indent="-11397" lvl="0" marL="11397" rtl="0" algn="l">
              <a:lnSpc>
                <a:spcPct val="100000"/>
              </a:lnSpc>
              <a:spcBef>
                <a:spcPts val="529"/>
              </a:spcBef>
              <a:spcAft>
                <a:spcPts val="0"/>
              </a:spcAft>
              <a:buSzPts val="2470"/>
              <a:buChar char="⚫"/>
            </a:pPr>
            <a:r>
              <a:rPr lang="en-IN"/>
              <a:t>JNZ Back</a:t>
            </a:r>
            <a:endParaRPr/>
          </a:p>
          <a:p>
            <a:pPr indent="-11397" lvl="0" marL="11397" rtl="0" algn="l">
              <a:lnSpc>
                <a:spcPct val="100000"/>
              </a:lnSpc>
              <a:spcBef>
                <a:spcPts val="529"/>
              </a:spcBef>
              <a:spcAft>
                <a:spcPts val="0"/>
              </a:spcAft>
              <a:buSzPts val="2470"/>
              <a:buChar char="⚫"/>
            </a:pPr>
            <a:r>
              <a:rPr lang="en-IN"/>
              <a:t>MOV [1020H],AX           ; AX= 90  80  </a:t>
            </a:r>
            <a:endParaRPr/>
          </a:p>
          <a:p>
            <a:pPr indent="-11397" lvl="0" marL="11397" rtl="0" algn="l">
              <a:lnSpc>
                <a:spcPct val="100000"/>
              </a:lnSpc>
              <a:spcBef>
                <a:spcPts val="529"/>
              </a:spcBef>
              <a:spcAft>
                <a:spcPts val="0"/>
              </a:spcAft>
              <a:buSzPts val="2470"/>
              <a:buChar char="⚫"/>
            </a:pPr>
            <a:r>
              <a:rPr lang="en-IN"/>
              <a:t>HLT</a:t>
            </a:r>
            <a:endParaRPr/>
          </a:p>
        </p:txBody>
      </p:sp>
      <p:sp>
        <p:nvSpPr>
          <p:cNvPr id="580" name="Google Shape;580;p70"/>
          <p:cNvSpPr txBox="1"/>
          <p:nvPr/>
        </p:nvSpPr>
        <p:spPr>
          <a:xfrm>
            <a:off x="6215074" y="1214422"/>
            <a:ext cx="2071702"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1000-05</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1001-20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1002-30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1003-40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1004-50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1005-60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1006-70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1007-80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1008-90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1009-10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100A-20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1020-OUTPUT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1"/>
          <p:cNvSpPr txBox="1"/>
          <p:nvPr>
            <p:ph type="title"/>
          </p:nvPr>
        </p:nvSpPr>
        <p:spPr>
          <a:xfrm>
            <a:off x="285720" y="0"/>
            <a:ext cx="8572560" cy="1489411"/>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3200"/>
              <a:buFont typeface="Calibri"/>
              <a:buNone/>
            </a:pPr>
            <a:r>
              <a:rPr lang="en-IN" sz="3200"/>
              <a:t>WAP to find out the count of positive numbers and negative numbers from a series of signed numbers in 8086.</a:t>
            </a:r>
            <a:endParaRPr sz="3200"/>
          </a:p>
        </p:txBody>
      </p:sp>
      <p:sp>
        <p:nvSpPr>
          <p:cNvPr id="586" name="Google Shape;586;p71"/>
          <p:cNvSpPr txBox="1"/>
          <p:nvPr>
            <p:ph idx="1" type="body"/>
          </p:nvPr>
        </p:nvSpPr>
        <p:spPr>
          <a:xfrm>
            <a:off x="357158" y="1428736"/>
            <a:ext cx="8229600" cy="5110305"/>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MOV CL, 0AH                </a:t>
            </a:r>
            <a:endParaRPr/>
          </a:p>
          <a:p>
            <a:pPr indent="-11397" lvl="0" marL="11397" rtl="0" algn="l">
              <a:lnSpc>
                <a:spcPct val="100000"/>
              </a:lnSpc>
              <a:spcBef>
                <a:spcPts val="529"/>
              </a:spcBef>
              <a:spcAft>
                <a:spcPts val="0"/>
              </a:spcAft>
              <a:buSzPts val="2470"/>
              <a:buChar char="⚫"/>
            </a:pPr>
            <a:r>
              <a:rPr lang="en-IN"/>
              <a:t>MOV BL, 00H                </a:t>
            </a:r>
            <a:endParaRPr/>
          </a:p>
          <a:p>
            <a:pPr indent="-11397" lvl="0" marL="11397" rtl="0" algn="l">
              <a:lnSpc>
                <a:spcPct val="100000"/>
              </a:lnSpc>
              <a:spcBef>
                <a:spcPts val="529"/>
              </a:spcBef>
              <a:spcAft>
                <a:spcPts val="0"/>
              </a:spcAft>
              <a:buSzPts val="2470"/>
              <a:buChar char="⚫"/>
            </a:pPr>
            <a:r>
              <a:rPr lang="en-IN"/>
              <a:t>MOV DL,00H                            </a:t>
            </a:r>
            <a:endParaRPr/>
          </a:p>
          <a:p>
            <a:pPr indent="-11397" lvl="0" marL="11397" rtl="0" algn="l">
              <a:lnSpc>
                <a:spcPct val="100000"/>
              </a:lnSpc>
              <a:spcBef>
                <a:spcPts val="529"/>
              </a:spcBef>
              <a:spcAft>
                <a:spcPts val="0"/>
              </a:spcAft>
              <a:buSzPts val="2470"/>
              <a:buChar char="⚫"/>
            </a:pPr>
            <a:r>
              <a:rPr lang="en-IN"/>
              <a:t>LEA SI,[1000H]                </a:t>
            </a:r>
            <a:endParaRPr/>
          </a:p>
          <a:p>
            <a:pPr indent="-11397" lvl="0" marL="11397" rtl="0" algn="l">
              <a:lnSpc>
                <a:spcPct val="100000"/>
              </a:lnSpc>
              <a:spcBef>
                <a:spcPts val="529"/>
              </a:spcBef>
              <a:spcAft>
                <a:spcPts val="0"/>
              </a:spcAft>
              <a:buSzPts val="2470"/>
              <a:buChar char="⚫"/>
            </a:pPr>
            <a:r>
              <a:rPr lang="en-IN"/>
              <a:t>L1:MOV AL,[SI]                             </a:t>
            </a:r>
            <a:endParaRPr/>
          </a:p>
          <a:p>
            <a:pPr indent="-11397" lvl="0" marL="11397" rtl="0" algn="l">
              <a:lnSpc>
                <a:spcPct val="100000"/>
              </a:lnSpc>
              <a:spcBef>
                <a:spcPts val="529"/>
              </a:spcBef>
              <a:spcAft>
                <a:spcPts val="0"/>
              </a:spcAft>
              <a:buSzPts val="2470"/>
              <a:buChar char="⚫"/>
            </a:pPr>
            <a:r>
              <a:rPr lang="en-IN"/>
              <a:t>SHL AL,01                </a:t>
            </a:r>
            <a:endParaRPr/>
          </a:p>
          <a:p>
            <a:pPr indent="-11397" lvl="0" marL="11397" rtl="0" algn="l">
              <a:lnSpc>
                <a:spcPct val="100000"/>
              </a:lnSpc>
              <a:spcBef>
                <a:spcPts val="529"/>
              </a:spcBef>
              <a:spcAft>
                <a:spcPts val="0"/>
              </a:spcAft>
              <a:buSzPts val="2470"/>
              <a:buChar char="⚫"/>
            </a:pPr>
            <a:r>
              <a:rPr lang="en-IN"/>
              <a:t>JNC L2                            </a:t>
            </a:r>
            <a:endParaRPr/>
          </a:p>
          <a:p>
            <a:pPr indent="-11397" lvl="0" marL="11397" rtl="0" algn="l">
              <a:lnSpc>
                <a:spcPct val="100000"/>
              </a:lnSpc>
              <a:spcBef>
                <a:spcPts val="529"/>
              </a:spcBef>
              <a:spcAft>
                <a:spcPts val="0"/>
              </a:spcAft>
              <a:buSzPts val="2470"/>
              <a:buChar char="⚫"/>
            </a:pPr>
            <a:r>
              <a:rPr lang="en-IN"/>
              <a:t>INC DL                </a:t>
            </a:r>
            <a:endParaRPr/>
          </a:p>
          <a:p>
            <a:pPr indent="-11397" lvl="0" marL="11397" rtl="0" algn="l">
              <a:lnSpc>
                <a:spcPct val="100000"/>
              </a:lnSpc>
              <a:spcBef>
                <a:spcPts val="529"/>
              </a:spcBef>
              <a:spcAft>
                <a:spcPts val="0"/>
              </a:spcAft>
              <a:buSzPts val="2470"/>
              <a:buChar char="⚫"/>
            </a:pPr>
            <a:r>
              <a:rPr lang="en-IN"/>
              <a:t>JMP L3</a:t>
            </a:r>
            <a:endParaRPr/>
          </a:p>
          <a:p>
            <a:pPr indent="-11397" lvl="0" marL="11397" rtl="0" algn="l">
              <a:lnSpc>
                <a:spcPct val="100000"/>
              </a:lnSpc>
              <a:spcBef>
                <a:spcPts val="529"/>
              </a:spcBef>
              <a:spcAft>
                <a:spcPts val="0"/>
              </a:spcAft>
              <a:buSzPts val="2470"/>
              <a:buChar char="⚫"/>
            </a:pPr>
            <a:r>
              <a:rPr lang="en-IN"/>
              <a:t>L2: INC BL                </a:t>
            </a:r>
            <a:endParaRPr/>
          </a:p>
          <a:p>
            <a:pPr indent="-11397" lvl="0" marL="11397" rtl="0" algn="l">
              <a:lnSpc>
                <a:spcPct val="100000"/>
              </a:lnSpc>
              <a:spcBef>
                <a:spcPts val="529"/>
              </a:spcBef>
              <a:spcAft>
                <a:spcPts val="0"/>
              </a:spcAft>
              <a:buSzPts val="2470"/>
              <a:buChar char="⚫"/>
            </a:pPr>
            <a:r>
              <a:rPr lang="en-IN"/>
              <a:t>L3: INC SI                   </a:t>
            </a:r>
            <a:endParaRPr/>
          </a:p>
        </p:txBody>
      </p:sp>
      <p:sp>
        <p:nvSpPr>
          <p:cNvPr id="587" name="Google Shape;587;p71"/>
          <p:cNvSpPr txBox="1"/>
          <p:nvPr/>
        </p:nvSpPr>
        <p:spPr>
          <a:xfrm>
            <a:off x="6215074" y="1214422"/>
            <a:ext cx="2071702"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1000-01</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1001-02</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1002-03</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1003-04</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1004-80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1005-81</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1006-82</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1007-83</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1008-84</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1009-85</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100A-04 O/P</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1020-06 O/P</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2"/>
          <p:cNvSpPr txBox="1"/>
          <p:nvPr>
            <p:ph type="title"/>
          </p:nvPr>
        </p:nvSpPr>
        <p:spPr>
          <a:xfrm>
            <a:off x="285720" y="0"/>
            <a:ext cx="8143932" cy="1489411"/>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3200"/>
              <a:buFont typeface="Calibri"/>
              <a:buNone/>
            </a:pPr>
            <a:r>
              <a:rPr lang="en-IN" sz="3200"/>
              <a:t>WAP to find out the count of positive numbers and negative numbers from a series of signed numbers in 8086.</a:t>
            </a:r>
            <a:endParaRPr sz="3200"/>
          </a:p>
        </p:txBody>
      </p:sp>
      <p:sp>
        <p:nvSpPr>
          <p:cNvPr id="593" name="Google Shape;593;p72"/>
          <p:cNvSpPr txBox="1"/>
          <p:nvPr>
            <p:ph idx="1" type="body"/>
          </p:nvPr>
        </p:nvSpPr>
        <p:spPr>
          <a:xfrm>
            <a:off x="428596" y="1571612"/>
            <a:ext cx="8229600" cy="2324927"/>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2470"/>
              <a:buChar char="⚫"/>
            </a:pPr>
            <a:r>
              <a:rPr lang="en-IN"/>
              <a:t>DEC CL</a:t>
            </a:r>
            <a:endParaRPr/>
          </a:p>
          <a:p>
            <a:pPr indent="-11397" lvl="0" marL="11397" rtl="0" algn="l">
              <a:lnSpc>
                <a:spcPct val="100000"/>
              </a:lnSpc>
              <a:spcBef>
                <a:spcPts val="529"/>
              </a:spcBef>
              <a:spcAft>
                <a:spcPts val="0"/>
              </a:spcAft>
              <a:buSzPts val="2470"/>
              <a:buChar char="⚫"/>
            </a:pPr>
            <a:r>
              <a:rPr lang="en-IN"/>
              <a:t>JNZ L1            </a:t>
            </a:r>
            <a:endParaRPr/>
          </a:p>
          <a:p>
            <a:pPr indent="-11397" lvl="0" marL="11397" rtl="0" algn="l">
              <a:lnSpc>
                <a:spcPct val="100000"/>
              </a:lnSpc>
              <a:spcBef>
                <a:spcPts val="529"/>
              </a:spcBef>
              <a:spcAft>
                <a:spcPts val="0"/>
              </a:spcAft>
              <a:buSzPts val="2470"/>
              <a:buChar char="⚫"/>
            </a:pPr>
            <a:r>
              <a:rPr lang="en-IN"/>
              <a:t>MOV [100AH],BL</a:t>
            </a:r>
            <a:endParaRPr/>
          </a:p>
          <a:p>
            <a:pPr indent="-11397" lvl="0" marL="11397" rtl="0" algn="l">
              <a:lnSpc>
                <a:spcPct val="100000"/>
              </a:lnSpc>
              <a:spcBef>
                <a:spcPts val="529"/>
              </a:spcBef>
              <a:spcAft>
                <a:spcPts val="0"/>
              </a:spcAft>
              <a:buSzPts val="2470"/>
              <a:buChar char="⚫"/>
            </a:pPr>
            <a:r>
              <a:rPr lang="en-IN"/>
              <a:t>MOV [100BH],DL </a:t>
            </a:r>
            <a:endParaRPr/>
          </a:p>
          <a:p>
            <a:pPr indent="-11397" lvl="0" marL="11397" rtl="0" algn="l">
              <a:lnSpc>
                <a:spcPct val="100000"/>
              </a:lnSpc>
              <a:spcBef>
                <a:spcPts val="529"/>
              </a:spcBef>
              <a:spcAft>
                <a:spcPts val="0"/>
              </a:spcAft>
              <a:buSzPts val="2470"/>
              <a:buChar char="⚫"/>
            </a:pPr>
            <a:r>
              <a:rPr lang="en-IN"/>
              <a:t>HLT</a:t>
            </a:r>
            <a:endParaRPr/>
          </a:p>
        </p:txBody>
      </p:sp>
      <p:sp>
        <p:nvSpPr>
          <p:cNvPr id="594" name="Google Shape;594;p72"/>
          <p:cNvSpPr txBox="1"/>
          <p:nvPr/>
        </p:nvSpPr>
        <p:spPr>
          <a:xfrm>
            <a:off x="6215074" y="1214422"/>
            <a:ext cx="2071702"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1000-01</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1001-02</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1002-03</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1003-04</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1004-80</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1005-81</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1006-82</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1007-83</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1008-84</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1009-85</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100A-04 O/P</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1020-06 O/P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3"/>
          <p:cNvSpPr txBox="1"/>
          <p:nvPr>
            <p:ph type="title"/>
          </p:nvPr>
        </p:nvSpPr>
        <p:spPr>
          <a:xfrm>
            <a:off x="285720" y="0"/>
            <a:ext cx="8143932" cy="504526"/>
          </a:xfrm>
          <a:prstGeom prst="rect">
            <a:avLst/>
          </a:prstGeom>
          <a:noFill/>
          <a:ln>
            <a:noFill/>
          </a:ln>
        </p:spPr>
        <p:txBody>
          <a:bodyPr anchorCtr="0" anchor="b" bIns="0" lIns="0" spcFirstLastPara="1" rIns="0" wrap="square" tIns="11950">
            <a:spAutoFit/>
          </a:bodyPr>
          <a:lstStyle/>
          <a:p>
            <a:pPr indent="0" lvl="0" marL="11397" rtl="0" algn="l">
              <a:lnSpc>
                <a:spcPct val="100000"/>
              </a:lnSpc>
              <a:spcBef>
                <a:spcPts val="0"/>
              </a:spcBef>
              <a:spcAft>
                <a:spcPts val="0"/>
              </a:spcAft>
              <a:buClr>
                <a:schemeClr val="dk2"/>
              </a:buClr>
              <a:buSzPts val="3200"/>
              <a:buFont typeface="Calibri"/>
              <a:buNone/>
            </a:pPr>
            <a:r>
              <a:rPr lang="en-IN" sz="3200"/>
              <a:t>Fibonacci Series:-</a:t>
            </a:r>
            <a:endParaRPr sz="3200"/>
          </a:p>
        </p:txBody>
      </p:sp>
      <p:sp>
        <p:nvSpPr>
          <p:cNvPr id="600" name="Google Shape;600;p73"/>
          <p:cNvSpPr txBox="1"/>
          <p:nvPr>
            <p:ph idx="1" type="body"/>
          </p:nvPr>
        </p:nvSpPr>
        <p:spPr>
          <a:xfrm>
            <a:off x="428596" y="769470"/>
            <a:ext cx="8229600" cy="5900265"/>
          </a:xfrm>
          <a:prstGeom prst="rect">
            <a:avLst/>
          </a:prstGeom>
          <a:noFill/>
          <a:ln>
            <a:noFill/>
          </a:ln>
        </p:spPr>
        <p:txBody>
          <a:bodyPr anchorCtr="0" anchor="t" bIns="0" lIns="0" spcFirstLastPara="1" rIns="0" wrap="square" tIns="67225">
            <a:spAutoFit/>
          </a:bodyPr>
          <a:lstStyle/>
          <a:p>
            <a:pPr indent="-11397" lvl="0" marL="11397" rtl="0" algn="l">
              <a:lnSpc>
                <a:spcPct val="100000"/>
              </a:lnSpc>
              <a:spcBef>
                <a:spcPts val="0"/>
              </a:spcBef>
              <a:spcAft>
                <a:spcPts val="0"/>
              </a:spcAft>
              <a:buSzPts val="1520"/>
              <a:buChar char="⚫"/>
            </a:pPr>
            <a:r>
              <a:rPr lang="en-IN" sz="1600"/>
              <a:t>MOV SI,3000H  ; SI=3000</a:t>
            </a:r>
            <a:endParaRPr/>
          </a:p>
          <a:p>
            <a:pPr indent="-11397" lvl="0" marL="11397" rtl="0" algn="l">
              <a:lnSpc>
                <a:spcPct val="100000"/>
              </a:lnSpc>
              <a:spcBef>
                <a:spcPts val="529"/>
              </a:spcBef>
              <a:spcAft>
                <a:spcPts val="0"/>
              </a:spcAft>
              <a:buSzPts val="1520"/>
              <a:buChar char="⚫"/>
            </a:pPr>
            <a:r>
              <a:rPr lang="en-IN" sz="1600"/>
              <a:t>MOV CX,0AH   ; CX=00 0A</a:t>
            </a:r>
            <a:endParaRPr/>
          </a:p>
          <a:p>
            <a:pPr indent="-11397" lvl="0" marL="11397" rtl="0" algn="l">
              <a:lnSpc>
                <a:spcPct val="100000"/>
              </a:lnSpc>
              <a:spcBef>
                <a:spcPts val="529"/>
              </a:spcBef>
              <a:spcAft>
                <a:spcPts val="0"/>
              </a:spcAft>
              <a:buSzPts val="1520"/>
              <a:buChar char="⚫"/>
            </a:pPr>
            <a:r>
              <a:rPr lang="en-IN" sz="1600"/>
              <a:t>XOR AL,AL         ; AL=00</a:t>
            </a:r>
            <a:endParaRPr/>
          </a:p>
          <a:p>
            <a:pPr indent="-11397" lvl="0" marL="11397" rtl="0" algn="l">
              <a:lnSpc>
                <a:spcPct val="100000"/>
              </a:lnSpc>
              <a:spcBef>
                <a:spcPts val="529"/>
              </a:spcBef>
              <a:spcAft>
                <a:spcPts val="0"/>
              </a:spcAft>
              <a:buSzPts val="1520"/>
              <a:buChar char="⚫"/>
            </a:pPr>
            <a:r>
              <a:rPr lang="en-IN" sz="1600"/>
              <a:t>MOV [SI],0AH       ; [3000]=0A</a:t>
            </a:r>
            <a:endParaRPr/>
          </a:p>
          <a:p>
            <a:pPr indent="-11397" lvl="0" marL="11397" rtl="0" algn="l">
              <a:lnSpc>
                <a:spcPct val="100000"/>
              </a:lnSpc>
              <a:spcBef>
                <a:spcPts val="529"/>
              </a:spcBef>
              <a:spcAft>
                <a:spcPts val="0"/>
              </a:spcAft>
              <a:buSzPts val="1520"/>
              <a:buChar char="⚫"/>
            </a:pPr>
            <a:r>
              <a:rPr lang="en-IN" sz="1600"/>
              <a:t>INC SI           ;3001</a:t>
            </a:r>
            <a:endParaRPr/>
          </a:p>
          <a:p>
            <a:pPr indent="-11397" lvl="0" marL="11397" rtl="0" algn="l">
              <a:lnSpc>
                <a:spcPct val="100000"/>
              </a:lnSpc>
              <a:spcBef>
                <a:spcPts val="529"/>
              </a:spcBef>
              <a:spcAft>
                <a:spcPts val="0"/>
              </a:spcAft>
              <a:buSzPts val="1520"/>
              <a:buChar char="⚫"/>
            </a:pPr>
            <a:r>
              <a:rPr lang="en-IN" sz="1600"/>
              <a:t>MOV [SI],00H      ;[3001]=00</a:t>
            </a:r>
            <a:endParaRPr/>
          </a:p>
          <a:p>
            <a:pPr indent="-11397" lvl="0" marL="11397" rtl="0" algn="l">
              <a:lnSpc>
                <a:spcPct val="100000"/>
              </a:lnSpc>
              <a:spcBef>
                <a:spcPts val="529"/>
              </a:spcBef>
              <a:spcAft>
                <a:spcPts val="0"/>
              </a:spcAft>
              <a:buSzPts val="1520"/>
              <a:buChar char="⚫"/>
            </a:pPr>
            <a:r>
              <a:rPr lang="en-IN" sz="1600"/>
              <a:t>ADD AL,01H     ; AL=01</a:t>
            </a:r>
            <a:endParaRPr/>
          </a:p>
          <a:p>
            <a:pPr indent="-11397" lvl="0" marL="11397" rtl="0" algn="l">
              <a:lnSpc>
                <a:spcPct val="100000"/>
              </a:lnSpc>
              <a:spcBef>
                <a:spcPts val="529"/>
              </a:spcBef>
              <a:spcAft>
                <a:spcPts val="0"/>
              </a:spcAft>
              <a:buSzPts val="1520"/>
              <a:buChar char="⚫"/>
            </a:pPr>
            <a:r>
              <a:rPr lang="en-IN" sz="1600"/>
              <a:t>INC SI               ; 3002</a:t>
            </a:r>
            <a:endParaRPr sz="1600"/>
          </a:p>
          <a:p>
            <a:pPr indent="-11397" lvl="0" marL="11397" rtl="0" algn="l">
              <a:lnSpc>
                <a:spcPct val="100000"/>
              </a:lnSpc>
              <a:spcBef>
                <a:spcPts val="529"/>
              </a:spcBef>
              <a:spcAft>
                <a:spcPts val="0"/>
              </a:spcAft>
              <a:buSzPts val="1520"/>
              <a:buChar char="⚫"/>
            </a:pPr>
            <a:r>
              <a:rPr lang="en-IN" sz="1600"/>
              <a:t>MOV [SI],AL    ; 3002= 01</a:t>
            </a:r>
            <a:endParaRPr/>
          </a:p>
          <a:p>
            <a:pPr indent="-11397" lvl="0" marL="11397" rtl="0" algn="l">
              <a:lnSpc>
                <a:spcPct val="100000"/>
              </a:lnSpc>
              <a:spcBef>
                <a:spcPts val="529"/>
              </a:spcBef>
              <a:spcAft>
                <a:spcPts val="0"/>
              </a:spcAft>
              <a:buSzPts val="1520"/>
              <a:buChar char="⚫"/>
            </a:pPr>
            <a:r>
              <a:rPr lang="en-IN" sz="1600"/>
              <a:t>INC SI               ; 3003</a:t>
            </a:r>
            <a:endParaRPr sz="1600"/>
          </a:p>
          <a:p>
            <a:pPr indent="-11397" lvl="0" marL="11397" rtl="0" algn="l">
              <a:lnSpc>
                <a:spcPct val="100000"/>
              </a:lnSpc>
              <a:spcBef>
                <a:spcPts val="529"/>
              </a:spcBef>
              <a:spcAft>
                <a:spcPts val="0"/>
              </a:spcAft>
              <a:buSzPts val="1520"/>
              <a:buChar char="⚫"/>
            </a:pPr>
            <a:r>
              <a:rPr lang="en-IN" sz="1600"/>
              <a:t>MOV [SI],AL    ;3003= 01</a:t>
            </a:r>
            <a:endParaRPr/>
          </a:p>
          <a:p>
            <a:pPr indent="-11397" lvl="0" marL="11397" rtl="0" algn="l">
              <a:lnSpc>
                <a:spcPct val="100000"/>
              </a:lnSpc>
              <a:spcBef>
                <a:spcPts val="529"/>
              </a:spcBef>
              <a:spcAft>
                <a:spcPts val="0"/>
              </a:spcAft>
              <a:buSzPts val="1520"/>
              <a:buChar char="⚫"/>
            </a:pPr>
            <a:r>
              <a:rPr lang="en-IN" sz="1600"/>
              <a:t>Back: ADD AL,[SI] ;  01,01 =02</a:t>
            </a:r>
            <a:endParaRPr/>
          </a:p>
          <a:p>
            <a:pPr indent="-11397" lvl="0" marL="11397" rtl="0" algn="l">
              <a:lnSpc>
                <a:spcPct val="100000"/>
              </a:lnSpc>
              <a:spcBef>
                <a:spcPts val="529"/>
              </a:spcBef>
              <a:spcAft>
                <a:spcPts val="0"/>
              </a:spcAft>
              <a:buSzPts val="1520"/>
              <a:buChar char="⚫"/>
            </a:pPr>
            <a:r>
              <a:rPr lang="en-IN" sz="1600"/>
              <a:t>INC SI                     ; 3004</a:t>
            </a:r>
            <a:endParaRPr/>
          </a:p>
          <a:p>
            <a:pPr indent="-11397" lvl="0" marL="11397" rtl="0" algn="l">
              <a:lnSpc>
                <a:spcPct val="100000"/>
              </a:lnSpc>
              <a:spcBef>
                <a:spcPts val="529"/>
              </a:spcBef>
              <a:spcAft>
                <a:spcPts val="0"/>
              </a:spcAft>
              <a:buSzPts val="1520"/>
              <a:buChar char="⚫"/>
            </a:pPr>
            <a:r>
              <a:rPr lang="en-IN" sz="1600"/>
              <a:t>MOV [SI],AL          ; 3004=02</a:t>
            </a:r>
            <a:endParaRPr/>
          </a:p>
          <a:p>
            <a:pPr indent="-11397" lvl="0" marL="11397" rtl="0" algn="l">
              <a:lnSpc>
                <a:spcPct val="100000"/>
              </a:lnSpc>
              <a:spcBef>
                <a:spcPts val="529"/>
              </a:spcBef>
              <a:spcAft>
                <a:spcPts val="0"/>
              </a:spcAft>
              <a:buSzPts val="1520"/>
              <a:buChar char="⚫"/>
            </a:pPr>
            <a:r>
              <a:rPr lang="en-IN" sz="1600"/>
              <a:t>DEC SI                    ; 3003</a:t>
            </a:r>
            <a:endParaRPr/>
          </a:p>
          <a:p>
            <a:pPr indent="-11397" lvl="0" marL="11397" rtl="0" algn="l">
              <a:lnSpc>
                <a:spcPct val="100000"/>
              </a:lnSpc>
              <a:spcBef>
                <a:spcPts val="529"/>
              </a:spcBef>
              <a:spcAft>
                <a:spcPts val="0"/>
              </a:spcAft>
              <a:buSzPts val="1520"/>
              <a:buChar char="⚫"/>
            </a:pPr>
            <a:r>
              <a:rPr lang="en-IN" sz="1600"/>
              <a:t>MOV AL,[SI]          ; AL=01</a:t>
            </a:r>
            <a:endParaRPr/>
          </a:p>
          <a:p>
            <a:pPr indent="-11397" lvl="0" marL="11397" rtl="0" algn="l">
              <a:lnSpc>
                <a:spcPct val="100000"/>
              </a:lnSpc>
              <a:spcBef>
                <a:spcPts val="529"/>
              </a:spcBef>
              <a:spcAft>
                <a:spcPts val="0"/>
              </a:spcAft>
              <a:buSzPts val="1520"/>
              <a:buChar char="⚫"/>
            </a:pPr>
            <a:r>
              <a:rPr lang="en-IN" sz="1600"/>
              <a:t>INC SI                     ; 3004</a:t>
            </a:r>
            <a:endParaRPr/>
          </a:p>
          <a:p>
            <a:pPr indent="-11397" lvl="0" marL="11397" rtl="0" algn="l">
              <a:lnSpc>
                <a:spcPct val="100000"/>
              </a:lnSpc>
              <a:spcBef>
                <a:spcPts val="529"/>
              </a:spcBef>
              <a:spcAft>
                <a:spcPts val="0"/>
              </a:spcAft>
              <a:buSzPts val="1520"/>
              <a:buChar char="⚫"/>
            </a:pPr>
            <a:r>
              <a:rPr lang="en-IN" sz="1600"/>
              <a:t>LOOP Back</a:t>
            </a:r>
            <a:endParaRPr/>
          </a:p>
          <a:p>
            <a:pPr indent="-11397" lvl="0" marL="11397" rtl="0" algn="l">
              <a:lnSpc>
                <a:spcPct val="100000"/>
              </a:lnSpc>
              <a:spcBef>
                <a:spcPts val="529"/>
              </a:spcBef>
              <a:spcAft>
                <a:spcPts val="0"/>
              </a:spcAft>
              <a:buSzPts val="1520"/>
              <a:buChar char="⚫"/>
            </a:pPr>
            <a:r>
              <a:rPr lang="en-IN" sz="1600"/>
              <a:t>HLT           ; halt!</a:t>
            </a: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descr="A thread to say Thank you! - Unreal Engine Forums" id="605" name="Google Shape;605;p74"/>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5"/>
          <p:cNvSpPr txBox="1"/>
          <p:nvPr>
            <p:ph idx="4294967295" type="title"/>
          </p:nvPr>
        </p:nvSpPr>
        <p:spPr>
          <a:xfrm>
            <a:off x="357158" y="300037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br>
              <a:rPr b="1" i="0" lang="en-IN" sz="5000" u="none" cap="none" strike="noStrike">
                <a:solidFill>
                  <a:schemeClr val="dk2"/>
                </a:solidFill>
                <a:latin typeface="Calibri"/>
                <a:ea typeface="Calibri"/>
                <a:cs typeface="Calibri"/>
                <a:sym typeface="Calibri"/>
              </a:rPr>
            </a:br>
            <a:r>
              <a:rPr b="1" i="0" lang="en-IN" sz="5000" u="none" cap="none" strike="noStrike">
                <a:solidFill>
                  <a:schemeClr val="dk2"/>
                </a:solidFill>
                <a:latin typeface="Calibri"/>
                <a:ea typeface="Calibri"/>
                <a:cs typeface="Calibri"/>
                <a:sym typeface="Calibri"/>
              </a:rPr>
              <a:t>or </a:t>
            </a:r>
            <a:br>
              <a:rPr b="1" i="0" lang="en-IN" sz="5000" u="none" cap="none" strike="noStrike">
                <a:solidFill>
                  <a:schemeClr val="dk2"/>
                </a:solidFill>
                <a:latin typeface="Calibri"/>
                <a:ea typeface="Calibri"/>
                <a:cs typeface="Calibri"/>
                <a:sym typeface="Calibri"/>
              </a:rPr>
            </a:br>
            <a:r>
              <a:rPr b="1" i="0" lang="en-IN" sz="5000" u="none" cap="none" strike="noStrike">
                <a:solidFill>
                  <a:schemeClr val="dk2"/>
                </a:solidFill>
                <a:latin typeface="Calibri"/>
                <a:ea typeface="Calibri"/>
                <a:cs typeface="Calibri"/>
                <a:sym typeface="Calibri"/>
              </a:rPr>
              <a:t>Logical Instructions</a:t>
            </a:r>
            <a:endParaRPr b="1" i="0" sz="5000" u="none" cap="none" strike="noStrike">
              <a:solidFill>
                <a:schemeClr val="dk2"/>
              </a:solidFill>
              <a:latin typeface="Calibri"/>
              <a:ea typeface="Calibri"/>
              <a:cs typeface="Calibri"/>
              <a:sym typeface="Calibri"/>
            </a:endParaRPr>
          </a:p>
        </p:txBody>
      </p:sp>
      <p:sp>
        <p:nvSpPr>
          <p:cNvPr id="611" name="Google Shape;611;p75"/>
          <p:cNvSpPr txBox="1"/>
          <p:nvPr/>
        </p:nvSpPr>
        <p:spPr>
          <a:xfrm>
            <a:off x="5429256" y="4462482"/>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6"/>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17" name="Google Shape;617;p76"/>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These instructions are used at the bit level.</a:t>
            </a:r>
            <a:endParaRPr/>
          </a:p>
          <a:p>
            <a:pPr indent="-273050" lvl="0" marL="273050" marR="0" rtl="0" algn="l">
              <a:lnSpc>
                <a:spcPct val="100000"/>
              </a:lnSpc>
              <a:spcBef>
                <a:spcPts val="172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These instructions can be used for:</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Testing a zero bit</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Set or reset a bit</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Shift bits across registers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7"/>
          <p:cNvSpPr txBox="1"/>
          <p:nvPr>
            <p:ph idx="4294967295" type="title"/>
          </p:nvPr>
        </p:nvSpPr>
        <p:spPr>
          <a:xfrm>
            <a:off x="457200" y="428604"/>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24" name="Google Shape;624;p77"/>
          <p:cNvSpPr txBox="1"/>
          <p:nvPr>
            <p:ph idx="4294967295" type="body"/>
          </p:nvPr>
        </p:nvSpPr>
        <p:spPr>
          <a:xfrm>
            <a:off x="457200" y="128586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NOT Src:</a:t>
            </a:r>
            <a:endParaRPr/>
          </a:p>
          <a:p>
            <a:pPr indent="-273050" lvl="0" marL="273050" marR="0" rtl="0" algn="just">
              <a:lnSpc>
                <a:spcPct val="100000"/>
              </a:lnSpc>
              <a:spcBef>
                <a:spcPts val="16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The NOT instruction inverts each bit (forms the </a:t>
            </a:r>
            <a:r>
              <a:rPr b="0" i="0" lang="en-IN" sz="2400" u="none" cap="none" strike="noStrike">
                <a:solidFill>
                  <a:srgbClr val="FF0000"/>
                </a:solidFill>
                <a:latin typeface="Constantia"/>
                <a:ea typeface="Constantia"/>
                <a:cs typeface="Constantia"/>
                <a:sym typeface="Constantia"/>
              </a:rPr>
              <a:t>1’s complement</a:t>
            </a:r>
            <a:r>
              <a:rPr b="0" i="0" lang="en-IN" sz="2400" u="none" cap="none" strike="noStrike">
                <a:solidFill>
                  <a:schemeClr val="dk1"/>
                </a:solidFill>
                <a:latin typeface="Constantia"/>
                <a:ea typeface="Constantia"/>
                <a:cs typeface="Constantia"/>
                <a:sym typeface="Constantia"/>
              </a:rPr>
              <a:t>) of a byte or word in the specified destination. The </a:t>
            </a:r>
            <a:r>
              <a:rPr b="1" i="0" lang="en-IN" sz="2400" u="none" cap="none" strike="noStrike">
                <a:solidFill>
                  <a:schemeClr val="dk1"/>
                </a:solidFill>
                <a:latin typeface="Constantia"/>
                <a:ea typeface="Constantia"/>
                <a:cs typeface="Constantia"/>
                <a:sym typeface="Constantia"/>
              </a:rPr>
              <a:t>destination can be a register or a memory location</a:t>
            </a:r>
            <a:r>
              <a:rPr b="0" i="0" lang="en-IN" sz="2400" u="none" cap="none" strike="noStrike">
                <a:solidFill>
                  <a:schemeClr val="dk1"/>
                </a:solidFill>
                <a:latin typeface="Constantia"/>
                <a:ea typeface="Constantia"/>
                <a:cs typeface="Constantia"/>
                <a:sym typeface="Constantia"/>
              </a:rPr>
              <a:t>. This instruction does not affect any flag. </a:t>
            </a:r>
            <a:endParaRPr/>
          </a:p>
          <a:p>
            <a:pPr indent="-246062" lvl="1" marL="639763" marR="0" rtl="0" algn="l">
              <a:lnSpc>
                <a:spcPct val="100000"/>
              </a:lnSpc>
              <a:spcBef>
                <a:spcPts val="4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NOT BX Complement content or BX register </a:t>
            </a:r>
            <a:endParaRPr/>
          </a:p>
          <a:p>
            <a:pPr indent="-246062" lvl="1" marL="639763" marR="0" rtl="0" algn="l">
              <a:lnSpc>
                <a:spcPct val="100000"/>
              </a:lnSpc>
              <a:spcBef>
                <a:spcPts val="4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NOT BYTE PTR [BX] Complement memory byte at offset [BX] in data segment. </a:t>
            </a:r>
            <a:endParaRPr/>
          </a:p>
        </p:txBody>
      </p:sp>
      <p:pic>
        <p:nvPicPr>
          <p:cNvPr id="625" name="Google Shape;625;p77"/>
          <p:cNvPicPr preferRelativeResize="0"/>
          <p:nvPr/>
        </p:nvPicPr>
        <p:blipFill rotWithShape="1">
          <a:blip r:embed="rId3">
            <a:alphaModFix/>
          </a:blip>
          <a:srcRect b="0" l="0" r="0" t="0"/>
          <a:stretch/>
        </p:blipFill>
        <p:spPr>
          <a:xfrm>
            <a:off x="500034" y="4595833"/>
            <a:ext cx="8372475" cy="17621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8"/>
          <p:cNvSpPr txBox="1"/>
          <p:nvPr>
            <p:ph idx="4294967295" type="title"/>
          </p:nvPr>
        </p:nvSpPr>
        <p:spPr>
          <a:xfrm>
            <a:off x="457200" y="50004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31" name="Google Shape;631;p78"/>
          <p:cNvSpPr txBox="1"/>
          <p:nvPr>
            <p:ph idx="4294967295" type="body"/>
          </p:nvPr>
        </p:nvSpPr>
        <p:spPr>
          <a:xfrm>
            <a:off x="457200" y="128586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AND Des,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It performs AND operation of Des and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1" i="0" lang="en-IN" sz="2000" u="none" cap="none" strike="noStrike">
                <a:solidFill>
                  <a:schemeClr val="dk1"/>
                </a:solidFill>
                <a:latin typeface="Constantia"/>
                <a:ea typeface="Constantia"/>
                <a:cs typeface="Constantia"/>
                <a:sym typeface="Constantia"/>
              </a:rPr>
              <a:t>Src can</a:t>
            </a:r>
            <a:r>
              <a:rPr b="0" i="0" lang="en-IN" sz="2000" u="none" cap="none" strike="noStrike">
                <a:solidFill>
                  <a:schemeClr val="dk1"/>
                </a:solidFill>
                <a:latin typeface="Constantia"/>
                <a:ea typeface="Constantia"/>
                <a:cs typeface="Constantia"/>
                <a:sym typeface="Constantia"/>
              </a:rPr>
              <a:t> be immediate number,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1" i="0" lang="en-IN" sz="2000" u="none" cap="none" strike="noStrike">
                <a:solidFill>
                  <a:schemeClr val="dk1"/>
                </a:solidFill>
                <a:latin typeface="Constantia"/>
                <a:ea typeface="Constantia"/>
                <a:cs typeface="Constantia"/>
                <a:sym typeface="Constantia"/>
              </a:rPr>
              <a:t>Des can </a:t>
            </a:r>
            <a:r>
              <a:rPr b="0" i="0" lang="en-IN" sz="2000" u="none" cap="none" strike="noStrike">
                <a:solidFill>
                  <a:schemeClr val="dk1"/>
                </a:solidFill>
                <a:latin typeface="Constantia"/>
                <a:ea typeface="Constantia"/>
                <a:cs typeface="Constantia"/>
                <a:sym typeface="Constantia"/>
              </a:rPr>
              <a:t>be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rgbClr val="FF0000"/>
                </a:solidFill>
                <a:latin typeface="Constantia"/>
                <a:ea typeface="Constantia"/>
                <a:cs typeface="Constantia"/>
                <a:sym typeface="Constantia"/>
              </a:rPr>
              <a:t>Both operands cannot be memory locations at the same time.</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rgbClr val="FF0000"/>
                </a:solidFill>
                <a:latin typeface="Constantia"/>
                <a:ea typeface="Constantia"/>
                <a:cs typeface="Constantia"/>
                <a:sym typeface="Constantia"/>
              </a:rPr>
              <a:t>CF and OF become zero after the operation</a:t>
            </a:r>
            <a:r>
              <a:rPr b="0" i="0" lang="en-IN" sz="2000" u="none" cap="none" strike="noStrike">
                <a:solidFill>
                  <a:schemeClr val="dk1"/>
                </a:solidFill>
                <a:latin typeface="Constantia"/>
                <a:ea typeface="Constantia"/>
                <a:cs typeface="Constantia"/>
                <a:sym typeface="Constantia"/>
              </a:rPr>
              <a:t>.</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PF, SF and ZF are updated.</a:t>
            </a:r>
            <a:endParaRPr/>
          </a:p>
        </p:txBody>
      </p:sp>
      <p:pic>
        <p:nvPicPr>
          <p:cNvPr id="632" name="Google Shape;632;p78"/>
          <p:cNvPicPr preferRelativeResize="0"/>
          <p:nvPr/>
        </p:nvPicPr>
        <p:blipFill rotWithShape="1">
          <a:blip r:embed="rId3">
            <a:alphaModFix/>
          </a:blip>
          <a:srcRect b="0" l="0" r="0" t="0"/>
          <a:stretch/>
        </p:blipFill>
        <p:spPr>
          <a:xfrm>
            <a:off x="214282" y="4748236"/>
            <a:ext cx="8724900" cy="20383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9"/>
          <p:cNvSpPr txBox="1"/>
          <p:nvPr>
            <p:ph idx="4294967295" type="title"/>
          </p:nvPr>
        </p:nvSpPr>
        <p:spPr>
          <a:xfrm>
            <a:off x="457200" y="50004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38" name="Google Shape;638;p79"/>
          <p:cNvSpPr txBox="1"/>
          <p:nvPr>
            <p:ph idx="4294967295" type="body"/>
          </p:nvPr>
        </p:nvSpPr>
        <p:spPr>
          <a:xfrm>
            <a:off x="457200" y="1428736"/>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OR Des,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It performs OR operation of Des and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Src can be immediate number,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Des can be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Both operands cannot be memory locations at the same time.</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CF and OF become zero after the operation.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PF, SF and ZF are updated.</a:t>
            </a:r>
            <a:endParaRPr/>
          </a:p>
        </p:txBody>
      </p:sp>
      <p:pic>
        <p:nvPicPr>
          <p:cNvPr id="639" name="Google Shape;639;p79"/>
          <p:cNvPicPr preferRelativeResize="0"/>
          <p:nvPr/>
        </p:nvPicPr>
        <p:blipFill rotWithShape="1">
          <a:blip r:embed="rId3">
            <a:alphaModFix/>
          </a:blip>
          <a:srcRect b="0" l="0" r="0" t="0"/>
          <a:stretch/>
        </p:blipFill>
        <p:spPr>
          <a:xfrm>
            <a:off x="266731" y="4814911"/>
            <a:ext cx="8734425" cy="19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71" name="Google Shape;171;p8"/>
          <p:cNvSpPr txBox="1"/>
          <p:nvPr/>
        </p:nvSpPr>
        <p:spPr>
          <a:xfrm>
            <a:off x="714348" y="2000240"/>
            <a:ext cx="7786742"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0" i="0" lang="en-IN" sz="2800" u="none" cap="none" strike="noStrike">
                <a:solidFill>
                  <a:schemeClr val="dk1"/>
                </a:solidFill>
                <a:latin typeface="Arial"/>
                <a:ea typeface="Arial"/>
                <a:cs typeface="Arial"/>
                <a:sym typeface="Arial"/>
              </a:rPr>
              <a:t>Note :- MOV, PUSH, POP are the only instructions that use the Segment Registers as operands except CS.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0"/>
          <p:cNvSpPr txBox="1"/>
          <p:nvPr>
            <p:ph idx="4294967295" type="title"/>
          </p:nvPr>
        </p:nvSpPr>
        <p:spPr>
          <a:xfrm>
            <a:off x="457200" y="50004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45" name="Google Shape;645;p80"/>
          <p:cNvSpPr txBox="1"/>
          <p:nvPr>
            <p:ph idx="4294967295" type="body"/>
          </p:nvPr>
        </p:nvSpPr>
        <p:spPr>
          <a:xfrm>
            <a:off x="457200" y="1357298"/>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280"/>
              <a:buFont typeface="Noto Sans Symbols"/>
              <a:buChar char="⚫"/>
            </a:pPr>
            <a:r>
              <a:rPr b="1" i="0" lang="en-IN" sz="2400" u="none" cap="none" strike="noStrike">
                <a:solidFill>
                  <a:schemeClr val="dk1"/>
                </a:solidFill>
                <a:latin typeface="Constantia"/>
                <a:ea typeface="Constantia"/>
                <a:cs typeface="Constantia"/>
                <a:sym typeface="Constantia"/>
              </a:rPr>
              <a:t>XOR Des,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It performs XOR operation of Des and Src.</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Src can be immediate number,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Des can be register or memory location.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chemeClr val="dk1"/>
                </a:solidFill>
                <a:latin typeface="Constantia"/>
                <a:ea typeface="Constantia"/>
                <a:cs typeface="Constantia"/>
                <a:sym typeface="Constantia"/>
              </a:rPr>
              <a:t>Both operands cannot be memory locations at the same time.</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rgbClr val="FF0000"/>
                </a:solidFill>
                <a:latin typeface="Constantia"/>
                <a:ea typeface="Constantia"/>
                <a:cs typeface="Constantia"/>
                <a:sym typeface="Constantia"/>
              </a:rPr>
              <a:t>CF and OF become zero after the operation.</a:t>
            </a:r>
            <a:endParaRPr/>
          </a:p>
          <a:p>
            <a:pPr indent="-246062" lvl="1" marL="639763" marR="0" rtl="0" algn="just">
              <a:lnSpc>
                <a:spcPct val="90000"/>
              </a:lnSpc>
              <a:spcBef>
                <a:spcPts val="1600"/>
              </a:spcBef>
              <a:spcAft>
                <a:spcPts val="0"/>
              </a:spcAft>
              <a:buClr>
                <a:schemeClr val="accent1"/>
              </a:buClr>
              <a:buSzPts val="1700"/>
              <a:buFont typeface="Noto Sans Symbols"/>
              <a:buChar char="⚫"/>
            </a:pPr>
            <a:r>
              <a:rPr b="0" i="0" lang="en-IN" sz="2000" u="none" cap="none" strike="noStrike">
                <a:solidFill>
                  <a:srgbClr val="FF0000"/>
                </a:solidFill>
                <a:latin typeface="Constantia"/>
                <a:ea typeface="Constantia"/>
                <a:cs typeface="Constantia"/>
                <a:sym typeface="Constantia"/>
              </a:rPr>
              <a:t>PF, SF and ZF are updated.</a:t>
            </a:r>
            <a:endParaRPr/>
          </a:p>
        </p:txBody>
      </p:sp>
      <p:pic>
        <p:nvPicPr>
          <p:cNvPr id="646" name="Google Shape;646;p80"/>
          <p:cNvPicPr preferRelativeResize="0"/>
          <p:nvPr/>
        </p:nvPicPr>
        <p:blipFill rotWithShape="1">
          <a:blip r:embed="rId3">
            <a:alphaModFix/>
          </a:blip>
          <a:srcRect b="0" l="0" r="0" t="0"/>
          <a:stretch/>
        </p:blipFill>
        <p:spPr>
          <a:xfrm>
            <a:off x="142844" y="4781573"/>
            <a:ext cx="8839200" cy="19335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1"/>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52" name="Google Shape;652;p81"/>
          <p:cNvSpPr txBox="1"/>
          <p:nvPr>
            <p:ph idx="4294967295" type="body"/>
          </p:nvPr>
        </p:nvSpPr>
        <p:spPr>
          <a:xfrm>
            <a:off x="500034" y="785794"/>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NEG Destination:</a:t>
            </a:r>
            <a:endParaRPr/>
          </a:p>
          <a:p>
            <a:pPr indent="-273050" lvl="0" marL="273050" marR="0" rtl="0" algn="just">
              <a:lnSpc>
                <a:spcPct val="100000"/>
              </a:lnSpc>
              <a:spcBef>
                <a:spcPts val="1660"/>
              </a:spcBef>
              <a:spcAft>
                <a:spcPts val="0"/>
              </a:spcAft>
              <a:buClr>
                <a:srgbClr val="E7BC29"/>
              </a:buClr>
              <a:buSzPts val="2185"/>
              <a:buFont typeface="Noto Sans Symbols"/>
              <a:buChar char="⚫"/>
            </a:pPr>
            <a:r>
              <a:rPr b="0" i="0" lang="en-IN" sz="2300" u="none" cap="none" strike="noStrike">
                <a:solidFill>
                  <a:schemeClr val="dk1"/>
                </a:solidFill>
                <a:latin typeface="Constantia"/>
                <a:ea typeface="Constantia"/>
                <a:cs typeface="Constantia"/>
                <a:sym typeface="Constantia"/>
              </a:rPr>
              <a:t>This instruction replaces the number in a destination with its </a:t>
            </a:r>
            <a:r>
              <a:rPr b="0" i="0" lang="en-IN" sz="2300" u="none" cap="none" strike="noStrike">
                <a:solidFill>
                  <a:srgbClr val="FF0000"/>
                </a:solidFill>
                <a:latin typeface="Constantia"/>
                <a:ea typeface="Constantia"/>
                <a:cs typeface="Constantia"/>
                <a:sym typeface="Constantia"/>
              </a:rPr>
              <a:t>2’s complement</a:t>
            </a:r>
            <a:r>
              <a:rPr b="0" i="0" lang="en-IN" sz="2300" u="none" cap="none" strike="noStrike">
                <a:solidFill>
                  <a:schemeClr val="dk1"/>
                </a:solidFill>
                <a:latin typeface="Constantia"/>
                <a:ea typeface="Constantia"/>
                <a:cs typeface="Constantia"/>
                <a:sym typeface="Constantia"/>
              </a:rPr>
              <a:t>. The destination can be a register or a memory location. It gives the same result as the </a:t>
            </a:r>
            <a:r>
              <a:rPr b="0" i="1" lang="en-IN" sz="2300" u="none" cap="none" strike="noStrike">
                <a:solidFill>
                  <a:schemeClr val="dk1"/>
                </a:solidFill>
                <a:latin typeface="Constantia"/>
                <a:ea typeface="Constantia"/>
                <a:cs typeface="Constantia"/>
                <a:sym typeface="Constantia"/>
              </a:rPr>
              <a:t>invert each bit and add one algorithm. The NEG instruction updates AF, AF, PF, ZF, and OF. </a:t>
            </a:r>
            <a:endParaRPr/>
          </a:p>
          <a:p>
            <a:pPr indent="-273050" lvl="0" marL="273050" marR="0" rtl="0" algn="just">
              <a:lnSpc>
                <a:spcPct val="100000"/>
              </a:lnSpc>
              <a:spcBef>
                <a:spcPts val="460"/>
              </a:spcBef>
              <a:spcAft>
                <a:spcPts val="0"/>
              </a:spcAft>
              <a:buClr>
                <a:srgbClr val="E7BC29"/>
              </a:buClr>
              <a:buSzPts val="2185"/>
              <a:buFont typeface="Noto Sans Symbols"/>
              <a:buChar char="⚫"/>
            </a:pPr>
            <a:r>
              <a:rPr b="0" i="0" lang="en-IN" sz="2300" u="none" cap="none" strike="noStrike">
                <a:solidFill>
                  <a:schemeClr val="dk1"/>
                </a:solidFill>
                <a:latin typeface="Constantia"/>
                <a:ea typeface="Constantia"/>
                <a:cs typeface="Constantia"/>
                <a:sym typeface="Constantia"/>
              </a:rPr>
              <a:t>NEG AL Replace number in AL with its 2’s complement </a:t>
            </a:r>
            <a:endParaRPr/>
          </a:p>
          <a:p>
            <a:pPr indent="-273050" lvl="0" marL="273050" marR="0" rtl="0" algn="just">
              <a:lnSpc>
                <a:spcPct val="100000"/>
              </a:lnSpc>
              <a:spcBef>
                <a:spcPts val="460"/>
              </a:spcBef>
              <a:spcAft>
                <a:spcPts val="0"/>
              </a:spcAft>
              <a:buClr>
                <a:srgbClr val="E7BC29"/>
              </a:buClr>
              <a:buSzPts val="2185"/>
              <a:buFont typeface="Noto Sans Symbols"/>
              <a:buChar char="⚫"/>
            </a:pPr>
            <a:r>
              <a:rPr b="0" i="0" lang="en-IN" sz="2300" u="none" cap="none" strike="noStrike">
                <a:solidFill>
                  <a:schemeClr val="dk1"/>
                </a:solidFill>
                <a:latin typeface="Constantia"/>
                <a:ea typeface="Constantia"/>
                <a:cs typeface="Constantia"/>
                <a:sym typeface="Constantia"/>
              </a:rPr>
              <a:t>NEG BX Replace number in BX with its 2’s complement </a:t>
            </a:r>
            <a:endParaRPr/>
          </a:p>
          <a:p>
            <a:pPr indent="-273050" lvl="0" marL="273050" marR="0" rtl="0" algn="just">
              <a:lnSpc>
                <a:spcPct val="100000"/>
              </a:lnSpc>
              <a:spcBef>
                <a:spcPts val="460"/>
              </a:spcBef>
              <a:spcAft>
                <a:spcPts val="0"/>
              </a:spcAft>
              <a:buClr>
                <a:srgbClr val="E7BC29"/>
              </a:buClr>
              <a:buSzPts val="2185"/>
              <a:buFont typeface="Noto Sans Symbols"/>
              <a:buChar char="⚫"/>
            </a:pPr>
            <a:r>
              <a:rPr b="0" i="0" lang="en-IN" sz="2300" u="none" cap="none" strike="noStrike">
                <a:solidFill>
                  <a:schemeClr val="dk1"/>
                </a:solidFill>
                <a:latin typeface="Constantia"/>
                <a:ea typeface="Constantia"/>
                <a:cs typeface="Constantia"/>
                <a:sym typeface="Constantia"/>
              </a:rPr>
              <a:t>NEG BYTE PTR [BX] Replace byte at offset BX in DX with its 2’s complement </a:t>
            </a:r>
            <a:endParaRPr/>
          </a:p>
          <a:p>
            <a:pPr indent="-273050" lvl="0" marL="273050" marR="0" rtl="0" algn="just">
              <a:lnSpc>
                <a:spcPct val="100000"/>
              </a:lnSpc>
              <a:spcBef>
                <a:spcPts val="460"/>
              </a:spcBef>
              <a:spcAft>
                <a:spcPts val="0"/>
              </a:spcAft>
              <a:buClr>
                <a:srgbClr val="E7BC29"/>
              </a:buClr>
              <a:buSzPts val="2185"/>
              <a:buFont typeface="Noto Sans Symbols"/>
              <a:buChar char="⚫"/>
            </a:pPr>
            <a:r>
              <a:rPr b="0" i="0" lang="en-IN" sz="2300" u="none" cap="none" strike="noStrike">
                <a:solidFill>
                  <a:schemeClr val="dk1"/>
                </a:solidFill>
                <a:latin typeface="Constantia"/>
                <a:ea typeface="Constantia"/>
                <a:cs typeface="Constantia"/>
                <a:sym typeface="Constantia"/>
              </a:rPr>
              <a:t>NEG WORD PTR [BP] Replace word at offset BP in SS with its 2’s complement </a:t>
            </a:r>
            <a:endParaRPr/>
          </a:p>
          <a:p>
            <a:pPr indent="-116522" lvl="1" marL="639763" marR="0" rtl="0" algn="l">
              <a:lnSpc>
                <a:spcPct val="90000"/>
              </a:lnSpc>
              <a:spcBef>
                <a:spcPts val="480"/>
              </a:spcBef>
              <a:spcAft>
                <a:spcPts val="0"/>
              </a:spcAft>
              <a:buClr>
                <a:schemeClr val="accent1"/>
              </a:buClr>
              <a:buSzPts val="2040"/>
              <a:buFont typeface="Noto Sans Symbols"/>
              <a:buNone/>
            </a:pPr>
            <a:r>
              <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2"/>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58" name="Google Shape;658;p82"/>
          <p:cNvSpPr txBox="1"/>
          <p:nvPr>
            <p:ph idx="4294967295" type="body"/>
          </p:nvPr>
        </p:nvSpPr>
        <p:spPr>
          <a:xfrm>
            <a:off x="500034" y="714356"/>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TEST des,src:</a:t>
            </a:r>
            <a:endParaRPr/>
          </a:p>
          <a:p>
            <a:pPr indent="-273050" lvl="0" marL="273050" marR="0" rtl="0" algn="just">
              <a:lnSpc>
                <a:spcPct val="100000"/>
              </a:lnSpc>
              <a:spcBef>
                <a:spcPts val="16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This instruction </a:t>
            </a:r>
            <a:r>
              <a:rPr b="0" i="0" lang="en-IN" sz="2400" u="none" cap="none" strike="noStrike">
                <a:solidFill>
                  <a:srgbClr val="FF0000"/>
                </a:solidFill>
                <a:latin typeface="Constantia"/>
                <a:ea typeface="Constantia"/>
                <a:cs typeface="Constantia"/>
                <a:sym typeface="Constantia"/>
              </a:rPr>
              <a:t>ANDs the</a:t>
            </a:r>
            <a:r>
              <a:rPr b="0" i="0" lang="en-IN" sz="2400" u="none" cap="none" strike="noStrike">
                <a:solidFill>
                  <a:schemeClr val="dk1"/>
                </a:solidFill>
                <a:latin typeface="Constantia"/>
                <a:ea typeface="Constantia"/>
                <a:cs typeface="Constantia"/>
                <a:sym typeface="Constantia"/>
              </a:rPr>
              <a:t> byte / word in the specified source with the byte / word in the specified destination.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rgbClr val="FF0000"/>
                </a:solidFill>
                <a:latin typeface="Constantia"/>
                <a:ea typeface="Constantia"/>
                <a:cs typeface="Constantia"/>
                <a:sym typeface="Constantia"/>
              </a:rPr>
              <a:t>Result is not stored anywhere</a:t>
            </a:r>
            <a:r>
              <a:rPr b="0" i="0" lang="en-IN" sz="2400" u="none" cap="none" strike="noStrike">
                <a:solidFill>
                  <a:schemeClr val="dk1"/>
                </a:solidFill>
                <a:latin typeface="Constantia"/>
                <a:ea typeface="Constantia"/>
                <a:cs typeface="Constantia"/>
                <a:sym typeface="Constantia"/>
              </a:rPr>
              <a:t>.</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Flags are updated, but neither operand is changed.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rgbClr val="00B0F0"/>
                </a:solidFill>
                <a:latin typeface="Constantia"/>
                <a:ea typeface="Constantia"/>
                <a:cs typeface="Constantia"/>
                <a:sym typeface="Constantia"/>
              </a:rPr>
              <a:t>The test instruction is </a:t>
            </a:r>
            <a:r>
              <a:rPr b="1" i="0" lang="en-IN" sz="2400" u="none" cap="none" strike="noStrike">
                <a:solidFill>
                  <a:srgbClr val="00B0F0"/>
                </a:solidFill>
                <a:latin typeface="Constantia"/>
                <a:ea typeface="Constantia"/>
                <a:cs typeface="Constantia"/>
                <a:sym typeface="Constantia"/>
              </a:rPr>
              <a:t>often used to </a:t>
            </a:r>
            <a:r>
              <a:rPr b="0" i="0" lang="en-IN" sz="2400" u="none" cap="none" strike="noStrike">
                <a:solidFill>
                  <a:srgbClr val="00B0F0"/>
                </a:solidFill>
                <a:latin typeface="Constantia"/>
                <a:ea typeface="Constantia"/>
                <a:cs typeface="Constantia"/>
                <a:sym typeface="Constantia"/>
              </a:rPr>
              <a:t>set flags before a Conditional jump instruction</a:t>
            </a:r>
            <a:r>
              <a:rPr b="0" i="0" lang="en-IN" sz="2400" u="none" cap="none" strike="noStrike">
                <a:solidFill>
                  <a:schemeClr val="dk1"/>
                </a:solidFill>
                <a:latin typeface="Constantia"/>
                <a:ea typeface="Constantia"/>
                <a:cs typeface="Constantia"/>
                <a:sym typeface="Constantia"/>
              </a:rPr>
              <a:t>.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The </a:t>
            </a:r>
            <a:r>
              <a:rPr b="1" i="0" lang="en-IN" sz="2400" u="none" cap="none" strike="noStrike">
                <a:solidFill>
                  <a:schemeClr val="dk1"/>
                </a:solidFill>
                <a:latin typeface="Constantia"/>
                <a:ea typeface="Constantia"/>
                <a:cs typeface="Constantia"/>
                <a:sym typeface="Constantia"/>
              </a:rPr>
              <a:t>source</a:t>
            </a:r>
            <a:r>
              <a:rPr b="0" i="0" lang="en-IN" sz="2400" u="none" cap="none" strike="noStrike">
                <a:solidFill>
                  <a:schemeClr val="dk1"/>
                </a:solidFill>
                <a:latin typeface="Constantia"/>
                <a:ea typeface="Constantia"/>
                <a:cs typeface="Constantia"/>
                <a:sym typeface="Constantia"/>
              </a:rPr>
              <a:t> can be an immediate number, the content of a register, or the content of a memory location. The </a:t>
            </a:r>
            <a:r>
              <a:rPr b="1" i="0" lang="en-IN" sz="2400" u="none" cap="none" strike="noStrike">
                <a:solidFill>
                  <a:schemeClr val="dk1"/>
                </a:solidFill>
                <a:latin typeface="Constantia"/>
                <a:ea typeface="Constantia"/>
                <a:cs typeface="Constantia"/>
                <a:sym typeface="Constantia"/>
              </a:rPr>
              <a:t>destination</a:t>
            </a:r>
            <a:r>
              <a:rPr b="0" i="0" lang="en-IN" sz="2400" u="none" cap="none" strike="noStrike">
                <a:solidFill>
                  <a:schemeClr val="dk1"/>
                </a:solidFill>
                <a:latin typeface="Constantia"/>
                <a:ea typeface="Constantia"/>
                <a:cs typeface="Constantia"/>
                <a:sym typeface="Constantia"/>
              </a:rPr>
              <a:t> can be a register or a memory location. </a:t>
            </a:r>
            <a:r>
              <a:rPr b="0" i="0" lang="en-IN" sz="2400" u="none" cap="none" strike="noStrike">
                <a:solidFill>
                  <a:srgbClr val="FF0000"/>
                </a:solidFill>
                <a:latin typeface="Constantia"/>
                <a:ea typeface="Constantia"/>
                <a:cs typeface="Constantia"/>
                <a:sym typeface="Constantia"/>
              </a:rPr>
              <a:t>The source and the destination cannot both be memory locations.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rgbClr val="FF0000"/>
                </a:solidFill>
                <a:latin typeface="Constantia"/>
                <a:ea typeface="Constantia"/>
                <a:cs typeface="Constantia"/>
                <a:sym typeface="Constantia"/>
              </a:rPr>
              <a:t>CF and OF are both </a:t>
            </a:r>
            <a:r>
              <a:rPr b="1" i="0" lang="en-IN" sz="2400" u="none" cap="none" strike="noStrike">
                <a:solidFill>
                  <a:srgbClr val="FF0000"/>
                </a:solidFill>
                <a:latin typeface="Constantia"/>
                <a:ea typeface="Constantia"/>
                <a:cs typeface="Constantia"/>
                <a:sym typeface="Constantia"/>
              </a:rPr>
              <a:t>0’s</a:t>
            </a:r>
            <a:r>
              <a:rPr b="0" i="0" lang="en-IN" sz="2400" u="none" cap="none" strike="noStrike">
                <a:solidFill>
                  <a:srgbClr val="FF0000"/>
                </a:solidFill>
                <a:latin typeface="Constantia"/>
                <a:ea typeface="Constantia"/>
                <a:cs typeface="Constantia"/>
                <a:sym typeface="Constantia"/>
              </a:rPr>
              <a:t> after TEST</a:t>
            </a:r>
            <a:r>
              <a:rPr b="0" i="0" lang="en-IN" sz="2400" u="none" cap="none" strike="noStrike">
                <a:solidFill>
                  <a:schemeClr val="dk1"/>
                </a:solidFill>
                <a:latin typeface="Constantia"/>
                <a:ea typeface="Constantia"/>
                <a:cs typeface="Constantia"/>
                <a:sym typeface="Constantia"/>
              </a:rPr>
              <a:t>. PF, SF and ZF will be updated to show the results of the destination.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AF is be undefined. </a:t>
            </a:r>
            <a:endParaRPr b="0" i="0" sz="26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3"/>
          <p:cNvSpPr txBox="1"/>
          <p:nvPr>
            <p:ph idx="4294967295" type="title"/>
          </p:nvPr>
        </p:nvSpPr>
        <p:spPr>
          <a:xfrm>
            <a:off x="428596" y="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64" name="Google Shape;664;p83"/>
          <p:cNvSpPr txBox="1"/>
          <p:nvPr>
            <p:ph idx="4294967295" type="body"/>
          </p:nvPr>
        </p:nvSpPr>
        <p:spPr>
          <a:xfrm>
            <a:off x="500034" y="890602"/>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TEST des,src:</a:t>
            </a:r>
            <a:endParaRPr b="0" i="0" sz="2400" u="none" cap="none" strike="noStrike">
              <a:solidFill>
                <a:schemeClr val="dk1"/>
              </a:solidFill>
              <a:latin typeface="Constantia"/>
              <a:ea typeface="Constantia"/>
              <a:cs typeface="Constantia"/>
              <a:sym typeface="Constantia"/>
            </a:endParaRPr>
          </a:p>
          <a:p>
            <a:pPr indent="-273050" lvl="0" marL="273050" marR="0" rtl="0" algn="just">
              <a:lnSpc>
                <a:spcPct val="100000"/>
              </a:lnSpc>
              <a:spcBef>
                <a:spcPts val="16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TEST AL, BH ;AND BH with AL. No result stored; Update PF, SF, ZF.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TEST CX, 0001H ;AND CX with immediate number 0001H; </a:t>
            </a:r>
            <a:endParaRPr/>
          </a:p>
          <a:p>
            <a:pPr indent="-273050" lvl="0" marL="273050" marR="0" rtl="0" algn="just">
              <a:lnSpc>
                <a:spcPct val="100000"/>
              </a:lnSpc>
              <a:spcBef>
                <a:spcPts val="480"/>
              </a:spcBef>
              <a:spcAft>
                <a:spcPts val="0"/>
              </a:spcAft>
              <a:buClr>
                <a:srgbClr val="E7BC29"/>
              </a:buClr>
              <a:buSzPts val="2280"/>
              <a:buFont typeface="Noto Sans Symbols"/>
              <a:buNone/>
            </a:pPr>
            <a:r>
              <a:rPr b="0" i="0" lang="en-IN" sz="2400" u="none" cap="none" strike="noStrike">
                <a:solidFill>
                  <a:schemeClr val="dk1"/>
                </a:solidFill>
                <a:latin typeface="Constantia"/>
                <a:ea typeface="Constantia"/>
                <a:cs typeface="Constantia"/>
                <a:sym typeface="Constantia"/>
              </a:rPr>
              <a:t>    No result stored; Update PF, SF, ZF </a:t>
            </a:r>
            <a:endParaRPr/>
          </a:p>
          <a:p>
            <a:pPr indent="-273050" lvl="0" marL="273050" marR="0" rtl="0" algn="just">
              <a:lnSpc>
                <a:spcPct val="100000"/>
              </a:lnSpc>
              <a:spcBef>
                <a:spcPts val="480"/>
              </a:spcBef>
              <a:spcAft>
                <a:spcPts val="0"/>
              </a:spcAft>
              <a:buClr>
                <a:srgbClr val="E7BC29"/>
              </a:buClr>
              <a:buSzPts val="2280"/>
              <a:buFont typeface="Noto Sans Symbols"/>
              <a:buChar char="⚫"/>
            </a:pPr>
            <a:r>
              <a:rPr b="0" i="0" lang="en-IN" sz="2400" u="none" cap="none" strike="noStrike">
                <a:solidFill>
                  <a:schemeClr val="dk1"/>
                </a:solidFill>
                <a:latin typeface="Constantia"/>
                <a:ea typeface="Constantia"/>
                <a:cs typeface="Constantia"/>
                <a:sym typeface="Constantia"/>
              </a:rPr>
              <a:t>TEST BP, [BX][DI] ;AND word are offset [BX][DI] in DS with word in BP.   No result stored. Update PF, SF, and ZF </a:t>
            </a:r>
            <a:endParaRPr b="0" i="0" sz="2600" u="none" cap="none" strike="noStrike">
              <a:solidFill>
                <a:schemeClr val="dk1"/>
              </a:solidFill>
              <a:latin typeface="Constantia"/>
              <a:ea typeface="Constantia"/>
              <a:cs typeface="Constantia"/>
              <a:sym typeface="Constantia"/>
            </a:endParaRPr>
          </a:p>
        </p:txBody>
      </p:sp>
      <p:pic>
        <p:nvPicPr>
          <p:cNvPr id="665" name="Google Shape;665;p83"/>
          <p:cNvPicPr preferRelativeResize="0"/>
          <p:nvPr/>
        </p:nvPicPr>
        <p:blipFill rotWithShape="1">
          <a:blip r:embed="rId3">
            <a:alphaModFix/>
          </a:blip>
          <a:srcRect b="0" l="0" r="0" t="0"/>
          <a:stretch/>
        </p:blipFill>
        <p:spPr>
          <a:xfrm>
            <a:off x="142844" y="4191022"/>
            <a:ext cx="8867775" cy="23812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4"/>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71" name="Google Shape;671;p84"/>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SHL/SAL Des, Count: Shift Logic/Arithmatic left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It shift bits of byte or word left, by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It puts zero(s) in LSBs.</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MSB is shifted into carry flag.</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If the </a:t>
            </a:r>
            <a:r>
              <a:rPr b="0" i="0" lang="en-IN" sz="2400" u="none" cap="none" strike="noStrike">
                <a:solidFill>
                  <a:srgbClr val="FF0000"/>
                </a:solidFill>
                <a:latin typeface="Constantia"/>
                <a:ea typeface="Constantia"/>
                <a:cs typeface="Constantia"/>
                <a:sym typeface="Constantia"/>
              </a:rPr>
              <a:t>number of bits</a:t>
            </a:r>
            <a:r>
              <a:rPr b="0" i="0" lang="en-IN" sz="2400" u="none">
                <a:solidFill>
                  <a:schemeClr val="dk1"/>
                </a:solidFill>
                <a:latin typeface="Constantia"/>
                <a:ea typeface="Constantia"/>
                <a:cs typeface="Constantia"/>
                <a:sym typeface="Constantia"/>
              </a:rPr>
              <a:t> desired to be shifted is</a:t>
            </a:r>
            <a:r>
              <a:rPr b="1" i="0" lang="en-IN" sz="2400" u="none" cap="none" strike="noStrike">
                <a:solidFill>
                  <a:srgbClr val="FF0000"/>
                </a:solidFill>
                <a:latin typeface="Constantia"/>
                <a:ea typeface="Constantia"/>
                <a:cs typeface="Constantia"/>
                <a:sym typeface="Constantia"/>
              </a:rPr>
              <a:t> 1</a:t>
            </a:r>
            <a:r>
              <a:rPr b="0" i="0" lang="en-IN" sz="2400" u="none">
                <a:solidFill>
                  <a:schemeClr val="dk1"/>
                </a:solidFill>
                <a:latin typeface="Constantia"/>
                <a:ea typeface="Constantia"/>
                <a:cs typeface="Constantia"/>
                <a:sym typeface="Constantia"/>
              </a:rPr>
              <a:t>, then the </a:t>
            </a:r>
            <a:r>
              <a:rPr b="1" i="0" lang="en-IN" sz="2400" u="none" cap="none" strike="noStrike">
                <a:solidFill>
                  <a:schemeClr val="dk1"/>
                </a:solidFill>
                <a:latin typeface="Constantia"/>
                <a:ea typeface="Constantia"/>
                <a:cs typeface="Constantia"/>
                <a:sym typeface="Constantia"/>
              </a:rPr>
              <a:t>immediate number 1</a:t>
            </a:r>
            <a:r>
              <a:rPr b="0" i="0" lang="en-IN" sz="2400" u="none">
                <a:solidFill>
                  <a:schemeClr val="dk1"/>
                </a:solidFill>
                <a:latin typeface="Constantia"/>
                <a:ea typeface="Constantia"/>
                <a:cs typeface="Constantia"/>
                <a:sym typeface="Constantia"/>
              </a:rPr>
              <a:t> can be written in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However, if the number of bits to be shifted is </a:t>
            </a:r>
            <a:r>
              <a:rPr b="1" i="0" lang="en-IN" sz="2400" u="none" cap="none" strike="noStrike">
                <a:solidFill>
                  <a:srgbClr val="FF0000"/>
                </a:solidFill>
                <a:latin typeface="Constantia"/>
                <a:ea typeface="Constantia"/>
                <a:cs typeface="Constantia"/>
                <a:sym typeface="Constantia"/>
              </a:rPr>
              <a:t>more than 1, </a:t>
            </a:r>
            <a:r>
              <a:rPr b="0" i="0" lang="en-IN" sz="2400" u="none">
                <a:solidFill>
                  <a:schemeClr val="dk1"/>
                </a:solidFill>
                <a:latin typeface="Constantia"/>
                <a:ea typeface="Constantia"/>
                <a:cs typeface="Constantia"/>
                <a:sym typeface="Constantia"/>
              </a:rPr>
              <a:t>then the count is put in CL register.</a:t>
            </a:r>
            <a:endParaRPr/>
          </a:p>
        </p:txBody>
      </p:sp>
      <p:pic>
        <p:nvPicPr>
          <p:cNvPr id="672" name="Google Shape;672;p84"/>
          <p:cNvPicPr preferRelativeResize="0"/>
          <p:nvPr/>
        </p:nvPicPr>
        <p:blipFill rotWithShape="1">
          <a:blip r:embed="rId3">
            <a:alphaModFix/>
          </a:blip>
          <a:srcRect b="0" l="0" r="0" t="0"/>
          <a:stretch/>
        </p:blipFill>
        <p:spPr>
          <a:xfrm>
            <a:off x="1214414" y="6024585"/>
            <a:ext cx="6610350" cy="6191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78" name="Google Shape;678;p85"/>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SHL/SAL Des, Count: Shift Logic/Arithmatic left</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a:t>
            </a:r>
            <a:endParaRPr/>
          </a:p>
        </p:txBody>
      </p:sp>
      <p:pic>
        <p:nvPicPr>
          <p:cNvPr id="679" name="Google Shape;679;p85"/>
          <p:cNvPicPr preferRelativeResize="0"/>
          <p:nvPr/>
        </p:nvPicPr>
        <p:blipFill rotWithShape="1">
          <a:blip r:embed="rId3">
            <a:alphaModFix/>
          </a:blip>
          <a:srcRect b="0" l="0" r="0" t="0"/>
          <a:stretch/>
        </p:blipFill>
        <p:spPr>
          <a:xfrm>
            <a:off x="928662" y="2495559"/>
            <a:ext cx="6572250" cy="22193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6"/>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85" name="Google Shape;685;p86"/>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SHR Des,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This instruction shifts each bit in the specified destination to the right. </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As a bit is shifted out of the MSB position, a 0 is put in its place. The bit shifted out of the LSB position goes to CF.</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 In the case of multi-bit shifts, CF will contain the bit most recently shifted out from the LSB. </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cap="none" strike="noStrike">
                <a:solidFill>
                  <a:srgbClr val="FF0000"/>
                </a:solidFill>
                <a:latin typeface="Constantia"/>
                <a:ea typeface="Constantia"/>
                <a:cs typeface="Constantia"/>
                <a:sym typeface="Constantia"/>
              </a:rPr>
              <a:t>Bits shifted into CF previously will be lost.</a:t>
            </a:r>
            <a:endParaRPr b="0" i="0" sz="2400" u="none" cap="none" strike="noStrike">
              <a:solidFill>
                <a:srgbClr val="FF0000"/>
              </a:solidFill>
              <a:latin typeface="Constantia"/>
              <a:ea typeface="Constantia"/>
              <a:cs typeface="Constantia"/>
              <a:sym typeface="Constantia"/>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7"/>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91" name="Google Shape;691;p87"/>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SHR Des, Count:</a:t>
            </a:r>
            <a:endParaRPr/>
          </a:p>
        </p:txBody>
      </p:sp>
      <p:pic>
        <p:nvPicPr>
          <p:cNvPr id="692" name="Google Shape;692;p87"/>
          <p:cNvPicPr preferRelativeResize="0"/>
          <p:nvPr/>
        </p:nvPicPr>
        <p:blipFill rotWithShape="1">
          <a:blip r:embed="rId3">
            <a:alphaModFix/>
          </a:blip>
          <a:srcRect b="0" l="0" r="0" t="0"/>
          <a:stretch/>
        </p:blipFill>
        <p:spPr>
          <a:xfrm>
            <a:off x="1000144" y="2428868"/>
            <a:ext cx="6858004" cy="21621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8"/>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698" name="Google Shape;698;p88"/>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SHR Des,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If you want to shift the operand by </a:t>
            </a:r>
            <a:r>
              <a:rPr b="1" i="0" lang="en-IN" sz="2400" u="none" cap="none" strike="noStrike">
                <a:solidFill>
                  <a:schemeClr val="dk1"/>
                </a:solidFill>
                <a:latin typeface="Constantia"/>
                <a:ea typeface="Constantia"/>
                <a:cs typeface="Constantia"/>
                <a:sym typeface="Constantia"/>
              </a:rPr>
              <a:t>one bit position</a:t>
            </a:r>
            <a:r>
              <a:rPr b="0" i="0" lang="en-IN" sz="2400" u="none" cap="none" strike="noStrike">
                <a:solidFill>
                  <a:schemeClr val="dk1"/>
                </a:solidFill>
                <a:latin typeface="Constantia"/>
                <a:ea typeface="Constantia"/>
                <a:cs typeface="Constantia"/>
                <a:sym typeface="Constantia"/>
              </a:rPr>
              <a:t>, you can specify this by putting a 1 in the count position of the instruction. </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For shifts of </a:t>
            </a:r>
            <a:r>
              <a:rPr b="1" i="0" lang="en-IN" sz="2400" u="none" cap="none" strike="noStrike">
                <a:solidFill>
                  <a:schemeClr val="dk1"/>
                </a:solidFill>
                <a:latin typeface="Constantia"/>
                <a:ea typeface="Constantia"/>
                <a:cs typeface="Constantia"/>
                <a:sym typeface="Constantia"/>
              </a:rPr>
              <a:t>more than 1 bit position</a:t>
            </a:r>
            <a:r>
              <a:rPr b="0" i="0" lang="en-IN" sz="2400" u="none" cap="none" strike="noStrike">
                <a:solidFill>
                  <a:schemeClr val="dk1"/>
                </a:solidFill>
                <a:latin typeface="Constantia"/>
                <a:ea typeface="Constantia"/>
                <a:cs typeface="Constantia"/>
                <a:sym typeface="Constantia"/>
              </a:rPr>
              <a:t>, load the desired number of shifts into the CL register, and put “CL” in the count position of the instruction.</a:t>
            </a:r>
            <a:endParaRPr/>
          </a:p>
          <a:p>
            <a:pPr indent="-116522" lvl="1" marL="639762" marR="0" rtl="0" algn="l">
              <a:lnSpc>
                <a:spcPct val="100000"/>
              </a:lnSpc>
              <a:spcBef>
                <a:spcPts val="1680"/>
              </a:spcBef>
              <a:spcAft>
                <a:spcPts val="0"/>
              </a:spcAft>
              <a:buClr>
                <a:schemeClr val="accent1"/>
              </a:buClr>
              <a:buSzPts val="2040"/>
              <a:buFont typeface="Noto Sans Symbols"/>
              <a:buNone/>
            </a:pPr>
            <a:r>
              <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9"/>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04" name="Google Shape;704;p89"/>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SAR Des,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This instruction shifts each bit in the specified destination to the right. </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As a bit is shifted out of the MSB position</a:t>
            </a:r>
            <a:r>
              <a:rPr b="1" i="0" lang="en-IN" sz="2400" u="none" cap="none" strike="noStrike">
                <a:solidFill>
                  <a:schemeClr val="dk1"/>
                </a:solidFill>
                <a:latin typeface="Constantia"/>
                <a:ea typeface="Constantia"/>
                <a:cs typeface="Constantia"/>
                <a:sym typeface="Constantia"/>
              </a:rPr>
              <a:t>, a copy of the old MSB is put in the MSB position</a:t>
            </a:r>
            <a:r>
              <a:rPr b="0" i="0" lang="en-IN" sz="2400" u="none" cap="none" strike="noStrike">
                <a:solidFill>
                  <a:schemeClr val="dk1"/>
                </a:solidFill>
                <a:latin typeface="Constantia"/>
                <a:ea typeface="Constantia"/>
                <a:cs typeface="Constantia"/>
                <a:sym typeface="Constantia"/>
              </a:rPr>
              <a:t>. In other words, the sign bit is copied into the MSB. </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The LSB will be shifted into CF. In the case of multiple-bit shift, CF will contain the bit most recently shifted out from the LSB. Bits shifted into CF previously will be lost.</a:t>
            </a:r>
            <a:endParaRPr/>
          </a:p>
          <a:p>
            <a:pPr indent="-246062" lvl="1" marL="639762" marR="0" rtl="0" algn="l">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MSB -🡪MSB-🡪 LSB-🡪 CF</a:t>
            </a:r>
            <a:endParaRPr b="0" i="0"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Data Transfer Instructions</a:t>
            </a:r>
            <a:endParaRPr b="1" i="0" sz="5000" u="none" cap="none" strike="noStrike">
              <a:solidFill>
                <a:schemeClr val="dk2"/>
              </a:solidFill>
              <a:latin typeface="Calibri"/>
              <a:ea typeface="Calibri"/>
              <a:cs typeface="Calibri"/>
              <a:sym typeface="Calibri"/>
            </a:endParaRPr>
          </a:p>
        </p:txBody>
      </p:sp>
      <p:sp>
        <p:nvSpPr>
          <p:cNvPr id="177" name="Google Shape;177;p9"/>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375"/>
              <a:buFont typeface="Noto Sans Symbols"/>
              <a:buChar char="⚫"/>
            </a:pPr>
            <a:r>
              <a:rPr b="1" i="0" lang="en-IN" sz="2500" u="none" cap="none" strike="noStrike">
                <a:solidFill>
                  <a:schemeClr val="dk1"/>
                </a:solidFill>
                <a:latin typeface="Constantia"/>
                <a:ea typeface="Constantia"/>
                <a:cs typeface="Constantia"/>
                <a:sym typeface="Constantia"/>
              </a:rPr>
              <a:t>XCHG Des, Src:</a:t>
            </a:r>
            <a:endParaRPr/>
          </a:p>
          <a:p>
            <a:pPr indent="-246061" lvl="1" marL="639762" marR="0" rtl="0" algn="l">
              <a:lnSpc>
                <a:spcPct val="10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This instruction exchanges Src with Des.</a:t>
            </a:r>
            <a:endParaRPr/>
          </a:p>
          <a:p>
            <a:pPr indent="-246061" lvl="1" marL="639762" marR="0" rtl="0" algn="l">
              <a:lnSpc>
                <a:spcPct val="10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It </a:t>
            </a:r>
            <a:r>
              <a:rPr b="0" i="0" lang="en-IN" sz="2300" u="none" cap="none" strike="noStrike">
                <a:solidFill>
                  <a:srgbClr val="FF0000"/>
                </a:solidFill>
                <a:latin typeface="Constantia"/>
                <a:ea typeface="Constantia"/>
                <a:cs typeface="Constantia"/>
                <a:sym typeface="Constantia"/>
              </a:rPr>
              <a:t>cannot exchange two memory locations directly</a:t>
            </a:r>
            <a:r>
              <a:rPr b="0" i="0" lang="en-IN" sz="2300" u="none" cap="none" strike="noStrike">
                <a:solidFill>
                  <a:schemeClr val="dk1"/>
                </a:solidFill>
                <a:latin typeface="Constantia"/>
                <a:ea typeface="Constantia"/>
                <a:cs typeface="Constantia"/>
                <a:sym typeface="Constantia"/>
              </a:rPr>
              <a:t>.</a:t>
            </a:r>
            <a:endParaRPr/>
          </a:p>
          <a:p>
            <a:pPr indent="-246061" lvl="1" marL="639762" marR="0" rtl="0" algn="l">
              <a:lnSpc>
                <a:spcPct val="100000"/>
              </a:lnSpc>
              <a:spcBef>
                <a:spcPts val="1660"/>
              </a:spcBef>
              <a:spcAft>
                <a:spcPts val="0"/>
              </a:spcAft>
              <a:buClr>
                <a:schemeClr val="accent1"/>
              </a:buClr>
              <a:buSzPts val="1955"/>
              <a:buFont typeface="Noto Sans Symbols"/>
              <a:buChar char="⚫"/>
            </a:pPr>
            <a:r>
              <a:rPr b="0" i="0" lang="en-IN" sz="2300" u="none" cap="none" strike="noStrike">
                <a:solidFill>
                  <a:schemeClr val="dk1"/>
                </a:solidFill>
                <a:latin typeface="Constantia"/>
                <a:ea typeface="Constantia"/>
                <a:cs typeface="Constantia"/>
                <a:sym typeface="Constantia"/>
              </a:rPr>
              <a:t>E.g.: XCHG DX, AX </a:t>
            </a:r>
            <a:endParaRPr b="0" i="0" sz="2300" u="none" cap="none" strike="noStrike">
              <a:solidFill>
                <a:schemeClr val="dk1"/>
              </a:solidFill>
              <a:latin typeface="Constantia"/>
              <a:ea typeface="Constantia"/>
              <a:cs typeface="Constantia"/>
              <a:sym typeface="Constantia"/>
            </a:endParaRPr>
          </a:p>
          <a:p>
            <a:pPr indent="-246062" lvl="1" marL="639762" marR="0" rtl="0" algn="l">
              <a:lnSpc>
                <a:spcPct val="100000"/>
              </a:lnSpc>
              <a:spcBef>
                <a:spcPts val="1660"/>
              </a:spcBef>
              <a:spcAft>
                <a:spcPts val="0"/>
              </a:spcAft>
              <a:buClr>
                <a:schemeClr val="accent1"/>
              </a:buClr>
              <a:buSzPts val="1955"/>
              <a:buFont typeface="Noto Sans Symbols"/>
              <a:buNone/>
            </a:pPr>
            <a:r>
              <a:rPr b="0" i="0" lang="en-IN" sz="2300" u="none" cap="none" strike="noStrike">
                <a:solidFill>
                  <a:schemeClr val="dk1"/>
                </a:solidFill>
                <a:latin typeface="Constantia"/>
                <a:ea typeface="Constantia"/>
                <a:cs typeface="Constantia"/>
                <a:sym typeface="Constantia"/>
              </a:rPr>
              <a:t>		     XCHG BL,CH</a:t>
            </a:r>
            <a:endParaRPr b="0" i="0" sz="2300" u="none" cap="none" strike="noStrike">
              <a:solidFill>
                <a:schemeClr val="dk1"/>
              </a:solidFill>
              <a:latin typeface="Constantia"/>
              <a:ea typeface="Constantia"/>
              <a:cs typeface="Constantia"/>
              <a:sym typeface="Constantia"/>
            </a:endParaRPr>
          </a:p>
        </p:txBody>
      </p:sp>
      <p:pic>
        <p:nvPicPr>
          <p:cNvPr id="178" name="Google Shape;178;p9"/>
          <p:cNvPicPr preferRelativeResize="0"/>
          <p:nvPr/>
        </p:nvPicPr>
        <p:blipFill rotWithShape="1">
          <a:blip r:embed="rId3">
            <a:alphaModFix/>
          </a:blip>
          <a:srcRect b="0" l="0" r="0" t="0"/>
          <a:stretch/>
        </p:blipFill>
        <p:spPr>
          <a:xfrm>
            <a:off x="214282" y="4714884"/>
            <a:ext cx="8643998" cy="168592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0"/>
          <p:cNvSpPr txBox="1"/>
          <p:nvPr>
            <p:ph idx="4294967295" type="title"/>
          </p:nvPr>
        </p:nvSpPr>
        <p:spPr>
          <a:xfrm>
            <a:off x="457200" y="50004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10" name="Google Shape;710;p90"/>
          <p:cNvSpPr txBox="1"/>
          <p:nvPr>
            <p:ph idx="4294967295" type="body"/>
          </p:nvPr>
        </p:nvSpPr>
        <p:spPr>
          <a:xfrm>
            <a:off x="457200" y="1428736"/>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1900"/>
              <a:buFont typeface="Noto Sans Symbols"/>
              <a:buChar char="⚫"/>
            </a:pPr>
            <a:r>
              <a:rPr b="1" i="0" lang="en-IN" sz="2000" u="none" cap="none" strike="noStrike">
                <a:solidFill>
                  <a:schemeClr val="dk1"/>
                </a:solidFill>
                <a:latin typeface="Constantia"/>
                <a:ea typeface="Constantia"/>
                <a:cs typeface="Constantia"/>
                <a:sym typeface="Constantia"/>
              </a:rPr>
              <a:t>SAR Des, Count:</a:t>
            </a:r>
            <a:endParaRPr b="0" i="0" sz="2000" u="none" cap="none" strike="noStrike">
              <a:solidFill>
                <a:schemeClr val="dk1"/>
              </a:solidFill>
              <a:latin typeface="Constantia"/>
              <a:ea typeface="Constantia"/>
              <a:cs typeface="Constantia"/>
              <a:sym typeface="Constantia"/>
            </a:endParaRPr>
          </a:p>
          <a:p>
            <a:pPr indent="-273050" lvl="0" marL="273050" marR="0" rtl="0" algn="just">
              <a:lnSpc>
                <a:spcPct val="100000"/>
              </a:lnSpc>
              <a:spcBef>
                <a:spcPts val="1600"/>
              </a:spcBef>
              <a:spcAft>
                <a:spcPts val="0"/>
              </a:spcAft>
              <a:buClr>
                <a:srgbClr val="E7BC29"/>
              </a:buClr>
              <a:buSzPts val="1900"/>
              <a:buFont typeface="Noto Sans Symbols"/>
              <a:buChar char="⚫"/>
            </a:pPr>
            <a:r>
              <a:rPr b="1" i="0" lang="en-IN" sz="2000" u="none" cap="none" strike="noStrike">
                <a:solidFill>
                  <a:schemeClr val="dk1"/>
                </a:solidFill>
                <a:latin typeface="Constantia"/>
                <a:ea typeface="Constantia"/>
                <a:cs typeface="Constantia"/>
                <a:sym typeface="Constantia"/>
              </a:rPr>
              <a:t>SAR DX, 1 ;</a:t>
            </a:r>
            <a:r>
              <a:rPr b="0" i="0" lang="en-IN" sz="2000" u="none" cap="none" strike="noStrike">
                <a:solidFill>
                  <a:schemeClr val="dk1"/>
                </a:solidFill>
                <a:latin typeface="Constantia"/>
                <a:ea typeface="Constantia"/>
                <a:cs typeface="Constantia"/>
                <a:sym typeface="Constantia"/>
              </a:rPr>
              <a:t>Shift word in DI one bit position right, new MSB = old MSB </a:t>
            </a:r>
            <a:endParaRPr/>
          </a:p>
          <a:p>
            <a:pPr indent="-273050" lvl="0" marL="273050" marR="0" rtl="0" algn="just">
              <a:lnSpc>
                <a:spcPct val="100000"/>
              </a:lnSpc>
              <a:spcBef>
                <a:spcPts val="400"/>
              </a:spcBef>
              <a:spcAft>
                <a:spcPts val="0"/>
              </a:spcAft>
              <a:buClr>
                <a:srgbClr val="E7BC29"/>
              </a:buClr>
              <a:buSzPts val="1900"/>
              <a:buFont typeface="Noto Sans Symbols"/>
              <a:buChar char="⚫"/>
            </a:pPr>
            <a:r>
              <a:rPr b="1" i="1" lang="en-IN" sz="2000" u="none" cap="none" strike="noStrike">
                <a:solidFill>
                  <a:schemeClr val="dk1"/>
                </a:solidFill>
                <a:latin typeface="Constantia"/>
                <a:ea typeface="Constantia"/>
                <a:cs typeface="Constantia"/>
                <a:sym typeface="Constantia"/>
              </a:rPr>
              <a:t>MOV CL, 02H</a:t>
            </a:r>
            <a:r>
              <a:rPr b="1" i="0" lang="en-IN" sz="2000" u="none" cap="none" strike="noStrike">
                <a:solidFill>
                  <a:schemeClr val="dk1"/>
                </a:solidFill>
                <a:latin typeface="Constantia"/>
                <a:ea typeface="Constantia"/>
                <a:cs typeface="Constantia"/>
                <a:sym typeface="Constantia"/>
              </a:rPr>
              <a:t> ;</a:t>
            </a:r>
            <a:r>
              <a:rPr b="0" i="0" lang="en-IN" sz="2000" u="none" cap="none" strike="noStrike">
                <a:solidFill>
                  <a:schemeClr val="dk1"/>
                </a:solidFill>
                <a:latin typeface="Constantia"/>
                <a:ea typeface="Constantia"/>
                <a:cs typeface="Constantia"/>
                <a:sym typeface="Constantia"/>
              </a:rPr>
              <a:t>Load desired number of shifts in CL </a:t>
            </a:r>
            <a:endParaRPr/>
          </a:p>
          <a:p>
            <a:pPr indent="-273050" lvl="0" marL="273050" marR="0" rtl="0" algn="just">
              <a:lnSpc>
                <a:spcPct val="100000"/>
              </a:lnSpc>
              <a:spcBef>
                <a:spcPts val="400"/>
              </a:spcBef>
              <a:spcAft>
                <a:spcPts val="0"/>
              </a:spcAft>
              <a:buClr>
                <a:srgbClr val="E7BC29"/>
              </a:buClr>
              <a:buSzPts val="1900"/>
              <a:buFont typeface="Noto Sans Symbols"/>
              <a:buChar char="⚫"/>
            </a:pPr>
            <a:r>
              <a:rPr b="1" i="1" lang="en-IN" sz="2000" u="none" cap="none" strike="noStrike">
                <a:solidFill>
                  <a:schemeClr val="dk1"/>
                </a:solidFill>
                <a:latin typeface="Constantia"/>
                <a:ea typeface="Constantia"/>
                <a:cs typeface="Constantia"/>
                <a:sym typeface="Constantia"/>
              </a:rPr>
              <a:t>SAR WORD PTR [BP], CL ;</a:t>
            </a:r>
            <a:r>
              <a:rPr b="0" i="0" lang="en-IN" sz="2000" u="none" cap="none" strike="noStrike">
                <a:solidFill>
                  <a:schemeClr val="dk1"/>
                </a:solidFill>
                <a:latin typeface="Constantia"/>
                <a:ea typeface="Constantia"/>
                <a:cs typeface="Constantia"/>
                <a:sym typeface="Constantia"/>
              </a:rPr>
              <a:t>Shift word at offset [BP] in stack segment right by two bit positions, the two MSBs are now copies of original MSB</a:t>
            </a:r>
            <a:endParaRPr b="0" i="0" sz="2000" u="none" cap="none" strike="noStrike">
              <a:solidFill>
                <a:schemeClr val="dk1"/>
              </a:solidFill>
              <a:latin typeface="Constantia"/>
              <a:ea typeface="Constantia"/>
              <a:cs typeface="Constantia"/>
              <a:sym typeface="Constantia"/>
            </a:endParaRPr>
          </a:p>
        </p:txBody>
      </p:sp>
      <p:pic>
        <p:nvPicPr>
          <p:cNvPr id="711" name="Google Shape;711;p90"/>
          <p:cNvPicPr preferRelativeResize="0"/>
          <p:nvPr/>
        </p:nvPicPr>
        <p:blipFill rotWithShape="1">
          <a:blip r:embed="rId3">
            <a:alphaModFix/>
          </a:blip>
          <a:srcRect b="0" l="0" r="0" t="0"/>
          <a:stretch/>
        </p:blipFill>
        <p:spPr>
          <a:xfrm>
            <a:off x="1409723" y="3429000"/>
            <a:ext cx="6448425" cy="34004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1"/>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17" name="Google Shape;717;p91"/>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ROL Des, Count:rotate left without carry</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It rotates bits of byte or word left, by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MSB is transferred to LSB and also to CF.</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If the number of bits desired to be shifted is 1, then the immediate number 1 can be written in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However, if the number of bits to be shifted is more than 1, then the count is put in CL register.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2"/>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23" name="Google Shape;723;p92"/>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ROL Des, Count:</a:t>
            </a:r>
            <a:endParaRPr/>
          </a:p>
        </p:txBody>
      </p:sp>
      <p:pic>
        <p:nvPicPr>
          <p:cNvPr id="724" name="Google Shape;724;p92"/>
          <p:cNvPicPr preferRelativeResize="0"/>
          <p:nvPr/>
        </p:nvPicPr>
        <p:blipFill rotWithShape="1">
          <a:blip r:embed="rId3">
            <a:alphaModFix/>
          </a:blip>
          <a:srcRect b="0" l="0" r="0" t="0"/>
          <a:stretch/>
        </p:blipFill>
        <p:spPr>
          <a:xfrm>
            <a:off x="723900" y="2852752"/>
            <a:ext cx="7696200" cy="26479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3"/>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30" name="Google Shape;730;p93"/>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ROR Des, Count: rotate right without carry</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It rotates bits of byte or word right, by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LSB is transferred to MSB and also to CF.</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If the number of bits desired to be shifted is 1, then the immediate number 1 can be written in Count.</a:t>
            </a:r>
            <a:endParaRPr/>
          </a:p>
          <a:p>
            <a:pPr indent="-246062" lvl="1" marL="639762" marR="0" rtl="0" algn="just">
              <a:lnSpc>
                <a:spcPct val="100000"/>
              </a:lnSpc>
              <a:spcBef>
                <a:spcPts val="1680"/>
              </a:spcBef>
              <a:spcAft>
                <a:spcPts val="0"/>
              </a:spcAft>
              <a:buClr>
                <a:schemeClr val="accent1"/>
              </a:buClr>
              <a:buSzPts val="2040"/>
              <a:buFont typeface="Noto Sans Symbols"/>
              <a:buChar char="⚫"/>
            </a:pPr>
            <a:r>
              <a:rPr b="0" i="0" lang="en-IN" sz="2400" u="none">
                <a:solidFill>
                  <a:schemeClr val="dk1"/>
                </a:solidFill>
                <a:latin typeface="Constantia"/>
                <a:ea typeface="Constantia"/>
                <a:cs typeface="Constantia"/>
                <a:sym typeface="Constantia"/>
              </a:rPr>
              <a:t>However, if the number of bits to be shifted is more than 1, then the count is put in CL register.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4"/>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36" name="Google Shape;736;p94"/>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ROR Des, Count:</a:t>
            </a:r>
            <a:endParaRPr/>
          </a:p>
        </p:txBody>
      </p:sp>
      <p:pic>
        <p:nvPicPr>
          <p:cNvPr id="737" name="Google Shape;737;p94"/>
          <p:cNvPicPr preferRelativeResize="0"/>
          <p:nvPr/>
        </p:nvPicPr>
        <p:blipFill rotWithShape="1">
          <a:blip r:embed="rId3">
            <a:alphaModFix/>
          </a:blip>
          <a:srcRect b="0" l="0" r="0" t="0"/>
          <a:stretch/>
        </p:blipFill>
        <p:spPr>
          <a:xfrm>
            <a:off x="733425" y="2514610"/>
            <a:ext cx="7677150" cy="23431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5"/>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43" name="Google Shape;743;p95"/>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RCL Des, Count: rotate left through carry</a:t>
            </a:r>
            <a:endParaRPr b="1" i="0" sz="2600" u="none" cap="none" strike="noStrike">
              <a:solidFill>
                <a:schemeClr val="dk1"/>
              </a:solidFill>
              <a:latin typeface="Constantia"/>
              <a:ea typeface="Constantia"/>
              <a:cs typeface="Constantia"/>
              <a:sym typeface="Constantia"/>
            </a:endParaRPr>
          </a:p>
          <a:p>
            <a:pPr indent="-246062"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This instruction rotates all the bits in a specified word or byte some number of bit positions to the left. </a:t>
            </a:r>
            <a:endParaRPr/>
          </a:p>
          <a:p>
            <a:pPr indent="-246062"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The operation circular because the </a:t>
            </a:r>
            <a:r>
              <a:rPr b="1" i="0" lang="en-IN" sz="2400" u="none" cap="none" strike="noStrike">
                <a:solidFill>
                  <a:schemeClr val="dk1"/>
                </a:solidFill>
                <a:latin typeface="Constantia"/>
                <a:ea typeface="Constantia"/>
                <a:cs typeface="Constantia"/>
                <a:sym typeface="Constantia"/>
              </a:rPr>
              <a:t>MSB of the operand is rotated into the carry flag</a:t>
            </a:r>
            <a:r>
              <a:rPr b="0" i="0" lang="en-IN" sz="2400" u="none" cap="none" strike="noStrike">
                <a:solidFill>
                  <a:schemeClr val="dk1"/>
                </a:solidFill>
                <a:latin typeface="Constantia"/>
                <a:ea typeface="Constantia"/>
                <a:cs typeface="Constantia"/>
                <a:sym typeface="Constantia"/>
              </a:rPr>
              <a:t> and the bit in the carry flag is rotated around into LSB of the operand.</a:t>
            </a:r>
            <a:endParaRPr b="1" i="0" sz="2400" u="none" cap="none" strike="noStrike">
              <a:solidFill>
                <a:schemeClr val="dk1"/>
              </a:solidFill>
              <a:latin typeface="Constantia"/>
              <a:ea typeface="Constantia"/>
              <a:cs typeface="Constantia"/>
              <a:sym typeface="Constantia"/>
            </a:endParaRPr>
          </a:p>
        </p:txBody>
      </p:sp>
      <p:pic>
        <p:nvPicPr>
          <p:cNvPr id="744" name="Google Shape;744;p95"/>
          <p:cNvPicPr preferRelativeResize="0"/>
          <p:nvPr/>
        </p:nvPicPr>
        <p:blipFill rotWithShape="1">
          <a:blip r:embed="rId3">
            <a:alphaModFix/>
          </a:blip>
          <a:srcRect b="0" l="0" r="0" t="0"/>
          <a:stretch/>
        </p:blipFill>
        <p:spPr>
          <a:xfrm>
            <a:off x="995363" y="4591070"/>
            <a:ext cx="7153275" cy="16954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6"/>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Bit Manipulation Instructions</a:t>
            </a:r>
            <a:endParaRPr b="1" i="0" sz="5000" u="none" cap="none" strike="noStrike">
              <a:solidFill>
                <a:schemeClr val="dk2"/>
              </a:solidFill>
              <a:latin typeface="Calibri"/>
              <a:ea typeface="Calibri"/>
              <a:cs typeface="Calibri"/>
              <a:sym typeface="Calibri"/>
            </a:endParaRPr>
          </a:p>
        </p:txBody>
      </p:sp>
      <p:sp>
        <p:nvSpPr>
          <p:cNvPr id="750" name="Google Shape;750;p96"/>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E7BC29"/>
              </a:buClr>
              <a:buSzPts val="2470"/>
              <a:buFont typeface="Noto Sans Symbols"/>
              <a:buChar char="⚫"/>
            </a:pPr>
            <a:r>
              <a:rPr b="1" i="0" lang="en-IN" sz="2600" u="none" cap="none" strike="noStrike">
                <a:solidFill>
                  <a:schemeClr val="dk1"/>
                </a:solidFill>
                <a:latin typeface="Constantia"/>
                <a:ea typeface="Constantia"/>
                <a:cs typeface="Constantia"/>
                <a:sym typeface="Constantia"/>
              </a:rPr>
              <a:t>RCR Des, Count: rotate right through carry</a:t>
            </a:r>
            <a:endParaRPr b="1" i="0" sz="2600" u="none" cap="none" strike="noStrike">
              <a:solidFill>
                <a:schemeClr val="dk1"/>
              </a:solidFill>
              <a:latin typeface="Constantia"/>
              <a:ea typeface="Constantia"/>
              <a:cs typeface="Constantia"/>
              <a:sym typeface="Constantia"/>
            </a:endParaRPr>
          </a:p>
          <a:p>
            <a:pPr indent="-246062"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This instruction rotates all the bits in a specified word or byte some number of bit positions to the right.</a:t>
            </a:r>
            <a:endParaRPr/>
          </a:p>
          <a:p>
            <a:pPr indent="-246062" lvl="1" marL="639763" marR="0" rtl="0" algn="just">
              <a:lnSpc>
                <a:spcPct val="100000"/>
              </a:lnSpc>
              <a:spcBef>
                <a:spcPts val="1680"/>
              </a:spcBef>
              <a:spcAft>
                <a:spcPts val="0"/>
              </a:spcAft>
              <a:buClr>
                <a:schemeClr val="accent1"/>
              </a:buClr>
              <a:buSzPts val="2040"/>
              <a:buFont typeface="Noto Sans Symbols"/>
              <a:buChar char="⚫"/>
            </a:pPr>
            <a:r>
              <a:rPr b="0" i="0" lang="en-IN" sz="2400" u="none" cap="none" strike="noStrike">
                <a:solidFill>
                  <a:schemeClr val="dk1"/>
                </a:solidFill>
                <a:latin typeface="Constantia"/>
                <a:ea typeface="Constantia"/>
                <a:cs typeface="Constantia"/>
                <a:sym typeface="Constantia"/>
              </a:rPr>
              <a:t> The operation circular because the LSB of the operand is rotated into the carry flag and the bit in the carry flag is rotate around into MSB of the operand.</a:t>
            </a:r>
            <a:endParaRPr b="1" i="0" sz="2400" u="none" cap="none" strike="noStrike">
              <a:solidFill>
                <a:schemeClr val="dk1"/>
              </a:solidFill>
              <a:latin typeface="Constantia"/>
              <a:ea typeface="Constantia"/>
              <a:cs typeface="Constantia"/>
              <a:sym typeface="Constantia"/>
            </a:endParaRPr>
          </a:p>
        </p:txBody>
      </p:sp>
      <p:pic>
        <p:nvPicPr>
          <p:cNvPr id="751" name="Google Shape;751;p96"/>
          <p:cNvPicPr preferRelativeResize="0"/>
          <p:nvPr/>
        </p:nvPicPr>
        <p:blipFill rotWithShape="1">
          <a:blip r:embed="rId3">
            <a:alphaModFix/>
          </a:blip>
          <a:srcRect b="0" l="0" r="0" t="0"/>
          <a:stretch/>
        </p:blipFill>
        <p:spPr>
          <a:xfrm>
            <a:off x="1000125" y="4543443"/>
            <a:ext cx="7143750" cy="14573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pic>
        <p:nvPicPr>
          <p:cNvPr descr="A thread to say Thank you! - Unreal Engine Forums" id="756" name="Google Shape;756;p97"/>
          <p:cNvPicPr preferRelativeResize="0"/>
          <p:nvPr/>
        </p:nvPicPr>
        <p:blipFill rotWithShape="1">
          <a:blip r:embed="rId3">
            <a:alphaModFix/>
          </a:blip>
          <a:srcRect b="0" l="0" r="0" t="0"/>
          <a:stretch/>
        </p:blipFill>
        <p:spPr>
          <a:xfrm>
            <a:off x="2143108" y="857232"/>
            <a:ext cx="4876800" cy="48768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98"/>
          <p:cNvSpPr txBox="1"/>
          <p:nvPr>
            <p:ph idx="4294967295" type="title"/>
          </p:nvPr>
        </p:nvSpPr>
        <p:spPr>
          <a:xfrm>
            <a:off x="357158" y="3000372"/>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5000"/>
              <a:buFont typeface="Calibri"/>
              <a:buNone/>
            </a:pPr>
            <a:r>
              <a:rPr b="1" i="0" lang="en-IN" sz="5000" u="none" cap="none" strike="noStrike">
                <a:solidFill>
                  <a:schemeClr val="dk2"/>
                </a:solidFill>
                <a:latin typeface="Calibri"/>
                <a:ea typeface="Calibri"/>
                <a:cs typeface="Calibri"/>
                <a:sym typeface="Calibri"/>
              </a:rPr>
              <a:t>Program Execution Transfer Instructions</a:t>
            </a:r>
            <a:endParaRPr b="1" i="0" sz="5000" u="none" cap="none" strike="noStrike">
              <a:solidFill>
                <a:schemeClr val="dk2"/>
              </a:solidFill>
              <a:latin typeface="Calibri"/>
              <a:ea typeface="Calibri"/>
              <a:cs typeface="Calibri"/>
              <a:sym typeface="Calibri"/>
            </a:endParaRPr>
          </a:p>
        </p:txBody>
      </p:sp>
      <p:sp>
        <p:nvSpPr>
          <p:cNvPr id="762" name="Google Shape;762;p98"/>
          <p:cNvSpPr txBox="1"/>
          <p:nvPr/>
        </p:nvSpPr>
        <p:spPr>
          <a:xfrm>
            <a:off x="5429256" y="4462482"/>
            <a:ext cx="3214710" cy="1752600"/>
          </a:xfrm>
          <a:prstGeom prst="rect">
            <a:avLst/>
          </a:prstGeom>
          <a:noFill/>
          <a:ln>
            <a:noFill/>
          </a:ln>
        </p:spPr>
        <p:txBody>
          <a:bodyPr anchorCtr="0" anchor="t" bIns="45700" lIns="0" spcFirstLastPara="1" rIns="18275" wrap="square" tIns="45700">
            <a:noAutofit/>
          </a:bodyPr>
          <a:lstStyle/>
          <a:p>
            <a:pPr indent="0" lvl="0" marL="0" marR="0" rtl="0" algn="ctr">
              <a:lnSpc>
                <a:spcPct val="100000"/>
              </a:lnSpc>
              <a:spcBef>
                <a:spcPts val="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Dr. Manju Khurana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Assistant Professor, CSED</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TIET, Patiala</a:t>
            </a:r>
            <a:endParaRPr/>
          </a:p>
          <a:p>
            <a:pPr indent="0" lvl="0" marL="0" marR="0" rtl="0" algn="ctr">
              <a:lnSpc>
                <a:spcPct val="100000"/>
              </a:lnSpc>
              <a:spcBef>
                <a:spcPts val="400"/>
              </a:spcBef>
              <a:spcAft>
                <a:spcPts val="0"/>
              </a:spcAft>
              <a:buClr>
                <a:schemeClr val="accent2"/>
              </a:buClr>
              <a:buSzPts val="1900"/>
              <a:buFont typeface="Noto Sans Symbols"/>
              <a:buNone/>
            </a:pPr>
            <a:r>
              <a:rPr b="1" i="0" lang="en-IN" sz="2000" u="none" cap="none" strike="noStrike">
                <a:solidFill>
                  <a:schemeClr val="accent2"/>
                </a:solidFill>
                <a:latin typeface="Bell MT"/>
                <a:ea typeface="Bell MT"/>
                <a:cs typeface="Bell MT"/>
                <a:sym typeface="Bell MT"/>
              </a:rPr>
              <a:t>manju.khurana@thapar.edu</a:t>
            </a:r>
            <a:endParaRPr b="1" i="0" sz="2000" u="none" cap="none" strike="noStrike">
              <a:solidFill>
                <a:schemeClr val="accent2"/>
              </a:solidFill>
              <a:latin typeface="Bell MT"/>
              <a:ea typeface="Bell MT"/>
              <a:cs typeface="Bell MT"/>
              <a:sym typeface="Bell M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9"/>
          <p:cNvSpPr txBox="1"/>
          <p:nvPr>
            <p:ph idx="4294967295" type="title"/>
          </p:nvPr>
        </p:nvSpPr>
        <p:spPr>
          <a:xfrm>
            <a:off x="457200" y="704850"/>
            <a:ext cx="8229600" cy="86677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2"/>
              </a:buClr>
              <a:buSzPts val="3600"/>
              <a:buFont typeface="Calibri"/>
              <a:buNone/>
            </a:pPr>
            <a:r>
              <a:rPr b="1" i="0" lang="en-IN" sz="3600" u="none" cap="none" strike="noStrike">
                <a:solidFill>
                  <a:schemeClr val="dk2"/>
                </a:solidFill>
                <a:latin typeface="Calibri"/>
                <a:ea typeface="Calibri"/>
                <a:cs typeface="Calibri"/>
                <a:sym typeface="Calibri"/>
              </a:rPr>
              <a:t>Program Execution Transfer Instructions</a:t>
            </a:r>
            <a:endParaRPr b="1" i="0" sz="3600" u="none" cap="none" strike="noStrike">
              <a:solidFill>
                <a:schemeClr val="dk2"/>
              </a:solidFill>
              <a:latin typeface="Calibri"/>
              <a:ea typeface="Calibri"/>
              <a:cs typeface="Calibri"/>
              <a:sym typeface="Calibri"/>
            </a:endParaRPr>
          </a:p>
        </p:txBody>
      </p:sp>
      <p:sp>
        <p:nvSpPr>
          <p:cNvPr id="768" name="Google Shape;768;p99"/>
          <p:cNvSpPr txBox="1"/>
          <p:nvPr>
            <p:ph idx="4294967295" type="body"/>
          </p:nvPr>
        </p:nvSpPr>
        <p:spPr>
          <a:xfrm>
            <a:off x="457200" y="1714500"/>
            <a:ext cx="8229600" cy="46101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These instructions cause change in the sequence of the execution of instruction.</a:t>
            </a:r>
            <a:endParaRPr/>
          </a:p>
          <a:p>
            <a:pPr indent="-273050" lvl="0" marL="273050" marR="0" rtl="0" algn="just">
              <a:lnSpc>
                <a:spcPct val="100000"/>
              </a:lnSpc>
              <a:spcBef>
                <a:spcPts val="172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This change can be through a condition or sometimes unconditional.</a:t>
            </a:r>
            <a:endParaRPr/>
          </a:p>
          <a:p>
            <a:pPr indent="-273050" lvl="0" marL="273050" marR="0" rtl="0" algn="just">
              <a:lnSpc>
                <a:spcPct val="100000"/>
              </a:lnSpc>
              <a:spcBef>
                <a:spcPts val="1720"/>
              </a:spcBef>
              <a:spcAft>
                <a:spcPts val="0"/>
              </a:spcAft>
              <a:buClr>
                <a:srgbClr val="E7BC29"/>
              </a:buClr>
              <a:buSzPts val="2470"/>
              <a:buFont typeface="Noto Sans Symbols"/>
              <a:buChar char="⚫"/>
            </a:pPr>
            <a:r>
              <a:rPr b="0" i="0" lang="en-IN" sz="2600" u="none">
                <a:solidFill>
                  <a:schemeClr val="dk1"/>
                </a:solidFill>
                <a:latin typeface="Constantia"/>
                <a:ea typeface="Constantia"/>
                <a:cs typeface="Constantia"/>
                <a:sym typeface="Constantia"/>
              </a:rPr>
              <a:t>The conditions are represented by flags.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Flow">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2010-11-21T15:39:25Z</dcterms:created>
</cp:coreProperties>
</file>