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C53FB-D1CC-4B75-9BAB-DA7763B4AA58}" type="datetimeFigureOut">
              <a:rPr lang="en-US" smtClean="0"/>
              <a:pPr/>
              <a:t>4/25/2021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C6F94-141E-4873-8860-6041A51B9F4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C6F94-141E-4873-8860-6041A51B9F4D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C6F94-141E-4873-8860-6041A51B9F4D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C6F94-141E-4873-8860-6041A51B9F4D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C6F94-141E-4873-8860-6041A51B9F4D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48C46-EA2E-4B9C-B074-C6FAF64EBC58}" type="datetime1">
              <a:rPr lang="en-US" smtClean="0"/>
              <a:pPr/>
              <a:t>4/25/2021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07A47-9969-49F4-B2B2-8F7B34249715}" type="datetime1">
              <a:rPr lang="en-US" smtClean="0"/>
              <a:pPr/>
              <a:t>4/25/2021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95A5A-C9E8-43DA-8A73-D5933AEDAD49}" type="datetime1">
              <a:rPr lang="en-US" smtClean="0"/>
              <a:pPr/>
              <a:t>4/25/2021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92945-8386-473D-B849-69CEAE986822}" type="datetime1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E9701-3970-4BB9-A522-3EDBAB0FDAB2}" type="datetime1">
              <a:rPr lang="en-US" smtClean="0"/>
              <a:pPr/>
              <a:t>4/25/2021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5590" y="-1499"/>
            <a:ext cx="6052819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39" y="1092453"/>
            <a:ext cx="4872990" cy="2403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AB41C-ACD9-40CA-A988-8AD47A5A7DE7}" type="datetime1">
              <a:rPr lang="en-US" smtClean="0"/>
              <a:pPr/>
              <a:t>4/25/2021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828" y="0"/>
            <a:ext cx="9145590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4047" y="2133600"/>
            <a:ext cx="8392668" cy="1485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700690" y="4648200"/>
            <a:ext cx="3214710" cy="17526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45720" rIns="18288" bIns="45720" anchor="t" anchorCtr="0">
            <a:sp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BC29"/>
              </a:buClr>
              <a:buSzPct val="95000"/>
              <a:buFont typeface="Wingdings 2" pitchFamily="18" charset="2"/>
              <a:buNone/>
              <a:defRPr kumimoji="0" lang="en-US" altLang="en-US" sz="2600" b="0" i="0" u="none" baseline="0">
                <a:solidFill>
                  <a:schemeClr val="tx1"/>
                </a:solidFill>
                <a:effectLst/>
                <a:latin typeface="Constantia" pitchFamily="18" charset="0"/>
              </a:defRPr>
            </a:lvl1pPr>
            <a:lvl2pPr marL="3937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Constantia" pitchFamily="18" charset="0"/>
              </a:defRPr>
            </a:lvl2pPr>
            <a:lvl3pPr marL="668338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None/>
              <a:defRPr kumimoji="0" lang="en-US" altLang="en-US" sz="2100" b="0" i="0" u="none" baseline="0">
                <a:solidFill>
                  <a:schemeClr val="tx1"/>
                </a:solidFill>
                <a:effectLst/>
                <a:latin typeface="Constantia" pitchFamily="18" charset="0"/>
              </a:defRPr>
            </a:lvl3pPr>
            <a:lvl4pPr marL="9779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BC29"/>
              </a:buClr>
              <a:buSzPct val="65000"/>
              <a:buFont typeface="Wingdings 2" pitchFamily="18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Constantia" pitchFamily="18" charset="0"/>
              </a:defRPr>
            </a:lvl4pPr>
            <a:lvl5pPr marL="1252538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itchFamily="18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Constantia" pitchFamily="18" charset="0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BC2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I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itchFamily="18" charset="0"/>
                <a:ea typeface="+mn-ea"/>
                <a:cs typeface="Georgia"/>
              </a:rPr>
              <a:t>Dr. Manju Khurana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BC2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I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itchFamily="18" charset="0"/>
                <a:ea typeface="+mn-ea"/>
                <a:cs typeface="Georgia"/>
              </a:rPr>
              <a:t>Assistant Professor, CSED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BC2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I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itchFamily="18" charset="0"/>
                <a:ea typeface="+mn-ea"/>
                <a:cs typeface="Georgia"/>
              </a:rPr>
              <a:t>TIET, Patiala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BC2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I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itchFamily="18" charset="0"/>
                <a:ea typeface="+mn-ea"/>
                <a:cs typeface="Georgia"/>
              </a:rPr>
              <a:t>manju.khurana@thapar.edu</a:t>
            </a: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ll MT" pitchFamily="18" charset="0"/>
              <a:ea typeface="+mn-e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/>
          <p:cNvSpPr txBox="1">
            <a:spLocks/>
          </p:cNvSpPr>
          <p:nvPr/>
        </p:nvSpPr>
        <p:spPr>
          <a:xfrm>
            <a:off x="231139" y="609600"/>
            <a:ext cx="5712461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-80" normalizeH="0" baseline="0" noProof="0" dirty="0" smtClean="0">
                <a:ln>
                  <a:noFill/>
                </a:ln>
                <a:solidFill>
                  <a:srgbClr val="004E6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D</a:t>
            </a:r>
            <a:r>
              <a:rPr kumimoji="0" lang="en-US" sz="3200" b="1" i="0" u="none" strike="noStrike" kern="0" cap="none" spc="-80" normalizeH="0" baseline="-25000" noProof="0" dirty="0" smtClean="0">
                <a:ln>
                  <a:noFill/>
                </a:ln>
                <a:solidFill>
                  <a:srgbClr val="004E6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</a:t>
            </a:r>
            <a:r>
              <a:rPr kumimoji="0" lang="en-US" sz="3200" b="1" i="0" u="none" strike="noStrike" kern="0" cap="none" spc="-80" normalizeH="0" baseline="0" noProof="0" dirty="0" smtClean="0">
                <a:ln>
                  <a:noFill/>
                </a:ln>
                <a:solidFill>
                  <a:srgbClr val="004E6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D</a:t>
            </a:r>
            <a:r>
              <a:rPr kumimoji="0" lang="en-US" sz="3200" b="1" i="0" u="none" strike="noStrike" kern="0" cap="none" spc="-80" normalizeH="0" baseline="-25000" noProof="0" dirty="0" smtClean="0">
                <a:ln>
                  <a:noFill/>
                </a:ln>
                <a:solidFill>
                  <a:srgbClr val="004E6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0</a:t>
            </a:r>
            <a:endParaRPr kumimoji="0" lang="en-US" sz="3200" b="1" i="0" u="none" strike="noStrike" kern="0" cap="none" spc="-80" normalizeH="0" baseline="-25000" noProof="0" dirty="0">
              <a:ln>
                <a:noFill/>
              </a:ln>
              <a:solidFill>
                <a:srgbClr val="004E6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8305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bject 6"/>
          <p:cNvSpPr txBox="1">
            <a:spLocks/>
          </p:cNvSpPr>
          <p:nvPr/>
        </p:nvSpPr>
        <p:spPr>
          <a:xfrm>
            <a:off x="304800" y="2313492"/>
            <a:ext cx="5712461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spc="-80" dirty="0" smtClean="0">
                <a:solidFill>
                  <a:srgbClr val="004E6C"/>
                </a:solidFill>
                <a:latin typeface="+mj-lt"/>
                <a:ea typeface="+mj-ea"/>
                <a:cs typeface="+mj-cs"/>
              </a:rPr>
              <a:t>2</a:t>
            </a:r>
            <a:r>
              <a:rPr kumimoji="0" lang="en-US" sz="3200" b="1" i="0" u="none" strike="noStrike" kern="0" cap="none" spc="-80" normalizeH="0" baseline="0" noProof="0" dirty="0" smtClean="0">
                <a:ln>
                  <a:noFill/>
                </a:ln>
                <a:solidFill>
                  <a:srgbClr val="004E6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CS</a:t>
            </a:r>
            <a:endParaRPr kumimoji="0" lang="en-US" sz="3200" b="1" i="0" u="none" strike="noStrike" kern="0" cap="none" spc="-80" normalizeH="0" baseline="-25000" noProof="0" dirty="0">
              <a:ln>
                <a:noFill/>
              </a:ln>
              <a:solidFill>
                <a:srgbClr val="004E6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800" y="2362200"/>
            <a:ext cx="381000" cy="45719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599" y="0"/>
                </a:lnTo>
              </a:path>
            </a:pathLst>
          </a:custGeom>
          <a:ln w="38097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895600"/>
            <a:ext cx="8305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bject 6"/>
          <p:cNvSpPr txBox="1">
            <a:spLocks/>
          </p:cNvSpPr>
          <p:nvPr/>
        </p:nvSpPr>
        <p:spPr>
          <a:xfrm>
            <a:off x="381000" y="4142292"/>
            <a:ext cx="5712461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-80" normalizeH="0" baseline="0" noProof="0" dirty="0" smtClean="0">
                <a:ln>
                  <a:noFill/>
                </a:ln>
                <a:solidFill>
                  <a:srgbClr val="004E6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 RD</a:t>
            </a:r>
            <a:endParaRPr kumimoji="0" lang="en-US" sz="3200" b="1" i="0" u="none" strike="noStrike" kern="0" cap="none" spc="-80" normalizeH="0" baseline="-25000" noProof="0" dirty="0">
              <a:ln>
                <a:noFill/>
              </a:ln>
              <a:solidFill>
                <a:srgbClr val="004E6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object 7"/>
          <p:cNvSpPr/>
          <p:nvPr/>
        </p:nvSpPr>
        <p:spPr>
          <a:xfrm>
            <a:off x="762000" y="4145281"/>
            <a:ext cx="381000" cy="45719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599" y="0"/>
                </a:lnTo>
              </a:path>
            </a:pathLst>
          </a:custGeom>
          <a:ln w="38097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64820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/>
          <p:cNvSpPr txBox="1">
            <a:spLocks/>
          </p:cNvSpPr>
          <p:nvPr/>
        </p:nvSpPr>
        <p:spPr>
          <a:xfrm>
            <a:off x="231139" y="609600"/>
            <a:ext cx="5712461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spc="-80" dirty="0" smtClean="0">
                <a:solidFill>
                  <a:srgbClr val="004E6C"/>
                </a:solidFill>
                <a:latin typeface="+mj-lt"/>
                <a:ea typeface="+mj-ea"/>
                <a:cs typeface="+mj-cs"/>
              </a:rPr>
              <a:t>4</a:t>
            </a:r>
            <a:r>
              <a:rPr kumimoji="0" lang="en-US" sz="3200" b="1" i="0" u="none" strike="noStrike" kern="0" cap="none" spc="-80" normalizeH="0" baseline="0" noProof="0" dirty="0" smtClean="0">
                <a:ln>
                  <a:noFill/>
                </a:ln>
                <a:solidFill>
                  <a:srgbClr val="004E6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WR</a:t>
            </a:r>
            <a:endParaRPr kumimoji="0" lang="en-US" sz="3200" b="1" i="0" u="none" strike="noStrike" kern="0" cap="none" spc="-80" normalizeH="0" baseline="-25000" noProof="0" dirty="0">
              <a:ln>
                <a:noFill/>
              </a:ln>
              <a:solidFill>
                <a:srgbClr val="004E6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object 7"/>
          <p:cNvSpPr/>
          <p:nvPr/>
        </p:nvSpPr>
        <p:spPr>
          <a:xfrm>
            <a:off x="609600" y="60960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599" y="0"/>
                </a:lnTo>
              </a:path>
            </a:pathLst>
          </a:custGeom>
          <a:ln w="38097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668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447800"/>
            <a:ext cx="81534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/>
          </p:cNvSpPr>
          <p:nvPr/>
        </p:nvSpPr>
        <p:spPr>
          <a:xfrm>
            <a:off x="228600" y="228600"/>
            <a:ext cx="5712461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-80" normalizeH="0" baseline="0" noProof="0" dirty="0" smtClean="0">
                <a:ln>
                  <a:noFill/>
                </a:ln>
                <a:solidFill>
                  <a:srgbClr val="004E6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 A</a:t>
            </a:r>
            <a:r>
              <a:rPr kumimoji="0" lang="en-US" sz="3200" b="1" i="0" u="none" strike="noStrike" kern="0" cap="none" spc="-80" normalizeH="0" baseline="-25000" noProof="0" dirty="0" smtClean="0">
                <a:ln>
                  <a:noFill/>
                </a:ln>
                <a:solidFill>
                  <a:srgbClr val="004E6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en-US" sz="3200" b="1" i="0" u="none" strike="noStrike" kern="0" cap="none" spc="-80" normalizeH="0" baseline="0" noProof="0" dirty="0" smtClean="0">
                <a:ln>
                  <a:noFill/>
                </a:ln>
                <a:solidFill>
                  <a:srgbClr val="004E6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A</a:t>
            </a:r>
            <a:r>
              <a:rPr kumimoji="0" lang="en-US" sz="3200" b="1" i="0" u="none" strike="noStrike" kern="0" cap="none" spc="-80" normalizeH="0" baseline="-25000" noProof="0" dirty="0" smtClean="0">
                <a:ln>
                  <a:noFill/>
                </a:ln>
                <a:solidFill>
                  <a:srgbClr val="004E6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0</a:t>
            </a:r>
            <a:endParaRPr kumimoji="0" lang="en-US" sz="3200" b="1" i="0" u="none" strike="noStrike" kern="0" cap="none" spc="-80" normalizeH="0" baseline="-25000" noProof="0" dirty="0">
              <a:ln>
                <a:noFill/>
              </a:ln>
              <a:solidFill>
                <a:srgbClr val="004E6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762000"/>
            <a:ext cx="838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209800"/>
            <a:ext cx="3276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67200" y="2209800"/>
            <a:ext cx="3657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76400" y="4038600"/>
            <a:ext cx="608647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/>
          <p:cNvSpPr txBox="1">
            <a:spLocks/>
          </p:cNvSpPr>
          <p:nvPr/>
        </p:nvSpPr>
        <p:spPr>
          <a:xfrm>
            <a:off x="231139" y="609600"/>
            <a:ext cx="5712461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-80" normalizeH="0" baseline="0" noProof="0" dirty="0" smtClean="0">
                <a:ln>
                  <a:noFill/>
                </a:ln>
                <a:solidFill>
                  <a:srgbClr val="004E6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 CLK</a:t>
            </a:r>
            <a:r>
              <a:rPr kumimoji="0" lang="en-US" sz="3200" b="1" i="0" u="none" strike="noStrike" kern="0" cap="none" spc="-80" normalizeH="0" baseline="-25000" noProof="0" dirty="0" smtClean="0">
                <a:ln>
                  <a:noFill/>
                </a:ln>
                <a:solidFill>
                  <a:srgbClr val="004E6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0</a:t>
            </a:r>
            <a:r>
              <a:rPr kumimoji="0" lang="en-US" sz="3200" b="1" i="0" u="none" strike="noStrike" kern="0" cap="none" spc="-80" normalizeH="0" baseline="0" noProof="0" dirty="0" smtClean="0">
                <a:ln>
                  <a:noFill/>
                </a:ln>
                <a:solidFill>
                  <a:srgbClr val="004E6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</a:t>
            </a:r>
            <a:r>
              <a:rPr kumimoji="0" lang="en-US" sz="3200" b="1" i="0" u="none" strike="noStrike" kern="0" cap="none" spc="-80" normalizeH="0" noProof="0" dirty="0" smtClean="0">
                <a:ln>
                  <a:noFill/>
                </a:ln>
                <a:solidFill>
                  <a:srgbClr val="004E6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CLK</a:t>
            </a:r>
            <a:r>
              <a:rPr kumimoji="0" lang="en-US" sz="3200" b="1" i="0" u="none" strike="noStrike" kern="0" cap="none" spc="-80" normalizeH="0" baseline="-25000" noProof="0" dirty="0" smtClean="0">
                <a:ln>
                  <a:noFill/>
                </a:ln>
                <a:solidFill>
                  <a:srgbClr val="004E6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en-US" sz="3200" b="1" i="0" u="none" strike="noStrike" kern="0" cap="none" spc="-80" normalizeH="0" noProof="0" dirty="0" smtClean="0">
                <a:ln>
                  <a:noFill/>
                </a:ln>
                <a:solidFill>
                  <a:srgbClr val="004E6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CLK</a:t>
            </a:r>
            <a:r>
              <a:rPr kumimoji="0" lang="en-US" sz="3200" b="1" i="0" u="none" strike="noStrike" kern="0" cap="none" spc="-80" normalizeH="0" baseline="-25000" noProof="0" dirty="0" smtClean="0">
                <a:ln>
                  <a:noFill/>
                </a:ln>
                <a:solidFill>
                  <a:srgbClr val="004E6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endParaRPr kumimoji="0" lang="en-US" sz="3200" b="1" i="0" u="none" strike="noStrike" kern="0" cap="none" spc="-80" normalizeH="0" baseline="-25000" noProof="0" dirty="0">
              <a:ln>
                <a:noFill/>
              </a:ln>
              <a:solidFill>
                <a:srgbClr val="004E6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219200"/>
            <a:ext cx="8077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bject 6"/>
          <p:cNvSpPr txBox="1">
            <a:spLocks/>
          </p:cNvSpPr>
          <p:nvPr/>
        </p:nvSpPr>
        <p:spPr>
          <a:xfrm>
            <a:off x="231139" y="2895600"/>
            <a:ext cx="5712461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spc="-80" dirty="0" smtClean="0">
                <a:solidFill>
                  <a:srgbClr val="004E6C"/>
                </a:solidFill>
                <a:latin typeface="+mj-lt"/>
                <a:ea typeface="+mj-ea"/>
                <a:cs typeface="+mj-cs"/>
              </a:rPr>
              <a:t>7</a:t>
            </a:r>
            <a:r>
              <a:rPr kumimoji="0" lang="en-US" sz="3200" b="1" i="0" u="none" strike="noStrike" kern="0" cap="none" spc="-80" normalizeH="0" baseline="0" noProof="0" dirty="0" smtClean="0">
                <a:ln>
                  <a:noFill/>
                </a:ln>
                <a:solidFill>
                  <a:srgbClr val="004E6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OUT</a:t>
            </a:r>
            <a:r>
              <a:rPr kumimoji="0" lang="en-US" sz="3200" b="1" i="0" u="none" strike="noStrike" kern="0" cap="none" spc="-80" normalizeH="0" baseline="-25000" noProof="0" dirty="0" smtClean="0">
                <a:ln>
                  <a:noFill/>
                </a:ln>
                <a:solidFill>
                  <a:srgbClr val="004E6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0</a:t>
            </a:r>
            <a:r>
              <a:rPr kumimoji="0" lang="en-US" sz="3200" b="1" i="0" u="none" strike="noStrike" kern="0" cap="none" spc="-80" normalizeH="0" baseline="0" noProof="0" dirty="0" smtClean="0">
                <a:ln>
                  <a:noFill/>
                </a:ln>
                <a:solidFill>
                  <a:srgbClr val="004E6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</a:t>
            </a:r>
            <a:r>
              <a:rPr kumimoji="0" lang="en-US" sz="3200" b="1" i="0" u="none" strike="noStrike" kern="0" cap="none" spc="-80" normalizeH="0" noProof="0" dirty="0" smtClean="0">
                <a:ln>
                  <a:noFill/>
                </a:ln>
                <a:solidFill>
                  <a:srgbClr val="004E6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OUT</a:t>
            </a:r>
            <a:r>
              <a:rPr kumimoji="0" lang="en-US" sz="3200" b="1" i="0" u="none" strike="noStrike" kern="0" cap="none" spc="-80" normalizeH="0" baseline="-25000" noProof="0" dirty="0" smtClean="0">
                <a:ln>
                  <a:noFill/>
                </a:ln>
                <a:solidFill>
                  <a:srgbClr val="004E6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en-US" sz="3200" b="1" i="0" u="none" strike="noStrike" kern="0" cap="none" spc="-80" normalizeH="0" noProof="0" dirty="0" smtClean="0">
                <a:ln>
                  <a:noFill/>
                </a:ln>
                <a:solidFill>
                  <a:srgbClr val="004E6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OUT</a:t>
            </a:r>
            <a:r>
              <a:rPr kumimoji="0" lang="en-US" sz="3200" b="1" i="0" u="none" strike="noStrike" kern="0" cap="none" spc="-80" normalizeH="0" baseline="-25000" noProof="0" dirty="0" smtClean="0">
                <a:ln>
                  <a:noFill/>
                </a:ln>
                <a:solidFill>
                  <a:srgbClr val="004E6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endParaRPr kumimoji="0" lang="en-US" sz="3200" b="1" i="0" u="none" strike="noStrike" kern="0" cap="none" spc="-80" normalizeH="0" baseline="-25000" noProof="0" dirty="0">
              <a:ln>
                <a:noFill/>
              </a:ln>
              <a:solidFill>
                <a:srgbClr val="004E6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657600"/>
            <a:ext cx="7924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/>
          <p:cNvSpPr txBox="1">
            <a:spLocks/>
          </p:cNvSpPr>
          <p:nvPr/>
        </p:nvSpPr>
        <p:spPr>
          <a:xfrm>
            <a:off x="231139" y="609600"/>
            <a:ext cx="5712461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-80" normalizeH="0" baseline="0" noProof="0" dirty="0" smtClean="0">
                <a:ln>
                  <a:noFill/>
                </a:ln>
                <a:solidFill>
                  <a:srgbClr val="004E6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8. GATE</a:t>
            </a:r>
            <a:r>
              <a:rPr kumimoji="0" lang="en-US" sz="3200" b="1" i="0" u="none" strike="noStrike" kern="0" cap="none" spc="-80" normalizeH="0" baseline="-25000" noProof="0" dirty="0" smtClean="0">
                <a:ln>
                  <a:noFill/>
                </a:ln>
                <a:solidFill>
                  <a:srgbClr val="004E6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0</a:t>
            </a:r>
            <a:r>
              <a:rPr kumimoji="0" lang="en-US" sz="3200" b="1" i="0" u="none" strike="noStrike" kern="0" cap="none" spc="-80" normalizeH="0" baseline="0" noProof="0" dirty="0" smtClean="0">
                <a:ln>
                  <a:noFill/>
                </a:ln>
                <a:solidFill>
                  <a:srgbClr val="004E6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</a:t>
            </a:r>
            <a:r>
              <a:rPr kumimoji="0" lang="en-US" sz="3200" b="1" i="0" u="none" strike="noStrike" kern="0" cap="none" spc="-80" normalizeH="0" noProof="0" dirty="0" smtClean="0">
                <a:ln>
                  <a:noFill/>
                </a:ln>
                <a:solidFill>
                  <a:srgbClr val="004E6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GATE</a:t>
            </a:r>
            <a:r>
              <a:rPr kumimoji="0" lang="en-US" sz="3200" b="1" i="0" u="none" strike="noStrike" kern="0" cap="none" spc="-80" normalizeH="0" baseline="-25000" noProof="0" dirty="0" smtClean="0">
                <a:ln>
                  <a:noFill/>
                </a:ln>
                <a:solidFill>
                  <a:srgbClr val="004E6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en-US" sz="3200" b="1" i="0" u="none" strike="noStrike" kern="0" cap="none" spc="-80" normalizeH="0" noProof="0" dirty="0" smtClean="0">
                <a:ln>
                  <a:noFill/>
                </a:ln>
                <a:solidFill>
                  <a:srgbClr val="004E6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GATE</a:t>
            </a:r>
            <a:r>
              <a:rPr kumimoji="0" lang="en-US" sz="3200" b="1" i="0" u="none" strike="noStrike" kern="0" cap="none" spc="-80" normalizeH="0" baseline="-25000" noProof="0" dirty="0" smtClean="0">
                <a:ln>
                  <a:noFill/>
                </a:ln>
                <a:solidFill>
                  <a:srgbClr val="004E6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endParaRPr kumimoji="0" lang="en-US" sz="3200" b="1" i="0" u="none" strike="noStrike" kern="0" cap="none" spc="-80" normalizeH="0" baseline="-25000" noProof="0" dirty="0">
              <a:ln>
                <a:noFill/>
              </a:ln>
              <a:solidFill>
                <a:srgbClr val="004E6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95400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 thread to say Thank you! - Unreal Engine Foru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828" y="0"/>
            <a:ext cx="9145590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1955" y="806195"/>
            <a:ext cx="6778752" cy="7787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941576"/>
            <a:ext cx="2659379" cy="46527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177795"/>
            <a:ext cx="2724911" cy="42489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" y="1981961"/>
            <a:ext cx="2577465" cy="4495800"/>
          </a:xfrm>
          <a:custGeom>
            <a:avLst/>
            <a:gdLst/>
            <a:ahLst/>
            <a:cxnLst/>
            <a:rect l="l" t="t" r="r" b="b"/>
            <a:pathLst>
              <a:path w="2577465" h="4495800">
                <a:moveTo>
                  <a:pt x="2319401" y="0"/>
                </a:moveTo>
                <a:lnTo>
                  <a:pt x="257708" y="0"/>
                </a:lnTo>
                <a:lnTo>
                  <a:pt x="211384" y="4149"/>
                </a:lnTo>
                <a:lnTo>
                  <a:pt x="167785" y="16115"/>
                </a:lnTo>
                <a:lnTo>
                  <a:pt x="127637" y="35169"/>
                </a:lnTo>
                <a:lnTo>
                  <a:pt x="91669" y="60586"/>
                </a:lnTo>
                <a:lnTo>
                  <a:pt x="60609" y="91639"/>
                </a:lnTo>
                <a:lnTo>
                  <a:pt x="35184" y="127602"/>
                </a:lnTo>
                <a:lnTo>
                  <a:pt x="16122" y="167747"/>
                </a:lnTo>
                <a:lnTo>
                  <a:pt x="4152" y="211350"/>
                </a:lnTo>
                <a:lnTo>
                  <a:pt x="0" y="257683"/>
                </a:lnTo>
                <a:lnTo>
                  <a:pt x="0" y="4238091"/>
                </a:lnTo>
                <a:lnTo>
                  <a:pt x="4152" y="4284415"/>
                </a:lnTo>
                <a:lnTo>
                  <a:pt x="16122" y="4328014"/>
                </a:lnTo>
                <a:lnTo>
                  <a:pt x="35184" y="4368162"/>
                </a:lnTo>
                <a:lnTo>
                  <a:pt x="60609" y="4404130"/>
                </a:lnTo>
                <a:lnTo>
                  <a:pt x="91669" y="4435190"/>
                </a:lnTo>
                <a:lnTo>
                  <a:pt x="127637" y="4460615"/>
                </a:lnTo>
                <a:lnTo>
                  <a:pt x="167785" y="4479677"/>
                </a:lnTo>
                <a:lnTo>
                  <a:pt x="211384" y="4491647"/>
                </a:lnTo>
                <a:lnTo>
                  <a:pt x="257708" y="4495800"/>
                </a:lnTo>
                <a:lnTo>
                  <a:pt x="2319401" y="4495800"/>
                </a:lnTo>
                <a:lnTo>
                  <a:pt x="2365700" y="4491647"/>
                </a:lnTo>
                <a:lnTo>
                  <a:pt x="2409284" y="4479677"/>
                </a:lnTo>
                <a:lnTo>
                  <a:pt x="2449425" y="4460615"/>
                </a:lnTo>
                <a:lnTo>
                  <a:pt x="2485392" y="4435190"/>
                </a:lnTo>
                <a:lnTo>
                  <a:pt x="2516455" y="4404130"/>
                </a:lnTo>
                <a:lnTo>
                  <a:pt x="2541886" y="4368162"/>
                </a:lnTo>
                <a:lnTo>
                  <a:pt x="2560954" y="4328014"/>
                </a:lnTo>
                <a:lnTo>
                  <a:pt x="2572929" y="4284415"/>
                </a:lnTo>
                <a:lnTo>
                  <a:pt x="2577084" y="4238091"/>
                </a:lnTo>
                <a:lnTo>
                  <a:pt x="2577084" y="257683"/>
                </a:lnTo>
                <a:lnTo>
                  <a:pt x="2572929" y="211350"/>
                </a:lnTo>
                <a:lnTo>
                  <a:pt x="2560954" y="167747"/>
                </a:lnTo>
                <a:lnTo>
                  <a:pt x="2541886" y="127602"/>
                </a:lnTo>
                <a:lnTo>
                  <a:pt x="2516455" y="91639"/>
                </a:lnTo>
                <a:lnTo>
                  <a:pt x="2485392" y="60586"/>
                </a:lnTo>
                <a:lnTo>
                  <a:pt x="2449425" y="35169"/>
                </a:lnTo>
                <a:lnTo>
                  <a:pt x="2409284" y="16115"/>
                </a:lnTo>
                <a:lnTo>
                  <a:pt x="2365700" y="4149"/>
                </a:lnTo>
                <a:lnTo>
                  <a:pt x="2319401" y="0"/>
                </a:lnTo>
                <a:close/>
              </a:path>
            </a:pathLst>
          </a:custGeom>
          <a:solidFill>
            <a:srgbClr val="7BC9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10" y="1981961"/>
            <a:ext cx="2577465" cy="4495800"/>
          </a:xfrm>
          <a:custGeom>
            <a:avLst/>
            <a:gdLst/>
            <a:ahLst/>
            <a:cxnLst/>
            <a:rect l="l" t="t" r="r" b="b"/>
            <a:pathLst>
              <a:path w="2577465" h="4495800">
                <a:moveTo>
                  <a:pt x="0" y="257683"/>
                </a:moveTo>
                <a:lnTo>
                  <a:pt x="4152" y="211350"/>
                </a:lnTo>
                <a:lnTo>
                  <a:pt x="16122" y="167747"/>
                </a:lnTo>
                <a:lnTo>
                  <a:pt x="35184" y="127602"/>
                </a:lnTo>
                <a:lnTo>
                  <a:pt x="60609" y="91639"/>
                </a:lnTo>
                <a:lnTo>
                  <a:pt x="91669" y="60586"/>
                </a:lnTo>
                <a:lnTo>
                  <a:pt x="127637" y="35169"/>
                </a:lnTo>
                <a:lnTo>
                  <a:pt x="167785" y="16115"/>
                </a:lnTo>
                <a:lnTo>
                  <a:pt x="211384" y="4149"/>
                </a:lnTo>
                <a:lnTo>
                  <a:pt x="257708" y="0"/>
                </a:lnTo>
                <a:lnTo>
                  <a:pt x="2319401" y="0"/>
                </a:lnTo>
                <a:lnTo>
                  <a:pt x="2365700" y="4149"/>
                </a:lnTo>
                <a:lnTo>
                  <a:pt x="2409284" y="16115"/>
                </a:lnTo>
                <a:lnTo>
                  <a:pt x="2449425" y="35169"/>
                </a:lnTo>
                <a:lnTo>
                  <a:pt x="2485392" y="60586"/>
                </a:lnTo>
                <a:lnTo>
                  <a:pt x="2516455" y="91639"/>
                </a:lnTo>
                <a:lnTo>
                  <a:pt x="2541886" y="127602"/>
                </a:lnTo>
                <a:lnTo>
                  <a:pt x="2560954" y="167747"/>
                </a:lnTo>
                <a:lnTo>
                  <a:pt x="2572929" y="211350"/>
                </a:lnTo>
                <a:lnTo>
                  <a:pt x="2577084" y="257683"/>
                </a:lnTo>
                <a:lnTo>
                  <a:pt x="2577084" y="4238091"/>
                </a:lnTo>
                <a:lnTo>
                  <a:pt x="2572929" y="4284415"/>
                </a:lnTo>
                <a:lnTo>
                  <a:pt x="2560954" y="4328014"/>
                </a:lnTo>
                <a:lnTo>
                  <a:pt x="2541886" y="4368162"/>
                </a:lnTo>
                <a:lnTo>
                  <a:pt x="2516455" y="4404130"/>
                </a:lnTo>
                <a:lnTo>
                  <a:pt x="2485392" y="4435190"/>
                </a:lnTo>
                <a:lnTo>
                  <a:pt x="2449425" y="4460615"/>
                </a:lnTo>
                <a:lnTo>
                  <a:pt x="2409284" y="4479677"/>
                </a:lnTo>
                <a:lnTo>
                  <a:pt x="2365700" y="4491647"/>
                </a:lnTo>
                <a:lnTo>
                  <a:pt x="2319401" y="4495800"/>
                </a:lnTo>
                <a:lnTo>
                  <a:pt x="257708" y="4495800"/>
                </a:lnTo>
                <a:lnTo>
                  <a:pt x="211384" y="4491647"/>
                </a:lnTo>
                <a:lnTo>
                  <a:pt x="167785" y="4479677"/>
                </a:lnTo>
                <a:lnTo>
                  <a:pt x="127637" y="4460615"/>
                </a:lnTo>
                <a:lnTo>
                  <a:pt x="91669" y="4435190"/>
                </a:lnTo>
                <a:lnTo>
                  <a:pt x="60609" y="4404130"/>
                </a:lnTo>
                <a:lnTo>
                  <a:pt x="35184" y="4368162"/>
                </a:lnTo>
                <a:lnTo>
                  <a:pt x="16122" y="4328014"/>
                </a:lnTo>
                <a:lnTo>
                  <a:pt x="4152" y="4284415"/>
                </a:lnTo>
                <a:lnTo>
                  <a:pt x="0" y="4238091"/>
                </a:lnTo>
                <a:lnTo>
                  <a:pt x="0" y="257683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1691" y="2282443"/>
            <a:ext cx="2141855" cy="382206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065" marR="5080" indent="-3175" algn="ctr">
              <a:lnSpc>
                <a:spcPct val="88000"/>
              </a:lnSpc>
              <a:spcBef>
                <a:spcPts val="540"/>
              </a:spcBef>
            </a:pPr>
            <a:r>
              <a:rPr sz="3100" b="1" spc="-275" dirty="0">
                <a:latin typeface="Georgia"/>
                <a:cs typeface="Georgia"/>
              </a:rPr>
              <a:t>Not   </a:t>
            </a:r>
            <a:r>
              <a:rPr sz="3100" b="1" spc="-185" dirty="0">
                <a:latin typeface="Georgia"/>
                <a:cs typeface="Georgia"/>
              </a:rPr>
              <a:t>Possible </a:t>
            </a:r>
            <a:r>
              <a:rPr sz="3100" b="1" spc="-315" dirty="0">
                <a:latin typeface="Georgia"/>
                <a:cs typeface="Georgia"/>
              </a:rPr>
              <a:t>To  </a:t>
            </a:r>
            <a:r>
              <a:rPr sz="3100" b="1" spc="-220" dirty="0">
                <a:latin typeface="Georgia"/>
                <a:cs typeface="Georgia"/>
              </a:rPr>
              <a:t>Generate  Accurate  </a:t>
            </a:r>
            <a:r>
              <a:rPr sz="3100" b="1" spc="-204" dirty="0">
                <a:latin typeface="Georgia"/>
                <a:cs typeface="Georgia"/>
              </a:rPr>
              <a:t>Time  </a:t>
            </a:r>
            <a:r>
              <a:rPr sz="3100" b="1" spc="-210" dirty="0">
                <a:latin typeface="Georgia"/>
                <a:cs typeface="Georgia"/>
              </a:rPr>
              <a:t>Delays  </a:t>
            </a:r>
            <a:r>
              <a:rPr sz="3100" b="1" spc="-250" dirty="0">
                <a:latin typeface="Georgia"/>
                <a:cs typeface="Georgia"/>
              </a:rPr>
              <a:t>Using </a:t>
            </a:r>
            <a:r>
              <a:rPr sz="3100" b="1" spc="-210" dirty="0">
                <a:latin typeface="Georgia"/>
                <a:cs typeface="Georgia"/>
              </a:rPr>
              <a:t>Delay  </a:t>
            </a:r>
            <a:r>
              <a:rPr sz="3100" b="1" spc="-220" dirty="0">
                <a:latin typeface="Georgia"/>
                <a:cs typeface="Georgia"/>
              </a:rPr>
              <a:t>Routines </a:t>
            </a:r>
            <a:r>
              <a:rPr sz="3100" b="1" spc="-204" dirty="0">
                <a:latin typeface="Georgia"/>
                <a:cs typeface="Georgia"/>
              </a:rPr>
              <a:t>in  </a:t>
            </a:r>
            <a:r>
              <a:rPr sz="3100" b="1" spc="-265" dirty="0">
                <a:latin typeface="Georgia"/>
                <a:cs typeface="Georgia"/>
              </a:rPr>
              <a:t>8086</a:t>
            </a:r>
            <a:endParaRPr sz="3100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95372" y="3864864"/>
            <a:ext cx="1274064" cy="9083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54807" y="3886200"/>
            <a:ext cx="1155700" cy="789940"/>
          </a:xfrm>
          <a:custGeom>
            <a:avLst/>
            <a:gdLst/>
            <a:ahLst/>
            <a:cxnLst/>
            <a:rect l="l" t="t" r="r" b="b"/>
            <a:pathLst>
              <a:path w="1155700" h="789939">
                <a:moveTo>
                  <a:pt x="760476" y="0"/>
                </a:moveTo>
                <a:lnTo>
                  <a:pt x="760476" y="157861"/>
                </a:lnTo>
                <a:lnTo>
                  <a:pt x="0" y="157861"/>
                </a:lnTo>
                <a:lnTo>
                  <a:pt x="0" y="631570"/>
                </a:lnTo>
                <a:lnTo>
                  <a:pt x="760476" y="631570"/>
                </a:lnTo>
                <a:lnTo>
                  <a:pt x="760476" y="789432"/>
                </a:lnTo>
                <a:lnTo>
                  <a:pt x="1155192" y="394716"/>
                </a:lnTo>
                <a:lnTo>
                  <a:pt x="76047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74947" y="1865376"/>
            <a:ext cx="5369052" cy="48051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58767" y="1981200"/>
            <a:ext cx="4969764" cy="42854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53434" y="1905761"/>
            <a:ext cx="5288280" cy="4648200"/>
          </a:xfrm>
          <a:custGeom>
            <a:avLst/>
            <a:gdLst/>
            <a:ahLst/>
            <a:cxnLst/>
            <a:rect l="l" t="t" r="r" b="b"/>
            <a:pathLst>
              <a:path w="5288280" h="4648200">
                <a:moveTo>
                  <a:pt x="4823460" y="0"/>
                </a:moveTo>
                <a:lnTo>
                  <a:pt x="464819" y="0"/>
                </a:lnTo>
                <a:lnTo>
                  <a:pt x="417302" y="2400"/>
                </a:lnTo>
                <a:lnTo>
                  <a:pt x="371155" y="9445"/>
                </a:lnTo>
                <a:lnTo>
                  <a:pt x="326613" y="20901"/>
                </a:lnTo>
                <a:lnTo>
                  <a:pt x="283910" y="36534"/>
                </a:lnTo>
                <a:lnTo>
                  <a:pt x="243279" y="56110"/>
                </a:lnTo>
                <a:lnTo>
                  <a:pt x="204954" y="79396"/>
                </a:lnTo>
                <a:lnTo>
                  <a:pt x="169170" y="106157"/>
                </a:lnTo>
                <a:lnTo>
                  <a:pt x="136159" y="136159"/>
                </a:lnTo>
                <a:lnTo>
                  <a:pt x="106157" y="169170"/>
                </a:lnTo>
                <a:lnTo>
                  <a:pt x="79396" y="204954"/>
                </a:lnTo>
                <a:lnTo>
                  <a:pt x="56110" y="243279"/>
                </a:lnTo>
                <a:lnTo>
                  <a:pt x="36534" y="283910"/>
                </a:lnTo>
                <a:lnTo>
                  <a:pt x="20901" y="326613"/>
                </a:lnTo>
                <a:lnTo>
                  <a:pt x="9445" y="371155"/>
                </a:lnTo>
                <a:lnTo>
                  <a:pt x="2400" y="417302"/>
                </a:lnTo>
                <a:lnTo>
                  <a:pt x="0" y="464820"/>
                </a:lnTo>
                <a:lnTo>
                  <a:pt x="0" y="4183379"/>
                </a:lnTo>
                <a:lnTo>
                  <a:pt x="2400" y="4230905"/>
                </a:lnTo>
                <a:lnTo>
                  <a:pt x="9445" y="4277058"/>
                </a:lnTo>
                <a:lnTo>
                  <a:pt x="20901" y="4321605"/>
                </a:lnTo>
                <a:lnTo>
                  <a:pt x="36534" y="4364310"/>
                </a:lnTo>
                <a:lnTo>
                  <a:pt x="56110" y="4404942"/>
                </a:lnTo>
                <a:lnTo>
                  <a:pt x="79396" y="4443267"/>
                </a:lnTo>
                <a:lnTo>
                  <a:pt x="106157" y="4479050"/>
                </a:lnTo>
                <a:lnTo>
                  <a:pt x="136159" y="4512059"/>
                </a:lnTo>
                <a:lnTo>
                  <a:pt x="169170" y="4542059"/>
                </a:lnTo>
                <a:lnTo>
                  <a:pt x="204954" y="4568817"/>
                </a:lnTo>
                <a:lnTo>
                  <a:pt x="243279" y="4592099"/>
                </a:lnTo>
                <a:lnTo>
                  <a:pt x="283910" y="4611672"/>
                </a:lnTo>
                <a:lnTo>
                  <a:pt x="326613" y="4627303"/>
                </a:lnTo>
                <a:lnTo>
                  <a:pt x="371155" y="4638756"/>
                </a:lnTo>
                <a:lnTo>
                  <a:pt x="417302" y="4645800"/>
                </a:lnTo>
                <a:lnTo>
                  <a:pt x="464819" y="4648200"/>
                </a:lnTo>
                <a:lnTo>
                  <a:pt x="4823460" y="4648200"/>
                </a:lnTo>
                <a:lnTo>
                  <a:pt x="4870977" y="4645800"/>
                </a:lnTo>
                <a:lnTo>
                  <a:pt x="4917124" y="4638756"/>
                </a:lnTo>
                <a:lnTo>
                  <a:pt x="4961666" y="4627303"/>
                </a:lnTo>
                <a:lnTo>
                  <a:pt x="5004369" y="4611672"/>
                </a:lnTo>
                <a:lnTo>
                  <a:pt x="5045000" y="4592099"/>
                </a:lnTo>
                <a:lnTo>
                  <a:pt x="5083325" y="4568817"/>
                </a:lnTo>
                <a:lnTo>
                  <a:pt x="5119109" y="4542059"/>
                </a:lnTo>
                <a:lnTo>
                  <a:pt x="5152120" y="4512059"/>
                </a:lnTo>
                <a:lnTo>
                  <a:pt x="5182122" y="4479050"/>
                </a:lnTo>
                <a:lnTo>
                  <a:pt x="5208883" y="4443267"/>
                </a:lnTo>
                <a:lnTo>
                  <a:pt x="5232169" y="4404942"/>
                </a:lnTo>
                <a:lnTo>
                  <a:pt x="5251745" y="4364310"/>
                </a:lnTo>
                <a:lnTo>
                  <a:pt x="5267378" y="4321605"/>
                </a:lnTo>
                <a:lnTo>
                  <a:pt x="5278834" y="4277058"/>
                </a:lnTo>
                <a:lnTo>
                  <a:pt x="5285879" y="4230905"/>
                </a:lnTo>
                <a:lnTo>
                  <a:pt x="5288280" y="4183379"/>
                </a:lnTo>
                <a:lnTo>
                  <a:pt x="5288280" y="464820"/>
                </a:lnTo>
                <a:lnTo>
                  <a:pt x="5285879" y="417302"/>
                </a:lnTo>
                <a:lnTo>
                  <a:pt x="5278834" y="371155"/>
                </a:lnTo>
                <a:lnTo>
                  <a:pt x="5267378" y="326613"/>
                </a:lnTo>
                <a:lnTo>
                  <a:pt x="5251745" y="283910"/>
                </a:lnTo>
                <a:lnTo>
                  <a:pt x="5232169" y="243279"/>
                </a:lnTo>
                <a:lnTo>
                  <a:pt x="5208883" y="204954"/>
                </a:lnTo>
                <a:lnTo>
                  <a:pt x="5182122" y="169170"/>
                </a:lnTo>
                <a:lnTo>
                  <a:pt x="5152120" y="136159"/>
                </a:lnTo>
                <a:lnTo>
                  <a:pt x="5119109" y="106157"/>
                </a:lnTo>
                <a:lnTo>
                  <a:pt x="5083325" y="79396"/>
                </a:lnTo>
                <a:lnTo>
                  <a:pt x="5045000" y="56110"/>
                </a:lnTo>
                <a:lnTo>
                  <a:pt x="5004369" y="36534"/>
                </a:lnTo>
                <a:lnTo>
                  <a:pt x="4961666" y="20901"/>
                </a:lnTo>
                <a:lnTo>
                  <a:pt x="4917124" y="9445"/>
                </a:lnTo>
                <a:lnTo>
                  <a:pt x="4870977" y="2400"/>
                </a:lnTo>
                <a:lnTo>
                  <a:pt x="4823460" y="0"/>
                </a:lnTo>
                <a:close/>
              </a:path>
            </a:pathLst>
          </a:custGeom>
          <a:solidFill>
            <a:srgbClr val="A4C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53434" y="1905761"/>
            <a:ext cx="5288280" cy="4648200"/>
          </a:xfrm>
          <a:custGeom>
            <a:avLst/>
            <a:gdLst/>
            <a:ahLst/>
            <a:cxnLst/>
            <a:rect l="l" t="t" r="r" b="b"/>
            <a:pathLst>
              <a:path w="5288280" h="4648200">
                <a:moveTo>
                  <a:pt x="0" y="464820"/>
                </a:moveTo>
                <a:lnTo>
                  <a:pt x="2400" y="417302"/>
                </a:lnTo>
                <a:lnTo>
                  <a:pt x="9445" y="371155"/>
                </a:lnTo>
                <a:lnTo>
                  <a:pt x="20901" y="326613"/>
                </a:lnTo>
                <a:lnTo>
                  <a:pt x="36534" y="283910"/>
                </a:lnTo>
                <a:lnTo>
                  <a:pt x="56110" y="243279"/>
                </a:lnTo>
                <a:lnTo>
                  <a:pt x="79396" y="204954"/>
                </a:lnTo>
                <a:lnTo>
                  <a:pt x="106157" y="169170"/>
                </a:lnTo>
                <a:lnTo>
                  <a:pt x="136159" y="136159"/>
                </a:lnTo>
                <a:lnTo>
                  <a:pt x="169170" y="106157"/>
                </a:lnTo>
                <a:lnTo>
                  <a:pt x="204954" y="79396"/>
                </a:lnTo>
                <a:lnTo>
                  <a:pt x="243279" y="56110"/>
                </a:lnTo>
                <a:lnTo>
                  <a:pt x="283910" y="36534"/>
                </a:lnTo>
                <a:lnTo>
                  <a:pt x="326613" y="20901"/>
                </a:lnTo>
                <a:lnTo>
                  <a:pt x="371155" y="9445"/>
                </a:lnTo>
                <a:lnTo>
                  <a:pt x="417302" y="2400"/>
                </a:lnTo>
                <a:lnTo>
                  <a:pt x="464819" y="0"/>
                </a:lnTo>
                <a:lnTo>
                  <a:pt x="4823460" y="0"/>
                </a:lnTo>
                <a:lnTo>
                  <a:pt x="4870977" y="2400"/>
                </a:lnTo>
                <a:lnTo>
                  <a:pt x="4917124" y="9445"/>
                </a:lnTo>
                <a:lnTo>
                  <a:pt x="4961666" y="20901"/>
                </a:lnTo>
                <a:lnTo>
                  <a:pt x="5004369" y="36534"/>
                </a:lnTo>
                <a:lnTo>
                  <a:pt x="5045000" y="56110"/>
                </a:lnTo>
                <a:lnTo>
                  <a:pt x="5083325" y="79396"/>
                </a:lnTo>
                <a:lnTo>
                  <a:pt x="5119109" y="106157"/>
                </a:lnTo>
                <a:lnTo>
                  <a:pt x="5152120" y="136159"/>
                </a:lnTo>
                <a:lnTo>
                  <a:pt x="5182122" y="169170"/>
                </a:lnTo>
                <a:lnTo>
                  <a:pt x="5208883" y="204954"/>
                </a:lnTo>
                <a:lnTo>
                  <a:pt x="5232169" y="243279"/>
                </a:lnTo>
                <a:lnTo>
                  <a:pt x="5251745" y="283910"/>
                </a:lnTo>
                <a:lnTo>
                  <a:pt x="5267378" y="326613"/>
                </a:lnTo>
                <a:lnTo>
                  <a:pt x="5278834" y="371155"/>
                </a:lnTo>
                <a:lnTo>
                  <a:pt x="5285879" y="417302"/>
                </a:lnTo>
                <a:lnTo>
                  <a:pt x="5288280" y="464820"/>
                </a:lnTo>
                <a:lnTo>
                  <a:pt x="5288280" y="4183379"/>
                </a:lnTo>
                <a:lnTo>
                  <a:pt x="5285879" y="4230905"/>
                </a:lnTo>
                <a:lnTo>
                  <a:pt x="5278834" y="4277058"/>
                </a:lnTo>
                <a:lnTo>
                  <a:pt x="5267378" y="4321605"/>
                </a:lnTo>
                <a:lnTo>
                  <a:pt x="5251745" y="4364310"/>
                </a:lnTo>
                <a:lnTo>
                  <a:pt x="5232169" y="4404942"/>
                </a:lnTo>
                <a:lnTo>
                  <a:pt x="5208883" y="4443267"/>
                </a:lnTo>
                <a:lnTo>
                  <a:pt x="5182122" y="4479050"/>
                </a:lnTo>
                <a:lnTo>
                  <a:pt x="5152120" y="4512059"/>
                </a:lnTo>
                <a:lnTo>
                  <a:pt x="5119109" y="4542059"/>
                </a:lnTo>
                <a:lnTo>
                  <a:pt x="5083325" y="4568817"/>
                </a:lnTo>
                <a:lnTo>
                  <a:pt x="5045000" y="4592099"/>
                </a:lnTo>
                <a:lnTo>
                  <a:pt x="5004369" y="4611672"/>
                </a:lnTo>
                <a:lnTo>
                  <a:pt x="4961666" y="4627303"/>
                </a:lnTo>
                <a:lnTo>
                  <a:pt x="4917124" y="4638756"/>
                </a:lnTo>
                <a:lnTo>
                  <a:pt x="4870977" y="4645800"/>
                </a:lnTo>
                <a:lnTo>
                  <a:pt x="4823460" y="4648200"/>
                </a:lnTo>
                <a:lnTo>
                  <a:pt x="464819" y="4648200"/>
                </a:lnTo>
                <a:lnTo>
                  <a:pt x="417302" y="4645800"/>
                </a:lnTo>
                <a:lnTo>
                  <a:pt x="371155" y="4638756"/>
                </a:lnTo>
                <a:lnTo>
                  <a:pt x="326613" y="4627303"/>
                </a:lnTo>
                <a:lnTo>
                  <a:pt x="283910" y="4611672"/>
                </a:lnTo>
                <a:lnTo>
                  <a:pt x="243279" y="4592099"/>
                </a:lnTo>
                <a:lnTo>
                  <a:pt x="204954" y="4568817"/>
                </a:lnTo>
                <a:lnTo>
                  <a:pt x="169170" y="4542059"/>
                </a:lnTo>
                <a:lnTo>
                  <a:pt x="136159" y="4512059"/>
                </a:lnTo>
                <a:lnTo>
                  <a:pt x="106157" y="4479050"/>
                </a:lnTo>
                <a:lnTo>
                  <a:pt x="79396" y="4443267"/>
                </a:lnTo>
                <a:lnTo>
                  <a:pt x="56110" y="4404942"/>
                </a:lnTo>
                <a:lnTo>
                  <a:pt x="36534" y="4364310"/>
                </a:lnTo>
                <a:lnTo>
                  <a:pt x="20901" y="4321605"/>
                </a:lnTo>
                <a:lnTo>
                  <a:pt x="9445" y="4277058"/>
                </a:lnTo>
                <a:lnTo>
                  <a:pt x="2400" y="4230905"/>
                </a:lnTo>
                <a:lnTo>
                  <a:pt x="0" y="4183379"/>
                </a:lnTo>
                <a:lnTo>
                  <a:pt x="0" y="46482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535170" y="2076068"/>
            <a:ext cx="3922395" cy="12033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 indent="184150" algn="just">
              <a:lnSpc>
                <a:spcPct val="88100"/>
              </a:lnSpc>
              <a:spcBef>
                <a:spcPts val="495"/>
              </a:spcBef>
            </a:pPr>
            <a:r>
              <a:rPr sz="2800" spc="-160" dirty="0">
                <a:solidFill>
                  <a:srgbClr val="000000"/>
                </a:solidFill>
                <a:latin typeface="Georgia"/>
                <a:cs typeface="Georgia"/>
              </a:rPr>
              <a:t>Intel’s </a:t>
            </a:r>
            <a:r>
              <a:rPr sz="2800" spc="-210" dirty="0">
                <a:solidFill>
                  <a:srgbClr val="000000"/>
                </a:solidFill>
                <a:latin typeface="Georgia"/>
                <a:cs typeface="Georgia"/>
              </a:rPr>
              <a:t>Programmable  </a:t>
            </a:r>
            <a:r>
              <a:rPr sz="2800" spc="-180" dirty="0">
                <a:solidFill>
                  <a:srgbClr val="000000"/>
                </a:solidFill>
                <a:latin typeface="Georgia"/>
                <a:cs typeface="Georgia"/>
              </a:rPr>
              <a:t>Counter/ Timer Device  </a:t>
            </a:r>
            <a:r>
              <a:rPr sz="2800" spc="-105" dirty="0">
                <a:solidFill>
                  <a:srgbClr val="000000"/>
                </a:solidFill>
                <a:latin typeface="Georgia"/>
                <a:cs typeface="Georgia"/>
              </a:rPr>
              <a:t>(8253/8254)</a:t>
            </a:r>
            <a:r>
              <a:rPr sz="2800" spc="-13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800" spc="-170" dirty="0">
                <a:solidFill>
                  <a:srgbClr val="000000"/>
                </a:solidFill>
                <a:latin typeface="Georgia"/>
                <a:cs typeface="Georgia"/>
              </a:rPr>
              <a:t>Facilitates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84065" y="3356609"/>
            <a:ext cx="4519930" cy="264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ct val="100000"/>
              </a:lnSpc>
              <a:spcBef>
                <a:spcPts val="100"/>
              </a:spcBef>
              <a:buFont typeface="Trebuchet MS"/>
              <a:buChar char="•"/>
              <a:tabLst>
                <a:tab pos="307975" algn="l"/>
                <a:tab pos="308610" algn="l"/>
              </a:tabLst>
            </a:pPr>
            <a:r>
              <a:rPr sz="2400" b="1" spc="-170" dirty="0">
                <a:latin typeface="Georgia"/>
                <a:cs typeface="Georgia"/>
              </a:rPr>
              <a:t>Accurate </a:t>
            </a:r>
            <a:r>
              <a:rPr sz="2400" b="1" spc="-155" dirty="0">
                <a:latin typeface="Georgia"/>
                <a:cs typeface="Georgia"/>
              </a:rPr>
              <a:t>Time</a:t>
            </a:r>
            <a:r>
              <a:rPr sz="2400" b="1" dirty="0">
                <a:latin typeface="Georgia"/>
                <a:cs typeface="Georgia"/>
              </a:rPr>
              <a:t> </a:t>
            </a:r>
            <a:r>
              <a:rPr sz="2400" b="1" spc="-160" dirty="0">
                <a:latin typeface="Georgia"/>
                <a:cs typeface="Georgia"/>
              </a:rPr>
              <a:t>Delays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0"/>
              </a:spcBef>
              <a:buFont typeface="Trebuchet MS"/>
              <a:buChar char="•"/>
              <a:tabLst>
                <a:tab pos="241300" algn="l"/>
              </a:tabLst>
            </a:pPr>
            <a:r>
              <a:rPr sz="2400" b="1" spc="-180" dirty="0">
                <a:latin typeface="Georgia"/>
                <a:cs typeface="Georgia"/>
              </a:rPr>
              <a:t>Minimizes </a:t>
            </a:r>
            <a:r>
              <a:rPr sz="2400" b="1" spc="-200" dirty="0">
                <a:latin typeface="Georgia"/>
                <a:cs typeface="Georgia"/>
              </a:rPr>
              <a:t>Load </a:t>
            </a:r>
            <a:r>
              <a:rPr sz="2400" b="1" spc="-260" dirty="0">
                <a:latin typeface="Georgia"/>
                <a:cs typeface="Georgia"/>
              </a:rPr>
              <a:t>On</a:t>
            </a:r>
            <a:r>
              <a:rPr sz="2400" b="1" spc="-235" dirty="0">
                <a:latin typeface="Georgia"/>
                <a:cs typeface="Georgia"/>
              </a:rPr>
              <a:t> </a:t>
            </a:r>
            <a:r>
              <a:rPr sz="2400" b="1" spc="-295" dirty="0">
                <a:latin typeface="Georgia"/>
                <a:cs typeface="Georgia"/>
              </a:rPr>
              <a:t>Mp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5"/>
              </a:spcBef>
              <a:buFont typeface="Trebuchet MS"/>
              <a:buChar char="•"/>
              <a:tabLst>
                <a:tab pos="241300" algn="l"/>
              </a:tabLst>
            </a:pPr>
            <a:r>
              <a:rPr sz="2400" b="1" spc="-180" dirty="0">
                <a:latin typeface="Georgia"/>
                <a:cs typeface="Georgia"/>
              </a:rPr>
              <a:t>Real </a:t>
            </a:r>
            <a:r>
              <a:rPr sz="2400" b="1" spc="-155" dirty="0">
                <a:latin typeface="Georgia"/>
                <a:cs typeface="Georgia"/>
              </a:rPr>
              <a:t>Time</a:t>
            </a:r>
            <a:r>
              <a:rPr sz="2400" b="1" spc="20" dirty="0">
                <a:latin typeface="Georgia"/>
                <a:cs typeface="Georgia"/>
              </a:rPr>
              <a:t> </a:t>
            </a:r>
            <a:r>
              <a:rPr sz="2400" b="1" spc="-170" dirty="0">
                <a:latin typeface="Georgia"/>
                <a:cs typeface="Georgia"/>
              </a:rPr>
              <a:t>Clock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0"/>
              </a:spcBef>
              <a:buFont typeface="Trebuchet MS"/>
              <a:buChar char="•"/>
              <a:tabLst>
                <a:tab pos="241300" algn="l"/>
              </a:tabLst>
            </a:pPr>
            <a:r>
              <a:rPr sz="2400" b="1" spc="-190" dirty="0">
                <a:latin typeface="Georgia"/>
                <a:cs typeface="Georgia"/>
              </a:rPr>
              <a:t>Event</a:t>
            </a:r>
            <a:r>
              <a:rPr sz="2400" b="1" spc="-90" dirty="0">
                <a:latin typeface="Georgia"/>
                <a:cs typeface="Georgia"/>
              </a:rPr>
              <a:t> </a:t>
            </a:r>
            <a:r>
              <a:rPr sz="2400" b="1" spc="-185" dirty="0">
                <a:latin typeface="Georgia"/>
                <a:cs typeface="Georgia"/>
              </a:rPr>
              <a:t>Counter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85"/>
              </a:spcBef>
              <a:buFont typeface="Trebuchet MS"/>
              <a:buChar char="•"/>
              <a:tabLst>
                <a:tab pos="241300" algn="l"/>
              </a:tabLst>
            </a:pPr>
            <a:r>
              <a:rPr sz="2400" b="1" spc="-135" dirty="0">
                <a:latin typeface="Georgia"/>
                <a:cs typeface="Georgia"/>
              </a:rPr>
              <a:t>Digital </a:t>
            </a:r>
            <a:r>
              <a:rPr sz="2400" b="1" spc="-204" dirty="0">
                <a:latin typeface="Georgia"/>
                <a:cs typeface="Georgia"/>
              </a:rPr>
              <a:t>One</a:t>
            </a:r>
            <a:r>
              <a:rPr sz="2400" b="1" spc="-45" dirty="0">
                <a:latin typeface="Georgia"/>
                <a:cs typeface="Georgia"/>
              </a:rPr>
              <a:t> </a:t>
            </a:r>
            <a:r>
              <a:rPr sz="2400" b="1" spc="-200" dirty="0">
                <a:latin typeface="Georgia"/>
                <a:cs typeface="Georgia"/>
              </a:rPr>
              <a:t>Shot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0"/>
              </a:spcBef>
              <a:buFont typeface="Trebuchet MS"/>
              <a:buChar char="•"/>
              <a:tabLst>
                <a:tab pos="241300" algn="l"/>
              </a:tabLst>
            </a:pPr>
            <a:r>
              <a:rPr sz="2400" b="1" spc="-185" dirty="0">
                <a:latin typeface="Georgia"/>
                <a:cs typeface="Georgia"/>
              </a:rPr>
              <a:t>Square </a:t>
            </a:r>
            <a:r>
              <a:rPr sz="2400" b="1" spc="-254" dirty="0">
                <a:latin typeface="Georgia"/>
                <a:cs typeface="Georgia"/>
              </a:rPr>
              <a:t>Wave</a:t>
            </a:r>
            <a:r>
              <a:rPr sz="2400" b="1" spc="25" dirty="0">
                <a:latin typeface="Georgia"/>
                <a:cs typeface="Georgia"/>
              </a:rPr>
              <a:t> </a:t>
            </a:r>
            <a:r>
              <a:rPr sz="2400" b="1" spc="-175" dirty="0">
                <a:latin typeface="Georgia"/>
                <a:cs typeface="Georgia"/>
              </a:rPr>
              <a:t>Generator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5"/>
              </a:spcBef>
              <a:buFont typeface="Trebuchet MS"/>
              <a:buChar char="•"/>
              <a:tabLst>
                <a:tab pos="241300" algn="l"/>
                <a:tab pos="3082925" algn="l"/>
              </a:tabLst>
            </a:pPr>
            <a:r>
              <a:rPr sz="2400" b="1" spc="-195" dirty="0">
                <a:latin typeface="Georgia"/>
                <a:cs typeface="Georgia"/>
              </a:rPr>
              <a:t>Complex</a:t>
            </a:r>
            <a:r>
              <a:rPr sz="2400" b="1" spc="-75" dirty="0">
                <a:latin typeface="Georgia"/>
                <a:cs typeface="Georgia"/>
              </a:rPr>
              <a:t> </a:t>
            </a:r>
            <a:r>
              <a:rPr sz="2400" b="1" spc="-225" dirty="0">
                <a:latin typeface="Georgia"/>
                <a:cs typeface="Georgia"/>
              </a:rPr>
              <a:t>Waveform	</a:t>
            </a:r>
            <a:r>
              <a:rPr sz="2400" b="1" spc="-175" dirty="0">
                <a:latin typeface="Georgia"/>
                <a:cs typeface="Georgia"/>
              </a:rPr>
              <a:t>Generator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828" y="0"/>
            <a:ext cx="9145590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0600" y="2895600"/>
            <a:ext cx="1720850" cy="1564005"/>
          </a:xfrm>
          <a:custGeom>
            <a:avLst/>
            <a:gdLst/>
            <a:ahLst/>
            <a:cxnLst/>
            <a:rect l="l" t="t" r="r" b="b"/>
            <a:pathLst>
              <a:path w="1720850" h="1564004">
                <a:moveTo>
                  <a:pt x="938784" y="0"/>
                </a:moveTo>
                <a:lnTo>
                  <a:pt x="938784" y="390905"/>
                </a:lnTo>
                <a:lnTo>
                  <a:pt x="0" y="390905"/>
                </a:lnTo>
                <a:lnTo>
                  <a:pt x="0" y="1172718"/>
                </a:lnTo>
                <a:lnTo>
                  <a:pt x="938784" y="1172718"/>
                </a:lnTo>
                <a:lnTo>
                  <a:pt x="938784" y="1563624"/>
                </a:lnTo>
                <a:lnTo>
                  <a:pt x="1720596" y="781812"/>
                </a:lnTo>
                <a:lnTo>
                  <a:pt x="938784" y="0"/>
                </a:lnTo>
                <a:close/>
              </a:path>
            </a:pathLst>
          </a:custGeom>
          <a:solidFill>
            <a:srgbClr val="4FC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1642110"/>
            <a:ext cx="2484120" cy="5064760"/>
          </a:xfrm>
          <a:custGeom>
            <a:avLst/>
            <a:gdLst/>
            <a:ahLst/>
            <a:cxnLst/>
            <a:rect l="l" t="t" r="r" b="b"/>
            <a:pathLst>
              <a:path w="2484120" h="5064759">
                <a:moveTo>
                  <a:pt x="2070100" y="0"/>
                </a:moveTo>
                <a:lnTo>
                  <a:pt x="414032" y="0"/>
                </a:lnTo>
                <a:lnTo>
                  <a:pt x="365747" y="2786"/>
                </a:lnTo>
                <a:lnTo>
                  <a:pt x="319098" y="10937"/>
                </a:lnTo>
                <a:lnTo>
                  <a:pt x="274396" y="24142"/>
                </a:lnTo>
                <a:lnTo>
                  <a:pt x="231951" y="42091"/>
                </a:lnTo>
                <a:lnTo>
                  <a:pt x="192074" y="64471"/>
                </a:lnTo>
                <a:lnTo>
                  <a:pt x="155076" y="90973"/>
                </a:lnTo>
                <a:lnTo>
                  <a:pt x="121267" y="121285"/>
                </a:lnTo>
                <a:lnTo>
                  <a:pt x="90958" y="155095"/>
                </a:lnTo>
                <a:lnTo>
                  <a:pt x="64460" y="192093"/>
                </a:lnTo>
                <a:lnTo>
                  <a:pt x="42082" y="231969"/>
                </a:lnTo>
                <a:lnTo>
                  <a:pt x="24137" y="274410"/>
                </a:lnTo>
                <a:lnTo>
                  <a:pt x="10934" y="319106"/>
                </a:lnTo>
                <a:lnTo>
                  <a:pt x="2785" y="365747"/>
                </a:lnTo>
                <a:lnTo>
                  <a:pt x="0" y="414019"/>
                </a:lnTo>
                <a:lnTo>
                  <a:pt x="0" y="4650219"/>
                </a:lnTo>
                <a:lnTo>
                  <a:pt x="2785" y="4698504"/>
                </a:lnTo>
                <a:lnTo>
                  <a:pt x="10934" y="4745153"/>
                </a:lnTo>
                <a:lnTo>
                  <a:pt x="24137" y="4789855"/>
                </a:lnTo>
                <a:lnTo>
                  <a:pt x="42082" y="4832300"/>
                </a:lnTo>
                <a:lnTo>
                  <a:pt x="64460" y="4872177"/>
                </a:lnTo>
                <a:lnTo>
                  <a:pt x="90958" y="4909175"/>
                </a:lnTo>
                <a:lnTo>
                  <a:pt x="121267" y="4942984"/>
                </a:lnTo>
                <a:lnTo>
                  <a:pt x="155076" y="4973293"/>
                </a:lnTo>
                <a:lnTo>
                  <a:pt x="192074" y="4999791"/>
                </a:lnTo>
                <a:lnTo>
                  <a:pt x="231951" y="5022169"/>
                </a:lnTo>
                <a:lnTo>
                  <a:pt x="274396" y="5040114"/>
                </a:lnTo>
                <a:lnTo>
                  <a:pt x="319098" y="5053317"/>
                </a:lnTo>
                <a:lnTo>
                  <a:pt x="365747" y="5061466"/>
                </a:lnTo>
                <a:lnTo>
                  <a:pt x="414032" y="5064252"/>
                </a:lnTo>
                <a:lnTo>
                  <a:pt x="2070100" y="5064252"/>
                </a:lnTo>
                <a:lnTo>
                  <a:pt x="2118372" y="5061466"/>
                </a:lnTo>
                <a:lnTo>
                  <a:pt x="2165013" y="5053317"/>
                </a:lnTo>
                <a:lnTo>
                  <a:pt x="2209709" y="5040114"/>
                </a:lnTo>
                <a:lnTo>
                  <a:pt x="2252150" y="5022169"/>
                </a:lnTo>
                <a:lnTo>
                  <a:pt x="2292026" y="4999791"/>
                </a:lnTo>
                <a:lnTo>
                  <a:pt x="2329024" y="4973293"/>
                </a:lnTo>
                <a:lnTo>
                  <a:pt x="2362835" y="4942984"/>
                </a:lnTo>
                <a:lnTo>
                  <a:pt x="2393146" y="4909175"/>
                </a:lnTo>
                <a:lnTo>
                  <a:pt x="2419648" y="4872177"/>
                </a:lnTo>
                <a:lnTo>
                  <a:pt x="2442028" y="4832300"/>
                </a:lnTo>
                <a:lnTo>
                  <a:pt x="2459977" y="4789855"/>
                </a:lnTo>
                <a:lnTo>
                  <a:pt x="2473182" y="4745153"/>
                </a:lnTo>
                <a:lnTo>
                  <a:pt x="2481333" y="4698504"/>
                </a:lnTo>
                <a:lnTo>
                  <a:pt x="2484120" y="4650219"/>
                </a:lnTo>
                <a:lnTo>
                  <a:pt x="2484120" y="414019"/>
                </a:lnTo>
                <a:lnTo>
                  <a:pt x="2481333" y="365747"/>
                </a:lnTo>
                <a:lnTo>
                  <a:pt x="2473182" y="319106"/>
                </a:lnTo>
                <a:lnTo>
                  <a:pt x="2459977" y="274410"/>
                </a:lnTo>
                <a:lnTo>
                  <a:pt x="2442028" y="231969"/>
                </a:lnTo>
                <a:lnTo>
                  <a:pt x="2419648" y="192093"/>
                </a:lnTo>
                <a:lnTo>
                  <a:pt x="2393146" y="155095"/>
                </a:lnTo>
                <a:lnTo>
                  <a:pt x="2362835" y="121285"/>
                </a:lnTo>
                <a:lnTo>
                  <a:pt x="2329024" y="90973"/>
                </a:lnTo>
                <a:lnTo>
                  <a:pt x="2292026" y="64471"/>
                </a:lnTo>
                <a:lnTo>
                  <a:pt x="2252150" y="42091"/>
                </a:lnTo>
                <a:lnTo>
                  <a:pt x="2209709" y="24142"/>
                </a:lnTo>
                <a:lnTo>
                  <a:pt x="2165013" y="10937"/>
                </a:lnTo>
                <a:lnTo>
                  <a:pt x="2118372" y="2786"/>
                </a:lnTo>
                <a:lnTo>
                  <a:pt x="2070100" y="0"/>
                </a:lnTo>
                <a:close/>
              </a:path>
            </a:pathLst>
          </a:custGeom>
          <a:solidFill>
            <a:srgbClr val="0FCF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1642110"/>
            <a:ext cx="2484120" cy="5064760"/>
          </a:xfrm>
          <a:custGeom>
            <a:avLst/>
            <a:gdLst/>
            <a:ahLst/>
            <a:cxnLst/>
            <a:rect l="l" t="t" r="r" b="b"/>
            <a:pathLst>
              <a:path w="2484120" h="5064759">
                <a:moveTo>
                  <a:pt x="0" y="414019"/>
                </a:moveTo>
                <a:lnTo>
                  <a:pt x="2785" y="365747"/>
                </a:lnTo>
                <a:lnTo>
                  <a:pt x="10934" y="319106"/>
                </a:lnTo>
                <a:lnTo>
                  <a:pt x="24137" y="274410"/>
                </a:lnTo>
                <a:lnTo>
                  <a:pt x="42082" y="231969"/>
                </a:lnTo>
                <a:lnTo>
                  <a:pt x="64460" y="192093"/>
                </a:lnTo>
                <a:lnTo>
                  <a:pt x="90958" y="155095"/>
                </a:lnTo>
                <a:lnTo>
                  <a:pt x="121267" y="121285"/>
                </a:lnTo>
                <a:lnTo>
                  <a:pt x="155076" y="90973"/>
                </a:lnTo>
                <a:lnTo>
                  <a:pt x="192074" y="64471"/>
                </a:lnTo>
                <a:lnTo>
                  <a:pt x="231951" y="42091"/>
                </a:lnTo>
                <a:lnTo>
                  <a:pt x="274396" y="24142"/>
                </a:lnTo>
                <a:lnTo>
                  <a:pt x="319098" y="10937"/>
                </a:lnTo>
                <a:lnTo>
                  <a:pt x="365747" y="2786"/>
                </a:lnTo>
                <a:lnTo>
                  <a:pt x="414032" y="0"/>
                </a:lnTo>
                <a:lnTo>
                  <a:pt x="2070100" y="0"/>
                </a:lnTo>
                <a:lnTo>
                  <a:pt x="2118372" y="2786"/>
                </a:lnTo>
                <a:lnTo>
                  <a:pt x="2165013" y="10937"/>
                </a:lnTo>
                <a:lnTo>
                  <a:pt x="2209709" y="24142"/>
                </a:lnTo>
                <a:lnTo>
                  <a:pt x="2252150" y="42091"/>
                </a:lnTo>
                <a:lnTo>
                  <a:pt x="2292026" y="64471"/>
                </a:lnTo>
                <a:lnTo>
                  <a:pt x="2329024" y="90973"/>
                </a:lnTo>
                <a:lnTo>
                  <a:pt x="2362835" y="121285"/>
                </a:lnTo>
                <a:lnTo>
                  <a:pt x="2393146" y="155095"/>
                </a:lnTo>
                <a:lnTo>
                  <a:pt x="2419648" y="192093"/>
                </a:lnTo>
                <a:lnTo>
                  <a:pt x="2442028" y="231969"/>
                </a:lnTo>
                <a:lnTo>
                  <a:pt x="2459977" y="274410"/>
                </a:lnTo>
                <a:lnTo>
                  <a:pt x="2473182" y="319106"/>
                </a:lnTo>
                <a:lnTo>
                  <a:pt x="2481333" y="365747"/>
                </a:lnTo>
                <a:lnTo>
                  <a:pt x="2484120" y="414019"/>
                </a:lnTo>
                <a:lnTo>
                  <a:pt x="2484120" y="4650219"/>
                </a:lnTo>
                <a:lnTo>
                  <a:pt x="2481333" y="4698504"/>
                </a:lnTo>
                <a:lnTo>
                  <a:pt x="2473182" y="4745153"/>
                </a:lnTo>
                <a:lnTo>
                  <a:pt x="2459977" y="4789855"/>
                </a:lnTo>
                <a:lnTo>
                  <a:pt x="2442028" y="4832300"/>
                </a:lnTo>
                <a:lnTo>
                  <a:pt x="2419648" y="4872177"/>
                </a:lnTo>
                <a:lnTo>
                  <a:pt x="2393146" y="4909175"/>
                </a:lnTo>
                <a:lnTo>
                  <a:pt x="2362835" y="4942984"/>
                </a:lnTo>
                <a:lnTo>
                  <a:pt x="2329024" y="4973293"/>
                </a:lnTo>
                <a:lnTo>
                  <a:pt x="2292026" y="4999791"/>
                </a:lnTo>
                <a:lnTo>
                  <a:pt x="2252150" y="5022169"/>
                </a:lnTo>
                <a:lnTo>
                  <a:pt x="2209709" y="5040114"/>
                </a:lnTo>
                <a:lnTo>
                  <a:pt x="2165013" y="5053317"/>
                </a:lnTo>
                <a:lnTo>
                  <a:pt x="2118372" y="5061466"/>
                </a:lnTo>
                <a:lnTo>
                  <a:pt x="2070100" y="5064252"/>
                </a:lnTo>
                <a:lnTo>
                  <a:pt x="414032" y="5064252"/>
                </a:lnTo>
                <a:lnTo>
                  <a:pt x="365747" y="5061466"/>
                </a:lnTo>
                <a:lnTo>
                  <a:pt x="319098" y="5053317"/>
                </a:lnTo>
                <a:lnTo>
                  <a:pt x="274396" y="5040114"/>
                </a:lnTo>
                <a:lnTo>
                  <a:pt x="231951" y="5022169"/>
                </a:lnTo>
                <a:lnTo>
                  <a:pt x="192074" y="4999791"/>
                </a:lnTo>
                <a:lnTo>
                  <a:pt x="155076" y="4973293"/>
                </a:lnTo>
                <a:lnTo>
                  <a:pt x="121267" y="4942984"/>
                </a:lnTo>
                <a:lnTo>
                  <a:pt x="90958" y="4909175"/>
                </a:lnTo>
                <a:lnTo>
                  <a:pt x="64460" y="4872177"/>
                </a:lnTo>
                <a:lnTo>
                  <a:pt x="42082" y="4832300"/>
                </a:lnTo>
                <a:lnTo>
                  <a:pt x="24137" y="4789855"/>
                </a:lnTo>
                <a:lnTo>
                  <a:pt x="10934" y="4745153"/>
                </a:lnTo>
                <a:lnTo>
                  <a:pt x="2785" y="4698504"/>
                </a:lnTo>
                <a:lnTo>
                  <a:pt x="0" y="4650219"/>
                </a:lnTo>
                <a:lnTo>
                  <a:pt x="0" y="414019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67918" y="1819148"/>
            <a:ext cx="1147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30" dirty="0">
                <a:solidFill>
                  <a:srgbClr val="FFFF00"/>
                </a:solidFill>
                <a:latin typeface="Georgia"/>
                <a:cs typeface="Georgia"/>
              </a:rPr>
              <a:t>8253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1010" y="2596641"/>
            <a:ext cx="1680210" cy="1663917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2530"/>
              </a:lnSpc>
              <a:spcBef>
                <a:spcPts val="475"/>
              </a:spcBef>
              <a:buFont typeface="Trebuchet MS"/>
              <a:buChar char="•"/>
              <a:tabLst>
                <a:tab pos="241300" algn="l"/>
              </a:tabLst>
            </a:pPr>
            <a:r>
              <a:rPr sz="2400" b="1" spc="-105" dirty="0">
                <a:solidFill>
                  <a:srgbClr val="FFFF00"/>
                </a:solidFill>
                <a:latin typeface="Georgia"/>
                <a:cs typeface="Georgia"/>
              </a:rPr>
              <a:t>8253 </a:t>
            </a:r>
            <a:r>
              <a:rPr sz="2400" b="1" spc="-170" dirty="0">
                <a:solidFill>
                  <a:srgbClr val="FFFF00"/>
                </a:solidFill>
                <a:latin typeface="Georgia"/>
                <a:cs typeface="Georgia"/>
              </a:rPr>
              <a:t>can  </a:t>
            </a:r>
            <a:r>
              <a:rPr sz="2400" b="1" spc="-140" dirty="0">
                <a:solidFill>
                  <a:srgbClr val="FFFF00"/>
                </a:solidFill>
                <a:latin typeface="Georgia"/>
                <a:cs typeface="Georgia"/>
              </a:rPr>
              <a:t>operate </a:t>
            </a:r>
            <a:r>
              <a:rPr sz="2400" b="1" spc="-120" dirty="0">
                <a:solidFill>
                  <a:srgbClr val="FFFF00"/>
                </a:solidFill>
                <a:latin typeface="Georgia"/>
                <a:cs typeface="Georgia"/>
              </a:rPr>
              <a:t>at  </a:t>
            </a:r>
            <a:r>
              <a:rPr sz="2400" b="1" spc="-150">
                <a:solidFill>
                  <a:srgbClr val="FFFF00"/>
                </a:solidFill>
                <a:latin typeface="Georgia"/>
                <a:cs typeface="Georgia"/>
              </a:rPr>
              <a:t>frequency  </a:t>
            </a:r>
            <a:r>
              <a:rPr lang="en-IN" sz="2400" b="1" spc="-204" dirty="0" smtClean="0">
                <a:solidFill>
                  <a:srgbClr val="FFFF00"/>
                </a:solidFill>
                <a:latin typeface="Georgia"/>
                <a:cs typeface="Georgia"/>
              </a:rPr>
              <a:t>up </a:t>
            </a:r>
            <a:r>
              <a:rPr sz="2400" b="1" spc="-140" smtClean="0">
                <a:solidFill>
                  <a:srgbClr val="FFFF00"/>
                </a:solidFill>
                <a:latin typeface="Georgia"/>
                <a:cs typeface="Georgia"/>
              </a:rPr>
              <a:t>to  </a:t>
            </a:r>
            <a:r>
              <a:rPr sz="2400" b="1" spc="-180" dirty="0">
                <a:solidFill>
                  <a:srgbClr val="FFFF00"/>
                </a:solidFill>
                <a:latin typeface="Georgia"/>
                <a:cs typeface="Georgia"/>
              </a:rPr>
              <a:t>2mhz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26029" y="1614677"/>
            <a:ext cx="6527800" cy="5029200"/>
          </a:xfrm>
          <a:custGeom>
            <a:avLst/>
            <a:gdLst/>
            <a:ahLst/>
            <a:cxnLst/>
            <a:rect l="l" t="t" r="r" b="b"/>
            <a:pathLst>
              <a:path w="6527800" h="5029200">
                <a:moveTo>
                  <a:pt x="5689092" y="0"/>
                </a:moveTo>
                <a:lnTo>
                  <a:pt x="838199" y="0"/>
                </a:lnTo>
                <a:lnTo>
                  <a:pt x="790636" y="1326"/>
                </a:lnTo>
                <a:lnTo>
                  <a:pt x="743769" y="5260"/>
                </a:lnTo>
                <a:lnTo>
                  <a:pt x="697668" y="11729"/>
                </a:lnTo>
                <a:lnTo>
                  <a:pt x="652405" y="20664"/>
                </a:lnTo>
                <a:lnTo>
                  <a:pt x="608050" y="31993"/>
                </a:lnTo>
                <a:lnTo>
                  <a:pt x="564674" y="45645"/>
                </a:lnTo>
                <a:lnTo>
                  <a:pt x="522348" y="61551"/>
                </a:lnTo>
                <a:lnTo>
                  <a:pt x="481142" y="79638"/>
                </a:lnTo>
                <a:lnTo>
                  <a:pt x="441128" y="99837"/>
                </a:lnTo>
                <a:lnTo>
                  <a:pt x="402376" y="122076"/>
                </a:lnTo>
                <a:lnTo>
                  <a:pt x="364956" y="146285"/>
                </a:lnTo>
                <a:lnTo>
                  <a:pt x="328940" y="172393"/>
                </a:lnTo>
                <a:lnTo>
                  <a:pt x="294399" y="200329"/>
                </a:lnTo>
                <a:lnTo>
                  <a:pt x="261403" y="230023"/>
                </a:lnTo>
                <a:lnTo>
                  <a:pt x="230023" y="261403"/>
                </a:lnTo>
                <a:lnTo>
                  <a:pt x="200329" y="294399"/>
                </a:lnTo>
                <a:lnTo>
                  <a:pt x="172393" y="328940"/>
                </a:lnTo>
                <a:lnTo>
                  <a:pt x="146285" y="364956"/>
                </a:lnTo>
                <a:lnTo>
                  <a:pt x="122076" y="402376"/>
                </a:lnTo>
                <a:lnTo>
                  <a:pt x="99837" y="441128"/>
                </a:lnTo>
                <a:lnTo>
                  <a:pt x="79638" y="481142"/>
                </a:lnTo>
                <a:lnTo>
                  <a:pt x="61551" y="522348"/>
                </a:lnTo>
                <a:lnTo>
                  <a:pt x="45645" y="564674"/>
                </a:lnTo>
                <a:lnTo>
                  <a:pt x="31993" y="608050"/>
                </a:lnTo>
                <a:lnTo>
                  <a:pt x="20664" y="652405"/>
                </a:lnTo>
                <a:lnTo>
                  <a:pt x="11729" y="697668"/>
                </a:lnTo>
                <a:lnTo>
                  <a:pt x="5260" y="743769"/>
                </a:lnTo>
                <a:lnTo>
                  <a:pt x="1326" y="790636"/>
                </a:lnTo>
                <a:lnTo>
                  <a:pt x="0" y="838200"/>
                </a:lnTo>
                <a:lnTo>
                  <a:pt x="0" y="4190974"/>
                </a:lnTo>
                <a:lnTo>
                  <a:pt x="1326" y="4238540"/>
                </a:lnTo>
                <a:lnTo>
                  <a:pt x="5260" y="4285410"/>
                </a:lnTo>
                <a:lnTo>
                  <a:pt x="11729" y="4331513"/>
                </a:lnTo>
                <a:lnTo>
                  <a:pt x="20664" y="4376778"/>
                </a:lnTo>
                <a:lnTo>
                  <a:pt x="31993" y="4421135"/>
                </a:lnTo>
                <a:lnTo>
                  <a:pt x="45645" y="4464512"/>
                </a:lnTo>
                <a:lnTo>
                  <a:pt x="61551" y="4506840"/>
                </a:lnTo>
                <a:lnTo>
                  <a:pt x="79638" y="4548047"/>
                </a:lnTo>
                <a:lnTo>
                  <a:pt x="99837" y="4588063"/>
                </a:lnTo>
                <a:lnTo>
                  <a:pt x="122076" y="4626816"/>
                </a:lnTo>
                <a:lnTo>
                  <a:pt x="146285" y="4664237"/>
                </a:lnTo>
                <a:lnTo>
                  <a:pt x="172393" y="4700253"/>
                </a:lnTo>
                <a:lnTo>
                  <a:pt x="200329" y="4734796"/>
                </a:lnTo>
                <a:lnTo>
                  <a:pt x="230023" y="4767793"/>
                </a:lnTo>
                <a:lnTo>
                  <a:pt x="261403" y="4799173"/>
                </a:lnTo>
                <a:lnTo>
                  <a:pt x="294399" y="4828868"/>
                </a:lnTo>
                <a:lnTo>
                  <a:pt x="328940" y="4856804"/>
                </a:lnTo>
                <a:lnTo>
                  <a:pt x="364956" y="4882913"/>
                </a:lnTo>
                <a:lnTo>
                  <a:pt x="402376" y="4907122"/>
                </a:lnTo>
                <a:lnTo>
                  <a:pt x="441128" y="4929361"/>
                </a:lnTo>
                <a:lnTo>
                  <a:pt x="481142" y="4949560"/>
                </a:lnTo>
                <a:lnTo>
                  <a:pt x="522348" y="4967648"/>
                </a:lnTo>
                <a:lnTo>
                  <a:pt x="564674" y="4983553"/>
                </a:lnTo>
                <a:lnTo>
                  <a:pt x="608050" y="4997206"/>
                </a:lnTo>
                <a:lnTo>
                  <a:pt x="652405" y="5008535"/>
                </a:lnTo>
                <a:lnTo>
                  <a:pt x="697668" y="5017470"/>
                </a:lnTo>
                <a:lnTo>
                  <a:pt x="743769" y="5023939"/>
                </a:lnTo>
                <a:lnTo>
                  <a:pt x="790636" y="5027873"/>
                </a:lnTo>
                <a:lnTo>
                  <a:pt x="838199" y="5029200"/>
                </a:lnTo>
                <a:lnTo>
                  <a:pt x="5689092" y="5029200"/>
                </a:lnTo>
                <a:lnTo>
                  <a:pt x="5736655" y="5027873"/>
                </a:lnTo>
                <a:lnTo>
                  <a:pt x="5783522" y="5023939"/>
                </a:lnTo>
                <a:lnTo>
                  <a:pt x="5829623" y="5017470"/>
                </a:lnTo>
                <a:lnTo>
                  <a:pt x="5874886" y="5008535"/>
                </a:lnTo>
                <a:lnTo>
                  <a:pt x="5919241" y="4997206"/>
                </a:lnTo>
                <a:lnTo>
                  <a:pt x="5962617" y="4983553"/>
                </a:lnTo>
                <a:lnTo>
                  <a:pt x="6004943" y="4967648"/>
                </a:lnTo>
                <a:lnTo>
                  <a:pt x="6046149" y="4949560"/>
                </a:lnTo>
                <a:lnTo>
                  <a:pt x="6086163" y="4929361"/>
                </a:lnTo>
                <a:lnTo>
                  <a:pt x="6124915" y="4907122"/>
                </a:lnTo>
                <a:lnTo>
                  <a:pt x="6162335" y="4882913"/>
                </a:lnTo>
                <a:lnTo>
                  <a:pt x="6198351" y="4856804"/>
                </a:lnTo>
                <a:lnTo>
                  <a:pt x="6232892" y="4828868"/>
                </a:lnTo>
                <a:lnTo>
                  <a:pt x="6265888" y="4799173"/>
                </a:lnTo>
                <a:lnTo>
                  <a:pt x="6297268" y="4767793"/>
                </a:lnTo>
                <a:lnTo>
                  <a:pt x="6326962" y="4734796"/>
                </a:lnTo>
                <a:lnTo>
                  <a:pt x="6354898" y="4700253"/>
                </a:lnTo>
                <a:lnTo>
                  <a:pt x="6381006" y="4664237"/>
                </a:lnTo>
                <a:lnTo>
                  <a:pt x="6405215" y="4626816"/>
                </a:lnTo>
                <a:lnTo>
                  <a:pt x="6427454" y="4588063"/>
                </a:lnTo>
                <a:lnTo>
                  <a:pt x="6447653" y="4548047"/>
                </a:lnTo>
                <a:lnTo>
                  <a:pt x="6465740" y="4506840"/>
                </a:lnTo>
                <a:lnTo>
                  <a:pt x="6481646" y="4464512"/>
                </a:lnTo>
                <a:lnTo>
                  <a:pt x="6495298" y="4421135"/>
                </a:lnTo>
                <a:lnTo>
                  <a:pt x="6506627" y="4376778"/>
                </a:lnTo>
                <a:lnTo>
                  <a:pt x="6515562" y="4331513"/>
                </a:lnTo>
                <a:lnTo>
                  <a:pt x="6522031" y="4285410"/>
                </a:lnTo>
                <a:lnTo>
                  <a:pt x="6525965" y="4238540"/>
                </a:lnTo>
                <a:lnTo>
                  <a:pt x="6527292" y="4190974"/>
                </a:lnTo>
                <a:lnTo>
                  <a:pt x="6527292" y="838200"/>
                </a:lnTo>
                <a:lnTo>
                  <a:pt x="6525965" y="790636"/>
                </a:lnTo>
                <a:lnTo>
                  <a:pt x="6522031" y="743769"/>
                </a:lnTo>
                <a:lnTo>
                  <a:pt x="6515562" y="697668"/>
                </a:lnTo>
                <a:lnTo>
                  <a:pt x="6506627" y="652405"/>
                </a:lnTo>
                <a:lnTo>
                  <a:pt x="6495298" y="608050"/>
                </a:lnTo>
                <a:lnTo>
                  <a:pt x="6481646" y="564674"/>
                </a:lnTo>
                <a:lnTo>
                  <a:pt x="6465740" y="522348"/>
                </a:lnTo>
                <a:lnTo>
                  <a:pt x="6447653" y="481142"/>
                </a:lnTo>
                <a:lnTo>
                  <a:pt x="6427454" y="441128"/>
                </a:lnTo>
                <a:lnTo>
                  <a:pt x="6405215" y="402376"/>
                </a:lnTo>
                <a:lnTo>
                  <a:pt x="6381006" y="364956"/>
                </a:lnTo>
                <a:lnTo>
                  <a:pt x="6354898" y="328940"/>
                </a:lnTo>
                <a:lnTo>
                  <a:pt x="6326962" y="294399"/>
                </a:lnTo>
                <a:lnTo>
                  <a:pt x="6297268" y="261403"/>
                </a:lnTo>
                <a:lnTo>
                  <a:pt x="6265888" y="230023"/>
                </a:lnTo>
                <a:lnTo>
                  <a:pt x="6232892" y="200329"/>
                </a:lnTo>
                <a:lnTo>
                  <a:pt x="6198351" y="172393"/>
                </a:lnTo>
                <a:lnTo>
                  <a:pt x="6162335" y="146285"/>
                </a:lnTo>
                <a:lnTo>
                  <a:pt x="6124915" y="122076"/>
                </a:lnTo>
                <a:lnTo>
                  <a:pt x="6086163" y="99837"/>
                </a:lnTo>
                <a:lnTo>
                  <a:pt x="6046149" y="79638"/>
                </a:lnTo>
                <a:lnTo>
                  <a:pt x="6004943" y="61551"/>
                </a:lnTo>
                <a:lnTo>
                  <a:pt x="5962617" y="45645"/>
                </a:lnTo>
                <a:lnTo>
                  <a:pt x="5919241" y="31993"/>
                </a:lnTo>
                <a:lnTo>
                  <a:pt x="5874886" y="20664"/>
                </a:lnTo>
                <a:lnTo>
                  <a:pt x="5829623" y="11729"/>
                </a:lnTo>
                <a:lnTo>
                  <a:pt x="5783522" y="5260"/>
                </a:lnTo>
                <a:lnTo>
                  <a:pt x="5736655" y="1326"/>
                </a:lnTo>
                <a:lnTo>
                  <a:pt x="5689092" y="0"/>
                </a:lnTo>
                <a:close/>
              </a:path>
            </a:pathLst>
          </a:custGeom>
          <a:solidFill>
            <a:srgbClr val="7BC9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26029" y="1614677"/>
            <a:ext cx="6527800" cy="5029200"/>
          </a:xfrm>
          <a:custGeom>
            <a:avLst/>
            <a:gdLst/>
            <a:ahLst/>
            <a:cxnLst/>
            <a:rect l="l" t="t" r="r" b="b"/>
            <a:pathLst>
              <a:path w="6527800" h="5029200">
                <a:moveTo>
                  <a:pt x="0" y="838200"/>
                </a:moveTo>
                <a:lnTo>
                  <a:pt x="1326" y="790636"/>
                </a:lnTo>
                <a:lnTo>
                  <a:pt x="5260" y="743769"/>
                </a:lnTo>
                <a:lnTo>
                  <a:pt x="11729" y="697668"/>
                </a:lnTo>
                <a:lnTo>
                  <a:pt x="20664" y="652405"/>
                </a:lnTo>
                <a:lnTo>
                  <a:pt x="31993" y="608050"/>
                </a:lnTo>
                <a:lnTo>
                  <a:pt x="45645" y="564674"/>
                </a:lnTo>
                <a:lnTo>
                  <a:pt x="61551" y="522348"/>
                </a:lnTo>
                <a:lnTo>
                  <a:pt x="79638" y="481142"/>
                </a:lnTo>
                <a:lnTo>
                  <a:pt x="99837" y="441128"/>
                </a:lnTo>
                <a:lnTo>
                  <a:pt x="122076" y="402376"/>
                </a:lnTo>
                <a:lnTo>
                  <a:pt x="146285" y="364956"/>
                </a:lnTo>
                <a:lnTo>
                  <a:pt x="172393" y="328940"/>
                </a:lnTo>
                <a:lnTo>
                  <a:pt x="200329" y="294399"/>
                </a:lnTo>
                <a:lnTo>
                  <a:pt x="230023" y="261403"/>
                </a:lnTo>
                <a:lnTo>
                  <a:pt x="261403" y="230023"/>
                </a:lnTo>
                <a:lnTo>
                  <a:pt x="294399" y="200329"/>
                </a:lnTo>
                <a:lnTo>
                  <a:pt x="328940" y="172393"/>
                </a:lnTo>
                <a:lnTo>
                  <a:pt x="364956" y="146285"/>
                </a:lnTo>
                <a:lnTo>
                  <a:pt x="402376" y="122076"/>
                </a:lnTo>
                <a:lnTo>
                  <a:pt x="441128" y="99837"/>
                </a:lnTo>
                <a:lnTo>
                  <a:pt x="481142" y="79638"/>
                </a:lnTo>
                <a:lnTo>
                  <a:pt x="522348" y="61551"/>
                </a:lnTo>
                <a:lnTo>
                  <a:pt x="564674" y="45645"/>
                </a:lnTo>
                <a:lnTo>
                  <a:pt x="608050" y="31993"/>
                </a:lnTo>
                <a:lnTo>
                  <a:pt x="652405" y="20664"/>
                </a:lnTo>
                <a:lnTo>
                  <a:pt x="697668" y="11729"/>
                </a:lnTo>
                <a:lnTo>
                  <a:pt x="743769" y="5260"/>
                </a:lnTo>
                <a:lnTo>
                  <a:pt x="790636" y="1326"/>
                </a:lnTo>
                <a:lnTo>
                  <a:pt x="838199" y="0"/>
                </a:lnTo>
                <a:lnTo>
                  <a:pt x="5689092" y="0"/>
                </a:lnTo>
                <a:lnTo>
                  <a:pt x="5736655" y="1326"/>
                </a:lnTo>
                <a:lnTo>
                  <a:pt x="5783522" y="5260"/>
                </a:lnTo>
                <a:lnTo>
                  <a:pt x="5829623" y="11729"/>
                </a:lnTo>
                <a:lnTo>
                  <a:pt x="5874886" y="20664"/>
                </a:lnTo>
                <a:lnTo>
                  <a:pt x="5919241" y="31993"/>
                </a:lnTo>
                <a:lnTo>
                  <a:pt x="5962617" y="45645"/>
                </a:lnTo>
                <a:lnTo>
                  <a:pt x="6004943" y="61551"/>
                </a:lnTo>
                <a:lnTo>
                  <a:pt x="6046149" y="79638"/>
                </a:lnTo>
                <a:lnTo>
                  <a:pt x="6086163" y="99837"/>
                </a:lnTo>
                <a:lnTo>
                  <a:pt x="6124915" y="122076"/>
                </a:lnTo>
                <a:lnTo>
                  <a:pt x="6162335" y="146285"/>
                </a:lnTo>
                <a:lnTo>
                  <a:pt x="6198351" y="172393"/>
                </a:lnTo>
                <a:lnTo>
                  <a:pt x="6232892" y="200329"/>
                </a:lnTo>
                <a:lnTo>
                  <a:pt x="6265888" y="230023"/>
                </a:lnTo>
                <a:lnTo>
                  <a:pt x="6297268" y="261403"/>
                </a:lnTo>
                <a:lnTo>
                  <a:pt x="6326962" y="294399"/>
                </a:lnTo>
                <a:lnTo>
                  <a:pt x="6354898" y="328940"/>
                </a:lnTo>
                <a:lnTo>
                  <a:pt x="6381006" y="364956"/>
                </a:lnTo>
                <a:lnTo>
                  <a:pt x="6405215" y="402376"/>
                </a:lnTo>
                <a:lnTo>
                  <a:pt x="6427454" y="441128"/>
                </a:lnTo>
                <a:lnTo>
                  <a:pt x="6447653" y="481142"/>
                </a:lnTo>
                <a:lnTo>
                  <a:pt x="6465740" y="522348"/>
                </a:lnTo>
                <a:lnTo>
                  <a:pt x="6481646" y="564674"/>
                </a:lnTo>
                <a:lnTo>
                  <a:pt x="6495298" y="608050"/>
                </a:lnTo>
                <a:lnTo>
                  <a:pt x="6506627" y="652405"/>
                </a:lnTo>
                <a:lnTo>
                  <a:pt x="6515562" y="697668"/>
                </a:lnTo>
                <a:lnTo>
                  <a:pt x="6522031" y="743769"/>
                </a:lnTo>
                <a:lnTo>
                  <a:pt x="6525965" y="790636"/>
                </a:lnTo>
                <a:lnTo>
                  <a:pt x="6527292" y="838200"/>
                </a:lnTo>
                <a:lnTo>
                  <a:pt x="6527292" y="4190974"/>
                </a:lnTo>
                <a:lnTo>
                  <a:pt x="6525965" y="4238540"/>
                </a:lnTo>
                <a:lnTo>
                  <a:pt x="6522031" y="4285410"/>
                </a:lnTo>
                <a:lnTo>
                  <a:pt x="6515562" y="4331513"/>
                </a:lnTo>
                <a:lnTo>
                  <a:pt x="6506627" y="4376778"/>
                </a:lnTo>
                <a:lnTo>
                  <a:pt x="6495298" y="4421135"/>
                </a:lnTo>
                <a:lnTo>
                  <a:pt x="6481646" y="4464512"/>
                </a:lnTo>
                <a:lnTo>
                  <a:pt x="6465740" y="4506840"/>
                </a:lnTo>
                <a:lnTo>
                  <a:pt x="6447653" y="4548047"/>
                </a:lnTo>
                <a:lnTo>
                  <a:pt x="6427454" y="4588063"/>
                </a:lnTo>
                <a:lnTo>
                  <a:pt x="6405215" y="4626816"/>
                </a:lnTo>
                <a:lnTo>
                  <a:pt x="6381006" y="4664237"/>
                </a:lnTo>
                <a:lnTo>
                  <a:pt x="6354898" y="4700253"/>
                </a:lnTo>
                <a:lnTo>
                  <a:pt x="6326962" y="4734796"/>
                </a:lnTo>
                <a:lnTo>
                  <a:pt x="6297268" y="4767793"/>
                </a:lnTo>
                <a:lnTo>
                  <a:pt x="6265888" y="4799173"/>
                </a:lnTo>
                <a:lnTo>
                  <a:pt x="6232892" y="4828868"/>
                </a:lnTo>
                <a:lnTo>
                  <a:pt x="6198351" y="4856804"/>
                </a:lnTo>
                <a:lnTo>
                  <a:pt x="6162335" y="4882913"/>
                </a:lnTo>
                <a:lnTo>
                  <a:pt x="6124915" y="4907122"/>
                </a:lnTo>
                <a:lnTo>
                  <a:pt x="6086163" y="4929361"/>
                </a:lnTo>
                <a:lnTo>
                  <a:pt x="6046149" y="4949560"/>
                </a:lnTo>
                <a:lnTo>
                  <a:pt x="6004943" y="4967648"/>
                </a:lnTo>
                <a:lnTo>
                  <a:pt x="5962617" y="4983553"/>
                </a:lnTo>
                <a:lnTo>
                  <a:pt x="5919241" y="4997206"/>
                </a:lnTo>
                <a:lnTo>
                  <a:pt x="5874886" y="5008535"/>
                </a:lnTo>
                <a:lnTo>
                  <a:pt x="5829623" y="5017470"/>
                </a:lnTo>
                <a:lnTo>
                  <a:pt x="5783522" y="5023939"/>
                </a:lnTo>
                <a:lnTo>
                  <a:pt x="5736655" y="5027873"/>
                </a:lnTo>
                <a:lnTo>
                  <a:pt x="5689092" y="5029200"/>
                </a:lnTo>
                <a:lnTo>
                  <a:pt x="838199" y="5029200"/>
                </a:lnTo>
                <a:lnTo>
                  <a:pt x="790636" y="5027873"/>
                </a:lnTo>
                <a:lnTo>
                  <a:pt x="743769" y="5023939"/>
                </a:lnTo>
                <a:lnTo>
                  <a:pt x="697668" y="5017470"/>
                </a:lnTo>
                <a:lnTo>
                  <a:pt x="652405" y="5008535"/>
                </a:lnTo>
                <a:lnTo>
                  <a:pt x="608050" y="4997206"/>
                </a:lnTo>
                <a:lnTo>
                  <a:pt x="564674" y="4983553"/>
                </a:lnTo>
                <a:lnTo>
                  <a:pt x="522348" y="4967648"/>
                </a:lnTo>
                <a:lnTo>
                  <a:pt x="481142" y="4949560"/>
                </a:lnTo>
                <a:lnTo>
                  <a:pt x="441128" y="4929361"/>
                </a:lnTo>
                <a:lnTo>
                  <a:pt x="402376" y="4907122"/>
                </a:lnTo>
                <a:lnTo>
                  <a:pt x="364956" y="4882913"/>
                </a:lnTo>
                <a:lnTo>
                  <a:pt x="328940" y="4856804"/>
                </a:lnTo>
                <a:lnTo>
                  <a:pt x="294399" y="4828868"/>
                </a:lnTo>
                <a:lnTo>
                  <a:pt x="261403" y="4799173"/>
                </a:lnTo>
                <a:lnTo>
                  <a:pt x="230023" y="4767793"/>
                </a:lnTo>
                <a:lnTo>
                  <a:pt x="200329" y="4734796"/>
                </a:lnTo>
                <a:lnTo>
                  <a:pt x="172393" y="4700253"/>
                </a:lnTo>
                <a:lnTo>
                  <a:pt x="146285" y="4664237"/>
                </a:lnTo>
                <a:lnTo>
                  <a:pt x="122076" y="4626816"/>
                </a:lnTo>
                <a:lnTo>
                  <a:pt x="99837" y="4588063"/>
                </a:lnTo>
                <a:lnTo>
                  <a:pt x="79638" y="4548047"/>
                </a:lnTo>
                <a:lnTo>
                  <a:pt x="61551" y="4506840"/>
                </a:lnTo>
                <a:lnTo>
                  <a:pt x="45645" y="4464512"/>
                </a:lnTo>
                <a:lnTo>
                  <a:pt x="31993" y="4421135"/>
                </a:lnTo>
                <a:lnTo>
                  <a:pt x="20664" y="4376778"/>
                </a:lnTo>
                <a:lnTo>
                  <a:pt x="11729" y="4331513"/>
                </a:lnTo>
                <a:lnTo>
                  <a:pt x="5260" y="4285410"/>
                </a:lnTo>
                <a:lnTo>
                  <a:pt x="1326" y="4238540"/>
                </a:lnTo>
                <a:lnTo>
                  <a:pt x="0" y="4190974"/>
                </a:lnTo>
                <a:lnTo>
                  <a:pt x="0" y="8382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862198" y="2059304"/>
            <a:ext cx="5857240" cy="20202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290" dirty="0">
                <a:solidFill>
                  <a:srgbClr val="012F3D"/>
                </a:solidFill>
                <a:latin typeface="Georgia"/>
                <a:cs typeface="Georgia"/>
              </a:rPr>
              <a:t>8254-ADVANCED </a:t>
            </a:r>
            <a:r>
              <a:rPr sz="2700" b="1" spc="-365" dirty="0">
                <a:solidFill>
                  <a:srgbClr val="012F3D"/>
                </a:solidFill>
                <a:latin typeface="Georgia"/>
                <a:cs typeface="Georgia"/>
              </a:rPr>
              <a:t>VERSION </a:t>
            </a:r>
            <a:r>
              <a:rPr sz="2700" b="1" spc="-335" dirty="0">
                <a:solidFill>
                  <a:srgbClr val="012F3D"/>
                </a:solidFill>
                <a:latin typeface="Georgia"/>
                <a:cs typeface="Georgia"/>
              </a:rPr>
              <a:t>OF</a:t>
            </a:r>
            <a:r>
              <a:rPr sz="2700" b="1" spc="-390" dirty="0">
                <a:solidFill>
                  <a:srgbClr val="012F3D"/>
                </a:solidFill>
                <a:latin typeface="Georgia"/>
                <a:cs typeface="Georgia"/>
              </a:rPr>
              <a:t> </a:t>
            </a:r>
            <a:r>
              <a:rPr sz="2700" b="1" spc="-114" dirty="0">
                <a:solidFill>
                  <a:srgbClr val="012F3D"/>
                </a:solidFill>
                <a:latin typeface="Georgia"/>
                <a:cs typeface="Georgia"/>
              </a:rPr>
              <a:t>8253</a:t>
            </a:r>
            <a:endParaRPr sz="2700">
              <a:latin typeface="Georgia"/>
              <a:cs typeface="Georgia"/>
            </a:endParaRPr>
          </a:p>
          <a:p>
            <a:pPr marL="241300" marR="5080" indent="-228600" algn="just">
              <a:lnSpc>
                <a:spcPct val="146500"/>
              </a:lnSpc>
              <a:spcBef>
                <a:spcPts val="1250"/>
              </a:spcBef>
              <a:buClr>
                <a:srgbClr val="FFFFFF"/>
              </a:buClr>
              <a:buFont typeface="Trebuchet MS"/>
              <a:buChar char="•"/>
              <a:tabLst>
                <a:tab pos="300990" algn="l"/>
              </a:tabLst>
            </a:pPr>
            <a:r>
              <a:rPr sz="2100" b="1" spc="-100" dirty="0">
                <a:solidFill>
                  <a:srgbClr val="0D0D0D"/>
                </a:solidFill>
                <a:latin typeface="Georgia"/>
                <a:cs typeface="Georgia"/>
              </a:rPr>
              <a:t>8254 </a:t>
            </a:r>
            <a:r>
              <a:rPr sz="2100" b="1" spc="-150" dirty="0">
                <a:solidFill>
                  <a:srgbClr val="0D0D0D"/>
                </a:solidFill>
                <a:latin typeface="Georgia"/>
                <a:cs typeface="Georgia"/>
              </a:rPr>
              <a:t>can </a:t>
            </a:r>
            <a:r>
              <a:rPr sz="2100" b="1" spc="-125" dirty="0">
                <a:solidFill>
                  <a:srgbClr val="0D0D0D"/>
                </a:solidFill>
                <a:latin typeface="Georgia"/>
                <a:cs typeface="Georgia"/>
              </a:rPr>
              <a:t>operate </a:t>
            </a:r>
            <a:r>
              <a:rPr sz="2100" b="1" spc="-120" dirty="0">
                <a:solidFill>
                  <a:srgbClr val="0D0D0D"/>
                </a:solidFill>
                <a:latin typeface="Georgia"/>
                <a:cs typeface="Georgia"/>
              </a:rPr>
              <a:t>with </a:t>
            </a:r>
            <a:r>
              <a:rPr sz="2100" b="1" spc="-130" dirty="0">
                <a:solidFill>
                  <a:srgbClr val="0D0D0D"/>
                </a:solidFill>
                <a:latin typeface="Georgia"/>
                <a:cs typeface="Georgia"/>
              </a:rPr>
              <a:t>higher </a:t>
            </a:r>
            <a:r>
              <a:rPr sz="2100" b="1" spc="-114" dirty="0">
                <a:solidFill>
                  <a:srgbClr val="0D0D0D"/>
                </a:solidFill>
                <a:latin typeface="Georgia"/>
                <a:cs typeface="Georgia"/>
              </a:rPr>
              <a:t>clock  </a:t>
            </a:r>
            <a:r>
              <a:rPr sz="2100" b="1" spc="-145" dirty="0">
                <a:solidFill>
                  <a:srgbClr val="0D0D0D"/>
                </a:solidFill>
                <a:latin typeface="Georgia"/>
                <a:cs typeface="Georgia"/>
              </a:rPr>
              <a:t>Frequency </a:t>
            </a:r>
            <a:r>
              <a:rPr sz="2100" b="1" spc="-165" dirty="0">
                <a:solidFill>
                  <a:srgbClr val="0D0D0D"/>
                </a:solidFill>
                <a:latin typeface="Georgia"/>
                <a:cs typeface="Georgia"/>
              </a:rPr>
              <a:t>Range </a:t>
            </a:r>
            <a:r>
              <a:rPr sz="2100" b="1" spc="-85">
                <a:solidFill>
                  <a:srgbClr val="0D0D0D"/>
                </a:solidFill>
                <a:latin typeface="Georgia"/>
                <a:cs typeface="Georgia"/>
              </a:rPr>
              <a:t>( </a:t>
            </a:r>
            <a:r>
              <a:rPr lang="en-IN" sz="2100" b="1" spc="-290" dirty="0" smtClean="0">
                <a:solidFill>
                  <a:srgbClr val="0D0D0D"/>
                </a:solidFill>
                <a:latin typeface="Georgia"/>
                <a:cs typeface="Georgia"/>
              </a:rPr>
              <a:t>up to </a:t>
            </a:r>
            <a:r>
              <a:rPr sz="2100" b="1" spc="-180" smtClean="0">
                <a:solidFill>
                  <a:srgbClr val="0D0D0D"/>
                </a:solidFill>
                <a:latin typeface="Georgia"/>
                <a:cs typeface="Georgia"/>
              </a:rPr>
              <a:t>8 </a:t>
            </a:r>
            <a:r>
              <a:rPr sz="2100" b="1" spc="-220" dirty="0">
                <a:solidFill>
                  <a:srgbClr val="0D0D0D"/>
                </a:solidFill>
                <a:latin typeface="Georgia"/>
                <a:cs typeface="Georgia"/>
              </a:rPr>
              <a:t>Mhz </a:t>
            </a:r>
            <a:r>
              <a:rPr sz="2100" b="1" spc="-285" dirty="0">
                <a:solidFill>
                  <a:srgbClr val="0D0D0D"/>
                </a:solidFill>
                <a:latin typeface="Georgia"/>
                <a:cs typeface="Georgia"/>
              </a:rPr>
              <a:t>AND </a:t>
            </a:r>
            <a:r>
              <a:rPr sz="2100" b="1" spc="-10" dirty="0">
                <a:solidFill>
                  <a:srgbClr val="0D0D0D"/>
                </a:solidFill>
                <a:latin typeface="Georgia"/>
                <a:cs typeface="Georgia"/>
              </a:rPr>
              <a:t>10 </a:t>
            </a:r>
            <a:r>
              <a:rPr sz="2100" b="1" spc="-220" dirty="0">
                <a:solidFill>
                  <a:srgbClr val="0D0D0D"/>
                </a:solidFill>
                <a:latin typeface="Georgia"/>
                <a:cs typeface="Georgia"/>
              </a:rPr>
              <a:t>Mhz  </a:t>
            </a:r>
            <a:r>
              <a:rPr sz="2100" b="1" spc="-285" dirty="0">
                <a:solidFill>
                  <a:srgbClr val="0D0D0D"/>
                </a:solidFill>
                <a:latin typeface="Georgia"/>
                <a:cs typeface="Georgia"/>
              </a:rPr>
              <a:t>FOR</a:t>
            </a:r>
            <a:r>
              <a:rPr sz="2100" b="1" spc="-7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100" b="1" spc="-90">
                <a:solidFill>
                  <a:srgbClr val="0D0D0D"/>
                </a:solidFill>
                <a:latin typeface="Georgia"/>
                <a:cs typeface="Georgia"/>
              </a:rPr>
              <a:t>8254-2</a:t>
            </a:r>
            <a:r>
              <a:rPr sz="2100" b="1" spc="-90" smtClean="0">
                <a:solidFill>
                  <a:srgbClr val="0D0D0D"/>
                </a:solidFill>
                <a:latin typeface="Georgia"/>
                <a:cs typeface="Georgia"/>
              </a:rPr>
              <a:t>)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04872" y="816863"/>
            <a:ext cx="4265676" cy="5836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828" y="0"/>
            <a:ext cx="9145590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1487228"/>
            <a:ext cx="8987155" cy="4707058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18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lang="en-IN" sz="1800" spc="-45" dirty="0" smtClean="0">
                <a:latin typeface="Georgia"/>
                <a:cs typeface="Georgia"/>
              </a:rPr>
              <a:t>High speed and low power consumption is achieved through silicon gate CMOS technology.</a:t>
            </a:r>
          </a:p>
          <a:p>
            <a:pPr marL="355600" indent="-342900" algn="just">
              <a:lnSpc>
                <a:spcPct val="100000"/>
              </a:lnSpc>
              <a:spcBef>
                <a:spcPts val="118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lang="en-IN" spc="-45" dirty="0" smtClean="0">
                <a:latin typeface="Georgia"/>
                <a:cs typeface="Georgia"/>
              </a:rPr>
              <a:t>Completely static operation.</a:t>
            </a:r>
          </a:p>
          <a:p>
            <a:pPr marL="355600" indent="-342900" algn="just">
              <a:lnSpc>
                <a:spcPct val="100000"/>
              </a:lnSpc>
              <a:spcBef>
                <a:spcPts val="118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lang="en-IN" sz="1800" spc="-45" dirty="0" smtClean="0">
                <a:latin typeface="Georgia"/>
                <a:cs typeface="Georgia"/>
              </a:rPr>
              <a:t>Three independent 16-bit down counters.</a:t>
            </a:r>
          </a:p>
          <a:p>
            <a:pPr marL="355600" indent="-342900" algn="just">
              <a:lnSpc>
                <a:spcPct val="100000"/>
              </a:lnSpc>
              <a:spcBef>
                <a:spcPts val="118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lang="en-IN" spc="-45" dirty="0" smtClean="0">
                <a:latin typeface="Georgia"/>
                <a:cs typeface="Georgia"/>
              </a:rPr>
              <a:t>Operates on 3V to 6V single power supply.</a:t>
            </a:r>
          </a:p>
          <a:p>
            <a:pPr marL="355600" indent="-342900" algn="just">
              <a:lnSpc>
                <a:spcPct val="100000"/>
              </a:lnSpc>
              <a:spcBef>
                <a:spcPts val="118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lang="en-IN" sz="1800" spc="-45" dirty="0" smtClean="0">
                <a:latin typeface="Georgia"/>
                <a:cs typeface="Georgia"/>
              </a:rPr>
              <a:t>Six counter modes available for each of  the three counters.</a:t>
            </a:r>
          </a:p>
          <a:p>
            <a:pPr marL="355600" indent="-342900" algn="just">
              <a:lnSpc>
                <a:spcPct val="100000"/>
              </a:lnSpc>
              <a:spcBef>
                <a:spcPts val="118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lang="en-IN" spc="-45" dirty="0" smtClean="0">
                <a:latin typeface="Georgia"/>
                <a:cs typeface="Georgia"/>
              </a:rPr>
              <a:t>Binary and decimal counting is possible.</a:t>
            </a:r>
          </a:p>
          <a:p>
            <a:pPr marL="355600" indent="-342900" algn="just">
              <a:lnSpc>
                <a:spcPct val="100000"/>
              </a:lnSpc>
              <a:spcBef>
                <a:spcPts val="118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lang="en-IN" sz="1800" spc="-45" dirty="0" smtClean="0">
                <a:latin typeface="Georgia"/>
                <a:cs typeface="Georgia"/>
              </a:rPr>
              <a:t>For 8253 DC to 2.6 MHz operating frequency range and for 8254 DC to 8 MHz operating frequency range.</a:t>
            </a:r>
          </a:p>
          <a:p>
            <a:pPr marL="355600" indent="-342900" algn="just">
              <a:lnSpc>
                <a:spcPct val="100000"/>
              </a:lnSpc>
              <a:spcBef>
                <a:spcPts val="118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lang="en-IN" spc="-45" dirty="0" smtClean="0">
                <a:latin typeface="Georgia"/>
                <a:cs typeface="Georgia"/>
              </a:rPr>
              <a:t>24-pin dual in line package.</a:t>
            </a:r>
          </a:p>
          <a:p>
            <a:pPr marL="355600" indent="-342900" algn="just">
              <a:lnSpc>
                <a:spcPct val="100000"/>
              </a:lnSpc>
              <a:spcBef>
                <a:spcPts val="118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lang="en-IN" spc="-45" dirty="0" smtClean="0">
                <a:latin typeface="Georgia"/>
                <a:cs typeface="Georgia"/>
              </a:rPr>
              <a:t>8253 PIT is a programmable interval timer/counter specifically designed for use with the Intel microcomputer system.</a:t>
            </a:r>
          </a:p>
        </p:txBody>
      </p:sp>
      <p:sp>
        <p:nvSpPr>
          <p:cNvPr id="8" name="object 6"/>
          <p:cNvSpPr txBox="1">
            <a:spLocks/>
          </p:cNvSpPr>
          <p:nvPr/>
        </p:nvSpPr>
        <p:spPr>
          <a:xfrm>
            <a:off x="78739" y="685800"/>
            <a:ext cx="8608061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-80" normalizeH="0" baseline="0" noProof="0" dirty="0" smtClean="0">
                <a:ln>
                  <a:noFill/>
                </a:ln>
                <a:solidFill>
                  <a:srgbClr val="004E6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Features</a:t>
            </a:r>
            <a:r>
              <a:rPr kumimoji="0" lang="en-US" sz="3200" b="1" i="0" u="none" strike="noStrike" kern="0" cap="none" spc="-80" normalizeH="0" noProof="0" dirty="0" smtClean="0">
                <a:ln>
                  <a:noFill/>
                </a:ln>
                <a:solidFill>
                  <a:srgbClr val="004E6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 8253</a:t>
            </a:r>
            <a:endParaRPr kumimoji="0" lang="en-US" sz="3200" b="1" i="0" u="none" strike="noStrike" kern="0" cap="none" spc="-80" normalizeH="0" baseline="0" noProof="0" dirty="0">
              <a:ln>
                <a:noFill/>
              </a:ln>
              <a:solidFill>
                <a:srgbClr val="004E6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828" y="0"/>
            <a:ext cx="9145590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 txBox="1">
            <a:spLocks/>
          </p:cNvSpPr>
          <p:nvPr/>
        </p:nvSpPr>
        <p:spPr>
          <a:xfrm>
            <a:off x="78739" y="609600"/>
            <a:ext cx="8608061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-80" normalizeH="0" baseline="0" noProof="0" dirty="0" smtClean="0">
                <a:ln>
                  <a:noFill/>
                </a:ln>
                <a:solidFill>
                  <a:srgbClr val="004E6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Functional</a:t>
            </a:r>
            <a:r>
              <a:rPr kumimoji="0" lang="en-US" sz="3200" b="1" i="0" u="none" strike="noStrike" kern="0" cap="none" spc="-80" normalizeH="0" noProof="0" dirty="0" smtClean="0">
                <a:ln>
                  <a:noFill/>
                </a:ln>
                <a:solidFill>
                  <a:srgbClr val="004E6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Block Diagram of 8253 PIT</a:t>
            </a:r>
            <a:endParaRPr kumimoji="0" lang="en-US" sz="3200" b="1" i="0" u="none" strike="noStrike" kern="0" cap="none" spc="-80" normalizeH="0" baseline="0" noProof="0" dirty="0">
              <a:ln>
                <a:noFill/>
              </a:ln>
              <a:solidFill>
                <a:srgbClr val="004E6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85974" y="1371600"/>
            <a:ext cx="530542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/>
          <p:cNvSpPr txBox="1">
            <a:spLocks/>
          </p:cNvSpPr>
          <p:nvPr/>
        </p:nvSpPr>
        <p:spPr>
          <a:xfrm>
            <a:off x="231139" y="609600"/>
            <a:ext cx="5712461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-80" normalizeH="0" baseline="0" noProof="0" dirty="0" smtClean="0">
                <a:ln>
                  <a:noFill/>
                </a:ln>
                <a:solidFill>
                  <a:srgbClr val="004E6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Data Bus</a:t>
            </a:r>
            <a:r>
              <a:rPr kumimoji="0" lang="en-US" sz="3200" b="1" i="0" u="none" strike="noStrike" kern="0" cap="none" spc="-80" normalizeH="0" noProof="0" dirty="0" smtClean="0">
                <a:ln>
                  <a:noFill/>
                </a:ln>
                <a:solidFill>
                  <a:srgbClr val="004E6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Buffer</a:t>
            </a:r>
            <a:endParaRPr kumimoji="0" lang="en-US" sz="3200" b="1" i="0" u="none" strike="noStrike" kern="0" cap="none" spc="-80" normalizeH="0" baseline="0" noProof="0" dirty="0">
              <a:ln>
                <a:noFill/>
              </a:ln>
              <a:solidFill>
                <a:srgbClr val="004E6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8305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3"/>
          <a:srcRect l="4478"/>
          <a:stretch>
            <a:fillRect/>
          </a:stretch>
        </p:blipFill>
        <p:spPr bwMode="auto">
          <a:xfrm>
            <a:off x="533400" y="3124200"/>
            <a:ext cx="4876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/>
          <p:cNvSpPr txBox="1">
            <a:spLocks/>
          </p:cNvSpPr>
          <p:nvPr/>
        </p:nvSpPr>
        <p:spPr>
          <a:xfrm>
            <a:off x="231139" y="609600"/>
            <a:ext cx="5712461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spc="-80" dirty="0" smtClean="0">
                <a:solidFill>
                  <a:srgbClr val="004E6C"/>
                </a:solidFill>
                <a:latin typeface="+mj-lt"/>
                <a:ea typeface="+mj-ea"/>
                <a:cs typeface="+mj-cs"/>
              </a:rPr>
              <a:t>2</a:t>
            </a:r>
            <a:r>
              <a:rPr kumimoji="0" lang="en-US" sz="3200" b="1" i="0" u="none" strike="noStrike" kern="0" cap="none" spc="-80" normalizeH="0" baseline="0" noProof="0" dirty="0" smtClean="0">
                <a:ln>
                  <a:noFill/>
                </a:ln>
                <a:solidFill>
                  <a:srgbClr val="004E6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Read/Write Logic</a:t>
            </a:r>
            <a:endParaRPr kumimoji="0" lang="en-US" sz="3200" b="1" i="0" u="none" strike="noStrike" kern="0" cap="none" spc="-80" normalizeH="0" baseline="0" noProof="0" dirty="0">
              <a:ln>
                <a:noFill/>
              </a:ln>
              <a:solidFill>
                <a:srgbClr val="004E6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8382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/>
          <p:cNvSpPr txBox="1">
            <a:spLocks/>
          </p:cNvSpPr>
          <p:nvPr/>
        </p:nvSpPr>
        <p:spPr>
          <a:xfrm>
            <a:off x="231139" y="609600"/>
            <a:ext cx="5712461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-80" normalizeH="0" baseline="0" noProof="0" dirty="0" smtClean="0">
                <a:ln>
                  <a:noFill/>
                </a:ln>
                <a:solidFill>
                  <a:srgbClr val="004E6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 Control Word Register</a:t>
            </a:r>
            <a:endParaRPr kumimoji="0" lang="en-US" sz="3200" b="1" i="0" u="none" strike="noStrike" kern="0" cap="none" spc="-80" normalizeH="0" baseline="0" noProof="0" dirty="0">
              <a:ln>
                <a:noFill/>
              </a:ln>
              <a:solidFill>
                <a:srgbClr val="004E6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382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bject 6"/>
          <p:cNvSpPr txBox="1">
            <a:spLocks/>
          </p:cNvSpPr>
          <p:nvPr/>
        </p:nvSpPr>
        <p:spPr>
          <a:xfrm>
            <a:off x="228600" y="2618292"/>
            <a:ext cx="5712461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spc="-80" dirty="0" smtClean="0">
                <a:solidFill>
                  <a:srgbClr val="004E6C"/>
                </a:solidFill>
                <a:latin typeface="+mj-lt"/>
                <a:ea typeface="+mj-ea"/>
                <a:cs typeface="+mj-cs"/>
              </a:rPr>
              <a:t>4</a:t>
            </a:r>
            <a:r>
              <a:rPr kumimoji="0" lang="en-US" sz="3200" b="1" i="0" u="none" strike="noStrike" kern="0" cap="none" spc="-80" normalizeH="0" baseline="0" noProof="0" dirty="0" smtClean="0">
                <a:ln>
                  <a:noFill/>
                </a:ln>
                <a:solidFill>
                  <a:srgbClr val="004E6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Counters 0, 1 and 2</a:t>
            </a:r>
            <a:endParaRPr kumimoji="0" lang="en-US" sz="3200" b="1" i="0" u="none" strike="noStrike" kern="0" cap="none" spc="-80" normalizeH="0" baseline="0" noProof="0" dirty="0">
              <a:ln>
                <a:noFill/>
              </a:ln>
              <a:solidFill>
                <a:srgbClr val="004E6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162300"/>
            <a:ext cx="84582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828" y="0"/>
            <a:ext cx="9145590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 txBox="1">
            <a:spLocks/>
          </p:cNvSpPr>
          <p:nvPr/>
        </p:nvSpPr>
        <p:spPr>
          <a:xfrm>
            <a:off x="78739" y="609600"/>
            <a:ext cx="8608061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-80" normalizeH="0" baseline="0" noProof="0" dirty="0" smtClean="0">
                <a:ln>
                  <a:noFill/>
                </a:ln>
                <a:solidFill>
                  <a:srgbClr val="004E6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Pin configuration </a:t>
            </a:r>
            <a:r>
              <a:rPr kumimoji="0" lang="en-US" sz="3200" b="1" i="0" u="none" strike="noStrike" kern="0" cap="none" spc="-80" normalizeH="0" noProof="0" dirty="0" smtClean="0">
                <a:ln>
                  <a:noFill/>
                </a:ln>
                <a:solidFill>
                  <a:srgbClr val="004E6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of 8253 PIT</a:t>
            </a:r>
            <a:endParaRPr kumimoji="0" lang="en-US" sz="3200" b="1" i="0" u="none" strike="noStrike" kern="0" cap="none" spc="-80" normalizeH="0" baseline="0" noProof="0" dirty="0">
              <a:ln>
                <a:noFill/>
              </a:ln>
              <a:solidFill>
                <a:srgbClr val="004E6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0" y="1371601"/>
            <a:ext cx="3200399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2500</TotalTime>
  <Words>260</Words>
  <Application>Microsoft Office PowerPoint</Application>
  <PresentationFormat>On-screen Show (4:3)</PresentationFormat>
  <Paragraphs>45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Intel’s Programmable  Counter/ Timer Device  (8253/8254) Facilitates</vt:lpstr>
      <vt:lpstr>8253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Dr. Manju Khurana</cp:lastModifiedBy>
  <cp:revision>31</cp:revision>
  <dcterms:created xsi:type="dcterms:W3CDTF">2018-04-17T16:39:55Z</dcterms:created>
  <dcterms:modified xsi:type="dcterms:W3CDTF">2021-04-25T16:24:15Z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2018-04-17T00:00:00Z</vt:filetime>
  </property>
</Properties>
</file>