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700" r:id="rId2"/>
  </p:sldMasterIdLst>
  <p:notesMasterIdLst>
    <p:notesMasterId r:id="rId31"/>
  </p:notesMasterIdLst>
  <p:handoutMasterIdLst>
    <p:handoutMasterId r:id="rId32"/>
  </p:handoutMasterIdLst>
  <p:sldIdLst>
    <p:sldId id="256" r:id="rId3"/>
    <p:sldId id="459" r:id="rId4"/>
    <p:sldId id="460" r:id="rId5"/>
    <p:sldId id="461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25" r:id="rId20"/>
    <p:sldId id="532" r:id="rId21"/>
    <p:sldId id="535" r:id="rId22"/>
    <p:sldId id="537" r:id="rId23"/>
    <p:sldId id="538" r:id="rId24"/>
    <p:sldId id="539" r:id="rId25"/>
    <p:sldId id="541" r:id="rId26"/>
    <p:sldId id="558" r:id="rId27"/>
    <p:sldId id="559" r:id="rId28"/>
    <p:sldId id="560" r:id="rId29"/>
    <p:sldId id="544" r:id="rId30"/>
  </p:sldIdLst>
  <p:sldSz cx="9144000" cy="6858000" type="screen4x3"/>
  <p:notesSz cx="7102475" cy="10231438"/>
  <p:custDataLst>
    <p:tags r:id="rId33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Arial" pitchFamily="34" charset="0"/>
      </a:defRPr>
    </a:lvl5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852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/>
          </a:p>
        </p:txBody>
      </p:sp>
      <p:sp>
        <p:nvSpPr>
          <p:cNvPr id="54275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D1C72A47-5C4A-4C24-9E17-B4B01F25F3AE}" type="datetime1">
              <a:rPr lang="en-US" sz="1300"/>
              <a:pPr marL="0" lvl="0" indent="0" algn="r" eaLnBrk="1" hangingPunct="1"/>
              <a:t>4/25/2021</a:t>
            </a:fld>
            <a:endParaRPr lang="en-IN" altLang="en-US" sz="130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5D41A52F-5734-4F1E-90BF-FB0FA2A8DD57}" type="slidenum">
              <a:rPr lang="en-IN" altLang="en-US" sz="1300"/>
              <a:pPr marL="0" lvl="0" indent="0" algn="r" eaLnBrk="1" hangingPunct="1"/>
              <a:t>‹#›</a:t>
            </a:fld>
            <a:endParaRPr lang="en-IN" altLang="en-US" sz="1300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>
              <a:latin typeface="Calibri" pitchFamily="34" charset="0"/>
            </a:endParaRPr>
          </a:p>
        </p:txBody>
      </p:sp>
      <p:sp>
        <p:nvSpPr>
          <p:cNvPr id="53251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2" cy="511175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70F91F87-1534-49DF-B50F-40F56FD30D31}" type="datetime1">
              <a:rPr lang="en-US" sz="1300">
                <a:latin typeface="Calibri" pitchFamily="34" charset="0"/>
              </a:rPr>
              <a:pPr marL="0" lvl="0" indent="0" algn="r" eaLnBrk="1" hangingPunct="1"/>
              <a:t>4/25/2021</a:t>
            </a:fld>
            <a:endParaRPr lang="en-IN" altLang="en-US" sz="1300">
              <a:latin typeface="Calibri" pitchFamily="34" charset="0"/>
            </a:endParaRPr>
          </a:p>
        </p:txBody>
      </p:sp>
      <p:sp>
        <p:nvSpPr>
          <p:cNvPr id="532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32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2" y="4859338"/>
            <a:ext cx="5683250" cy="4605338"/>
          </a:xfrm>
          <a:prstGeom prst="rect">
            <a:avLst/>
          </a:prstGeom>
        </p:spPr>
        <p:txBody>
          <a:bodyPr lIns="99048" tIns="49524" rIns="99048" bIns="49524" rtlCol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en-IN" altLang="en-US" sz="1300">
              <a:latin typeface="Calibri" pitchFamily="34" charset="0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2" cy="511175"/>
          </a:xfrm>
          <a:prstGeom prst="rect">
            <a:avLst/>
          </a:prstGeom>
        </p:spPr>
        <p:txBody>
          <a:bodyPr lIns="99048" tIns="49524" rIns="99048" bIns="49524" rtlCol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eaLnBrk="1" hangingPunct="1"/>
            <a:fld id="{BBF722C5-CC6A-435E-8FE2-CF7E2B553D53}" type="slidenum">
              <a:rPr lang="en-IN" altLang="en-US" sz="1300">
                <a:latin typeface="Calibri" pitchFamily="34" charset="0"/>
              </a:rPr>
              <a:pPr marL="0" lvl="0" indent="0" algn="r" eaLnBrk="1" hangingPunct="1"/>
              <a:t>‹#›</a:t>
            </a:fld>
            <a:endParaRPr lang="en-IN" altLang="en-US" sz="13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/>
          <p:nvPr/>
        </p:nvSpPr>
        <p:spPr>
          <a:xfrm>
            <a:off x="-9525" y="-7938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1027" name="Freeform 7"/>
          <p:cNvSpPr/>
          <p:nvPr/>
        </p:nvSpPr>
        <p:spPr>
          <a:xfrm>
            <a:off x="4381500" y="-7938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404924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103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404924"/>
              </a:solidFill>
              <a:latin typeface="Constantia" pitchFamily="18" charset="0"/>
            </a:endParaRPr>
          </a:p>
        </p:txBody>
      </p:sp>
      <p:sp>
        <p:nvSpPr>
          <p:cNvPr id="103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0F8F07B0-AD9B-4D93-8F53-36736FA0D0A9}" type="slidenum">
              <a:rPr lang="en-IN" altLang="en-US" sz="1200">
                <a:solidFill>
                  <a:srgbClr val="404924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404924"/>
              </a:solidFill>
              <a:latin typeface="Constantia" pitchFamily="18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1036" name="Freeform 11"/>
            <p:cNvGrpSpPr/>
            <p:nvPr/>
          </p:nvGrpSpPr>
          <p:grpSpPr>
            <a:xfrm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1034" name="Freeform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096" y="-24384"/>
                <a:ext cx="9137904" cy="1048512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1035" name="Rectangle 1034"/>
              <p:cNvSpPr/>
              <p:nvPr/>
            </p:nvSpPr>
            <p:spPr>
              <a:xfrm rot="21420000" flipH="1">
                <a:off x="-29291" y="422461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  <p:grpSp>
          <p:nvGrpSpPr>
            <p:cNvPr id="1039" name="Freeform 12"/>
            <p:cNvGrpSpPr/>
            <p:nvPr/>
          </p:nvGrpSpPr>
          <p:grpSpPr>
            <a:xfrm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1037" name="Freeform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096" y="48768"/>
                <a:ext cx="9156192" cy="908304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1038" name="Rectangle 1037"/>
              <p:cNvSpPr/>
              <p:nvPr/>
            </p:nvSpPr>
            <p:spPr>
              <a:xfrm rot="21420000" flipH="1">
                <a:off x="-21714" y="495979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2" r:id="rId7"/>
    <p:sldLayoutId id="2147483713" r:id="rId8"/>
  </p:sldLayoutIdLst>
  <p:transition/>
  <p:hf sldNum="0"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-9525" y="-7938"/>
            <a:ext cx="9163050" cy="1041400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l" t="t" r="GT0" b="GT1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BF7825">
                  <a:alpha val="45000"/>
                </a:srgbClr>
              </a:gs>
              <a:gs pos="100000">
                <a:srgbClr val="FFC400">
                  <a:alpha val="54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sp>
        <p:nvSpPr>
          <p:cNvPr id="2051" name="Freeform 7"/>
          <p:cNvSpPr/>
          <p:nvPr/>
        </p:nvSpPr>
        <p:spPr>
          <a:xfrm>
            <a:off x="4381500" y="-7938"/>
            <a:ext cx="4762500" cy="638175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l" t="t" r="GT0" b="GT1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F9506">
                  <a:alpha val="45098"/>
                </a:srgbClr>
              </a:gs>
              <a:gs pos="80000">
                <a:srgbClr val="F4921F">
                  <a:alpha val="32941"/>
                </a:srgbClr>
              </a:gs>
              <a:gs pos="100000">
                <a:srgbClr val="F4921F">
                  <a:alpha val="29999"/>
                </a:srgbClr>
              </a:gs>
            </a:gsLst>
            <a:lin ang="5400000" scaled="1"/>
          </a:gradFill>
          <a:ln>
            <a:noFill/>
            <a:round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 marL="0" lvl="0" indent="0" eaLnBrk="1" hangingPunct="1"/>
            <a:endParaRPr>
              <a:latin typeface="Constantia" pitchFamily="18" charset="0"/>
            </a:endParaRPr>
          </a:p>
        </p:txBody>
      </p:sp>
      <p:grpSp>
        <p:nvGrpSpPr>
          <p:cNvPr id="2052" name="Group 1"/>
          <p:cNvGrpSpPr/>
          <p:nvPr/>
        </p:nvGrpSpPr>
        <p:grpSpPr>
          <a:xfrm>
            <a:off x="-19050" y="203200"/>
            <a:ext cx="9180512" cy="647700"/>
            <a:chOff x="-19045" y="216550"/>
            <a:chExt cx="9180548" cy="649224"/>
          </a:xfrm>
        </p:grpSpPr>
        <p:grpSp>
          <p:nvGrpSpPr>
            <p:cNvPr id="2060" name="Freeform 11"/>
            <p:cNvGrpSpPr/>
            <p:nvPr/>
          </p:nvGrpSpPr>
          <p:grpSpPr>
            <a:xfrm>
              <a:off x="-6091" y="-11569"/>
              <a:ext cx="9137939" cy="1050979"/>
              <a:chOff x="-6096" y="-24384"/>
              <a:chExt cx="9137904" cy="1048512"/>
            </a:xfrm>
          </p:grpSpPr>
          <p:pic>
            <p:nvPicPr>
              <p:cNvPr id="2058" name="Freeform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6" y="-24384"/>
                <a:ext cx="9137904" cy="1048512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2059" name="Rectangle 2058"/>
              <p:cNvSpPr/>
              <p:nvPr/>
            </p:nvSpPr>
            <p:spPr>
              <a:xfrm rot="21420000" flipH="1">
                <a:off x="-29291" y="422461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  <p:grpSp>
          <p:nvGrpSpPr>
            <p:cNvPr id="2063" name="Freeform 12"/>
            <p:cNvGrpSpPr/>
            <p:nvPr/>
          </p:nvGrpSpPr>
          <p:grpSpPr>
            <a:xfrm>
              <a:off x="-6091" y="61755"/>
              <a:ext cx="9156227" cy="910441"/>
              <a:chOff x="-6096" y="48768"/>
              <a:chExt cx="9156192" cy="908304"/>
            </a:xfrm>
          </p:grpSpPr>
          <p:pic>
            <p:nvPicPr>
              <p:cNvPr id="2061" name="Freeform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096" y="48768"/>
                <a:ext cx="9156192" cy="908304"/>
              </a:xfrm>
              <a:prstGeom prst="rect">
                <a:avLst/>
              </a:prstGeom>
              <a:noFill/>
              <a:ln>
                <a:miter lim="800000"/>
              </a:ln>
            </p:spPr>
          </p:pic>
          <p:sp>
            <p:nvSpPr>
              <p:cNvPr id="2062" name="Rectangle 2061"/>
              <p:cNvSpPr/>
              <p:nvPr/>
            </p:nvSpPr>
            <p:spPr>
              <a:xfrm rot="21420000" flipH="1">
                <a:off x="-21714" y="495979"/>
                <a:ext cx="0" cy="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/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  <a:ea typeface="Arial" pitchFamily="34" charset="0"/>
                  </a:defRPr>
                </a:lvl5pPr>
              </a:lstStyle>
              <a:p>
                <a:pPr marL="0" lvl="0" indent="0" eaLnBrk="1" hangingPunct="1"/>
                <a:endParaRPr>
                  <a:latin typeface="Constantia" pitchFamily="18" charset="0"/>
                </a:endParaRPr>
              </a:p>
            </p:txBody>
          </p:sp>
        </p:grpSp>
      </p:grpSp>
      <p:sp>
        <p:nvSpPr>
          <p:cNvPr id="2053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lang="en-US" altLang="en-US"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2054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273050" indent="-2730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Char char=""/>
              <a:defRPr kumimoji="0" lang="en-US" altLang="en-US"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kumimoji="0" lang="en-US" altLang="en-US"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kumimoji="0" lang="en-US" altLang="en-US"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Char char=""/>
              <a:defRPr kumimoji="0" lang="en-US" altLang="en-US"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lang="en-US" alt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lang="en-US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lang="en-US" alt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5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n-US" sz="1200" smtClean="0">
                <a:solidFill>
                  <a:srgbClr val="F2EFC0"/>
                </a:solidFill>
                <a:latin typeface="Constantia" pitchFamily="18" charset="0"/>
              </a:rPr>
              <a:t>20-March-2018</a:t>
            </a:r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2056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endParaRPr lang="en-IN" altLang="en-US" sz="1200" dirty="0">
              <a:solidFill>
                <a:srgbClr val="F2EFC0"/>
              </a:solidFill>
              <a:latin typeface="Constantia" pitchFamily="18" charset="0"/>
            </a:endParaRPr>
          </a:p>
        </p:txBody>
      </p:sp>
      <p:sp>
        <p:nvSpPr>
          <p:cNvPr id="205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eaLnBrk="1" hangingPunct="1"/>
            <a:fld id="{FA9441C3-37DE-43B9-B566-8644E014C42A}" type="slidenum">
              <a:rPr lang="en-IN" altLang="en-US" sz="1200">
                <a:solidFill>
                  <a:srgbClr val="F2EFC0"/>
                </a:solidFill>
                <a:latin typeface="Constantia" pitchFamily="18" charset="0"/>
              </a:rPr>
              <a:pPr lvl="0" algn="r" eaLnBrk="1" hangingPunct="1"/>
              <a:t>‹#›</a:t>
            </a:fld>
            <a:endParaRPr lang="en-IN" altLang="en-US" sz="1200">
              <a:solidFill>
                <a:srgbClr val="F2EFC0"/>
              </a:solidFill>
              <a:latin typeface="Constantia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/>
  <p:hf sldNum="0" hdr="0" ftr="0" dt="0"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5000" b="0" i="0" u="non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kumimoji="0" sz="2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39763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0" sz="2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-246063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kumimoji="0" sz="2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87450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462088" indent="-2095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kumimoji="0" sz="20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533400" y="1371600"/>
            <a:ext cx="7851648" cy="1828800"/>
          </a:xfrm>
          <a:prstGeom prst="rect">
            <a:avLst/>
          </a:prstGeom>
          <a:noFill/>
          <a:ln w="9525" cmpd="sng">
            <a:noFill/>
            <a:prstDash val="solid"/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8255 PPI</a:t>
            </a:r>
            <a:endParaRPr kumimoji="0" lang="en-IN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00713" y="4648200"/>
            <a:ext cx="3214687" cy="1752600"/>
          </a:xfrm>
          <a:prstGeom prst="rect">
            <a:avLst/>
          </a:prstGeom>
          <a:noFill/>
          <a:ln>
            <a:miter lim="800000"/>
          </a:ln>
        </p:spPr>
        <p:txBody>
          <a:bodyPr lIns="0" rIns="18288">
            <a:sp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95000"/>
              <a:buFont typeface="Wingdings 2" pitchFamily="18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1pPr>
            <a:lvl2pPr marL="3937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2pPr>
            <a:lvl3pPr marL="6683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None/>
              <a:defRPr kumimoji="0" lang="en-US" altLang="en-US" sz="21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3pPr>
            <a:lvl4pPr marL="9779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BC29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4pPr>
            <a:lvl5pPr marL="1252538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 2" pitchFamily="18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Constantia" pitchFamily="18" charset="0"/>
              </a:defRPr>
            </a:lvl5pPr>
          </a:lstStyle>
          <a:p>
            <a:pPr>
              <a:defRPr/>
            </a:pPr>
            <a:r>
              <a:rPr lang="en-IN" sz="2000" b="1" kern="0" dirty="0" smtClean="0">
                <a:latin typeface="Bell MT" pitchFamily="18" charset="0"/>
                <a:cs typeface="Georgia"/>
              </a:rPr>
              <a:t>Dr. Manju Khurana</a:t>
            </a:r>
          </a:p>
          <a:p>
            <a:pPr>
              <a:defRPr/>
            </a:pPr>
            <a:r>
              <a:rPr lang="en-IN" sz="2000" b="1" kern="0" dirty="0" smtClean="0">
                <a:latin typeface="Bell MT" pitchFamily="18" charset="0"/>
                <a:cs typeface="Georgia"/>
              </a:rPr>
              <a:t>Assistant Professor, CSED</a:t>
            </a:r>
          </a:p>
          <a:p>
            <a:pPr>
              <a:defRPr/>
            </a:pPr>
            <a:r>
              <a:rPr lang="en-IN" sz="2000" b="1" kern="0" dirty="0" smtClean="0">
                <a:latin typeface="Bell MT" pitchFamily="18" charset="0"/>
                <a:cs typeface="Georgia"/>
              </a:rPr>
              <a:t>TIET, Patiala</a:t>
            </a:r>
          </a:p>
          <a:p>
            <a:pPr>
              <a:defRPr/>
            </a:pPr>
            <a:r>
              <a:rPr lang="en-IN" sz="2000" b="1" kern="0" dirty="0" smtClean="0">
                <a:latin typeface="Bell MT" pitchFamily="18" charset="0"/>
                <a:cs typeface="Georgia"/>
              </a:rPr>
              <a:t>manju.khurana@thapar.edu</a:t>
            </a:r>
            <a:endParaRPr sz="2000" b="1" kern="0" dirty="0">
              <a:latin typeface="Bell MT" pitchFamily="18" charset="0"/>
              <a:cs typeface="Georgi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Pin Configuration of 8255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357322"/>
            <a:ext cx="4071966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42968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06"/>
            <a:ext cx="107157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71876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572008"/>
            <a:ext cx="821537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35824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57436"/>
            <a:ext cx="835824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1537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7249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3582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Modes of Operation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28680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52663"/>
            <a:ext cx="8286808" cy="427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1. BSR Mode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1"/>
            <a:ext cx="83582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358246" cy="1143000"/>
          </a:xfrm>
        </p:spPr>
        <p:txBody>
          <a:bodyPr/>
          <a:lstStyle/>
          <a:p>
            <a:pPr algn="just"/>
            <a:r>
              <a:rPr lang="en-IN" sz="2800" dirty="0"/>
              <a:t>Write a set of instructions to set PC7 pin of 8255 PPI having ctrl word register at 47h.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14488"/>
            <a:ext cx="385765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86190"/>
            <a:ext cx="835824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just"/>
            <a:r>
              <a:rPr lang="en-IN" sz="3200" dirty="0"/>
              <a:t>Write a set of instructions to set bit 4 of Port C</a:t>
            </a:r>
            <a:r>
              <a:rPr lang="en-IN" sz="3200" dirty="0" smtClean="0"/>
              <a:t>. Assume </a:t>
            </a:r>
            <a:r>
              <a:rPr lang="en-IN" sz="3200" dirty="0"/>
              <a:t>the address of Port A is 10H.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1438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r="4494"/>
          <a:stretch>
            <a:fillRect/>
          </a:stretch>
        </p:blipFill>
        <p:spPr bwMode="auto">
          <a:xfrm>
            <a:off x="1643042" y="4714884"/>
            <a:ext cx="564360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just"/>
            <a:r>
              <a:rPr lang="en-IN" sz="2400" b="1" dirty="0"/>
              <a:t>Write an assembly language program to set PC6,PC2 and PC4 bits of Port C, and reset them after 50 </a:t>
            </a:r>
            <a:r>
              <a:rPr lang="en-IN" sz="2400" b="1" dirty="0" err="1"/>
              <a:t>ms.</a:t>
            </a:r>
            <a:endParaRPr lang="en-IN" sz="2400" b="1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1071546"/>
            <a:ext cx="8115328" cy="4434840"/>
          </a:xfrm>
        </p:spPr>
        <p:txBody>
          <a:bodyPr/>
          <a:lstStyle/>
          <a:p>
            <a:r>
              <a:rPr lang="en-IN" dirty="0"/>
              <a:t>Here the address of CWR is not given, so assume add. of Port A is 00h, so the address of CWR is 06h.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857364"/>
            <a:ext cx="8858280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/>
            <a:r>
              <a:rPr lang="en-IN" b="1" dirty="0"/>
              <a:t>Parallel I/O mode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06582"/>
            <a:ext cx="7058977" cy="509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8229600" cy="1143000"/>
          </a:xfrm>
        </p:spPr>
        <p:txBody>
          <a:bodyPr/>
          <a:lstStyle/>
          <a:p>
            <a:r>
              <a:rPr lang="en-IN" sz="2800" dirty="0" smtClean="0"/>
              <a:t>Example 1: Initialize </a:t>
            </a:r>
            <a:r>
              <a:rPr lang="en-IN" sz="2800" dirty="0"/>
              <a:t>8255 PPI to define:</a:t>
            </a:r>
            <a:br>
              <a:rPr lang="en-IN" sz="2800" dirty="0"/>
            </a:br>
            <a:r>
              <a:rPr lang="en-IN" sz="2800" dirty="0"/>
              <a:t>1. Port A output in mode 1.</a:t>
            </a:r>
            <a:br>
              <a:rPr lang="en-IN" sz="2800" dirty="0"/>
            </a:br>
            <a:r>
              <a:rPr lang="en-IN" sz="2800" dirty="0"/>
              <a:t>2. Port B input in mode 0.</a:t>
            </a:r>
            <a:br>
              <a:rPr lang="en-IN" sz="2800" dirty="0"/>
            </a:br>
            <a:r>
              <a:rPr lang="en-IN" sz="2800" dirty="0"/>
              <a:t>3. Port </a:t>
            </a:r>
            <a:r>
              <a:rPr lang="en-IN" sz="2800" dirty="0" err="1" smtClean="0"/>
              <a:t>C</a:t>
            </a:r>
            <a:r>
              <a:rPr lang="en-IN" sz="2800" baseline="-25000" dirty="0" err="1" smtClean="0"/>
              <a:t>low</a:t>
            </a:r>
            <a:r>
              <a:rPr lang="en-IN" sz="2800" dirty="0" smtClean="0"/>
              <a:t> </a:t>
            </a:r>
            <a:r>
              <a:rPr lang="en-IN" sz="2800" dirty="0"/>
              <a:t>as output.</a:t>
            </a:r>
            <a:br>
              <a:rPr lang="en-IN" sz="2800" dirty="0"/>
            </a:br>
            <a:r>
              <a:rPr lang="en-IN" sz="2800" dirty="0"/>
              <a:t>     8 bit address of CWR is 06h.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50"/>
            <a:ext cx="6786610" cy="26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229600" cy="1143000"/>
          </a:xfrm>
        </p:spPr>
        <p:txBody>
          <a:bodyPr/>
          <a:lstStyle/>
          <a:p>
            <a:pPr algn="just"/>
            <a:r>
              <a:rPr lang="en-IN" sz="2800" dirty="0" smtClean="0"/>
              <a:t>Example 2: Write </a:t>
            </a:r>
            <a:r>
              <a:rPr lang="en-IN" sz="2800" dirty="0"/>
              <a:t>an initialization sequence to define Port A in mode 2, Port B as output in mode 1. The 16 bit address of CWR is 2006h.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54292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229600" cy="1143000"/>
          </a:xfrm>
        </p:spPr>
        <p:txBody>
          <a:bodyPr/>
          <a:lstStyle/>
          <a:p>
            <a:pPr algn="just"/>
            <a:r>
              <a:rPr lang="en-IN" sz="2800" dirty="0" smtClean="0"/>
              <a:t>Example 3: Define the 8255 PPI Port A as input in mode 0, Port B as input in mode 1. The address of control word register is 81507.</a:t>
            </a:r>
            <a:endParaRPr lang="en-IN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2143116"/>
            <a:ext cx="628654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357306"/>
            <a:ext cx="8443914" cy="1143000"/>
          </a:xfrm>
        </p:spPr>
        <p:txBody>
          <a:bodyPr/>
          <a:lstStyle/>
          <a:p>
            <a:r>
              <a:rPr lang="en-IN" sz="2000" dirty="0" smtClean="0"/>
              <a:t>Example 4: Write a set of Instructions to perform the following: </a:t>
            </a:r>
            <a:br>
              <a:rPr lang="en-IN" sz="2000" dirty="0" smtClean="0"/>
            </a:br>
            <a:r>
              <a:rPr lang="en-IN" sz="2000" dirty="0" smtClean="0"/>
              <a:t>1. Initialize Port A as input in mode 0</a:t>
            </a:r>
            <a:br>
              <a:rPr lang="en-IN" sz="2000" dirty="0" smtClean="0"/>
            </a:br>
            <a:r>
              <a:rPr lang="en-IN" sz="2000" dirty="0" smtClean="0"/>
              <a:t>2. </a:t>
            </a:r>
            <a:r>
              <a:rPr lang="en-IN" sz="2000" dirty="0" smtClean="0"/>
              <a:t>Initialize Port </a:t>
            </a:r>
            <a:r>
              <a:rPr lang="en-IN" sz="2000" dirty="0" smtClean="0"/>
              <a:t>B </a:t>
            </a:r>
            <a:r>
              <a:rPr lang="en-IN" sz="2000" dirty="0" smtClean="0"/>
              <a:t>as </a:t>
            </a:r>
            <a:r>
              <a:rPr lang="en-IN" sz="2000" dirty="0" smtClean="0"/>
              <a:t>output </a:t>
            </a:r>
            <a:r>
              <a:rPr lang="en-IN" sz="2000" dirty="0" smtClean="0"/>
              <a:t>in mode </a:t>
            </a:r>
            <a:r>
              <a:rPr lang="en-IN" sz="2000" dirty="0" smtClean="0"/>
              <a:t>1</a:t>
            </a:r>
            <a:br>
              <a:rPr lang="en-IN" sz="2000" dirty="0" smtClean="0"/>
            </a:br>
            <a:r>
              <a:rPr lang="en-IN" sz="2000" dirty="0" smtClean="0"/>
              <a:t>3. </a:t>
            </a:r>
            <a:r>
              <a:rPr lang="en-IN" sz="2000" dirty="0" smtClean="0"/>
              <a:t>Initialize Port </a:t>
            </a:r>
            <a:r>
              <a:rPr lang="en-IN" sz="2000" dirty="0" smtClean="0"/>
              <a:t>C upper as output and Port C lower as input 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657474"/>
            <a:ext cx="5286412" cy="184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443914" cy="1143000"/>
          </a:xfrm>
        </p:spPr>
        <p:txBody>
          <a:bodyPr/>
          <a:lstStyle/>
          <a:p>
            <a:pPr algn="just"/>
            <a:r>
              <a:rPr lang="en-IN" sz="2000" dirty="0" smtClean="0"/>
              <a:t>Example 5: Write an ALP that will input the contents of Port B and Port C, and then perform </a:t>
            </a:r>
            <a:r>
              <a:rPr lang="en-IN" sz="2000" dirty="0" err="1" smtClean="0"/>
              <a:t>ANDing</a:t>
            </a:r>
            <a:r>
              <a:rPr lang="en-IN" sz="2000" dirty="0" smtClean="0"/>
              <a:t> and output the result to Port A. Port A is connected with address 10600H.</a:t>
            </a:r>
            <a:endParaRPr lang="en-IN" sz="2800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0215"/>
            <a:ext cx="9144000" cy="500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Features of 8255 PPI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51828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143000"/>
          </a:xfrm>
        </p:spPr>
        <p:txBody>
          <a:bodyPr/>
          <a:lstStyle/>
          <a:p>
            <a:pPr algn="ctr"/>
            <a:r>
              <a:rPr lang="en-IN" b="1" dirty="0" smtClean="0"/>
              <a:t>Architecture of 8255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40463"/>
            <a:ext cx="8353174" cy="446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457200" y="214290"/>
            <a:ext cx="8305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Architecture of 8255</a:t>
            </a:r>
            <a:endParaRPr kumimoji="0" lang="en-US" altLang="en-US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14455"/>
            <a:ext cx="8495905" cy="265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143380"/>
            <a:ext cx="84296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3058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1. Data Bus Buffer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5725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66728" y="2500314"/>
            <a:ext cx="8305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3200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I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Read/Write Control logic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14752"/>
            <a:ext cx="850112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3058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3. Group A and Group B Control</a:t>
            </a:r>
            <a:endParaRPr lang="en-US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28" y="1857364"/>
            <a:ext cx="8305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rIns="0" bIns="0" anchor="b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Port A, Port B and Port C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136" y="1285860"/>
            <a:ext cx="861458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55483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Arial"/>
        <a:cs typeface="Arial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Arial"/>
        <a:cs typeface="Arial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13894</TotalTime>
  <Words>282</Words>
  <Application>Microsoft Office PowerPoint</Application>
  <PresentationFormat>On-screen Show (4:3)</PresentationFormat>
  <Paragraphs>26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Flow</vt:lpstr>
      <vt:lpstr>1_Flow</vt:lpstr>
      <vt:lpstr>8255 PPI</vt:lpstr>
      <vt:lpstr>Slide 2</vt:lpstr>
      <vt:lpstr>Slide 3</vt:lpstr>
      <vt:lpstr>Slide 4</vt:lpstr>
      <vt:lpstr>Features of 8255 PPI</vt:lpstr>
      <vt:lpstr>Architecture of 8255</vt:lpstr>
      <vt:lpstr>Slide 7</vt:lpstr>
      <vt:lpstr>1. Data Bus Buffer</vt:lpstr>
      <vt:lpstr>3. Group A and Group B Control</vt:lpstr>
      <vt:lpstr>Pin Configuration of 8255</vt:lpstr>
      <vt:lpstr>Slide 11</vt:lpstr>
      <vt:lpstr>Slide 12</vt:lpstr>
      <vt:lpstr>Slide 13</vt:lpstr>
      <vt:lpstr>Slide 14</vt:lpstr>
      <vt:lpstr>Slide 15</vt:lpstr>
      <vt:lpstr>Modes of Operation</vt:lpstr>
      <vt:lpstr>1. BSR Mode</vt:lpstr>
      <vt:lpstr>Write a set of instructions to set PC7 pin of 8255 PPI having ctrl word register at 47h.</vt:lpstr>
      <vt:lpstr>Write a set of instructions to set bit 4 of Port C. Assume the address of Port A is 10H.</vt:lpstr>
      <vt:lpstr>Write an assembly language program to set PC6,PC2 and PC4 bits of Port C, and reset them after 50 ms.</vt:lpstr>
      <vt:lpstr>Cont..</vt:lpstr>
      <vt:lpstr>Parallel I/O mode</vt:lpstr>
      <vt:lpstr>Example 1: Initialize 8255 PPI to define: 1. Port A output in mode 1. 2. Port B input in mode 0. 3. Port Clow as output.      8 bit address of CWR is 06h.</vt:lpstr>
      <vt:lpstr>Example 2: Write an initialization sequence to define Port A in mode 2, Port B as output in mode 1. The 16 bit address of CWR is 2006h.</vt:lpstr>
      <vt:lpstr>Example 3: Define the 8255 PPI Port A as input in mode 0, Port B as input in mode 1. The address of control word register is 81507.</vt:lpstr>
      <vt:lpstr>Example 4: Write a set of Instructions to perform the following:  1. Initialize Port A as input in mode 0 2. Initialize Port B as output in mode 1 3. Initialize Port C upper as output and Port C lower as input  </vt:lpstr>
      <vt:lpstr>Example 5: Write an ALP that will input the contents of Port B and Port C, and then perform ANDing and output the result to Port A. Port A is connected with address 10600H.</vt:lpstr>
      <vt:lpstr>Slide 28</vt:lpstr>
    </vt:vector>
  </TitlesOfParts>
  <Company>PCTE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Harpreet Singh</dc:creator>
  <cp:lastModifiedBy>Dr. Manju Khurana</cp:lastModifiedBy>
  <cp:revision>260</cp:revision>
  <dcterms:created xsi:type="dcterms:W3CDTF">2010-11-21T15:39:25Z</dcterms:created>
  <dcterms:modified xsi:type="dcterms:W3CDTF">2021-04-25T08:07:35Z</dcterms:modified>
</cp:coreProperties>
</file>