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997700" cy="92837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88">
          <p15:clr>
            <a:srgbClr val="000000"/>
          </p15:clr>
        </p15:guide>
        <p15:guide id="2" pos="503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ihJ2KX0/v5kbqk/CYZE1QUgQE0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88" orient="horz"/>
        <p:guide pos="5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2400" y="0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3" name="Google Shape;283;p30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ctrTitle"/>
          </p:nvPr>
        </p:nvSpPr>
        <p:spPr>
          <a:xfrm>
            <a:off x="685800" y="814896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3" name="Google Shape;63;p44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3" name="Google Shape;53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198437" y="2960687"/>
            <a:ext cx="8610600" cy="201612"/>
            <a:chOff x="125" y="1865"/>
            <a:chExt cx="5424" cy="127"/>
          </a:xfrm>
        </p:grpSpPr>
        <p:sp>
          <p:nvSpPr>
            <p:cNvPr id="11" name="Google Shape;11;p33"/>
            <p:cNvSpPr txBox="1"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33"/>
            <p:cNvSpPr txBox="1"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33"/>
            <p:cNvSpPr txBox="1"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33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33"/>
          <p:cNvSpPr txBox="1"/>
          <p:nvPr/>
        </p:nvSpPr>
        <p:spPr>
          <a:xfrm>
            <a:off x="26987" y="6613525"/>
            <a:ext cx="2635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33"/>
          <p:cNvSpPr txBox="1"/>
          <p:nvPr/>
        </p:nvSpPr>
        <p:spPr>
          <a:xfrm>
            <a:off x="3224212" y="4016375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3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5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5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5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5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5"/>
          <p:cNvSpPr txBox="1"/>
          <p:nvPr/>
        </p:nvSpPr>
        <p:spPr>
          <a:xfrm>
            <a:off x="4221162" y="6613525"/>
            <a:ext cx="5175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5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5"/>
          <p:cNvSpPr txBox="1"/>
          <p:nvPr/>
        </p:nvSpPr>
        <p:spPr>
          <a:xfrm>
            <a:off x="185737" y="6621462"/>
            <a:ext cx="2635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685800" y="814387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11:  </a:t>
            </a:r>
            <a:b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File-System Interface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955675" y="196850"/>
            <a:ext cx="8301037" cy="43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Simulation of Sequential Access on Direct-access File</a:t>
            </a:r>
            <a:endParaRPr/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800" y="1289050"/>
            <a:ext cx="6129337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457200" y="2079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Directory Structure</a:t>
            </a:r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966787" y="1374775"/>
            <a:ext cx="7370762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collection of nodes containing information about all files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2819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3581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4343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5105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867400" y="25908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2819400" y="4267200"/>
            <a:ext cx="4572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1</a:t>
            </a:r>
            <a:endParaRPr/>
          </a:p>
        </p:txBody>
      </p:sp>
      <p:sp>
        <p:nvSpPr>
          <p:cNvPr id="149" name="Google Shape;149;p11"/>
          <p:cNvSpPr txBox="1"/>
          <p:nvPr/>
        </p:nvSpPr>
        <p:spPr>
          <a:xfrm>
            <a:off x="3581400" y="4267200"/>
            <a:ext cx="4572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2</a:t>
            </a:r>
            <a:endParaRPr/>
          </a:p>
        </p:txBody>
      </p:sp>
      <p:sp>
        <p:nvSpPr>
          <p:cNvPr id="150" name="Google Shape;150;p11"/>
          <p:cNvSpPr txBox="1"/>
          <p:nvPr/>
        </p:nvSpPr>
        <p:spPr>
          <a:xfrm>
            <a:off x="4343400" y="4267200"/>
            <a:ext cx="4572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3</a:t>
            </a:r>
            <a:endParaRPr/>
          </a:p>
        </p:txBody>
      </p:sp>
      <p:sp>
        <p:nvSpPr>
          <p:cNvPr id="151" name="Google Shape;151;p11"/>
          <p:cNvSpPr txBox="1"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4</a:t>
            </a:r>
            <a:endParaRPr/>
          </a:p>
        </p:txBody>
      </p:sp>
      <p:sp>
        <p:nvSpPr>
          <p:cNvPr id="152" name="Google Shape;152;p11"/>
          <p:cNvSpPr txBox="1"/>
          <p:nvPr/>
        </p:nvSpPr>
        <p:spPr>
          <a:xfrm>
            <a:off x="5867400" y="4648200"/>
            <a:ext cx="4572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n</a:t>
            </a:r>
            <a:endParaRPr/>
          </a:p>
        </p:txBody>
      </p:sp>
      <p:cxnSp>
        <p:nvCxnSpPr>
          <p:cNvPr id="153" name="Google Shape;153;p11"/>
          <p:cNvCxnSpPr/>
          <p:nvPr/>
        </p:nvCxnSpPr>
        <p:spPr>
          <a:xfrm>
            <a:off x="3838575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4" name="Google Shape;154;p11"/>
          <p:cNvCxnSpPr/>
          <p:nvPr/>
        </p:nvCxnSpPr>
        <p:spPr>
          <a:xfrm>
            <a:off x="4572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5" name="Google Shape;155;p11"/>
          <p:cNvCxnSpPr/>
          <p:nvPr/>
        </p:nvCxnSpPr>
        <p:spPr>
          <a:xfrm>
            <a:off x="6096000" y="30480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6" name="Google Shape;156;p11"/>
          <p:cNvCxnSpPr/>
          <p:nvPr/>
        </p:nvCxnSpPr>
        <p:spPr>
          <a:xfrm>
            <a:off x="5334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7" name="Google Shape;157;p11"/>
          <p:cNvCxnSpPr/>
          <p:nvPr/>
        </p:nvCxnSpPr>
        <p:spPr>
          <a:xfrm>
            <a:off x="3048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58" name="Google Shape;158;p11"/>
          <p:cNvSpPr/>
          <p:nvPr/>
        </p:nvSpPr>
        <p:spPr>
          <a:xfrm>
            <a:off x="2538412" y="1962150"/>
            <a:ext cx="4186237" cy="1473200"/>
          </a:xfrm>
          <a:custGeom>
            <a:rect b="b" l="l" r="r" t="t"/>
            <a:pathLst>
              <a:path extrusionOk="0" h="928" w="2637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2362200" y="3886200"/>
            <a:ext cx="4262437" cy="1600200"/>
          </a:xfrm>
          <a:custGeom>
            <a:rect b="b" l="l" r="r" t="t"/>
            <a:pathLst>
              <a:path extrusionOk="0" h="928" w="2637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1295400" y="2286000"/>
            <a:ext cx="1098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435100" y="4191000"/>
            <a:ext cx="666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</a:t>
            </a:r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990600" y="5638800"/>
            <a:ext cx="760253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the directory structure and the files reside on disk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4294967295"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Disk Structure</a:t>
            </a:r>
            <a:endParaRPr/>
          </a:p>
        </p:txBody>
      </p:sp>
      <p:sp>
        <p:nvSpPr>
          <p:cNvPr id="169" name="Google Shape;169;p12"/>
          <p:cNvSpPr txBox="1"/>
          <p:nvPr>
            <p:ph idx="4294967295" type="body"/>
          </p:nvPr>
        </p:nvSpPr>
        <p:spPr>
          <a:xfrm>
            <a:off x="862012" y="1120775"/>
            <a:ext cx="70437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can be subdivided into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Disks or partitions can be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protected against failure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or partition can be used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without a file system, 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formatted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a file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Partitions also known as minidisks, slices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containing file system known as a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volume containing file system also tracks that file system’s info in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directory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volume table of contents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well as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general-purpose file systems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many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special-purpose file systems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frequently all within the same operating system or computer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865187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 Typical File-system Organization</a:t>
            </a:r>
            <a:endParaRPr/>
          </a:p>
        </p:txBody>
      </p:sp>
      <p:pic>
        <p:nvPicPr>
          <p:cNvPr descr="10"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387" y="1187450"/>
            <a:ext cx="6910387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idx="4294967295"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Types of File Systems</a:t>
            </a:r>
            <a:endParaRPr/>
          </a:p>
        </p:txBody>
      </p:sp>
      <p:sp>
        <p:nvSpPr>
          <p:cNvPr id="183" name="Google Shape;183;p14"/>
          <p:cNvSpPr txBox="1"/>
          <p:nvPr>
            <p:ph idx="4294967295" type="body"/>
          </p:nvPr>
        </p:nvSpPr>
        <p:spPr>
          <a:xfrm>
            <a:off x="806450" y="1135062"/>
            <a:ext cx="73802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mostly talk of general-purpose file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systems frequently have may file systems, some general- and some special- purpose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Solaris has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tmpfs – memory-based volatile FS for fast, temporary I/O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objfs – interface into kernel memory to get kernel symbols for debugging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ctfs – contract file system for managing daemons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lofs – loopback file system allows one FS to be accessed in place of another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procfs – kernel interface to process structures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ufs, zfs – general purpose file systems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923925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Operations Performed on Directory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806450" y="1092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for a file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file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 file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a directory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Rename a file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Traverse the file system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1179512" y="241300"/>
            <a:ext cx="7743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Directory Organization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1200150" y="1627187"/>
            <a:ext cx="6438900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Efficiency – locating a file quickly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Naming – convenient to users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users can have same name for different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same file can have several different names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– logical grouping of files by properties, (e.g., all Java programs, all games, …)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900112" y="1079500"/>
            <a:ext cx="718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directory is organized logically  to obtain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1651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Single-Level Directory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855662" y="990600"/>
            <a:ext cx="7275512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single directory for all users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Naming problem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problem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662" y="1577975"/>
            <a:ext cx="6100762" cy="148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Two-Level Directory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849312" y="1120775"/>
            <a:ext cx="7869237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Separate directory for each user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854075" y="4111625"/>
            <a:ext cx="7002462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have the same file name for different user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searching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grouping capability</a:t>
            </a:r>
            <a:endParaRPr/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5" y="1724025"/>
            <a:ext cx="6427787" cy="219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Tree-Structured Directories</a:t>
            </a:r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1239837"/>
            <a:ext cx="6915150" cy="44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457200" y="1936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Concept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862012" y="1120775"/>
            <a:ext cx="76485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Contiguous logical address space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Contents defined by file’s creator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types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file, source file, executable file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457200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Acyclic-Graph Directories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811212" y="1093787"/>
            <a:ext cx="702945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shared subdirectories and files</a:t>
            </a:r>
            <a:endParaRPr/>
          </a:p>
        </p:txBody>
      </p:sp>
      <p:pic>
        <p:nvPicPr>
          <p:cNvPr descr="10" id="231" name="Google Shape;2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787" y="1677987"/>
            <a:ext cx="4960937" cy="400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1011237" y="136525"/>
            <a:ext cx="77184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Acyclic-Graph Directories (Cont.)</a:t>
            </a:r>
            <a:endParaRPr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890587" y="1120775"/>
            <a:ext cx="75644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different names (aliasing)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deletes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dangling pointer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Solutions: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Backpointers, so we can delete all pointers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size records a problem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Backpointers using a daisy chain organization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Entry-hold-count solution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directory entry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another name (pointer) to an existing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Resolve the link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follow pointer to locate the file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1030287" y="179387"/>
            <a:ext cx="76565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General Graph Directory</a:t>
            </a:r>
            <a:endParaRPr/>
          </a:p>
        </p:txBody>
      </p:sp>
      <p:pic>
        <p:nvPicPr>
          <p:cNvPr descr="10"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1331912"/>
            <a:ext cx="6616700" cy="391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457200" y="136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Sharing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835025" y="1106487"/>
            <a:ext cx="70993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Sharing of files on multi-user systems is desirable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Sharing may be done through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scheme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distributed systems, files may be shared across a network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File System (NFS) is a common distributed file-sharing method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multi-user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IDs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users, allowing permissions and protections to be per-user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IDs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users to be in groups, permitting group access rights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Owner of a file / directory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of a file / directory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687387" y="207962"/>
            <a:ext cx="85312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Sharing – Remote File Systems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868362" y="1095375"/>
            <a:ext cx="7853362" cy="527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networking to allow file system access between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Manually via programs like FTP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Automatically, seamlessly using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file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 automatically via the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world wide web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Client-server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allows clients to mount remote file systems from servers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can serve multiple clients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 and user-on-client identification is insecure or complicated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NFS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standard UNIX client-server file sharing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CIFS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standard Windows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operating system file calls are translated into remote calls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Information Systems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naming services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as LDAP, DNS, NIS, Active Directory implement unified access to information needed for remote computing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812800" y="136525"/>
            <a:ext cx="78882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Sharing – Failure Modes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849312" y="1177925"/>
            <a:ext cx="6916737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file systems have failure modes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 corruption of directory structures or other non-user data, called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file systems add new failure modes, due to network failure, server failure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 from failure can involve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 information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status of each remote request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Stateless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protocols such as NFS v3 include all information in each request, allowing easy recovery but less security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966787" y="187325"/>
            <a:ext cx="85010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Sharing – Consistency Semantics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849312" y="1109662"/>
            <a:ext cx="729615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Specify how multiple users are to access a shared file simultaneously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Ch 5 process synchronization algorithms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Tend to be less complex due to disk I/O and network latency (for remote file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Andrew File System (AFS) implemented complex remote file sharing semantics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file system (UFS) implements: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to an open file visible immediately to other users of the same open file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Sharing file pointer to allow multiple users to read and write concurrently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AFS has session semantics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only visible to sessions starting after the file is closed</a:t>
            </a:r>
            <a:endParaRPr/>
          </a:p>
          <a:p>
            <a:pPr indent="-142875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457200" y="1651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Protection</a:t>
            </a:r>
            <a:endParaRPr/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876300" y="1092200"/>
            <a:ext cx="74517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owner/creator should be able to control: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be done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whom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485775" y="1651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Access Lists and Groups</a:t>
            </a:r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876300" y="1092200"/>
            <a:ext cx="7342187" cy="35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 of access:  read, write, execute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classes of users on Unix / Linux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RWX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a)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owner access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7	⇒	1 1 1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RWX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b)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access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6	 ⇒	1 1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RWX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c)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access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	 ⇒	0 0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manager to create a group (unique name), say G, and add some users to the group.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 particular file (say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or subdirectory, define an appropriate access.</a:t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798512" y="5643562"/>
            <a:ext cx="702945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a group to a file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chgrp     G    game</a:t>
            </a:r>
            <a:endParaRPr/>
          </a:p>
        </p:txBody>
      </p:sp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175" y="4660900"/>
            <a:ext cx="2513012" cy="954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277937" y="90487"/>
            <a:ext cx="78644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Windows 7 Access-Control List Management</a:t>
            </a:r>
            <a:endParaRPr/>
          </a:p>
        </p:txBody>
      </p:sp>
      <p:pic>
        <p:nvPicPr>
          <p:cNvPr descr="11_16.pdf"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457200" y="2079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Attributes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835025" y="1092200"/>
            <a:ext cx="75914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only information kept in human-readable form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unique tag (number) identifies file within file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needed for systems that support different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pointer to file location on device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current file size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controls who can do reading, writing, executing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Time, date, and user identification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data for protection, security, and usage monitoring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about files are kept in the directory structure, which is maintained on the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variations, including extended file attributes such as file checksum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kept in the directory structure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949325" y="150812"/>
            <a:ext cx="77374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 Sample UNIX Directory Listing</a:t>
            </a:r>
            <a:endParaRPr/>
          </a:p>
        </p:txBody>
      </p:sp>
      <p:pic>
        <p:nvPicPr>
          <p:cNvPr id="303" name="Google Shape;30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7064" l="721" r="721" t="27064"/>
          <a:stretch/>
        </p:blipFill>
        <p:spPr>
          <a:xfrm>
            <a:off x="1519237" y="1208087"/>
            <a:ext cx="6629400" cy="30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457200" y="1651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Operations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849312" y="1106487"/>
            <a:ext cx="67754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is 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data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–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pointer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–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pointer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Reposition within file -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Truncate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Open(F</a:t>
            </a:r>
            <a:r>
              <a:rPr b="1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search the directory structure on disk for entry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move the content of entry to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 (F</a:t>
            </a:r>
            <a:r>
              <a:rPr b="1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move the content of entry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memory to directory structure on disk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Open Files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835025" y="1120775"/>
            <a:ext cx="68040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pieces of data are needed to manage open files: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Open-file table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tracks open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pointer:  pointer to last read/write location, per process that has the file open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File-open count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counter of number of times a file is open – to allow removal of data from open-file table when last processes closes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location of the file: cache of data access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rights: per-process access mode information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Open File Locking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806450" y="1106487"/>
            <a:ext cx="71421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by some operating systems and file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reader-writer locks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similar to reader lock – several processes can acquire concurrently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Exclusive lock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writer lock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Mediates access to a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Mandatory or advisory: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Mandatory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access is denied depending on locks held and requested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processes can find status of locks and decide what to 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868362" y="165100"/>
            <a:ext cx="78184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Types – Name, Extension</a:t>
            </a:r>
            <a:endParaRPr/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1184" l="15715" r="15715" t="1185"/>
          <a:stretch/>
        </p:blipFill>
        <p:spPr>
          <a:xfrm>
            <a:off x="2498725" y="1209675"/>
            <a:ext cx="4337050" cy="4632325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909637" y="150812"/>
            <a:ext cx="77771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Structure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849312" y="1106487"/>
            <a:ext cx="6705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None - sequence of words, bytes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record structure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length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length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Structures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Formatted document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Relocatable load file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simulate last two with first method by inserting appropriate control characters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decides: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Sequential-access File</a:t>
            </a:r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950" y="1358900"/>
            <a:ext cx="5946775" cy="19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2004-10-07T18:29:30Z</dcterms:created>
  <dc:creator>Lucent End User</dc:creator>
</cp:coreProperties>
</file>