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7086600" cy="9372600"/>
  <p:embeddedFontLst>
    <p:embeddedFont>
      <p:font typeface="Helvetica Neue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5" roundtripDataSignature="AMtx7mjJ+0U382KAmHUsCkG1B0xrdde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regular.fntdata"/><Relationship Id="rId50" Type="http://schemas.openxmlformats.org/officeDocument/2006/relationships/slide" Target="slides/slide44.xml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2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2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2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7" name="Google Shape;217;p2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2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2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2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2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5" name="Google Shape;245;p3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3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4" name="Google Shape;254;p3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1" name="Google Shape;261;p3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3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9" name="Google Shape;269;p3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3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7" name="Google Shape;277;p3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3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4" name="Google Shape;284;p3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1" name="Google Shape;291;p3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3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3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3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5" name="Google Shape;305;p3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3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2" name="Google Shape;312;p3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3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1" name="Google Shape;331;p4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4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4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4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1" name="Google Shape;351;p4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4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8" name="Google Shape;358;p4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4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5" name="Google Shape;365;p4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4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2" name="Google Shape;372;p4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4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9" name="Google Shape;379;p4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4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/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47000" lIns="94025" spcFirstLastPara="1" rIns="94025" wrap="square" tIns="4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1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1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1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3" name="Google Shape;63;p61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5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5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6"/>
          <p:cNvSpPr txBox="1"/>
          <p:nvPr>
            <p:ph idx="1" type="body"/>
          </p:nvPr>
        </p:nvSpPr>
        <p:spPr>
          <a:xfrm rot="5400000">
            <a:off x="2655888" y="-615950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5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2" name="Google Shape;52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7" name="Google Shape;57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8" name="Google Shape;58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9" name="Google Shape;59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1.jpg"/><Relationship Id="rId2" Type="http://schemas.openxmlformats.org/officeDocument/2006/relationships/image" Target="../media/image18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0"/>
          <p:cNvGrpSpPr/>
          <p:nvPr/>
        </p:nvGrpSpPr>
        <p:grpSpPr>
          <a:xfrm>
            <a:off x="198437" y="2960687"/>
            <a:ext cx="8610600" cy="201612"/>
            <a:chOff x="125" y="1865"/>
            <a:chExt cx="5424" cy="127"/>
          </a:xfrm>
        </p:grpSpPr>
        <p:sp>
          <p:nvSpPr>
            <p:cNvPr id="11" name="Google Shape;11;p50"/>
            <p:cNvSpPr txBox="1"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50"/>
            <p:cNvSpPr txBox="1"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50"/>
            <p:cNvSpPr txBox="1"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50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50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50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50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0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2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2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52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52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52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52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52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52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52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685800" y="80645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9:  Virtual Memory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Valid-Invalid Bit</a:t>
            </a:r>
            <a:endParaRPr/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920750" y="1046162"/>
            <a:ext cx="7410450" cy="547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page table entry a valid–invalid bit is associated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⇒ in-memory –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resident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⇒ not-in-memory)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Initially valid–invalid bit is set to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all entries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a page table snapshot: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During MMU address translation, if valid–invalid bit in page table entry is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⇒ page fault</a:t>
            </a:r>
            <a:endParaRPr/>
          </a:p>
        </p:txBody>
      </p:sp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475" y="2238375"/>
            <a:ext cx="2828925" cy="32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092200" y="139700"/>
            <a:ext cx="8296275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 Table When Some Pages Are Not in Main Memory</a:t>
            </a:r>
            <a:endParaRPr/>
          </a:p>
        </p:txBody>
      </p:sp>
      <p:pic>
        <p:nvPicPr>
          <p:cNvPr descr="9"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700" y="1174750"/>
            <a:ext cx="4967287" cy="481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 Fault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887412" y="904875"/>
            <a:ext cx="7138987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there is a reference to a page, first reference to that page will trap to operating system: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fault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looks at another table to decide:</a:t>
            </a:r>
            <a:endParaRPr/>
          </a:p>
          <a:p>
            <a:pPr indent="-341312" lvl="1" marL="798512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Invalid reference ⇒ abort</a:t>
            </a:r>
            <a:endParaRPr/>
          </a:p>
          <a:p>
            <a:pPr indent="-341312" lvl="1" marL="798512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Just not in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free frame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page into frame via scheduled disk operation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Reset tables to indicate page now in memory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validation bit = 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Restart the instruction that caused the page fault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690562" y="188912"/>
            <a:ext cx="7996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Steps in Handling a Page Fault</a:t>
            </a:r>
            <a:endParaRPr/>
          </a:p>
        </p:txBody>
      </p:sp>
      <p:pic>
        <p:nvPicPr>
          <p:cNvPr descr="9"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00" y="1217612"/>
            <a:ext cx="5800725" cy="4840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Aspects of Demand Paging</a:t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857250" y="1081087"/>
            <a:ext cx="7740650" cy="488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Extreme case – start process with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pages in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sets instruction pointer to first instruction of process, non-memory-resident -&gt; page fault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for every other process pages on first access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Pure demand paging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Actually, a given instruction could access multiple pages -&gt; multiple page faults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fetch and decode of instruction which adds 2 numbers from memory and stores result back to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Pain decreased because of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locality of reference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support needed for demand paging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table with valid / invalid bit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memory (swap device with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 space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 restart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Instruction Restart</a:t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938212" y="1157287"/>
            <a:ext cx="77025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an instruction that could access several different locations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move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 increment/decrement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Restart the whole operation?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source and destination overlap?</a:t>
            </a:r>
            <a:endParaRPr/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812" y="1911350"/>
            <a:ext cx="1563687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817562" y="201612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Performance of Demand Paging</a:t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882650" y="1081087"/>
            <a:ext cx="7791450" cy="484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Stages in Demand Paging (worse case)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Trap to the operating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 the user registers and process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that the interrupt was a page fault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that the page reference was legal and determine the location of the page on the disk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Issue a read from the disk to a free frame: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in a queue for this device until the read request is serviced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for the device seek and/or latency time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 the transfer of the page to a free frame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waiting, allocate the CPU to some other user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Receive an interrupt from the disk I/O subsystem (I/O completed)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 the registers and process state for the other user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that the interrupt was from the disk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 the page table and other tables to show page is now in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for the CPU to be allocated to this process again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Restore the user registers, process state, and new page table, and then resume the interrupted instruction</a:t>
            </a:r>
            <a:endParaRPr/>
          </a:p>
          <a:p>
            <a:pPr indent="-262890" lvl="0" marL="342900" rtl="0" algn="l"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1304925" y="188912"/>
            <a:ext cx="79422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Performance of Demand Paging (Cont.)</a:t>
            </a:r>
            <a:endParaRPr/>
          </a:p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844550" y="1119187"/>
            <a:ext cx="8299450" cy="464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major activities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the interrupt – careful coding means just several hundred instructions needed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the page – lots of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Restart the process – again just a small amount of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Fault Rate 0 ≤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≤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0 no page faults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1, every reference is a fault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 Access Time (EAT)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EAT = (1 –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x memory access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+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(page fault overhead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           + swap page out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           + swap page in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935037" y="214312"/>
            <a:ext cx="77517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Demand Paging Example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857250" y="1068387"/>
            <a:ext cx="7715250" cy="484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access time = 200 nanoseconds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page-fault service time = 8 milliseconds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 = (1 – p) x 200 + p (8 milliseconds)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= (1 – p  x 200 + p x 8,000,000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= 200 + p x 7,999,800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one access out of 1,000 causes a page fault, then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EAT = 8.2 microseconds.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This is a slowdown by a factor of 40!!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want performance degradation &lt; 10 percent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220 &gt; 200 + 7,999,800 x p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 &gt; 7,999,800 x 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&lt; .0000025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 one page fault in every 400,000 memory accesses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131887" y="144462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What Happens if There is no Free Frame?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52487" y="1133475"/>
            <a:ext cx="7300912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up by process pages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in demand from the kernel, I/O buffers, etc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much to allocate to each?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replacement – find some page in memory, but not really in use, page it out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– terminate? swap out? replace the page?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– want an algorithm which will result in minimum number of page faults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page may be brought into memory several times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457200" y="1412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862012" y="1111250"/>
            <a:ext cx="7213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needs to be in memory to execute, but entire program rarely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 code, unusual routines, large data structures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Entire program code not needed at same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ability to execute partially-loaded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no longer constrained by limits of physical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program takes less memory while running -&gt; more programs run at the same time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Increased CPU utilization and throughput with no increase in response time or turnaround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I/O needed to load or swap programs into memory -&gt; each user program runs faster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962025" y="188912"/>
            <a:ext cx="7724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 Replacement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95350" y="1233487"/>
            <a:ext cx="65087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Prevent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over-allocation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memory by modifying page-fault service routine to include page replacement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dirty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bit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reduce overhead of page transfers – only modified pages are written to disk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replacement completes separation between logical memory and physical memory – large virtual memory can be provided on a smaller physical memory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993775" y="188912"/>
            <a:ext cx="7693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Need For Page Replacement</a:t>
            </a:r>
            <a:endParaRPr/>
          </a:p>
        </p:txBody>
      </p:sp>
      <p:pic>
        <p:nvPicPr>
          <p:cNvPr descr="9" id="214" name="Google Shape;2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200" y="1192212"/>
            <a:ext cx="6192837" cy="45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079500" y="163512"/>
            <a:ext cx="7607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Basic Page Replacement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908050" y="1122362"/>
            <a:ext cx="7653337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412" lvl="0" marL="3794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location of the desired page on disk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7941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free frame: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-  If there is a free frame, use it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-  If there is no free frame, use a page replacement algorithm to select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victim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</a:t>
            </a:r>
            <a:b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-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victim frame to disk if dirty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7941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Bring  the desired page into the (newly) free frame; update the page and frame tables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7941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the process by restarting the instruction that caused the trap</a:t>
            </a:r>
            <a:endParaRPr/>
          </a:p>
          <a:p>
            <a:pPr indent="-27654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941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now potentially 2 page transfers for page fault – increasing EAT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022350" y="176212"/>
            <a:ext cx="7664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 Replacement</a:t>
            </a:r>
            <a:endParaRPr/>
          </a:p>
        </p:txBody>
      </p:sp>
      <p:pic>
        <p:nvPicPr>
          <p:cNvPr descr="9" id="228" name="Google Shape;2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0" y="1223962"/>
            <a:ext cx="626745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39837" y="163512"/>
            <a:ext cx="76755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 and Frame Replacement Algorithms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869950" y="1133475"/>
            <a:ext cx="7486650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Frame-allocation algorithm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frames to give each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frames to replace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Page-replacement algorithm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 lowest page-fault rate on both first access and re-access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Evaluate algorithm by running it on a particular string of memory references (reference string) and computing the number of page faults on that string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is just page numbers, not full addresses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Repeated access to the same page does not cause a page fault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depend on number of frames available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all our examples, the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 string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referenced page numbers is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   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7,0,1,2,0,3,0,4,2,3,0,3,0,3,2,1,2,0,1,7,0,1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104900" y="984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Graph of Page Faults Versus The Number of Frames</a:t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800" y="1238250"/>
            <a:ext cx="6045200" cy="355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941387" y="176212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First-In-First-Out (FIFO) Algorithm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908050" y="1052512"/>
            <a:ext cx="7283450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 string: </a:t>
            </a:r>
            <a:r>
              <a:rPr b="1" i="0" lang="en-US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7,0,1,2,0,3,0,4,2,3,0,3,0,3,2,1,2,0,1,7,0,1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frames (3 pages can be in memory at a time per process)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vary by reference string: consider 1,2,3,4,1,2,5,1,2,3,4,5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more frames can cause more page faults!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Belady’s Anomaly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track ages of pages?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Just use a FIFO queue</a:t>
            </a:r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1333500" y="3546475"/>
            <a:ext cx="16335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page faults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337" y="1854200"/>
            <a:ext cx="5327650" cy="169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168400" y="214312"/>
            <a:ext cx="7734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FIFO Illustrating Belady’s Anomaly</a:t>
            </a:r>
            <a:endParaRPr/>
          </a:p>
        </p:txBody>
      </p:sp>
      <p:pic>
        <p:nvPicPr>
          <p:cNvPr descr="9_13.pdf" id="258" name="Google Shape;2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537" y="1303337"/>
            <a:ext cx="5676900" cy="406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749300" y="138112"/>
            <a:ext cx="7937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Optimal Algorithm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895350" y="11191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page that will not be used for longest period of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 is optimal for the example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you know this?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Can’t read the future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for measuring how well your algorithm performs</a:t>
            </a:r>
            <a:endParaRPr/>
          </a:p>
        </p:txBody>
      </p:sp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900" y="3159125"/>
            <a:ext cx="6259512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1368425" y="163512"/>
            <a:ext cx="7673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Least Recently Used (LRU) Algorithm</a:t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889000" y="727075"/>
            <a:ext cx="74549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past knowledge rather than future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page that has not been used in the most amount of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Associate time of last use with each page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faults – better than FIFO but worse than OPT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 good algorithm and frequently used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how to implement?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9" id="274" name="Google Shape;2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587" y="2363787"/>
            <a:ext cx="6902450" cy="188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457200" y="150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Background (Cont.)</a:t>
            </a:r>
            <a:endParaRPr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849312" y="1063625"/>
            <a:ext cx="7177087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memory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separation of user logical memory from physical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part of the program needs to be in memory for execution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address space can therefore be much larger than physical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address spaces to be shared by several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for more efficient process creation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programs running concurrently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I/O needed to load or swap processes</a:t>
            </a:r>
            <a:endParaRPr/>
          </a:p>
          <a:p>
            <a:pPr indent="-251459" lvl="0" marL="342900" rtl="0" algn="l"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LRU Algorithm (Cont.)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895350" y="950912"/>
            <a:ext cx="7524750" cy="52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Counter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page entry has a counter; every time page is referenced through this entry, copy the clock into the counter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 page needs to be changed, look at the counters to find smallest value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through table needed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a stack of page numbers in a double link form: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referenced: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 it to the top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requires 6 pointers to be changed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each update more expensive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search for replacement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LRU and OPT are cases of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algorithms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don’t have Belady’s Anomaly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1263650" y="103187"/>
            <a:ext cx="76263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Use Of A Stack to Record Most Recent Page References</a:t>
            </a:r>
            <a:endParaRPr/>
          </a:p>
        </p:txBody>
      </p:sp>
      <p:pic>
        <p:nvPicPr>
          <p:cNvPr descr="9_16.pdf" id="288" name="Google Shape;2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037" y="1141412"/>
            <a:ext cx="4702175" cy="3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914400" y="1508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LRU Approximation Algorithms</a:t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919162" y="982662"/>
            <a:ext cx="7370762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LRU needs special hardware and still slow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 bit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each page associate a bit, initially =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page is referenced bit set to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any with reference bit = 0 (if one exists)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do not know the order, however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Second-chance algorithm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 FIFO, plus hardware-provided reference bit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Clock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replacement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page to be replaced has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 bit = 0 -&gt; replace it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 bit = 1 then: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reference bit 0, leave page in memory</a:t>
            </a:r>
            <a:endParaRPr/>
          </a:p>
          <a:p>
            <a:pPr indent="-228600" lvl="3" marL="14287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next page, subject to same rules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927100" y="177800"/>
            <a:ext cx="80105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Second-Chance (clock) Page-Replacement Algorithm</a:t>
            </a:r>
            <a:endParaRPr/>
          </a:p>
        </p:txBody>
      </p:sp>
      <p:pic>
        <p:nvPicPr>
          <p:cNvPr descr="9_17.pdf" id="302" name="Google Shape;3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525" y="1092200"/>
            <a:ext cx="4402137" cy="444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1016000" y="1381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Enhanced Second-Chance Algorithm</a:t>
            </a:r>
            <a:endParaRPr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906462" y="1071562"/>
            <a:ext cx="7158037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 algorithm by using reference bit and modify bit (if available) in concert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ordered pair (reference, modify)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(0, 0) neither recently used not modified – best page to replace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(0, 1) not recently used but modified – not quite as good, must write out before replacement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0) recently used but clean – probably will be used again soon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1) recently used and modified – probably will be used again soon and need to write out before replacement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page replacement called for, use the clock scheme  but use the four classes replace page in lowest non-empty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Might need to search circular queue several times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457200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Counting Algorithms</a:t>
            </a:r>
            <a:endParaRPr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915987" y="1155700"/>
            <a:ext cx="7377112" cy="4551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a counter of the number of references that have been made to each page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common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Lease Frequently Used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LFU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Algorithm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replaces page with smallest count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Frequently Used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MFU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Algorithm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based on the argument that the page with the smallest count was probably just brought in and has yet to be used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Page-Buffering Algorithms</a:t>
            </a:r>
            <a:endParaRPr/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869950" y="1093787"/>
            <a:ext cx="723265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a pool of free frames, always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frame available when needed, not found at fault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page into free frame and select victim to evict and add to free pool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convenient, evict victim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Possibly, keep list of modified pages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backing store otherwise idle, write pages there and set to non-dirty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Possibly, keep free frame contents intact and note what is in them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referenced again before reused, no need to load contents again from disk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 useful to reduce penalty if wrong victim frame selected 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831850" y="138112"/>
            <a:ext cx="78676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Applications and Page Replacement</a:t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895350" y="1131887"/>
            <a:ext cx="70675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of these algorithms have OS guessing about future page 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applications have better knowledge – i.e. databases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intensive applications can cause double buffering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keeps copy of page in memory as I/O buffer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keeps page in memory for its own 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can given direct access to the disk, getting out of the way of the applications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Bypasses buffering, locking, etc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808037" y="163512"/>
            <a:ext cx="78787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Allocation of Frames</a:t>
            </a:r>
            <a:endParaRPr/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890587" y="1120775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 needs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minimum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 of frames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IBM 370 – 6 pages to handle SS MOVE instruction: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 is 6 bytes, might span 2 pages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pages to handle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pages to handle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Maximum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course is total frames in the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major allocation schemes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allocation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variations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738187" y="188912"/>
            <a:ext cx="7948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Fixed Allocation</a:t>
            </a:r>
            <a:endParaRPr/>
          </a:p>
        </p:txBody>
      </p:sp>
      <p:sp>
        <p:nvSpPr>
          <p:cNvPr id="342" name="Google Shape;342;p43"/>
          <p:cNvSpPr txBox="1"/>
          <p:nvPr>
            <p:ph idx="1" type="body"/>
          </p:nvPr>
        </p:nvSpPr>
        <p:spPr>
          <a:xfrm>
            <a:off x="901700" y="1082675"/>
            <a:ext cx="7226300" cy="464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Equal allocation – For example, if there are 100 frames (after allocating frames for the OS) and 5 processes, give each process 20 frames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some as free frame buffer pool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Proportional allocation – Allocate according to the size of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as degree of multiprogramming, process sizes change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3" name="Google Shape;34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437" y="3630612"/>
            <a:ext cx="2857500" cy="1611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43"/>
          <p:cNvCxnSpPr/>
          <p:nvPr/>
        </p:nvCxnSpPr>
        <p:spPr>
          <a:xfrm>
            <a:off x="1782762" y="3792537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5" name="Google Shape;345;p43"/>
          <p:cNvCxnSpPr/>
          <p:nvPr/>
        </p:nvCxnSpPr>
        <p:spPr>
          <a:xfrm>
            <a:off x="1782762" y="4129087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6" name="Google Shape;346;p43"/>
          <p:cNvCxnSpPr/>
          <p:nvPr/>
        </p:nvCxnSpPr>
        <p:spPr>
          <a:xfrm>
            <a:off x="1782762" y="4989512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7" name="Google Shape;347;p43"/>
          <p:cNvCxnSpPr/>
          <p:nvPr/>
        </p:nvCxnSpPr>
        <p:spPr>
          <a:xfrm>
            <a:off x="1776412" y="4456112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48" name="Google Shape;34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5187" y="3425825"/>
            <a:ext cx="1506537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457200" y="150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Background (Cont.)</a:t>
            </a:r>
            <a:endParaRPr/>
          </a:p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874712" y="1038225"/>
            <a:ext cx="6834187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address space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logical view of how process is stored in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start at address 0, contiguous addresses until end of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Meanwhile, physical memory organized in page frames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MMU must map logical to physical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memory can be implemented via: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 paging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 segmentation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866775" y="201612"/>
            <a:ext cx="782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Priority Allocation</a:t>
            </a:r>
            <a:endParaRPr/>
          </a:p>
        </p:txBody>
      </p:sp>
      <p:sp>
        <p:nvSpPr>
          <p:cNvPr id="355" name="Google Shape;355;p44"/>
          <p:cNvSpPr txBox="1"/>
          <p:nvPr>
            <p:ph idx="1" type="body"/>
          </p:nvPr>
        </p:nvSpPr>
        <p:spPr>
          <a:xfrm>
            <a:off x="920750" y="1190625"/>
            <a:ext cx="685165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 proportional allocation scheme using priorities rather than size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process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generates a page fault,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for replacement one of its frames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for replacement a frame from a process with lower priority number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type="title"/>
          </p:nvPr>
        </p:nvSpPr>
        <p:spPr>
          <a:xfrm>
            <a:off x="1030287" y="188912"/>
            <a:ext cx="76565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Global vs. Local Allocation</a:t>
            </a:r>
            <a:endParaRPr/>
          </a:p>
        </p:txBody>
      </p:sp>
      <p:sp>
        <p:nvSpPr>
          <p:cNvPr id="362" name="Google Shape;362;p45"/>
          <p:cNvSpPr txBox="1"/>
          <p:nvPr>
            <p:ph idx="1" type="body"/>
          </p:nvPr>
        </p:nvSpPr>
        <p:spPr>
          <a:xfrm>
            <a:off x="877887" y="1116012"/>
            <a:ext cx="6958012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replacement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process selects a replacement frame from the set of all frames; one process can take a frame from another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then process execution time can vary greatly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greater throughput so more common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replacement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each process selects from only its own set of allocated frames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consistent per-process performance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possibly underutilized memory</a:t>
            </a:r>
            <a:endParaRPr/>
          </a:p>
          <a:p>
            <a:pPr indent="-194309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Thrashing</a:t>
            </a:r>
            <a:endParaRPr/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889000" y="1131887"/>
            <a:ext cx="73533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process does not have “enough” pages, the page-fault rate is very high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fault to get page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existing frame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quickly need replaced frame back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leads to: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CPU utilization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thinking that it needs to increase the degree of multiprogramming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Another process added to the system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Thrashing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≡ a process is busy swapping pages in and out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944562" y="163512"/>
            <a:ext cx="6923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Thrashing (Cont.)</a:t>
            </a:r>
            <a:endParaRPr/>
          </a:p>
        </p:txBody>
      </p:sp>
      <p:pic>
        <p:nvPicPr>
          <p:cNvPr descr="9" id="376" name="Google Shape;37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100" y="1206500"/>
            <a:ext cx="6678612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>
            <p:ph type="title"/>
          </p:nvPr>
        </p:nvSpPr>
        <p:spPr>
          <a:xfrm>
            <a:off x="1262062" y="188912"/>
            <a:ext cx="71596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Demand Paging and Thrashing </a:t>
            </a:r>
            <a:endParaRPr/>
          </a:p>
        </p:txBody>
      </p:sp>
      <p:sp>
        <p:nvSpPr>
          <p:cNvPr id="383" name="Google Shape;383;p49"/>
          <p:cNvSpPr txBox="1"/>
          <p:nvPr>
            <p:ph idx="1" type="body"/>
          </p:nvPr>
        </p:nvSpPr>
        <p:spPr>
          <a:xfrm>
            <a:off x="938212" y="1084262"/>
            <a:ext cx="7100887" cy="300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does demand paging work?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Locality model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migrates from one locality to another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Localities may overlap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does thrashing occur?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 size of locality &gt; total memory size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 effects by using local or priority page replacement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1143000" y="76200"/>
            <a:ext cx="8080375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Virtual Memory That is Larger Than Physical Memory</a:t>
            </a:r>
            <a:endParaRPr/>
          </a:p>
        </p:txBody>
      </p:sp>
      <p:pic>
        <p:nvPicPr>
          <p:cNvPr descr="9"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185862"/>
            <a:ext cx="5360987" cy="424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942975" y="176212"/>
            <a:ext cx="7743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Virtual-address Space</a:t>
            </a:r>
            <a:endParaRPr/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6600" y="1274762"/>
            <a:ext cx="2063750" cy="45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 txBox="1"/>
          <p:nvPr/>
        </p:nvSpPr>
        <p:spPr>
          <a:xfrm>
            <a:off x="811212" y="1119187"/>
            <a:ext cx="4370387" cy="500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design logical address space for stack to start at Max logical address and grow “down” while heap grows “up”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Maximizes address space use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Unused address space between the two is hole</a:t>
            </a:r>
            <a:endParaRPr/>
          </a:p>
          <a:p>
            <a:pPr indent="-325437" lvl="2" marL="15509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physical memory needed until heap or stack grows to a given new page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Enables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spaces with holes left for growth, dynamically linked libraries, etc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libraries shared via mapping into virtual address space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 by mapping pages read-write into virtual address space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can be shared during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speeding process creation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1392237" y="188912"/>
            <a:ext cx="75612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Shared Library Using Virtual Memory</a:t>
            </a:r>
            <a:endParaRPr/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800" y="1255712"/>
            <a:ext cx="6296025" cy="415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457200" y="1254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Demand Paging</a:t>
            </a:r>
            <a:endParaRPr/>
          </a:p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704850" y="960437"/>
            <a:ext cx="4184650" cy="535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bring entire process into memory at load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bring a page into memory only when it is needed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I/O needed, no unnecessary I/O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memory needed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Faster response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users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paging system with swapping (diagram on right)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is needed ⇒ reference to 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invalid reference ⇒ abort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not-in-memory ⇒ bring to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Lazy swapper</a:t>
            </a:r>
            <a:r>
              <a:rPr b="0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never swaps a page into memory unless page will be needed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Swapper that deals with pages is a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pager</a:t>
            </a:r>
            <a:endParaRPr/>
          </a:p>
          <a:p>
            <a:pPr indent="-251459" lvl="0" marL="342900" rtl="0" algn="l"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i="0" sz="1600" u="non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9"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2675" y="1701800"/>
            <a:ext cx="3878262" cy="355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Basic Concepts</a:t>
            </a:r>
            <a:endParaRPr/>
          </a:p>
        </p:txBody>
      </p:sp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806450" y="1144587"/>
            <a:ext cx="75120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swapping, pager guesses which pages will be used before swapping out again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Instead, pager brings in only those pages into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determine that set of pages?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new MMU functionality to implement demand paging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pages needed are already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resident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difference from non demand-paging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page needed and not memory resident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detect and load the page into memory from storage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Without changing program behavior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Without programmer needing to change code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