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Unbounded"/>
      <p:regular r:id="rId8"/>
    </p:embeddedFont>
    <p:embeddedFont>
      <p:font typeface="Unbounded"/>
      <p:regular r:id="rId9"/>
    </p:embeddedFont>
    <p:embeddedFont>
      <p:font typeface="Open Sans"/>
      <p:regular r:id="rId10"/>
    </p:embeddedFont>
    <p:embeddedFont>
      <p:font typeface="Open Sans"/>
      <p:regular r:id="rId11"/>
    </p:embeddedFont>
    <p:embeddedFont>
      <p:font typeface="Open Sans"/>
      <p:regular r:id="rId12"/>
    </p:embeddedFont>
    <p:embeddedFont>
      <p:font typeface="Open Sans"/>
      <p:regular r:id="rId1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image" Target="../media/image-1-3.png"/><Relationship Id="rId4" Type="http://schemas.openxmlformats.org/officeDocument/2006/relationships/image" Target="../media/image-1-4.sv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image" Target="../media/image-1-7.png"/><Relationship Id="rId8" Type="http://schemas.openxmlformats.org/officeDocument/2006/relationships/image" Target="../media/image-1-8.svg"/><Relationship Id="rId9" Type="http://schemas.openxmlformats.org/officeDocument/2006/relationships/image" Target="../media/image-1-9.png"/><Relationship Id="rId10" Type="http://schemas.openxmlformats.org/officeDocument/2006/relationships/image" Target="../media/image-1-10.svg"/><Relationship Id="rId11" Type="http://schemas.openxmlformats.org/officeDocument/2006/relationships/image" Target="../media/image-1-11.png"/><Relationship Id="rId12" Type="http://schemas.openxmlformats.org/officeDocument/2006/relationships/image" Target="../media/image-1-12.svg"/><Relationship Id="rId13" Type="http://schemas.openxmlformats.org/officeDocument/2006/relationships/image" Target="../media/image-1-13.png"/><Relationship Id="rId14" Type="http://schemas.openxmlformats.org/officeDocument/2006/relationships/image" Target="../media/image-1-14.png"/><Relationship Id="rId15" Type="http://schemas.openxmlformats.org/officeDocument/2006/relationships/image" Target="../media/image-1-15.png"/><Relationship Id="rId16" Type="http://schemas.openxmlformats.org/officeDocument/2006/relationships/image" Target="../media/image-1-16.png"/><Relationship Id="rId17" Type="http://schemas.openxmlformats.org/officeDocument/2006/relationships/image" Target="../media/image-1-17.png"/><Relationship Id="rId18" Type="http://schemas.openxmlformats.org/officeDocument/2006/relationships/image" Target="../media/image-1-18.png"/><Relationship Id="rId19" Type="http://schemas.openxmlformats.org/officeDocument/2006/relationships/image" Target="../media/image-1-19.png"/><Relationship Id="rId20" Type="http://schemas.openxmlformats.org/officeDocument/2006/relationships/image" Target="../media/image-1-20.png"/><Relationship Id="rId21" Type="http://schemas.openxmlformats.org/officeDocument/2006/relationships/image" Target="../media/image-1-21.svg"/><Relationship Id="rId22" Type="http://schemas.openxmlformats.org/officeDocument/2006/relationships/image" Target="../media/image-1-22.png"/><Relationship Id="rId23" Type="http://schemas.openxmlformats.org/officeDocument/2006/relationships/image" Target="../media/image-1-23.svg"/><Relationship Id="rId24" Type="http://schemas.openxmlformats.org/officeDocument/2006/relationships/image" Target="../media/image-1-24.png"/><Relationship Id="rId25" Type="http://schemas.openxmlformats.org/officeDocument/2006/relationships/image" Target="../media/image-1-25.svg"/><Relationship Id="rId26" Type="http://schemas.openxmlformats.org/officeDocument/2006/relationships/slideLayout" Target="../slideLayouts/slideLayout2.xml"/><Relationship Id="rId27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102427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6A68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Market Trends in Data Analytics and Tredence's Leverage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711518"/>
            <a:ext cx="727424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Global Market Trends (2024-2025)[38][39][40][20]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396835" y="1040368"/>
            <a:ext cx="3622953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Market Growth Trajectory[41][38]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396835" y="1479709"/>
            <a:ext cx="3352919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$64.99B</a:t>
            </a:r>
            <a:endParaRPr lang="en-US" sz="2900" dirty="0"/>
          </a:p>
        </p:txBody>
      </p:sp>
      <p:sp>
        <p:nvSpPr>
          <p:cNvPr id="6" name="Text 4"/>
          <p:cNvSpPr/>
          <p:nvPr/>
        </p:nvSpPr>
        <p:spPr>
          <a:xfrm>
            <a:off x="1220629" y="1995607"/>
            <a:ext cx="170521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2024 Market Value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396835" y="2240756"/>
            <a:ext cx="335291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Global data analytics market valuation</a:t>
            </a:r>
            <a:endParaRPr lang="en-US" sz="850" dirty="0"/>
          </a:p>
        </p:txBody>
      </p:sp>
      <p:sp>
        <p:nvSpPr>
          <p:cNvPr id="8" name="Text 6"/>
          <p:cNvSpPr/>
          <p:nvPr/>
        </p:nvSpPr>
        <p:spPr>
          <a:xfrm>
            <a:off x="3891439" y="1479709"/>
            <a:ext cx="3352919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$402.70B</a:t>
            </a:r>
            <a:endParaRPr lang="en-US" sz="2900" dirty="0"/>
          </a:p>
        </p:txBody>
      </p:sp>
      <p:sp>
        <p:nvSpPr>
          <p:cNvPr id="9" name="Text 7"/>
          <p:cNvSpPr/>
          <p:nvPr/>
        </p:nvSpPr>
        <p:spPr>
          <a:xfrm>
            <a:off x="4850368" y="1995607"/>
            <a:ext cx="1435060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2032 Projection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3891439" y="2240756"/>
            <a:ext cx="335291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Expected market size (CAGR 25.5%)</a:t>
            </a:r>
            <a:endParaRPr lang="en-US" sz="850" dirty="0"/>
          </a:p>
        </p:txBody>
      </p:sp>
      <p:sp>
        <p:nvSpPr>
          <p:cNvPr id="11" name="Text 9"/>
          <p:cNvSpPr/>
          <p:nvPr/>
        </p:nvSpPr>
        <p:spPr>
          <a:xfrm>
            <a:off x="7386042" y="1479709"/>
            <a:ext cx="3352919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$390.93B</a:t>
            </a:r>
            <a:endParaRPr lang="en-US" sz="2900" dirty="0"/>
          </a:p>
        </p:txBody>
      </p:sp>
      <p:sp>
        <p:nvSpPr>
          <p:cNvPr id="12" name="Text 10"/>
          <p:cNvSpPr/>
          <p:nvPr/>
        </p:nvSpPr>
        <p:spPr>
          <a:xfrm>
            <a:off x="8160782" y="1995607"/>
            <a:ext cx="1803440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Advanced Analytics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7386042" y="2240756"/>
            <a:ext cx="335291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2034 projection from $60.33B (2024) at 20.55% CAGR[41]</a:t>
            </a:r>
            <a:endParaRPr lang="en-US" sz="850" dirty="0"/>
          </a:p>
        </p:txBody>
      </p:sp>
      <p:sp>
        <p:nvSpPr>
          <p:cNvPr id="14" name="Text 12"/>
          <p:cNvSpPr/>
          <p:nvPr/>
        </p:nvSpPr>
        <p:spPr>
          <a:xfrm>
            <a:off x="10880646" y="1479709"/>
            <a:ext cx="3352919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35.8%</a:t>
            </a:r>
            <a:endParaRPr lang="en-US" sz="2900" dirty="0"/>
          </a:p>
        </p:txBody>
      </p:sp>
      <p:sp>
        <p:nvSpPr>
          <p:cNvPr id="15" name="Text 13"/>
          <p:cNvSpPr/>
          <p:nvPr/>
        </p:nvSpPr>
        <p:spPr>
          <a:xfrm>
            <a:off x="11848267" y="1995607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India CAGR</a:t>
            </a:r>
            <a:endParaRPr lang="en-US" sz="1100" dirty="0"/>
          </a:p>
        </p:txBody>
      </p:sp>
      <p:sp>
        <p:nvSpPr>
          <p:cNvPr id="16" name="Text 14"/>
          <p:cNvSpPr/>
          <p:nvPr/>
        </p:nvSpPr>
        <p:spPr>
          <a:xfrm>
            <a:off x="10880646" y="2240756"/>
            <a:ext cx="335291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$3,551.8M (2024) to $21,286.4M (2030)[39]</a:t>
            </a:r>
            <a:endParaRPr lang="en-US" sz="850" dirty="0"/>
          </a:p>
        </p:txBody>
      </p:sp>
      <p:sp>
        <p:nvSpPr>
          <p:cNvPr id="17" name="Text 15"/>
          <p:cNvSpPr/>
          <p:nvPr/>
        </p:nvSpPr>
        <p:spPr>
          <a:xfrm>
            <a:off x="396835" y="2592229"/>
            <a:ext cx="2568416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Key Industry Trends[40]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396835" y="2974896"/>
            <a:ext cx="113348" cy="141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01</a:t>
            </a:r>
            <a:endParaRPr lang="en-US" sz="850" dirty="0"/>
          </a:p>
        </p:txBody>
      </p:sp>
      <p:sp>
        <p:nvSpPr>
          <p:cNvPr id="19" name="Shape 17"/>
          <p:cNvSpPr/>
          <p:nvPr/>
        </p:nvSpPr>
        <p:spPr>
          <a:xfrm>
            <a:off x="396835" y="3152299"/>
            <a:ext cx="4536638" cy="15240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20" name="Text 18"/>
          <p:cNvSpPr/>
          <p:nvPr/>
        </p:nvSpPr>
        <p:spPr>
          <a:xfrm>
            <a:off x="396835" y="3239452"/>
            <a:ext cx="3237667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AI and Machine Learning Integration</a:t>
            </a:r>
            <a:endParaRPr lang="en-US" sz="1100" dirty="0"/>
          </a:p>
        </p:txBody>
      </p:sp>
      <p:sp>
        <p:nvSpPr>
          <p:cNvPr id="21" name="Text 19"/>
          <p:cNvSpPr/>
          <p:nvPr/>
        </p:nvSpPr>
        <p:spPr>
          <a:xfrm>
            <a:off x="396835" y="3484602"/>
            <a:ext cx="453663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65% of organizations adopted or investigating AI for data analytics</a:t>
            </a:r>
            <a:endParaRPr lang="en-US" sz="850" dirty="0"/>
          </a:p>
        </p:txBody>
      </p:sp>
      <p:sp>
        <p:nvSpPr>
          <p:cNvPr id="22" name="Text 20"/>
          <p:cNvSpPr/>
          <p:nvPr/>
        </p:nvSpPr>
        <p:spPr>
          <a:xfrm>
            <a:off x="5046821" y="2974896"/>
            <a:ext cx="113348" cy="141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02</a:t>
            </a:r>
            <a:endParaRPr lang="en-US" sz="850" dirty="0"/>
          </a:p>
        </p:txBody>
      </p:sp>
      <p:sp>
        <p:nvSpPr>
          <p:cNvPr id="23" name="Shape 21"/>
          <p:cNvSpPr/>
          <p:nvPr/>
        </p:nvSpPr>
        <p:spPr>
          <a:xfrm>
            <a:off x="5046821" y="3152299"/>
            <a:ext cx="4536638" cy="15240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24" name="Text 22"/>
          <p:cNvSpPr/>
          <p:nvPr/>
        </p:nvSpPr>
        <p:spPr>
          <a:xfrm>
            <a:off x="5046821" y="3239452"/>
            <a:ext cx="265271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Natural Language Processing</a:t>
            </a:r>
            <a:endParaRPr lang="en-US" sz="1100" dirty="0"/>
          </a:p>
        </p:txBody>
      </p:sp>
      <p:sp>
        <p:nvSpPr>
          <p:cNvPr id="25" name="Text 23"/>
          <p:cNvSpPr/>
          <p:nvPr/>
        </p:nvSpPr>
        <p:spPr>
          <a:xfrm>
            <a:off x="5046821" y="3484602"/>
            <a:ext cx="453663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Expanding data source accessibility beyond structured data</a:t>
            </a:r>
            <a:endParaRPr lang="en-US" sz="850" dirty="0"/>
          </a:p>
        </p:txBody>
      </p:sp>
      <p:sp>
        <p:nvSpPr>
          <p:cNvPr id="26" name="Text 24"/>
          <p:cNvSpPr/>
          <p:nvPr/>
        </p:nvSpPr>
        <p:spPr>
          <a:xfrm>
            <a:off x="9696807" y="2974896"/>
            <a:ext cx="113348" cy="141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03</a:t>
            </a:r>
            <a:endParaRPr lang="en-US" sz="850" dirty="0"/>
          </a:p>
        </p:txBody>
      </p:sp>
      <p:sp>
        <p:nvSpPr>
          <p:cNvPr id="27" name="Shape 25"/>
          <p:cNvSpPr/>
          <p:nvPr/>
        </p:nvSpPr>
        <p:spPr>
          <a:xfrm>
            <a:off x="9696807" y="3152299"/>
            <a:ext cx="4536638" cy="15240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28" name="Text 26"/>
          <p:cNvSpPr/>
          <p:nvPr/>
        </p:nvSpPr>
        <p:spPr>
          <a:xfrm>
            <a:off x="9696807" y="3239452"/>
            <a:ext cx="215157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 Mesh Architecture</a:t>
            </a:r>
            <a:endParaRPr lang="en-US" sz="1100" dirty="0"/>
          </a:p>
        </p:txBody>
      </p:sp>
      <p:sp>
        <p:nvSpPr>
          <p:cNvPr id="29" name="Text 27"/>
          <p:cNvSpPr/>
          <p:nvPr/>
        </p:nvSpPr>
        <p:spPr>
          <a:xfrm>
            <a:off x="9696807" y="3484602"/>
            <a:ext cx="453663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Decentralizing data ownership for faster cross-functional insights</a:t>
            </a:r>
            <a:endParaRPr lang="en-US" sz="850" dirty="0"/>
          </a:p>
        </p:txBody>
      </p:sp>
      <p:sp>
        <p:nvSpPr>
          <p:cNvPr id="30" name="Text 28"/>
          <p:cNvSpPr/>
          <p:nvPr/>
        </p:nvSpPr>
        <p:spPr>
          <a:xfrm>
            <a:off x="396835" y="3864412"/>
            <a:ext cx="113348" cy="141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04</a:t>
            </a:r>
            <a:endParaRPr lang="en-US" sz="850" dirty="0"/>
          </a:p>
        </p:txBody>
      </p:sp>
      <p:sp>
        <p:nvSpPr>
          <p:cNvPr id="31" name="Shape 29"/>
          <p:cNvSpPr/>
          <p:nvPr/>
        </p:nvSpPr>
        <p:spPr>
          <a:xfrm>
            <a:off x="396835" y="4041815"/>
            <a:ext cx="6861572" cy="15240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32" name="Text 30"/>
          <p:cNvSpPr/>
          <p:nvPr/>
        </p:nvSpPr>
        <p:spPr>
          <a:xfrm>
            <a:off x="396835" y="4128968"/>
            <a:ext cx="147911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Edge Computing</a:t>
            </a:r>
            <a:endParaRPr lang="en-US" sz="1100" dirty="0"/>
          </a:p>
        </p:txBody>
      </p:sp>
      <p:sp>
        <p:nvSpPr>
          <p:cNvPr id="33" name="Text 31"/>
          <p:cNvSpPr/>
          <p:nvPr/>
        </p:nvSpPr>
        <p:spPr>
          <a:xfrm>
            <a:off x="396835" y="4374118"/>
            <a:ext cx="686157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analytics closer to data sources for reduced latency</a:t>
            </a:r>
            <a:endParaRPr lang="en-US" sz="850" dirty="0"/>
          </a:p>
        </p:txBody>
      </p:sp>
      <p:sp>
        <p:nvSpPr>
          <p:cNvPr id="34" name="Text 32"/>
          <p:cNvSpPr/>
          <p:nvPr/>
        </p:nvSpPr>
        <p:spPr>
          <a:xfrm>
            <a:off x="7371755" y="3864412"/>
            <a:ext cx="113348" cy="141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05</a:t>
            </a:r>
            <a:endParaRPr lang="en-US" sz="850" dirty="0"/>
          </a:p>
        </p:txBody>
      </p:sp>
      <p:sp>
        <p:nvSpPr>
          <p:cNvPr id="35" name="Shape 33"/>
          <p:cNvSpPr/>
          <p:nvPr/>
        </p:nvSpPr>
        <p:spPr>
          <a:xfrm>
            <a:off x="7371755" y="4041815"/>
            <a:ext cx="6861691" cy="15240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36" name="Text 34"/>
          <p:cNvSpPr/>
          <p:nvPr/>
        </p:nvSpPr>
        <p:spPr>
          <a:xfrm>
            <a:off x="7371755" y="4128968"/>
            <a:ext cx="186201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GenAI and Agentic AI</a:t>
            </a:r>
            <a:endParaRPr lang="en-US" sz="1100" dirty="0"/>
          </a:p>
        </p:txBody>
      </p:sp>
      <p:sp>
        <p:nvSpPr>
          <p:cNvPr id="37" name="Text 35"/>
          <p:cNvSpPr/>
          <p:nvPr/>
        </p:nvSpPr>
        <p:spPr>
          <a:xfrm>
            <a:off x="7371755" y="4374118"/>
            <a:ext cx="686169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Autonomous AI systems for complex decision-making with minimal human intervention</a:t>
            </a:r>
            <a:endParaRPr lang="en-US" sz="850" dirty="0"/>
          </a:p>
        </p:txBody>
      </p:sp>
      <p:sp>
        <p:nvSpPr>
          <p:cNvPr id="38" name="Text 36"/>
          <p:cNvSpPr/>
          <p:nvPr/>
        </p:nvSpPr>
        <p:spPr>
          <a:xfrm>
            <a:off x="396835" y="4810601"/>
            <a:ext cx="7631549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6A68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How Tredence Leverages These Trends</a:t>
            </a:r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[8][26][27][42]</a:t>
            </a:r>
            <a:endParaRPr lang="en-US" sz="1750" dirty="0"/>
          </a:p>
        </p:txBody>
      </p:sp>
      <p:sp>
        <p:nvSpPr>
          <p:cNvPr id="39" name="Text 37"/>
          <p:cNvSpPr/>
          <p:nvPr/>
        </p:nvSpPr>
        <p:spPr>
          <a:xfrm>
            <a:off x="396835" y="5377458"/>
            <a:ext cx="3214568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GenAI &amp; Agentic AI Leadership</a:t>
            </a:r>
            <a:endParaRPr lang="en-US" sz="1300" dirty="0"/>
          </a:p>
        </p:txBody>
      </p:sp>
      <p:sp>
        <p:nvSpPr>
          <p:cNvPr id="40" name="Text 38"/>
          <p:cNvSpPr/>
          <p:nvPr/>
        </p:nvSpPr>
        <p:spPr>
          <a:xfrm>
            <a:off x="396835" y="5703451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Investing 10% of annual revenues in GenAI and Agentic AI capabilities[8]</a:t>
            </a:r>
            <a:endParaRPr lang="en-US" sz="850" dirty="0"/>
          </a:p>
        </p:txBody>
      </p:sp>
      <p:sp>
        <p:nvSpPr>
          <p:cNvPr id="41" name="Text 39"/>
          <p:cNvSpPr/>
          <p:nvPr/>
        </p:nvSpPr>
        <p:spPr>
          <a:xfrm>
            <a:off x="396835" y="5924550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Building "agents as a service" platform to reduce consultant dependency[3]</a:t>
            </a:r>
            <a:endParaRPr lang="en-US" sz="850" dirty="0"/>
          </a:p>
        </p:txBody>
      </p:sp>
      <p:sp>
        <p:nvSpPr>
          <p:cNvPr id="42" name="Text 40"/>
          <p:cNvSpPr/>
          <p:nvPr/>
        </p:nvSpPr>
        <p:spPr>
          <a:xfrm>
            <a:off x="396835" y="6145649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Developing autonomous agents for data analysis, coding, decision-making, and operations[9]</a:t>
            </a:r>
            <a:endParaRPr lang="en-US" sz="850" dirty="0"/>
          </a:p>
        </p:txBody>
      </p:sp>
      <p:sp>
        <p:nvSpPr>
          <p:cNvPr id="43" name="Text 41"/>
          <p:cNvSpPr/>
          <p:nvPr/>
        </p:nvSpPr>
        <p:spPr>
          <a:xfrm>
            <a:off x="396835" y="6440448"/>
            <a:ext cx="5471993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ATOM.AI Ecosystem as Market Accelerator[26][27]</a:t>
            </a:r>
            <a:endParaRPr lang="en-US" sz="1300" dirty="0"/>
          </a:p>
        </p:txBody>
      </p:sp>
      <p:sp>
        <p:nvSpPr>
          <p:cNvPr id="44" name="Text 42"/>
          <p:cNvSpPr/>
          <p:nvPr/>
        </p:nvSpPr>
        <p:spPr>
          <a:xfrm>
            <a:off x="396835" y="6766441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Launches 50+ industry-specific AI accelerators addressing "last-mile" adoption challenges</a:t>
            </a:r>
            <a:endParaRPr lang="en-US" sz="850" dirty="0"/>
          </a:p>
        </p:txBody>
      </p:sp>
      <p:sp>
        <p:nvSpPr>
          <p:cNvPr id="45" name="Text 43"/>
          <p:cNvSpPr/>
          <p:nvPr/>
        </p:nvSpPr>
        <p:spPr>
          <a:xfrm>
            <a:off x="396835" y="6987540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Reduces time-to-value by 50% through pre-built models, feature stores, and technical notebooks</a:t>
            </a:r>
            <a:endParaRPr lang="en-US" sz="850" dirty="0"/>
          </a:p>
        </p:txBody>
      </p:sp>
      <p:sp>
        <p:nvSpPr>
          <p:cNvPr id="46" name="Text 44"/>
          <p:cNvSpPr/>
          <p:nvPr/>
        </p:nvSpPr>
        <p:spPr>
          <a:xfrm>
            <a:off x="396835" y="7208639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Five-module architecture (Data Works, Algo Works, UI/UX Works, Solution Works, Automation Works) optimizing each phase of AI development</a:t>
            </a:r>
            <a:endParaRPr lang="en-US" sz="850" dirty="0"/>
          </a:p>
        </p:txBody>
      </p:sp>
      <p:sp>
        <p:nvSpPr>
          <p:cNvPr id="47" name="Text 45"/>
          <p:cNvSpPr/>
          <p:nvPr/>
        </p:nvSpPr>
        <p:spPr>
          <a:xfrm>
            <a:off x="7461171" y="5377458"/>
            <a:ext cx="4436864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 Mesh &amp; Edge Computing Integration</a:t>
            </a:r>
            <a:endParaRPr lang="en-US" sz="1300" dirty="0"/>
          </a:p>
        </p:txBody>
      </p:sp>
      <p:sp>
        <p:nvSpPr>
          <p:cNvPr id="48" name="Text 46"/>
          <p:cNvSpPr/>
          <p:nvPr/>
        </p:nvSpPr>
        <p:spPr>
          <a:xfrm>
            <a:off x="7461171" y="5703451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Tredence's data governance frameworks enabling decentralized data ownership patterns</a:t>
            </a:r>
            <a:endParaRPr lang="en-US" sz="850" dirty="0"/>
          </a:p>
        </p:txBody>
      </p:sp>
      <p:sp>
        <p:nvSpPr>
          <p:cNvPr id="49" name="Text 47"/>
          <p:cNvSpPr/>
          <p:nvPr/>
        </p:nvSpPr>
        <p:spPr>
          <a:xfrm>
            <a:off x="7461171" y="5924550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analytics capabilities on cloud platforms (Databricks, Snowflake) supporting edge use cases</a:t>
            </a:r>
            <a:endParaRPr lang="en-US" sz="850" dirty="0"/>
          </a:p>
        </p:txBody>
      </p:sp>
      <p:sp>
        <p:nvSpPr>
          <p:cNvPr id="50" name="Text 48"/>
          <p:cNvSpPr/>
          <p:nvPr/>
        </p:nvSpPr>
        <p:spPr>
          <a:xfrm>
            <a:off x="7461171" y="6219349"/>
            <a:ext cx="2986802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Customer Experience Focus</a:t>
            </a:r>
            <a:endParaRPr lang="en-US" sz="1300" dirty="0"/>
          </a:p>
        </p:txBody>
      </p:sp>
      <p:sp>
        <p:nvSpPr>
          <p:cNvPr id="51" name="Text 49"/>
          <p:cNvSpPr/>
          <p:nvPr/>
        </p:nvSpPr>
        <p:spPr>
          <a:xfrm>
            <a:off x="7461171" y="6545342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Market shift toward CXM as top priority aligns perfectly with Tredence's flagship offerings</a:t>
            </a:r>
            <a:endParaRPr lang="en-US" sz="850" dirty="0"/>
          </a:p>
        </p:txBody>
      </p:sp>
      <p:sp>
        <p:nvSpPr>
          <p:cNvPr id="52" name="Text 50"/>
          <p:cNvSpPr/>
          <p:nvPr/>
        </p:nvSpPr>
        <p:spPr>
          <a:xfrm>
            <a:off x="7461171" y="6766441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Customer Cosmos platform and last-mile adoption philosophy address core market need</a:t>
            </a:r>
            <a:endParaRPr lang="en-US" sz="850" dirty="0"/>
          </a:p>
        </p:txBody>
      </p:sp>
      <p:sp>
        <p:nvSpPr>
          <p:cNvPr id="53" name="Text 51"/>
          <p:cNvSpPr/>
          <p:nvPr/>
        </p:nvSpPr>
        <p:spPr>
          <a:xfrm>
            <a:off x="7461171" y="7061240"/>
            <a:ext cx="3254454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Real-Time Decision Intelligence</a:t>
            </a:r>
            <a:endParaRPr lang="en-US" sz="1300" dirty="0"/>
          </a:p>
        </p:txBody>
      </p:sp>
      <p:sp>
        <p:nvSpPr>
          <p:cNvPr id="54" name="Text 52"/>
          <p:cNvSpPr/>
          <p:nvPr/>
        </p:nvSpPr>
        <p:spPr>
          <a:xfrm>
            <a:off x="7461171" y="7387233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Tredence solutions emphasize operational activation and real-time decisioning</a:t>
            </a:r>
            <a:endParaRPr lang="en-US" sz="850" dirty="0"/>
          </a:p>
        </p:txBody>
      </p:sp>
      <p:sp>
        <p:nvSpPr>
          <p:cNvPr id="55" name="Text 53"/>
          <p:cNvSpPr/>
          <p:nvPr/>
        </p:nvSpPr>
        <p:spPr>
          <a:xfrm>
            <a:off x="7461171" y="7608332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AI/ML models deployed at edge for instantaneous personalization and orchestration</a:t>
            </a:r>
            <a:endParaRPr lang="en-US" sz="850" dirty="0"/>
          </a:p>
        </p:txBody>
      </p:sp>
      <p:sp>
        <p:nvSpPr>
          <p:cNvPr id="56" name="Shape 54"/>
          <p:cNvSpPr/>
          <p:nvPr/>
        </p:nvSpPr>
        <p:spPr>
          <a:xfrm>
            <a:off x="396835" y="8013637"/>
            <a:ext cx="13836729" cy="21788"/>
          </a:xfrm>
          <a:prstGeom prst="rect">
            <a:avLst/>
          </a:prstGeom>
          <a:solidFill>
            <a:srgbClr val="333F70">
              <a:alpha val="50000"/>
            </a:srgbClr>
          </a:solidFill>
          <a:ln/>
        </p:spPr>
      </p:sp>
      <p:sp>
        <p:nvSpPr>
          <p:cNvPr id="57" name="Text 55"/>
          <p:cNvSpPr/>
          <p:nvPr/>
        </p:nvSpPr>
        <p:spPr>
          <a:xfrm>
            <a:off x="396835" y="8205430"/>
            <a:ext cx="72480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6A68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SWOT Analysis: Tredence vs Evalueserve</a:t>
            </a:r>
            <a:endParaRPr lang="en-US" sz="2200" dirty="0"/>
          </a:p>
        </p:txBody>
      </p:sp>
      <p:sp>
        <p:nvSpPr>
          <p:cNvPr id="58" name="Text 56"/>
          <p:cNvSpPr/>
          <p:nvPr/>
        </p:nvSpPr>
        <p:spPr>
          <a:xfrm>
            <a:off x="396835" y="8605123"/>
            <a:ext cx="355080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Tredence SWOT Analysis</a:t>
            </a:r>
            <a:endParaRPr lang="en-US" sz="1750" dirty="0"/>
          </a:p>
        </p:txBody>
      </p:sp>
      <p:sp>
        <p:nvSpPr>
          <p:cNvPr id="59" name="Text 57"/>
          <p:cNvSpPr/>
          <p:nvPr/>
        </p:nvSpPr>
        <p:spPr>
          <a:xfrm>
            <a:off x="396835" y="8933974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6A68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STRENGTHS</a:t>
            </a:r>
            <a:endParaRPr lang="en-US" sz="1300" dirty="0"/>
          </a:p>
        </p:txBody>
      </p:sp>
      <p:sp>
        <p:nvSpPr>
          <p:cNvPr id="60" name="Shape 58"/>
          <p:cNvSpPr/>
          <p:nvPr/>
        </p:nvSpPr>
        <p:spPr>
          <a:xfrm>
            <a:off x="396835" y="9316641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61" name="Text 59"/>
          <p:cNvSpPr/>
          <p:nvPr/>
        </p:nvSpPr>
        <p:spPr>
          <a:xfrm>
            <a:off x="525423" y="9445228"/>
            <a:ext cx="257925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Last-Mile Adoption Expertise</a:t>
            </a:r>
            <a:endParaRPr lang="en-US" sz="1100" dirty="0"/>
          </a:p>
        </p:txBody>
      </p:sp>
      <p:sp>
        <p:nvSpPr>
          <p:cNvPr id="62" name="Text 60"/>
          <p:cNvSpPr/>
          <p:nvPr/>
        </p:nvSpPr>
        <p:spPr>
          <a:xfrm>
            <a:off x="525423" y="9690378"/>
            <a:ext cx="660451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Unique market position focused on operationalizing insights rather than just insight generation; recognized by Forrester as "best-in-class"[12][3]</a:t>
            </a:r>
            <a:endParaRPr lang="en-US" sz="850" dirty="0"/>
          </a:p>
        </p:txBody>
      </p:sp>
      <p:sp>
        <p:nvSpPr>
          <p:cNvPr id="63" name="Shape 61"/>
          <p:cNvSpPr/>
          <p:nvPr/>
        </p:nvSpPr>
        <p:spPr>
          <a:xfrm>
            <a:off x="7371874" y="9316641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64" name="Text 62"/>
          <p:cNvSpPr/>
          <p:nvPr/>
        </p:nvSpPr>
        <p:spPr>
          <a:xfrm>
            <a:off x="7500461" y="9445228"/>
            <a:ext cx="2550676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Vertical-First Deep Expertise</a:t>
            </a:r>
            <a:endParaRPr lang="en-US" sz="1100" dirty="0"/>
          </a:p>
        </p:txBody>
      </p:sp>
      <p:sp>
        <p:nvSpPr>
          <p:cNvPr id="65" name="Text 63"/>
          <p:cNvSpPr/>
          <p:nvPr/>
        </p:nvSpPr>
        <p:spPr>
          <a:xfrm>
            <a:off x="7500461" y="9690378"/>
            <a:ext cx="660451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Deep domain knowledge in high-value verticals (retail, CPG) with 8 of top 10 global retailers as clients, giving credibility and reference value[43]</a:t>
            </a:r>
            <a:endParaRPr lang="en-US" sz="850" dirty="0"/>
          </a:p>
        </p:txBody>
      </p:sp>
      <p:sp>
        <p:nvSpPr>
          <p:cNvPr id="66" name="Shape 64"/>
          <p:cNvSpPr/>
          <p:nvPr/>
        </p:nvSpPr>
        <p:spPr>
          <a:xfrm>
            <a:off x="396835" y="10295215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67" name="Text 65"/>
          <p:cNvSpPr/>
          <p:nvPr/>
        </p:nvSpPr>
        <p:spPr>
          <a:xfrm>
            <a:off x="525423" y="10423803"/>
            <a:ext cx="248042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Superior Revenue Efficiency</a:t>
            </a:r>
            <a:endParaRPr lang="en-US" sz="1100" dirty="0"/>
          </a:p>
        </p:txBody>
      </p:sp>
      <p:sp>
        <p:nvSpPr>
          <p:cNvPr id="68" name="Text 66"/>
          <p:cNvSpPr/>
          <p:nvPr/>
        </p:nvSpPr>
        <p:spPr>
          <a:xfrm>
            <a:off x="525423" y="10668952"/>
            <a:ext cx="660451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Revenue per employee of $314,600 vs. industry peers (Evalueserve $142,800), indicating higher-value engagement model[7]</a:t>
            </a:r>
            <a:endParaRPr lang="en-US" sz="850" dirty="0"/>
          </a:p>
        </p:txBody>
      </p:sp>
      <p:sp>
        <p:nvSpPr>
          <p:cNvPr id="69" name="Shape 67"/>
          <p:cNvSpPr/>
          <p:nvPr/>
        </p:nvSpPr>
        <p:spPr>
          <a:xfrm>
            <a:off x="7371874" y="10295215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70" name="Text 68"/>
          <p:cNvSpPr/>
          <p:nvPr/>
        </p:nvSpPr>
        <p:spPr>
          <a:xfrm>
            <a:off x="7500461" y="10423803"/>
            <a:ext cx="193869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Industry-Leading NPS</a:t>
            </a:r>
            <a:endParaRPr lang="en-US" sz="1100" dirty="0"/>
          </a:p>
        </p:txBody>
      </p:sp>
      <p:sp>
        <p:nvSpPr>
          <p:cNvPr id="71" name="Text 69"/>
          <p:cNvSpPr/>
          <p:nvPr/>
        </p:nvSpPr>
        <p:spPr>
          <a:xfrm>
            <a:off x="7500461" y="10668952"/>
            <a:ext cx="660451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Net Promoter Score of 57 (71% promoters, 15% passives, 14% detractors), ranking first among analytics peers and improving trajectory (aug 2022: -50 to Mar 2025: 57)[44]</a:t>
            </a:r>
            <a:endParaRPr lang="en-US" sz="850" dirty="0"/>
          </a:p>
        </p:txBody>
      </p:sp>
      <p:sp>
        <p:nvSpPr>
          <p:cNvPr id="72" name="Shape 70"/>
          <p:cNvSpPr/>
          <p:nvPr/>
        </p:nvSpPr>
        <p:spPr>
          <a:xfrm>
            <a:off x="396835" y="11287958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73" name="Text 71"/>
          <p:cNvSpPr/>
          <p:nvPr/>
        </p:nvSpPr>
        <p:spPr>
          <a:xfrm>
            <a:off x="525423" y="11416546"/>
            <a:ext cx="310836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Strategic Technology Partnerships</a:t>
            </a:r>
            <a:endParaRPr lang="en-US" sz="1100" dirty="0"/>
          </a:p>
        </p:txBody>
      </p:sp>
      <p:sp>
        <p:nvSpPr>
          <p:cNvPr id="74" name="Text 72"/>
          <p:cNvSpPr/>
          <p:nvPr/>
        </p:nvSpPr>
        <p:spPr>
          <a:xfrm>
            <a:off x="525423" y="11661696"/>
            <a:ext cx="660451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Strong alliances with hyperscalers (GCP awarded CPG Partner of Year 2025, Databricks Premier Partner, Snowflake Center of Excellence) enabling integrated solutions[24][4][21]</a:t>
            </a:r>
            <a:endParaRPr lang="en-US" sz="850" dirty="0"/>
          </a:p>
        </p:txBody>
      </p:sp>
      <p:sp>
        <p:nvSpPr>
          <p:cNvPr id="75" name="Shape 73"/>
          <p:cNvSpPr/>
          <p:nvPr/>
        </p:nvSpPr>
        <p:spPr>
          <a:xfrm>
            <a:off x="7371874" y="11287958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76" name="Text 74"/>
          <p:cNvSpPr/>
          <p:nvPr/>
        </p:nvSpPr>
        <p:spPr>
          <a:xfrm>
            <a:off x="7500461" y="11416546"/>
            <a:ext cx="258687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Proprietary IP &amp; Accelerators</a:t>
            </a:r>
            <a:endParaRPr lang="en-US" sz="1100" dirty="0"/>
          </a:p>
        </p:txBody>
      </p:sp>
      <p:sp>
        <p:nvSpPr>
          <p:cNvPr id="77" name="Text 75"/>
          <p:cNvSpPr/>
          <p:nvPr/>
        </p:nvSpPr>
        <p:spPr>
          <a:xfrm>
            <a:off x="7500461" y="11661696"/>
            <a:ext cx="660451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Portfolio of 140+ ATOM.AI accelerators reducing implementation time by 50% and enabling rapid deployment at scale[26]</a:t>
            </a:r>
            <a:endParaRPr lang="en-US" sz="850" dirty="0"/>
          </a:p>
        </p:txBody>
      </p:sp>
      <p:sp>
        <p:nvSpPr>
          <p:cNvPr id="78" name="Shape 76"/>
          <p:cNvSpPr/>
          <p:nvPr/>
        </p:nvSpPr>
        <p:spPr>
          <a:xfrm>
            <a:off x="396835" y="12266533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79" name="Text 77"/>
          <p:cNvSpPr/>
          <p:nvPr/>
        </p:nvSpPr>
        <p:spPr>
          <a:xfrm>
            <a:off x="525423" y="12395121"/>
            <a:ext cx="219741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Rapid Growth Trajectory</a:t>
            </a:r>
            <a:endParaRPr lang="en-US" sz="1100" dirty="0"/>
          </a:p>
        </p:txBody>
      </p:sp>
      <p:sp>
        <p:nvSpPr>
          <p:cNvPr id="80" name="Text 78"/>
          <p:cNvSpPr/>
          <p:nvPr/>
        </p:nvSpPr>
        <p:spPr>
          <a:xfrm>
            <a:off x="525423" y="12640270"/>
            <a:ext cx="660451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16% YoY employee growth, targeting 40-50% revenue growth, with $205M in cumulative funding indicating investor confidence[9][8]</a:t>
            </a:r>
            <a:endParaRPr lang="en-US" sz="850" dirty="0"/>
          </a:p>
        </p:txBody>
      </p:sp>
      <p:sp>
        <p:nvSpPr>
          <p:cNvPr id="81" name="Shape 79"/>
          <p:cNvSpPr/>
          <p:nvPr/>
        </p:nvSpPr>
        <p:spPr>
          <a:xfrm>
            <a:off x="7371874" y="12266533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82" name="Text 80"/>
          <p:cNvSpPr/>
          <p:nvPr/>
        </p:nvSpPr>
        <p:spPr>
          <a:xfrm>
            <a:off x="7500461" y="12395121"/>
            <a:ext cx="1914882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AgenticAI Leadership</a:t>
            </a:r>
            <a:endParaRPr lang="en-US" sz="1100" dirty="0"/>
          </a:p>
        </p:txBody>
      </p:sp>
      <p:sp>
        <p:nvSpPr>
          <p:cNvPr id="83" name="Text 81"/>
          <p:cNvSpPr/>
          <p:nvPr/>
        </p:nvSpPr>
        <p:spPr>
          <a:xfrm>
            <a:off x="7500461" y="12640270"/>
            <a:ext cx="660451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mover in autonomous agent development with 1,000+ employee training initiatives for next-generation AI capabilities[9]</a:t>
            </a:r>
            <a:endParaRPr lang="en-US" sz="850" dirty="0"/>
          </a:p>
        </p:txBody>
      </p:sp>
      <p:sp>
        <p:nvSpPr>
          <p:cNvPr id="84" name="Text 82"/>
          <p:cNvSpPr/>
          <p:nvPr/>
        </p:nvSpPr>
        <p:spPr>
          <a:xfrm>
            <a:off x="396835" y="13301782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B4EEE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WEAKNESSES</a:t>
            </a:r>
            <a:endParaRPr lang="en-US" sz="1300" dirty="0"/>
          </a:p>
        </p:txBody>
      </p:sp>
      <p:sp>
        <p:nvSpPr>
          <p:cNvPr id="85" name="Shape 83"/>
          <p:cNvSpPr/>
          <p:nvPr/>
        </p:nvSpPr>
        <p:spPr>
          <a:xfrm>
            <a:off x="396835" y="13684448"/>
            <a:ext cx="4536638" cy="1484948"/>
          </a:xfrm>
          <a:prstGeom prst="roundRect">
            <a:avLst>
              <a:gd name="adj" fmla="val 320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6" name="Shape 84"/>
          <p:cNvSpPr/>
          <p:nvPr/>
        </p:nvSpPr>
        <p:spPr>
          <a:xfrm>
            <a:off x="517803" y="13805416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26A688"/>
          </a:solidFill>
          <a:ln/>
        </p:spPr>
      </p:sp>
      <p:pic>
        <p:nvPicPr>
          <p:cNvPr id="87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1386" y="13898999"/>
            <a:ext cx="152995" cy="152995"/>
          </a:xfrm>
          <a:prstGeom prst="rect">
            <a:avLst/>
          </a:prstGeom>
        </p:spPr>
      </p:pic>
      <p:sp>
        <p:nvSpPr>
          <p:cNvPr id="88" name="Text 85"/>
          <p:cNvSpPr/>
          <p:nvPr/>
        </p:nvSpPr>
        <p:spPr>
          <a:xfrm>
            <a:off x="517803" y="14258925"/>
            <a:ext cx="186273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Smaller Overall Scale</a:t>
            </a:r>
            <a:endParaRPr lang="en-US" sz="1100" dirty="0"/>
          </a:p>
        </p:txBody>
      </p:sp>
      <p:sp>
        <p:nvSpPr>
          <p:cNvPr id="89" name="Text 86"/>
          <p:cNvSpPr/>
          <p:nvPr/>
        </p:nvSpPr>
        <p:spPr>
          <a:xfrm>
            <a:off x="517803" y="14504075"/>
            <a:ext cx="429470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$794.7M revenue vs. Evalueserve's $928.5M; larger Evalueserve enables broader geographic and vertical coverage[16][7]</a:t>
            </a:r>
            <a:endParaRPr lang="en-US" sz="850" dirty="0"/>
          </a:p>
        </p:txBody>
      </p:sp>
      <p:sp>
        <p:nvSpPr>
          <p:cNvPr id="90" name="Shape 87"/>
          <p:cNvSpPr/>
          <p:nvPr/>
        </p:nvSpPr>
        <p:spPr>
          <a:xfrm>
            <a:off x="5046821" y="13684448"/>
            <a:ext cx="4536638" cy="1484948"/>
          </a:xfrm>
          <a:prstGeom prst="roundRect">
            <a:avLst>
              <a:gd name="adj" fmla="val 320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1" name="Shape 88"/>
          <p:cNvSpPr/>
          <p:nvPr/>
        </p:nvSpPr>
        <p:spPr>
          <a:xfrm>
            <a:off x="5167789" y="13805416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26A688"/>
          </a:solidFill>
          <a:ln/>
        </p:spPr>
      </p:sp>
      <p:pic>
        <p:nvPicPr>
          <p:cNvPr id="92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1372" y="13898999"/>
            <a:ext cx="152995" cy="152995"/>
          </a:xfrm>
          <a:prstGeom prst="rect">
            <a:avLst/>
          </a:prstGeom>
        </p:spPr>
      </p:pic>
      <p:sp>
        <p:nvSpPr>
          <p:cNvPr id="93" name="Text 89"/>
          <p:cNvSpPr/>
          <p:nvPr/>
        </p:nvSpPr>
        <p:spPr>
          <a:xfrm>
            <a:off x="5167789" y="14258925"/>
            <a:ext cx="258579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Emerging Company Maturity</a:t>
            </a:r>
            <a:endParaRPr lang="en-US" sz="1100" dirty="0"/>
          </a:p>
        </p:txBody>
      </p:sp>
      <p:sp>
        <p:nvSpPr>
          <p:cNvPr id="94" name="Text 90"/>
          <p:cNvSpPr/>
          <p:nvPr/>
        </p:nvSpPr>
        <p:spPr>
          <a:xfrm>
            <a:off x="5167789" y="14504075"/>
            <a:ext cx="429470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Founded 2013 (vs. Evalueserve 2000) means less historical track record and brand recognition among some enterprise segments[16][1]</a:t>
            </a:r>
            <a:endParaRPr lang="en-US" sz="850" dirty="0"/>
          </a:p>
        </p:txBody>
      </p:sp>
      <p:sp>
        <p:nvSpPr>
          <p:cNvPr id="95" name="Shape 91"/>
          <p:cNvSpPr/>
          <p:nvPr/>
        </p:nvSpPr>
        <p:spPr>
          <a:xfrm>
            <a:off x="9696807" y="13684448"/>
            <a:ext cx="4536638" cy="1484948"/>
          </a:xfrm>
          <a:prstGeom prst="roundRect">
            <a:avLst>
              <a:gd name="adj" fmla="val 320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6" name="Shape 92"/>
          <p:cNvSpPr/>
          <p:nvPr/>
        </p:nvSpPr>
        <p:spPr>
          <a:xfrm>
            <a:off x="9817775" y="13805416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26A688"/>
          </a:solidFill>
          <a:ln/>
        </p:spPr>
      </p:sp>
      <p:pic>
        <p:nvPicPr>
          <p:cNvPr id="97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11358" y="13898999"/>
            <a:ext cx="152995" cy="152995"/>
          </a:xfrm>
          <a:prstGeom prst="rect">
            <a:avLst/>
          </a:prstGeom>
        </p:spPr>
      </p:pic>
      <p:sp>
        <p:nvSpPr>
          <p:cNvPr id="98" name="Text 93"/>
          <p:cNvSpPr/>
          <p:nvPr/>
        </p:nvSpPr>
        <p:spPr>
          <a:xfrm>
            <a:off x="9817775" y="14258925"/>
            <a:ext cx="238470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Geographic Concentration</a:t>
            </a:r>
            <a:endParaRPr lang="en-US" sz="1100" dirty="0"/>
          </a:p>
        </p:txBody>
      </p:sp>
      <p:sp>
        <p:nvSpPr>
          <p:cNvPr id="99" name="Text 94"/>
          <p:cNvSpPr/>
          <p:nvPr/>
        </p:nvSpPr>
        <p:spPr>
          <a:xfrm>
            <a:off x="9817775" y="14504075"/>
            <a:ext cx="4294703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 80% revenue from North America creates revenue concentration risk; international expansion still in early stages with Dubai office recently opened[10][5]</a:t>
            </a:r>
            <a:endParaRPr lang="en-US" sz="850" dirty="0"/>
          </a:p>
        </p:txBody>
      </p:sp>
      <p:sp>
        <p:nvSpPr>
          <p:cNvPr id="100" name="Shape 95"/>
          <p:cNvSpPr/>
          <p:nvPr/>
        </p:nvSpPr>
        <p:spPr>
          <a:xfrm>
            <a:off x="396835" y="15296912"/>
            <a:ext cx="4536638" cy="1303496"/>
          </a:xfrm>
          <a:prstGeom prst="roundRect">
            <a:avLst>
              <a:gd name="adj" fmla="val 365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1" name="Shape 96"/>
          <p:cNvSpPr/>
          <p:nvPr/>
        </p:nvSpPr>
        <p:spPr>
          <a:xfrm>
            <a:off x="517803" y="15417879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26A688"/>
          </a:solidFill>
          <a:ln/>
        </p:spPr>
      </p:sp>
      <p:pic>
        <p:nvPicPr>
          <p:cNvPr id="102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1386" y="15511463"/>
            <a:ext cx="152995" cy="152995"/>
          </a:xfrm>
          <a:prstGeom prst="rect">
            <a:avLst/>
          </a:prstGeom>
        </p:spPr>
      </p:pic>
      <p:sp>
        <p:nvSpPr>
          <p:cNvPr id="103" name="Text 97"/>
          <p:cNvSpPr/>
          <p:nvPr/>
        </p:nvSpPr>
        <p:spPr>
          <a:xfrm>
            <a:off x="517803" y="15871388"/>
            <a:ext cx="2389942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Talent Attrition Challenges</a:t>
            </a:r>
            <a:endParaRPr lang="en-US" sz="1100" dirty="0"/>
          </a:p>
        </p:txBody>
      </p:sp>
      <p:sp>
        <p:nvSpPr>
          <p:cNvPr id="104" name="Text 98"/>
          <p:cNvSpPr/>
          <p:nvPr/>
        </p:nvSpPr>
        <p:spPr>
          <a:xfrm>
            <a:off x="517803" y="16116538"/>
            <a:ext cx="429470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Internal reviews report "heavy attrition" with work-life balance rated 3.1/5, often attributed to high workload and project intensity[45]</a:t>
            </a:r>
            <a:endParaRPr lang="en-US" sz="850" dirty="0"/>
          </a:p>
        </p:txBody>
      </p:sp>
      <p:sp>
        <p:nvSpPr>
          <p:cNvPr id="105" name="Shape 99"/>
          <p:cNvSpPr/>
          <p:nvPr/>
        </p:nvSpPr>
        <p:spPr>
          <a:xfrm>
            <a:off x="5046821" y="15296912"/>
            <a:ext cx="4536638" cy="1303496"/>
          </a:xfrm>
          <a:prstGeom prst="roundRect">
            <a:avLst>
              <a:gd name="adj" fmla="val 365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6" name="Shape 100"/>
          <p:cNvSpPr/>
          <p:nvPr/>
        </p:nvSpPr>
        <p:spPr>
          <a:xfrm>
            <a:off x="5167789" y="15417879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26A688"/>
          </a:solidFill>
          <a:ln/>
        </p:spPr>
      </p:sp>
      <p:pic>
        <p:nvPicPr>
          <p:cNvPr id="107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1372" y="15511463"/>
            <a:ext cx="152995" cy="152995"/>
          </a:xfrm>
          <a:prstGeom prst="rect">
            <a:avLst/>
          </a:prstGeom>
        </p:spPr>
      </p:pic>
      <p:sp>
        <p:nvSpPr>
          <p:cNvPr id="108" name="Text 101"/>
          <p:cNvSpPr/>
          <p:nvPr/>
        </p:nvSpPr>
        <p:spPr>
          <a:xfrm>
            <a:off x="5167789" y="15871388"/>
            <a:ext cx="287714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Higher Implementation Intensity</a:t>
            </a:r>
            <a:endParaRPr lang="en-US" sz="1100" dirty="0"/>
          </a:p>
        </p:txBody>
      </p:sp>
      <p:sp>
        <p:nvSpPr>
          <p:cNvPr id="109" name="Text 102"/>
          <p:cNvSpPr/>
          <p:nvPr/>
        </p:nvSpPr>
        <p:spPr>
          <a:xfrm>
            <a:off x="5167789" y="16116538"/>
            <a:ext cx="429470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 solutions require more engagement and resource allocation vs. more standardized consulting approaches, limiting scalability in certain segments</a:t>
            </a:r>
            <a:endParaRPr lang="en-US" sz="850" dirty="0"/>
          </a:p>
        </p:txBody>
      </p:sp>
      <p:sp>
        <p:nvSpPr>
          <p:cNvPr id="110" name="Shape 103"/>
          <p:cNvSpPr/>
          <p:nvPr/>
        </p:nvSpPr>
        <p:spPr>
          <a:xfrm>
            <a:off x="9696807" y="15296912"/>
            <a:ext cx="4536638" cy="1303496"/>
          </a:xfrm>
          <a:prstGeom prst="roundRect">
            <a:avLst>
              <a:gd name="adj" fmla="val 365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1" name="Shape 104"/>
          <p:cNvSpPr/>
          <p:nvPr/>
        </p:nvSpPr>
        <p:spPr>
          <a:xfrm>
            <a:off x="9817775" y="15417879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26A688"/>
          </a:solidFill>
          <a:ln/>
        </p:spPr>
      </p:sp>
      <p:pic>
        <p:nvPicPr>
          <p:cNvPr id="112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11358" y="15511463"/>
            <a:ext cx="152995" cy="152995"/>
          </a:xfrm>
          <a:prstGeom prst="rect">
            <a:avLst/>
          </a:prstGeom>
        </p:spPr>
      </p:pic>
      <p:sp>
        <p:nvSpPr>
          <p:cNvPr id="113" name="Text 105"/>
          <p:cNvSpPr/>
          <p:nvPr/>
        </p:nvSpPr>
        <p:spPr>
          <a:xfrm>
            <a:off x="9817775" y="15871388"/>
            <a:ext cx="241696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Bench Management Issues</a:t>
            </a:r>
            <a:endParaRPr lang="en-US" sz="1100" dirty="0"/>
          </a:p>
        </p:txBody>
      </p:sp>
      <p:sp>
        <p:nvSpPr>
          <p:cNvPr id="114" name="Text 106"/>
          <p:cNvSpPr/>
          <p:nvPr/>
        </p:nvSpPr>
        <p:spPr>
          <a:xfrm>
            <a:off x="9817775" y="16116538"/>
            <a:ext cx="429470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Bench policy noted as strict with probation period (if not on project by end of probation, asked to leave), creating employee retention challenges[45]</a:t>
            </a:r>
            <a:endParaRPr lang="en-US" sz="850" dirty="0"/>
          </a:p>
        </p:txBody>
      </p:sp>
      <p:sp>
        <p:nvSpPr>
          <p:cNvPr id="115" name="Text 107"/>
          <p:cNvSpPr/>
          <p:nvPr/>
        </p:nvSpPr>
        <p:spPr>
          <a:xfrm>
            <a:off x="396835" y="16770429"/>
            <a:ext cx="1734979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6A68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OPPORTUNITIES</a:t>
            </a:r>
            <a:endParaRPr lang="en-US" sz="1300" dirty="0"/>
          </a:p>
        </p:txBody>
      </p:sp>
      <p:pic>
        <p:nvPicPr>
          <p:cNvPr id="116" name="Image 6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835" y="17153096"/>
            <a:ext cx="4612243" cy="453628"/>
          </a:xfrm>
          <a:prstGeom prst="rect">
            <a:avLst/>
          </a:prstGeom>
        </p:spPr>
      </p:pic>
      <p:sp>
        <p:nvSpPr>
          <p:cNvPr id="117" name="Text 108"/>
          <p:cNvSpPr/>
          <p:nvPr/>
        </p:nvSpPr>
        <p:spPr>
          <a:xfrm>
            <a:off x="510183" y="17720072"/>
            <a:ext cx="206240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BFSI Market Expansion</a:t>
            </a:r>
            <a:endParaRPr lang="en-US" sz="1100" dirty="0"/>
          </a:p>
        </p:txBody>
      </p:sp>
      <p:sp>
        <p:nvSpPr>
          <p:cNvPr id="118" name="Text 109"/>
          <p:cNvSpPr/>
          <p:nvPr/>
        </p:nvSpPr>
        <p:spPr>
          <a:xfrm>
            <a:off x="510183" y="17965222"/>
            <a:ext cx="438554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Further Advisory acquisition (April 2025) provides strategic entry into banking/financial services with 150+ consultants and deep domain expertise[29]</a:t>
            </a:r>
            <a:endParaRPr lang="en-US" sz="850" dirty="0"/>
          </a:p>
        </p:txBody>
      </p:sp>
      <p:pic>
        <p:nvPicPr>
          <p:cNvPr id="119" name="Image 7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09078" y="17153096"/>
            <a:ext cx="4612243" cy="453628"/>
          </a:xfrm>
          <a:prstGeom prst="rect">
            <a:avLst/>
          </a:prstGeom>
        </p:spPr>
      </p:pic>
      <p:sp>
        <p:nvSpPr>
          <p:cNvPr id="120" name="Text 110"/>
          <p:cNvSpPr/>
          <p:nvPr/>
        </p:nvSpPr>
        <p:spPr>
          <a:xfrm>
            <a:off x="5122426" y="17720072"/>
            <a:ext cx="2955727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Healthcare/Life Sciences Growth</a:t>
            </a:r>
            <a:endParaRPr lang="en-US" sz="1100" dirty="0"/>
          </a:p>
        </p:txBody>
      </p:sp>
      <p:sp>
        <p:nvSpPr>
          <p:cNvPr id="121" name="Text 111"/>
          <p:cNvSpPr/>
          <p:nvPr/>
        </p:nvSpPr>
        <p:spPr>
          <a:xfrm>
            <a:off x="5122426" y="17965222"/>
            <a:ext cx="438554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Emerging vertical with 35.8% expected CAGR in India healthcare data analytics; Tredence beginning to establish presence</a:t>
            </a:r>
            <a:endParaRPr lang="en-US" sz="850" dirty="0"/>
          </a:p>
        </p:txBody>
      </p:sp>
      <p:pic>
        <p:nvPicPr>
          <p:cNvPr id="122" name="Image 8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21322" y="17153096"/>
            <a:ext cx="4612243" cy="453628"/>
          </a:xfrm>
          <a:prstGeom prst="rect">
            <a:avLst/>
          </a:prstGeom>
        </p:spPr>
      </p:pic>
      <p:sp>
        <p:nvSpPr>
          <p:cNvPr id="123" name="Text 112"/>
          <p:cNvSpPr/>
          <p:nvPr/>
        </p:nvSpPr>
        <p:spPr>
          <a:xfrm>
            <a:off x="9734669" y="17720072"/>
            <a:ext cx="1768554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GenAI Monetization</a:t>
            </a:r>
            <a:endParaRPr lang="en-US" sz="1100" dirty="0"/>
          </a:p>
        </p:txBody>
      </p:sp>
      <p:sp>
        <p:nvSpPr>
          <p:cNvPr id="124" name="Text 113"/>
          <p:cNvSpPr/>
          <p:nvPr/>
        </p:nvSpPr>
        <p:spPr>
          <a:xfrm>
            <a:off x="9734669" y="17965222"/>
            <a:ext cx="438554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10% of revenue reinvestment in GenAI/Agentic AI positions Tredence to capture emerging agentic AI market before scaling to mainstream adoption[9]</a:t>
            </a:r>
            <a:endParaRPr lang="en-US" sz="850" dirty="0"/>
          </a:p>
        </p:txBody>
      </p:sp>
      <p:pic>
        <p:nvPicPr>
          <p:cNvPr id="125" name="Image 9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6835" y="18568988"/>
            <a:ext cx="6918365" cy="453628"/>
          </a:xfrm>
          <a:prstGeom prst="rect">
            <a:avLst/>
          </a:prstGeom>
        </p:spPr>
      </p:pic>
      <p:sp>
        <p:nvSpPr>
          <p:cNvPr id="126" name="Text 114"/>
          <p:cNvSpPr/>
          <p:nvPr/>
        </p:nvSpPr>
        <p:spPr>
          <a:xfrm>
            <a:off x="510183" y="19135963"/>
            <a:ext cx="213633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International Expansion</a:t>
            </a:r>
            <a:endParaRPr lang="en-US" sz="1100" dirty="0"/>
          </a:p>
        </p:txBody>
      </p:sp>
      <p:sp>
        <p:nvSpPr>
          <p:cNvPr id="127" name="Text 115"/>
          <p:cNvSpPr/>
          <p:nvPr/>
        </p:nvSpPr>
        <p:spPr>
          <a:xfrm>
            <a:off x="510183" y="19381113"/>
            <a:ext cx="669167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Target of 20% non-US revenue; Middle East market entry with Dubai office, Europe expansion underway, high-growth Indian market with 4,000 employees for global delivery</a:t>
            </a:r>
            <a:endParaRPr lang="en-US" sz="850" dirty="0"/>
          </a:p>
        </p:txBody>
      </p:sp>
      <p:pic>
        <p:nvPicPr>
          <p:cNvPr id="128" name="Image 10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5200" y="18568988"/>
            <a:ext cx="6918365" cy="453628"/>
          </a:xfrm>
          <a:prstGeom prst="rect">
            <a:avLst/>
          </a:prstGeom>
        </p:spPr>
      </p:pic>
      <p:sp>
        <p:nvSpPr>
          <p:cNvPr id="129" name="Text 116"/>
          <p:cNvSpPr/>
          <p:nvPr/>
        </p:nvSpPr>
        <p:spPr>
          <a:xfrm>
            <a:off x="7428548" y="19135963"/>
            <a:ext cx="2151340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M&amp;A Consolidation Play</a:t>
            </a:r>
            <a:endParaRPr lang="en-US" sz="1100" dirty="0"/>
          </a:p>
        </p:txBody>
      </p:sp>
      <p:sp>
        <p:nvSpPr>
          <p:cNvPr id="130" name="Text 117"/>
          <p:cNvSpPr/>
          <p:nvPr/>
        </p:nvSpPr>
        <p:spPr>
          <a:xfrm>
            <a:off x="7428548" y="19381113"/>
            <a:ext cx="669167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Industry consolidation trend; Tredence well-positioned for bolt-on acquisitions to expand capabilities (Further Advisory example demonstrates execution capability)</a:t>
            </a:r>
            <a:endParaRPr lang="en-US" sz="850" dirty="0"/>
          </a:p>
        </p:txBody>
      </p:sp>
      <p:pic>
        <p:nvPicPr>
          <p:cNvPr id="131" name="Image 11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6835" y="19857363"/>
            <a:ext cx="6918365" cy="453628"/>
          </a:xfrm>
          <a:prstGeom prst="rect">
            <a:avLst/>
          </a:prstGeom>
        </p:spPr>
      </p:pic>
      <p:sp>
        <p:nvSpPr>
          <p:cNvPr id="132" name="Text 118"/>
          <p:cNvSpPr/>
          <p:nvPr/>
        </p:nvSpPr>
        <p:spPr>
          <a:xfrm>
            <a:off x="510183" y="20424338"/>
            <a:ext cx="203739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Platform Monetization</a:t>
            </a:r>
            <a:endParaRPr lang="en-US" sz="1100" dirty="0"/>
          </a:p>
        </p:txBody>
      </p:sp>
      <p:sp>
        <p:nvSpPr>
          <p:cNvPr id="133" name="Text 119"/>
          <p:cNvSpPr/>
          <p:nvPr/>
        </p:nvSpPr>
        <p:spPr>
          <a:xfrm>
            <a:off x="510183" y="20669488"/>
            <a:ext cx="669167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Shift from pure services toward platform licensing (Customer Cosmos, TALP, ATOM.AI as managed services) improving margin profile</a:t>
            </a:r>
            <a:endParaRPr lang="en-US" sz="850" dirty="0"/>
          </a:p>
        </p:txBody>
      </p:sp>
      <p:pic>
        <p:nvPicPr>
          <p:cNvPr id="134" name="Image 12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15200" y="19857363"/>
            <a:ext cx="6918365" cy="453628"/>
          </a:xfrm>
          <a:prstGeom prst="rect">
            <a:avLst/>
          </a:prstGeom>
        </p:spPr>
      </p:pic>
      <p:sp>
        <p:nvSpPr>
          <p:cNvPr id="135" name="Text 120"/>
          <p:cNvSpPr/>
          <p:nvPr/>
        </p:nvSpPr>
        <p:spPr>
          <a:xfrm>
            <a:off x="7428548" y="20424338"/>
            <a:ext cx="2544604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MarketShare Growth in CXM</a:t>
            </a:r>
            <a:endParaRPr lang="en-US" sz="1100" dirty="0"/>
          </a:p>
        </p:txBody>
      </p:sp>
      <p:sp>
        <p:nvSpPr>
          <p:cNvPr id="136" name="Text 121"/>
          <p:cNvSpPr/>
          <p:nvPr/>
        </p:nvSpPr>
        <p:spPr>
          <a:xfrm>
            <a:off x="7428548" y="20669488"/>
            <a:ext cx="669167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Forrester CXM market leadership (Q2 2025 Leader) positions Tredence to capture growing CXM transformation budgets as enterprises prioritize customer experience</a:t>
            </a:r>
            <a:endParaRPr lang="en-US" sz="850" dirty="0"/>
          </a:p>
        </p:txBody>
      </p:sp>
      <p:sp>
        <p:nvSpPr>
          <p:cNvPr id="137" name="Text 122"/>
          <p:cNvSpPr/>
          <p:nvPr/>
        </p:nvSpPr>
        <p:spPr>
          <a:xfrm>
            <a:off x="396835" y="21315759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19224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THREATS</a:t>
            </a:r>
            <a:endParaRPr lang="en-US" sz="1300" dirty="0"/>
          </a:p>
        </p:txBody>
      </p:sp>
      <p:sp>
        <p:nvSpPr>
          <p:cNvPr id="138" name="Text 123"/>
          <p:cNvSpPr/>
          <p:nvPr/>
        </p:nvSpPr>
        <p:spPr>
          <a:xfrm>
            <a:off x="396835" y="21800463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1"/>
            </a:pPr>
            <a:r>
              <a:rPr lang="en-US" sz="8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Intensifying Competition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Larger consultancies (Accenture, Deloitte, IBM) expanding analytics practices; mid-tier competitors (Fractal $1.94B, Tiger $2B) growing faster[14][15]</a:t>
            </a:r>
            <a:endParaRPr lang="en-US" sz="850" dirty="0"/>
          </a:p>
        </p:txBody>
      </p:sp>
      <p:sp>
        <p:nvSpPr>
          <p:cNvPr id="139" name="Text 124"/>
          <p:cNvSpPr/>
          <p:nvPr/>
        </p:nvSpPr>
        <p:spPr>
          <a:xfrm>
            <a:off x="396835" y="22203013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2"/>
            </a:pPr>
            <a:r>
              <a:rPr lang="en-US" sz="8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Margin Compression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Shift toward GenAI and automation threatening services-based revenue models that currently drive profitability; traditional consulting margins under pressure</a:t>
            </a:r>
            <a:endParaRPr lang="en-US" sz="850" dirty="0"/>
          </a:p>
        </p:txBody>
      </p:sp>
      <p:sp>
        <p:nvSpPr>
          <p:cNvPr id="140" name="Text 125"/>
          <p:cNvSpPr/>
          <p:nvPr/>
        </p:nvSpPr>
        <p:spPr>
          <a:xfrm>
            <a:off x="396835" y="22605563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3"/>
            </a:pPr>
            <a:r>
              <a:rPr lang="en-US" sz="8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Talent War for AI Expertise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Competition for GenAI and ML talent intensifying; Tredence's attrition rates suggest difficulty retaining top talent vs. better-capitalized competitors</a:t>
            </a:r>
            <a:endParaRPr lang="en-US" sz="850" dirty="0"/>
          </a:p>
        </p:txBody>
      </p:sp>
      <p:sp>
        <p:nvSpPr>
          <p:cNvPr id="141" name="Text 126"/>
          <p:cNvSpPr/>
          <p:nvPr/>
        </p:nvSpPr>
        <p:spPr>
          <a:xfrm>
            <a:off x="396835" y="23008114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4"/>
            </a:pPr>
            <a:r>
              <a:rPr lang="en-US" sz="8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Economic Sensitivity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Data analytics spending susceptible to recessionary pressures; enterprise delays in transformations could impact revenue growth[46]</a:t>
            </a:r>
            <a:endParaRPr lang="en-US" sz="850" dirty="0"/>
          </a:p>
        </p:txBody>
      </p:sp>
      <p:sp>
        <p:nvSpPr>
          <p:cNvPr id="142" name="Text 127"/>
          <p:cNvSpPr/>
          <p:nvPr/>
        </p:nvSpPr>
        <p:spPr>
          <a:xfrm>
            <a:off x="7461171" y="21800463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1"/>
            </a:pPr>
            <a:r>
              <a:rPr lang="en-US" sz="8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Technology Disruption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Rapid evolution of GenAI capabilities and agentic AI; if competitors develop superior accelerators/platforms, Tredence's IP advantage erodes</a:t>
            </a:r>
            <a:endParaRPr lang="en-US" sz="850" dirty="0"/>
          </a:p>
        </p:txBody>
      </p:sp>
      <p:sp>
        <p:nvSpPr>
          <p:cNvPr id="143" name="Text 128"/>
          <p:cNvSpPr/>
          <p:nvPr/>
        </p:nvSpPr>
        <p:spPr>
          <a:xfrm>
            <a:off x="7461171" y="22203013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2"/>
            </a:pPr>
            <a:r>
              <a:rPr lang="en-US" sz="8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Hyperscaler Direct Competition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Google Cloud, AWS, Azure increasingly offering native analytics and AI services, reducing intermediary consulting value</a:t>
            </a:r>
            <a:endParaRPr lang="en-US" sz="850" dirty="0"/>
          </a:p>
        </p:txBody>
      </p:sp>
      <p:sp>
        <p:nvSpPr>
          <p:cNvPr id="144" name="Text 129"/>
          <p:cNvSpPr/>
          <p:nvPr/>
        </p:nvSpPr>
        <p:spPr>
          <a:xfrm>
            <a:off x="7461171" y="22605563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3"/>
            </a:pPr>
            <a:r>
              <a:rPr lang="en-US" sz="8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Client Consolidation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Fewer, larger customers create concentration risk; loss of major retail or CPG customer significantly impacts revenues</a:t>
            </a:r>
            <a:endParaRPr lang="en-US" sz="850" dirty="0"/>
          </a:p>
        </p:txBody>
      </p:sp>
      <p:sp>
        <p:nvSpPr>
          <p:cNvPr id="145" name="Shape 130"/>
          <p:cNvSpPr/>
          <p:nvPr/>
        </p:nvSpPr>
        <p:spPr>
          <a:xfrm>
            <a:off x="396835" y="23594870"/>
            <a:ext cx="13836729" cy="21788"/>
          </a:xfrm>
          <a:prstGeom prst="rect">
            <a:avLst/>
          </a:prstGeom>
          <a:solidFill>
            <a:srgbClr val="333F70">
              <a:alpha val="50000"/>
            </a:srgbClr>
          </a:solidFill>
          <a:ln/>
        </p:spPr>
      </p:sp>
      <p:sp>
        <p:nvSpPr>
          <p:cNvPr id="146" name="Text 131"/>
          <p:cNvSpPr/>
          <p:nvPr/>
        </p:nvSpPr>
        <p:spPr>
          <a:xfrm>
            <a:off x="396835" y="23786663"/>
            <a:ext cx="395478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Evalueserve SWOT Analysis</a:t>
            </a:r>
            <a:endParaRPr lang="en-US" sz="1750" dirty="0"/>
          </a:p>
        </p:txBody>
      </p:sp>
      <p:sp>
        <p:nvSpPr>
          <p:cNvPr id="147" name="Text 132"/>
          <p:cNvSpPr/>
          <p:nvPr/>
        </p:nvSpPr>
        <p:spPr>
          <a:xfrm>
            <a:off x="396835" y="24115514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6A68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STRENGTHS</a:t>
            </a:r>
            <a:endParaRPr lang="en-US" sz="1300" dirty="0"/>
          </a:p>
        </p:txBody>
      </p:sp>
      <p:sp>
        <p:nvSpPr>
          <p:cNvPr id="148" name="Shape 133"/>
          <p:cNvSpPr/>
          <p:nvPr/>
        </p:nvSpPr>
        <p:spPr>
          <a:xfrm>
            <a:off x="396835" y="24498181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9" name="Text 134"/>
          <p:cNvSpPr/>
          <p:nvPr/>
        </p:nvSpPr>
        <p:spPr>
          <a:xfrm>
            <a:off x="439341" y="24519374"/>
            <a:ext cx="170021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1300" dirty="0"/>
          </a:p>
        </p:txBody>
      </p:sp>
      <p:sp>
        <p:nvSpPr>
          <p:cNvPr id="150" name="Text 135"/>
          <p:cNvSpPr/>
          <p:nvPr/>
        </p:nvSpPr>
        <p:spPr>
          <a:xfrm>
            <a:off x="765334" y="24537114"/>
            <a:ext cx="2125742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Scale &amp; Global Presence</a:t>
            </a:r>
            <a:endParaRPr lang="en-US" sz="1100" dirty="0"/>
          </a:p>
        </p:txBody>
      </p:sp>
      <p:sp>
        <p:nvSpPr>
          <p:cNvPr id="151" name="Text 136"/>
          <p:cNvSpPr/>
          <p:nvPr/>
        </p:nvSpPr>
        <p:spPr>
          <a:xfrm>
            <a:off x="765334" y="24782264"/>
            <a:ext cx="1346823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$928.5M revenue with 6,311 employees provides resources for geographic expansion and diverse service offerings beyond just analytics[18][16]</a:t>
            </a:r>
            <a:endParaRPr lang="en-US" sz="850" dirty="0"/>
          </a:p>
        </p:txBody>
      </p:sp>
      <p:sp>
        <p:nvSpPr>
          <p:cNvPr id="152" name="Shape 137"/>
          <p:cNvSpPr/>
          <p:nvPr/>
        </p:nvSpPr>
        <p:spPr>
          <a:xfrm>
            <a:off x="396835" y="25190529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53" name="Text 138"/>
          <p:cNvSpPr/>
          <p:nvPr/>
        </p:nvSpPr>
        <p:spPr>
          <a:xfrm>
            <a:off x="439341" y="25211723"/>
            <a:ext cx="170021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1300" dirty="0"/>
          </a:p>
        </p:txBody>
      </p:sp>
      <p:sp>
        <p:nvSpPr>
          <p:cNvPr id="154" name="Text 139"/>
          <p:cNvSpPr/>
          <p:nvPr/>
        </p:nvSpPr>
        <p:spPr>
          <a:xfrm>
            <a:off x="765334" y="25229463"/>
            <a:ext cx="250459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Established Brand &amp; History</a:t>
            </a:r>
            <a:endParaRPr lang="en-US" sz="1100" dirty="0"/>
          </a:p>
        </p:txBody>
      </p:sp>
      <p:sp>
        <p:nvSpPr>
          <p:cNvPr id="155" name="Text 140"/>
          <p:cNvSpPr/>
          <p:nvPr/>
        </p:nvSpPr>
        <p:spPr>
          <a:xfrm>
            <a:off x="765334" y="25474612"/>
            <a:ext cx="1346823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25-year track record (founded 2000) with established relationships across Fortune 1000 companies and recognized credibility[16]</a:t>
            </a:r>
            <a:endParaRPr lang="en-US" sz="850" dirty="0"/>
          </a:p>
        </p:txBody>
      </p:sp>
      <p:sp>
        <p:nvSpPr>
          <p:cNvPr id="156" name="Shape 141"/>
          <p:cNvSpPr/>
          <p:nvPr/>
        </p:nvSpPr>
        <p:spPr>
          <a:xfrm>
            <a:off x="396835" y="25882878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57" name="Text 142"/>
          <p:cNvSpPr/>
          <p:nvPr/>
        </p:nvSpPr>
        <p:spPr>
          <a:xfrm>
            <a:off x="439341" y="25904071"/>
            <a:ext cx="170021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1300" dirty="0"/>
          </a:p>
        </p:txBody>
      </p:sp>
      <p:sp>
        <p:nvSpPr>
          <p:cNvPr id="158" name="Text 143"/>
          <p:cNvSpPr/>
          <p:nvPr/>
        </p:nvSpPr>
        <p:spPr>
          <a:xfrm>
            <a:off x="765334" y="25921811"/>
            <a:ext cx="255734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Diversified Revenue Streams</a:t>
            </a:r>
            <a:endParaRPr lang="en-US" sz="1100" dirty="0"/>
          </a:p>
        </p:txBody>
      </p:sp>
      <p:sp>
        <p:nvSpPr>
          <p:cNvPr id="159" name="Text 144"/>
          <p:cNvSpPr/>
          <p:nvPr/>
        </p:nvSpPr>
        <p:spPr>
          <a:xfrm>
            <a:off x="765334" y="26166961"/>
            <a:ext cx="1346823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Broader portfolio including market research, competitive intelligence, supplier risk monitoring, IP services reduces single-service dependency vs. Tredence's analytics focus[16]</a:t>
            </a:r>
            <a:endParaRPr lang="en-US" sz="850" dirty="0"/>
          </a:p>
        </p:txBody>
      </p:sp>
      <p:sp>
        <p:nvSpPr>
          <p:cNvPr id="160" name="Shape 145"/>
          <p:cNvSpPr/>
          <p:nvPr/>
        </p:nvSpPr>
        <p:spPr>
          <a:xfrm>
            <a:off x="396835" y="26575226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61" name="Text 146"/>
          <p:cNvSpPr/>
          <p:nvPr/>
        </p:nvSpPr>
        <p:spPr>
          <a:xfrm>
            <a:off x="439341" y="26596419"/>
            <a:ext cx="170021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4</a:t>
            </a:r>
            <a:endParaRPr lang="en-US" sz="1300" dirty="0"/>
          </a:p>
        </p:txBody>
      </p:sp>
      <p:sp>
        <p:nvSpPr>
          <p:cNvPr id="162" name="Text 147"/>
          <p:cNvSpPr/>
          <p:nvPr/>
        </p:nvSpPr>
        <p:spPr>
          <a:xfrm>
            <a:off x="765334" y="26614160"/>
            <a:ext cx="206442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Deep Domain Expertise</a:t>
            </a:r>
            <a:endParaRPr lang="en-US" sz="1100" dirty="0"/>
          </a:p>
        </p:txBody>
      </p:sp>
      <p:sp>
        <p:nvSpPr>
          <p:cNvPr id="163" name="Text 148"/>
          <p:cNvSpPr/>
          <p:nvPr/>
        </p:nvSpPr>
        <p:spPr>
          <a:xfrm>
            <a:off x="765334" y="26859309"/>
            <a:ext cx="1346823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Recognized by Forrester in both Customer Analytics AND Market &amp; Competitive Intelligence reports, indicating balanced capability depth[16]</a:t>
            </a:r>
            <a:endParaRPr lang="en-US" sz="850" dirty="0"/>
          </a:p>
        </p:txBody>
      </p:sp>
      <p:sp>
        <p:nvSpPr>
          <p:cNvPr id="164" name="Shape 149"/>
          <p:cNvSpPr/>
          <p:nvPr/>
        </p:nvSpPr>
        <p:spPr>
          <a:xfrm>
            <a:off x="396835" y="27267575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65" name="Text 150"/>
          <p:cNvSpPr/>
          <p:nvPr/>
        </p:nvSpPr>
        <p:spPr>
          <a:xfrm>
            <a:off x="439341" y="27288768"/>
            <a:ext cx="170021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5</a:t>
            </a:r>
            <a:endParaRPr lang="en-US" sz="1300" dirty="0"/>
          </a:p>
        </p:txBody>
      </p:sp>
      <p:sp>
        <p:nvSpPr>
          <p:cNvPr id="166" name="Text 151"/>
          <p:cNvSpPr/>
          <p:nvPr/>
        </p:nvSpPr>
        <p:spPr>
          <a:xfrm>
            <a:off x="765334" y="27306508"/>
            <a:ext cx="215038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BFSI &amp; Pharma Strength</a:t>
            </a:r>
            <a:endParaRPr lang="en-US" sz="1100" dirty="0"/>
          </a:p>
        </p:txBody>
      </p:sp>
      <p:sp>
        <p:nvSpPr>
          <p:cNvPr id="167" name="Text 152"/>
          <p:cNvSpPr/>
          <p:nvPr/>
        </p:nvSpPr>
        <p:spPr>
          <a:xfrm>
            <a:off x="765334" y="27551658"/>
            <a:ext cx="1346823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Strong presence in regulated industries (banking, pharma) with compliance and risk expertise valuable for enterprise clients[16]</a:t>
            </a:r>
            <a:endParaRPr lang="en-US" sz="850" dirty="0"/>
          </a:p>
        </p:txBody>
      </p:sp>
      <p:sp>
        <p:nvSpPr>
          <p:cNvPr id="168" name="Text 153"/>
          <p:cNvSpPr/>
          <p:nvPr/>
        </p:nvSpPr>
        <p:spPr>
          <a:xfrm>
            <a:off x="396835" y="27903130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B4EEE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WEAKNESSES</a:t>
            </a:r>
            <a:endParaRPr lang="en-US" sz="1300" dirty="0"/>
          </a:p>
        </p:txBody>
      </p:sp>
      <p:sp>
        <p:nvSpPr>
          <p:cNvPr id="169" name="Shape 154"/>
          <p:cNvSpPr/>
          <p:nvPr/>
        </p:nvSpPr>
        <p:spPr>
          <a:xfrm>
            <a:off x="396835" y="28346043"/>
            <a:ext cx="56674" cy="56674"/>
          </a:xfrm>
          <a:prstGeom prst="roundRect">
            <a:avLst>
              <a:gd name="adj" fmla="val 806719"/>
            </a:avLst>
          </a:prstGeom>
          <a:solidFill>
            <a:srgbClr val="26A688"/>
          </a:solidFill>
          <a:ln/>
        </p:spPr>
      </p:sp>
      <p:sp>
        <p:nvSpPr>
          <p:cNvPr id="170" name="Text 155"/>
          <p:cNvSpPr/>
          <p:nvPr/>
        </p:nvSpPr>
        <p:spPr>
          <a:xfrm>
            <a:off x="566857" y="28285797"/>
            <a:ext cx="227397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Lower Revenue Efficiency</a:t>
            </a:r>
            <a:endParaRPr lang="en-US" sz="1100" dirty="0"/>
          </a:p>
        </p:txBody>
      </p:sp>
      <p:sp>
        <p:nvSpPr>
          <p:cNvPr id="171" name="Text 156"/>
          <p:cNvSpPr/>
          <p:nvPr/>
        </p:nvSpPr>
        <p:spPr>
          <a:xfrm>
            <a:off x="566857" y="28530947"/>
            <a:ext cx="13666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$142,800 revenue per employee vs. Tredence's $314,600 suggests lower-value delivery or higher delivery costs; may indicate volume-based service model[17][7]</a:t>
            </a:r>
            <a:endParaRPr lang="en-US" sz="850" dirty="0"/>
          </a:p>
        </p:txBody>
      </p:sp>
      <p:sp>
        <p:nvSpPr>
          <p:cNvPr id="172" name="Shape 157"/>
          <p:cNvSpPr/>
          <p:nvPr/>
        </p:nvSpPr>
        <p:spPr>
          <a:xfrm>
            <a:off x="396835" y="28999458"/>
            <a:ext cx="56674" cy="56674"/>
          </a:xfrm>
          <a:prstGeom prst="roundRect">
            <a:avLst>
              <a:gd name="adj" fmla="val 806719"/>
            </a:avLst>
          </a:prstGeom>
          <a:solidFill>
            <a:srgbClr val="26A688"/>
          </a:solidFill>
          <a:ln/>
        </p:spPr>
      </p:sp>
      <p:sp>
        <p:nvSpPr>
          <p:cNvPr id="173" name="Text 158"/>
          <p:cNvSpPr/>
          <p:nvPr/>
        </p:nvSpPr>
        <p:spPr>
          <a:xfrm>
            <a:off x="566857" y="28939212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Slower Growth</a:t>
            </a:r>
            <a:endParaRPr lang="en-US" sz="1100" dirty="0"/>
          </a:p>
        </p:txBody>
      </p:sp>
      <p:sp>
        <p:nvSpPr>
          <p:cNvPr id="174" name="Text 159"/>
          <p:cNvSpPr/>
          <p:nvPr/>
        </p:nvSpPr>
        <p:spPr>
          <a:xfrm>
            <a:off x="566857" y="29184362"/>
            <a:ext cx="13666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specific growth rate disclosed publicly; appears slower relative to Tredence's 16% YoY employee growth and 40-50% target revenue growth[8]</a:t>
            </a:r>
            <a:endParaRPr lang="en-US" sz="850" dirty="0"/>
          </a:p>
        </p:txBody>
      </p:sp>
      <p:sp>
        <p:nvSpPr>
          <p:cNvPr id="175" name="Shape 160"/>
          <p:cNvSpPr/>
          <p:nvPr/>
        </p:nvSpPr>
        <p:spPr>
          <a:xfrm>
            <a:off x="396835" y="29652873"/>
            <a:ext cx="56674" cy="56674"/>
          </a:xfrm>
          <a:prstGeom prst="roundRect">
            <a:avLst>
              <a:gd name="adj" fmla="val 806719"/>
            </a:avLst>
          </a:prstGeom>
          <a:solidFill>
            <a:srgbClr val="26A688"/>
          </a:solidFill>
          <a:ln/>
        </p:spPr>
      </p:sp>
      <p:sp>
        <p:nvSpPr>
          <p:cNvPr id="176" name="Text 161"/>
          <p:cNvSpPr/>
          <p:nvPr/>
        </p:nvSpPr>
        <p:spPr>
          <a:xfrm>
            <a:off x="566857" y="29592627"/>
            <a:ext cx="174307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Limited Platform/IP</a:t>
            </a:r>
            <a:endParaRPr lang="en-US" sz="1100" dirty="0"/>
          </a:p>
        </p:txBody>
      </p:sp>
      <p:sp>
        <p:nvSpPr>
          <p:cNvPr id="177" name="Text 162"/>
          <p:cNvSpPr/>
          <p:nvPr/>
        </p:nvSpPr>
        <p:spPr>
          <a:xfrm>
            <a:off x="566857" y="29837777"/>
            <a:ext cx="13666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equivalent to Tredence's ATOM.AI accelerator ecosystem or proprietary Customer Cosmos platform; appears more services-centric vs. product-centric</a:t>
            </a:r>
            <a:endParaRPr lang="en-US" sz="850" dirty="0"/>
          </a:p>
        </p:txBody>
      </p:sp>
      <p:sp>
        <p:nvSpPr>
          <p:cNvPr id="178" name="Shape 163"/>
          <p:cNvSpPr/>
          <p:nvPr/>
        </p:nvSpPr>
        <p:spPr>
          <a:xfrm>
            <a:off x="396835" y="30306288"/>
            <a:ext cx="56674" cy="56674"/>
          </a:xfrm>
          <a:prstGeom prst="roundRect">
            <a:avLst>
              <a:gd name="adj" fmla="val 806719"/>
            </a:avLst>
          </a:prstGeom>
          <a:solidFill>
            <a:srgbClr val="26A688"/>
          </a:solidFill>
          <a:ln/>
        </p:spPr>
      </p:sp>
      <p:sp>
        <p:nvSpPr>
          <p:cNvPr id="179" name="Text 164"/>
          <p:cNvSpPr/>
          <p:nvPr/>
        </p:nvSpPr>
        <p:spPr>
          <a:xfrm>
            <a:off x="566857" y="30246042"/>
            <a:ext cx="2512100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Emerging Market Weakness</a:t>
            </a:r>
            <a:endParaRPr lang="en-US" sz="1100" dirty="0"/>
          </a:p>
        </p:txBody>
      </p:sp>
      <p:sp>
        <p:nvSpPr>
          <p:cNvPr id="180" name="Text 165"/>
          <p:cNvSpPr/>
          <p:nvPr/>
        </p:nvSpPr>
        <p:spPr>
          <a:xfrm>
            <a:off x="566857" y="30491192"/>
            <a:ext cx="13666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Smaller AI/GenAI capabilities focus vs. Tredence's 10% revenue investment in next-gen AI</a:t>
            </a:r>
            <a:endParaRPr lang="en-US" sz="850" dirty="0"/>
          </a:p>
        </p:txBody>
      </p:sp>
      <p:sp>
        <p:nvSpPr>
          <p:cNvPr id="181" name="Shape 166"/>
          <p:cNvSpPr/>
          <p:nvPr/>
        </p:nvSpPr>
        <p:spPr>
          <a:xfrm>
            <a:off x="396835" y="30959703"/>
            <a:ext cx="56674" cy="56674"/>
          </a:xfrm>
          <a:prstGeom prst="roundRect">
            <a:avLst>
              <a:gd name="adj" fmla="val 806719"/>
            </a:avLst>
          </a:prstGeom>
          <a:solidFill>
            <a:srgbClr val="26A688"/>
          </a:solidFill>
          <a:ln/>
        </p:spPr>
      </p:sp>
      <p:sp>
        <p:nvSpPr>
          <p:cNvPr id="182" name="Text 167"/>
          <p:cNvSpPr/>
          <p:nvPr/>
        </p:nvSpPr>
        <p:spPr>
          <a:xfrm>
            <a:off x="566857" y="30899457"/>
            <a:ext cx="1742242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Analyst Positioning</a:t>
            </a:r>
            <a:endParaRPr lang="en-US" sz="1100" dirty="0"/>
          </a:p>
        </p:txBody>
      </p:sp>
      <p:sp>
        <p:nvSpPr>
          <p:cNvPr id="183" name="Text 168"/>
          <p:cNvSpPr/>
          <p:nvPr/>
        </p:nvSpPr>
        <p:spPr>
          <a:xfrm>
            <a:off x="566857" y="31144607"/>
            <a:ext cx="13666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Rated as "Leader" in Forrester Customer Analytics (similar to Tredence) but not consistently top-tier across all analyst quadrants; less prominent in Everest Group rankings</a:t>
            </a:r>
            <a:endParaRPr lang="en-US" sz="850" dirty="0"/>
          </a:p>
        </p:txBody>
      </p:sp>
      <p:sp>
        <p:nvSpPr>
          <p:cNvPr id="184" name="Text 169"/>
          <p:cNvSpPr/>
          <p:nvPr/>
        </p:nvSpPr>
        <p:spPr>
          <a:xfrm>
            <a:off x="396835" y="31496079"/>
            <a:ext cx="1734979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6A68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OPPORTUNITIES</a:t>
            </a:r>
            <a:endParaRPr lang="en-US" sz="1300" dirty="0"/>
          </a:p>
        </p:txBody>
      </p:sp>
      <p:sp>
        <p:nvSpPr>
          <p:cNvPr id="185" name="Shape 170"/>
          <p:cNvSpPr/>
          <p:nvPr/>
        </p:nvSpPr>
        <p:spPr>
          <a:xfrm>
            <a:off x="396835" y="32048768"/>
            <a:ext cx="4536638" cy="1020128"/>
          </a:xfrm>
          <a:prstGeom prst="roundRect">
            <a:avLst>
              <a:gd name="adj" fmla="val 7171"/>
            </a:avLst>
          </a:prstGeom>
          <a:solidFill>
            <a:srgbClr val="FFFFFF"/>
          </a:solidFill>
          <a:ln/>
        </p:spPr>
      </p:sp>
      <p:sp>
        <p:nvSpPr>
          <p:cNvPr id="186" name="Shape 171"/>
          <p:cNvSpPr/>
          <p:nvPr/>
        </p:nvSpPr>
        <p:spPr>
          <a:xfrm>
            <a:off x="396835" y="32033527"/>
            <a:ext cx="4536638" cy="60960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187" name="Shape 172"/>
          <p:cNvSpPr/>
          <p:nvPr/>
        </p:nvSpPr>
        <p:spPr>
          <a:xfrm>
            <a:off x="2495014" y="31878746"/>
            <a:ext cx="340162" cy="340162"/>
          </a:xfrm>
          <a:prstGeom prst="roundRect">
            <a:avLst>
              <a:gd name="adj" fmla="val 268813"/>
            </a:avLst>
          </a:prstGeom>
          <a:solidFill>
            <a:srgbClr val="26A688"/>
          </a:solidFill>
          <a:ln/>
        </p:spPr>
      </p:sp>
      <p:sp>
        <p:nvSpPr>
          <p:cNvPr id="188" name="Text 173"/>
          <p:cNvSpPr/>
          <p:nvPr/>
        </p:nvSpPr>
        <p:spPr>
          <a:xfrm>
            <a:off x="2597051" y="31963757"/>
            <a:ext cx="136088" cy="170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1050" dirty="0"/>
          </a:p>
        </p:txBody>
      </p:sp>
      <p:sp>
        <p:nvSpPr>
          <p:cNvPr id="189" name="Text 174"/>
          <p:cNvSpPr/>
          <p:nvPr/>
        </p:nvSpPr>
        <p:spPr>
          <a:xfrm>
            <a:off x="525423" y="32332255"/>
            <a:ext cx="214872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Analytics Consolidation</a:t>
            </a:r>
            <a:endParaRPr lang="en-US" sz="1100" dirty="0"/>
          </a:p>
        </p:txBody>
      </p:sp>
      <p:sp>
        <p:nvSpPr>
          <p:cNvPr id="190" name="Text 175"/>
          <p:cNvSpPr/>
          <p:nvPr/>
        </p:nvSpPr>
        <p:spPr>
          <a:xfrm>
            <a:off x="525423" y="32577405"/>
            <a:ext cx="427946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Smaller focused practices are consolidation targets; Evalueserve could acquire specialized analytics firms to build depth</a:t>
            </a:r>
            <a:endParaRPr lang="en-US" sz="850" dirty="0"/>
          </a:p>
        </p:txBody>
      </p:sp>
      <p:sp>
        <p:nvSpPr>
          <p:cNvPr id="191" name="Shape 176"/>
          <p:cNvSpPr/>
          <p:nvPr/>
        </p:nvSpPr>
        <p:spPr>
          <a:xfrm>
            <a:off x="5046821" y="32048768"/>
            <a:ext cx="4536638" cy="1020128"/>
          </a:xfrm>
          <a:prstGeom prst="roundRect">
            <a:avLst>
              <a:gd name="adj" fmla="val 7171"/>
            </a:avLst>
          </a:prstGeom>
          <a:solidFill>
            <a:srgbClr val="FFFFFF"/>
          </a:solidFill>
          <a:ln/>
        </p:spPr>
      </p:sp>
      <p:sp>
        <p:nvSpPr>
          <p:cNvPr id="192" name="Shape 177"/>
          <p:cNvSpPr/>
          <p:nvPr/>
        </p:nvSpPr>
        <p:spPr>
          <a:xfrm>
            <a:off x="5046821" y="32033527"/>
            <a:ext cx="4536638" cy="60960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193" name="Shape 178"/>
          <p:cNvSpPr/>
          <p:nvPr/>
        </p:nvSpPr>
        <p:spPr>
          <a:xfrm>
            <a:off x="7145000" y="31878746"/>
            <a:ext cx="340162" cy="340162"/>
          </a:xfrm>
          <a:prstGeom prst="roundRect">
            <a:avLst>
              <a:gd name="adj" fmla="val 268813"/>
            </a:avLst>
          </a:prstGeom>
          <a:solidFill>
            <a:srgbClr val="26A688"/>
          </a:solidFill>
          <a:ln/>
        </p:spPr>
      </p:sp>
      <p:sp>
        <p:nvSpPr>
          <p:cNvPr id="194" name="Text 179"/>
          <p:cNvSpPr/>
          <p:nvPr/>
        </p:nvSpPr>
        <p:spPr>
          <a:xfrm>
            <a:off x="7247037" y="31963757"/>
            <a:ext cx="136088" cy="170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1050" dirty="0"/>
          </a:p>
        </p:txBody>
      </p:sp>
      <p:sp>
        <p:nvSpPr>
          <p:cNvPr id="195" name="Text 180"/>
          <p:cNvSpPr/>
          <p:nvPr/>
        </p:nvSpPr>
        <p:spPr>
          <a:xfrm>
            <a:off x="5175409" y="32332255"/>
            <a:ext cx="1845350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India Market Growth</a:t>
            </a:r>
            <a:endParaRPr lang="en-US" sz="1100" dirty="0"/>
          </a:p>
        </p:txBody>
      </p:sp>
      <p:sp>
        <p:nvSpPr>
          <p:cNvPr id="196" name="Text 181"/>
          <p:cNvSpPr/>
          <p:nvPr/>
        </p:nvSpPr>
        <p:spPr>
          <a:xfrm>
            <a:off x="5175409" y="32577405"/>
            <a:ext cx="427946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35.8% CAGR in India analytics market; Evalueserve already has India presence and could expand significantly</a:t>
            </a:r>
            <a:endParaRPr lang="en-US" sz="850" dirty="0"/>
          </a:p>
        </p:txBody>
      </p:sp>
      <p:sp>
        <p:nvSpPr>
          <p:cNvPr id="197" name="Shape 182"/>
          <p:cNvSpPr/>
          <p:nvPr/>
        </p:nvSpPr>
        <p:spPr>
          <a:xfrm>
            <a:off x="9696807" y="32048768"/>
            <a:ext cx="4536638" cy="1020128"/>
          </a:xfrm>
          <a:prstGeom prst="roundRect">
            <a:avLst>
              <a:gd name="adj" fmla="val 7171"/>
            </a:avLst>
          </a:prstGeom>
          <a:solidFill>
            <a:srgbClr val="FFFFFF"/>
          </a:solidFill>
          <a:ln/>
        </p:spPr>
      </p:sp>
      <p:sp>
        <p:nvSpPr>
          <p:cNvPr id="198" name="Shape 183"/>
          <p:cNvSpPr/>
          <p:nvPr/>
        </p:nvSpPr>
        <p:spPr>
          <a:xfrm>
            <a:off x="9696807" y="32033527"/>
            <a:ext cx="4536638" cy="60960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199" name="Shape 184"/>
          <p:cNvSpPr/>
          <p:nvPr/>
        </p:nvSpPr>
        <p:spPr>
          <a:xfrm>
            <a:off x="11794986" y="31878746"/>
            <a:ext cx="340162" cy="340162"/>
          </a:xfrm>
          <a:prstGeom prst="roundRect">
            <a:avLst>
              <a:gd name="adj" fmla="val 268813"/>
            </a:avLst>
          </a:prstGeom>
          <a:solidFill>
            <a:srgbClr val="26A688"/>
          </a:solidFill>
          <a:ln/>
        </p:spPr>
      </p:sp>
      <p:sp>
        <p:nvSpPr>
          <p:cNvPr id="200" name="Text 185"/>
          <p:cNvSpPr/>
          <p:nvPr/>
        </p:nvSpPr>
        <p:spPr>
          <a:xfrm>
            <a:off x="11897023" y="31963757"/>
            <a:ext cx="136088" cy="170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1050" dirty="0"/>
          </a:p>
        </p:txBody>
      </p:sp>
      <p:sp>
        <p:nvSpPr>
          <p:cNvPr id="201" name="Text 186"/>
          <p:cNvSpPr/>
          <p:nvPr/>
        </p:nvSpPr>
        <p:spPr>
          <a:xfrm>
            <a:off x="9825395" y="32332255"/>
            <a:ext cx="222563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Technology Partnerships</a:t>
            </a:r>
            <a:endParaRPr lang="en-US" sz="1100" dirty="0"/>
          </a:p>
        </p:txBody>
      </p:sp>
      <p:sp>
        <p:nvSpPr>
          <p:cNvPr id="202" name="Text 187"/>
          <p:cNvSpPr/>
          <p:nvPr/>
        </p:nvSpPr>
        <p:spPr>
          <a:xfrm>
            <a:off x="9825395" y="32577405"/>
            <a:ext cx="427946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Similar to Tredence, could develop deeper partnerships with Databricks, Snowflake, or other platforms to build differentiated offerings</a:t>
            </a:r>
            <a:endParaRPr lang="en-US" sz="850" dirty="0"/>
          </a:p>
        </p:txBody>
      </p:sp>
      <p:sp>
        <p:nvSpPr>
          <p:cNvPr id="203" name="Text 188"/>
          <p:cNvSpPr/>
          <p:nvPr/>
        </p:nvSpPr>
        <p:spPr>
          <a:xfrm>
            <a:off x="396835" y="33238916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19224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THREATS</a:t>
            </a:r>
            <a:endParaRPr lang="en-US" sz="1300" dirty="0"/>
          </a:p>
        </p:txBody>
      </p:sp>
      <p:pic>
        <p:nvPicPr>
          <p:cNvPr id="204" name="Image 13" descr="preencoded.png">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9341" y="33625095"/>
            <a:ext cx="170021" cy="170021"/>
          </a:xfrm>
          <a:prstGeom prst="rect">
            <a:avLst/>
          </a:prstGeom>
        </p:spPr>
      </p:pic>
      <p:sp>
        <p:nvSpPr>
          <p:cNvPr id="205" name="Text 189"/>
          <p:cNvSpPr/>
          <p:nvPr/>
        </p:nvSpPr>
        <p:spPr>
          <a:xfrm>
            <a:off x="765334" y="33621583"/>
            <a:ext cx="204299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Tredence's Momentum</a:t>
            </a:r>
            <a:endParaRPr lang="en-US" sz="1100" dirty="0"/>
          </a:p>
        </p:txBody>
      </p:sp>
      <p:sp>
        <p:nvSpPr>
          <p:cNvPr id="206" name="Text 190"/>
          <p:cNvSpPr/>
          <p:nvPr/>
        </p:nvSpPr>
        <p:spPr>
          <a:xfrm>
            <a:off x="765334" y="33866733"/>
            <a:ext cx="4149209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Tredence's superior NPS (57 vs. not disclosed), rapid growth, and industry recognition threaten Evalueserve's market position in analytics specifically</a:t>
            </a:r>
            <a:endParaRPr lang="en-US" sz="850" dirty="0"/>
          </a:p>
        </p:txBody>
      </p:sp>
      <p:pic>
        <p:nvPicPr>
          <p:cNvPr id="207" name="Image 14" descr="preencoded.png">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98732" y="33625095"/>
            <a:ext cx="170021" cy="170021"/>
          </a:xfrm>
          <a:prstGeom prst="rect">
            <a:avLst/>
          </a:prstGeom>
        </p:spPr>
      </p:pic>
      <p:sp>
        <p:nvSpPr>
          <p:cNvPr id="208" name="Text 191"/>
          <p:cNvSpPr/>
          <p:nvPr/>
        </p:nvSpPr>
        <p:spPr>
          <a:xfrm>
            <a:off x="5424726" y="33621583"/>
            <a:ext cx="250555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GenAI Competitive Pressure</a:t>
            </a:r>
            <a:endParaRPr lang="en-US" sz="1100" dirty="0"/>
          </a:p>
        </p:txBody>
      </p:sp>
      <p:sp>
        <p:nvSpPr>
          <p:cNvPr id="209" name="Text 192"/>
          <p:cNvSpPr/>
          <p:nvPr/>
        </p:nvSpPr>
        <p:spPr>
          <a:xfrm>
            <a:off x="5424726" y="33866733"/>
            <a:ext cx="414932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Smaller investment in GenAI capabilities vs. competitors puts Evalueserve at risk as market shifts toward autonomous AI agents</a:t>
            </a:r>
            <a:endParaRPr lang="en-US" sz="850" dirty="0"/>
          </a:p>
        </p:txBody>
      </p:sp>
      <p:pic>
        <p:nvPicPr>
          <p:cNvPr id="210" name="Image 15" descr="preencoded.png">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58243" y="33625095"/>
            <a:ext cx="170021" cy="170021"/>
          </a:xfrm>
          <a:prstGeom prst="rect">
            <a:avLst/>
          </a:prstGeom>
        </p:spPr>
      </p:pic>
      <p:sp>
        <p:nvSpPr>
          <p:cNvPr id="211" name="Text 193"/>
          <p:cNvSpPr/>
          <p:nvPr/>
        </p:nvSpPr>
        <p:spPr>
          <a:xfrm>
            <a:off x="10084237" y="33621583"/>
            <a:ext cx="2192536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Analyst Downgrade Risk</a:t>
            </a:r>
            <a:endParaRPr lang="en-US" sz="1100" dirty="0"/>
          </a:p>
        </p:txBody>
      </p:sp>
      <p:sp>
        <p:nvSpPr>
          <p:cNvPr id="212" name="Text 194"/>
          <p:cNvSpPr/>
          <p:nvPr/>
        </p:nvSpPr>
        <p:spPr>
          <a:xfrm>
            <a:off x="10084237" y="33866733"/>
            <a:ext cx="4149209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If CXM market continues to shift toward Tredence's strength areas, Evalueserve could lose market share in next analyst cycles</a:t>
            </a:r>
            <a:endParaRPr lang="en-US" sz="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2025-10-30T23:34:51Z</dcterms:created>
  <dcterms:modified xsi:type="dcterms:W3CDTF">2025-10-30T23:34:51Z</dcterms:modified>
</cp:coreProperties>
</file>