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9.jpg" ContentType="image/jpg"/>
  <Override PartName="/ppt/media/image10.jpg" ContentType="image/jpg"/>
  <Override PartName="/ppt/media/image12.jpg" ContentType="image/jpg"/>
  <Override PartName="/ppt/media/image1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4" r:id="rId1"/>
  </p:sldMasterIdLst>
  <p:sldIdLst>
    <p:sldId id="256" r:id="rId2"/>
    <p:sldId id="257" r:id="rId3"/>
    <p:sldId id="271" r:id="rId4"/>
    <p:sldId id="259" r:id="rId5"/>
    <p:sldId id="260" r:id="rId6"/>
    <p:sldId id="261" r:id="rId7"/>
    <p:sldId id="272" r:id="rId8"/>
    <p:sldId id="263" r:id="rId9"/>
    <p:sldId id="274" r:id="rId10"/>
    <p:sldId id="275" r:id="rId11"/>
    <p:sldId id="264" r:id="rId12"/>
    <p:sldId id="265" r:id="rId13"/>
    <p:sldId id="267" r:id="rId14"/>
    <p:sldId id="268" r:id="rId15"/>
    <p:sldId id="269" r:id="rId16"/>
    <p:sldId id="273" r:id="rId17"/>
    <p:sldId id="270" r:id="rId1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84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79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532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704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946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306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75612" y="2275925"/>
            <a:ext cx="9240774" cy="1632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02816" y="3454730"/>
            <a:ext cx="9786366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791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687818" y="2606801"/>
            <a:ext cx="3907790" cy="3653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756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03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4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18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89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63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4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22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08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146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65Pjmfb9W9PGy0rZjHEA22LW0Lt3Y-Q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2438400" y="3652929"/>
            <a:ext cx="7772400" cy="614271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94615" marR="292735" algn="ctr">
              <a:lnSpc>
                <a:spcPct val="100000"/>
              </a:lnSpc>
              <a:spcBef>
                <a:spcPts val="760"/>
              </a:spcBef>
            </a:pPr>
            <a:r>
              <a:rPr lang="en-IN" sz="1800" spc="-204" dirty="0">
                <a:solidFill>
                  <a:srgbClr val="7E7E7E"/>
                </a:solidFill>
                <a:latin typeface="Verdana"/>
                <a:cs typeface="Verdana"/>
              </a:rPr>
              <a:t>Detailed Project Report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3800" y="5622442"/>
            <a:ext cx="48768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Pulkit Agarwal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80521" y="6062878"/>
            <a:ext cx="6997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90" dirty="0">
                <a:solidFill>
                  <a:srgbClr val="BEBEBE"/>
                </a:solidFill>
                <a:latin typeface="Verdana"/>
                <a:cs typeface="Verdana"/>
              </a:rPr>
              <a:t>i</a:t>
            </a:r>
            <a:r>
              <a:rPr sz="1400" spc="-40" dirty="0">
                <a:solidFill>
                  <a:srgbClr val="BEBEBE"/>
                </a:solidFill>
                <a:latin typeface="Verdana"/>
                <a:cs typeface="Verdana"/>
              </a:rPr>
              <a:t>Neu</a:t>
            </a:r>
            <a:r>
              <a:rPr sz="1400" spc="-35" dirty="0">
                <a:solidFill>
                  <a:srgbClr val="BEBEBE"/>
                </a:solidFill>
                <a:latin typeface="Verdana"/>
                <a:cs typeface="Verdana"/>
              </a:rPr>
              <a:t>r</a:t>
            </a:r>
            <a:r>
              <a:rPr sz="1400" spc="20" dirty="0">
                <a:solidFill>
                  <a:srgbClr val="BEBEBE"/>
                </a:solidFill>
                <a:latin typeface="Verdana"/>
                <a:cs typeface="Verdana"/>
              </a:rPr>
              <a:t>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4B521B-81A8-5BF5-AB43-52D0953C684C}"/>
              </a:ext>
            </a:extLst>
          </p:cNvPr>
          <p:cNvSpPr txBox="1"/>
          <p:nvPr/>
        </p:nvSpPr>
        <p:spPr>
          <a:xfrm>
            <a:off x="2895600" y="2894221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HEART Disease Diagnostic-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601" y="3224593"/>
            <a:ext cx="4407599" cy="2929890"/>
            <a:chOff x="240601" y="3224593"/>
            <a:chExt cx="11710987" cy="2929890"/>
          </a:xfrm>
        </p:grpSpPr>
        <p:sp>
          <p:nvSpPr>
            <p:cNvPr id="4" name="object 4"/>
            <p:cNvSpPr/>
            <p:nvPr/>
          </p:nvSpPr>
          <p:spPr>
            <a:xfrm>
              <a:off x="240601" y="3230689"/>
              <a:ext cx="5947410" cy="2919095"/>
            </a:xfrm>
            <a:custGeom>
              <a:avLst/>
              <a:gdLst/>
              <a:ahLst/>
              <a:cxnLst/>
              <a:rect l="l" t="t" r="r" b="b"/>
              <a:pathLst>
                <a:path w="5947410" h="2919095">
                  <a:moveTo>
                    <a:pt x="0" y="2918841"/>
                  </a:moveTo>
                  <a:lnTo>
                    <a:pt x="5947029" y="2918841"/>
                  </a:lnTo>
                  <a:lnTo>
                    <a:pt x="5947029" y="0"/>
                  </a:lnTo>
                  <a:lnTo>
                    <a:pt x="0" y="0"/>
                  </a:lnTo>
                  <a:lnTo>
                    <a:pt x="0" y="291884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19773" y="3224593"/>
              <a:ext cx="5631815" cy="2929890"/>
            </a:xfrm>
            <a:custGeom>
              <a:avLst/>
              <a:gdLst/>
              <a:ahLst/>
              <a:cxnLst/>
              <a:rect l="l" t="t" r="r" b="b"/>
              <a:pathLst>
                <a:path w="5631815" h="2929890">
                  <a:moveTo>
                    <a:pt x="0" y="2929508"/>
                  </a:moveTo>
                  <a:lnTo>
                    <a:pt x="5631560" y="2929508"/>
                  </a:lnTo>
                  <a:lnTo>
                    <a:pt x="5631560" y="0"/>
                  </a:lnTo>
                  <a:lnTo>
                    <a:pt x="0" y="0"/>
                  </a:lnTo>
                  <a:lnTo>
                    <a:pt x="0" y="29295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193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EBEBEB"/>
                </a:solidFill>
              </a:rPr>
              <a:t>INSIGHTS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7068821" y="3581400"/>
            <a:ext cx="344677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en-IN" dirty="0"/>
              <a:t>In this bar graph, we can see that among the </a:t>
            </a:r>
            <a:r>
              <a:rPr lang="en-IN" b="1" dirty="0"/>
              <a:t>Male Elderly Aged</a:t>
            </a:r>
            <a:r>
              <a:rPr lang="en-IN" dirty="0"/>
              <a:t> people, Chest pain is high.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838200" y="2518409"/>
            <a:ext cx="109727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/>
              <a:t>3.	What Symptoms were experienced by people suffering from Heart Disease? (</a:t>
            </a:r>
            <a:r>
              <a:rPr lang="en-US" sz="2400" b="1" dirty="0" err="1"/>
              <a:t>contd</a:t>
            </a:r>
            <a:r>
              <a:rPr lang="en-US" sz="2400" b="1" dirty="0"/>
              <a:t>…)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127B4F-0A75-50F3-457A-E9CF1B255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82" y="3269897"/>
            <a:ext cx="5265420" cy="313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2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07305" y="0"/>
            <a:ext cx="742950" cy="1195070"/>
            <a:chOff x="10407305" y="0"/>
            <a:chExt cx="742950" cy="1195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7305" y="0"/>
              <a:ext cx="742381" cy="11949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2395" y="1607375"/>
            <a:ext cx="4376420" cy="3498850"/>
            <a:chOff x="112395" y="1607375"/>
            <a:chExt cx="4376420" cy="34988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401" y="1616964"/>
              <a:ext cx="4108871" cy="347929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7157" y="1612138"/>
              <a:ext cx="4366895" cy="3489325"/>
            </a:xfrm>
            <a:custGeom>
              <a:avLst/>
              <a:gdLst/>
              <a:ahLst/>
              <a:cxnLst/>
              <a:rect l="l" t="t" r="r" b="b"/>
              <a:pathLst>
                <a:path w="4366895" h="3489325">
                  <a:moveTo>
                    <a:pt x="0" y="3488816"/>
                  </a:moveTo>
                  <a:lnTo>
                    <a:pt x="4366641" y="3488816"/>
                  </a:lnTo>
                  <a:lnTo>
                    <a:pt x="4366641" y="0"/>
                  </a:lnTo>
                  <a:lnTo>
                    <a:pt x="0" y="0"/>
                  </a:lnTo>
                  <a:lnTo>
                    <a:pt x="0" y="3488816"/>
                  </a:lnTo>
                  <a:close/>
                </a:path>
              </a:pathLst>
            </a:custGeom>
            <a:ln w="9525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7865" y="5475833"/>
            <a:ext cx="3253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200" dirty="0">
                <a:latin typeface="Verdana"/>
                <a:cs typeface="Verdana"/>
              </a:rPr>
              <a:t>E</a:t>
            </a:r>
            <a:r>
              <a:rPr sz="1600" spc="-75" dirty="0">
                <a:latin typeface="Verdana"/>
                <a:cs typeface="Verdana"/>
              </a:rPr>
              <a:t>l</a:t>
            </a:r>
            <a:r>
              <a:rPr sz="1600" spc="85" dirty="0">
                <a:latin typeface="Verdana"/>
                <a:cs typeface="Verdana"/>
              </a:rPr>
              <a:t>d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00" dirty="0">
                <a:latin typeface="Verdana"/>
                <a:cs typeface="Verdana"/>
              </a:rPr>
              <a:t>r</a:t>
            </a:r>
            <a:r>
              <a:rPr sz="1600" spc="-120" dirty="0">
                <a:latin typeface="Verdana"/>
                <a:cs typeface="Verdana"/>
              </a:rPr>
              <a:t>l</a:t>
            </a:r>
            <a:r>
              <a:rPr sz="1600" spc="-95" dirty="0">
                <a:latin typeface="Verdana"/>
                <a:cs typeface="Verdana"/>
              </a:rPr>
              <a:t>y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100" dirty="0">
                <a:latin typeface="Verdana"/>
                <a:cs typeface="Verdana"/>
              </a:rPr>
              <a:t>A</a:t>
            </a:r>
            <a:r>
              <a:rPr sz="1600" spc="65" dirty="0">
                <a:latin typeface="Verdana"/>
                <a:cs typeface="Verdana"/>
              </a:rPr>
              <a:t>g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95" dirty="0">
                <a:latin typeface="Verdana"/>
                <a:cs typeface="Verdana"/>
              </a:rPr>
              <a:t>d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Peop</a:t>
            </a:r>
            <a:r>
              <a:rPr sz="1600" spc="25" dirty="0">
                <a:latin typeface="Verdana"/>
                <a:cs typeface="Verdana"/>
              </a:rPr>
              <a:t>l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80" dirty="0">
                <a:latin typeface="Verdana"/>
                <a:cs typeface="Verdana"/>
              </a:rPr>
              <a:t>(</a:t>
            </a:r>
            <a:r>
              <a:rPr sz="1600" spc="-345" dirty="0">
                <a:latin typeface="Verdana"/>
                <a:cs typeface="Verdana"/>
              </a:rPr>
              <a:t>&gt;</a:t>
            </a:r>
            <a:r>
              <a:rPr sz="1600" spc="-140" dirty="0">
                <a:latin typeface="Verdana"/>
                <a:cs typeface="Verdana"/>
              </a:rPr>
              <a:t>5</a:t>
            </a:r>
            <a:r>
              <a:rPr sz="1600" spc="-130" dirty="0">
                <a:latin typeface="Verdana"/>
                <a:cs typeface="Verdana"/>
              </a:rPr>
              <a:t>5</a:t>
            </a:r>
            <a:r>
              <a:rPr sz="1600" spc="-140" dirty="0">
                <a:latin typeface="Verdana"/>
                <a:cs typeface="Verdana"/>
              </a:rPr>
              <a:t>)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are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600" spc="-25" dirty="0">
                <a:latin typeface="Verdana"/>
                <a:cs typeface="Verdana"/>
              </a:rPr>
              <a:t>more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i</a:t>
            </a:r>
            <a:r>
              <a:rPr sz="1600" spc="-110" dirty="0">
                <a:latin typeface="Verdana"/>
                <a:cs typeface="Verdana"/>
              </a:rPr>
              <a:t>n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our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popu</a:t>
            </a:r>
            <a:r>
              <a:rPr sz="1600" spc="25" dirty="0">
                <a:latin typeface="Verdana"/>
                <a:cs typeface="Verdana"/>
              </a:rPr>
              <a:t>l</a:t>
            </a:r>
            <a:r>
              <a:rPr sz="1600" spc="20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35" dirty="0">
                <a:latin typeface="Verdana"/>
                <a:cs typeface="Verdana"/>
              </a:rPr>
              <a:t>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25790" y="5475833"/>
            <a:ext cx="3253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200" dirty="0">
                <a:latin typeface="Verdana"/>
                <a:cs typeface="Verdana"/>
              </a:rPr>
              <a:t>E</a:t>
            </a:r>
            <a:r>
              <a:rPr sz="1600" spc="-75" dirty="0">
                <a:latin typeface="Verdana"/>
                <a:cs typeface="Verdana"/>
              </a:rPr>
              <a:t>l</a:t>
            </a:r>
            <a:r>
              <a:rPr sz="1600" spc="85" dirty="0">
                <a:latin typeface="Verdana"/>
                <a:cs typeface="Verdana"/>
              </a:rPr>
              <a:t>d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00" dirty="0">
                <a:latin typeface="Verdana"/>
                <a:cs typeface="Verdana"/>
              </a:rPr>
              <a:t>r</a:t>
            </a:r>
            <a:r>
              <a:rPr sz="1600" spc="-120" dirty="0">
                <a:latin typeface="Verdana"/>
                <a:cs typeface="Verdana"/>
              </a:rPr>
              <a:t>l</a:t>
            </a:r>
            <a:r>
              <a:rPr sz="1600" spc="-95" dirty="0">
                <a:latin typeface="Verdana"/>
                <a:cs typeface="Verdana"/>
              </a:rPr>
              <a:t>y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100" dirty="0">
                <a:latin typeface="Verdana"/>
                <a:cs typeface="Verdana"/>
              </a:rPr>
              <a:t>A</a:t>
            </a:r>
            <a:r>
              <a:rPr sz="1600" spc="65" dirty="0">
                <a:latin typeface="Verdana"/>
                <a:cs typeface="Verdana"/>
              </a:rPr>
              <a:t>g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95" dirty="0">
                <a:latin typeface="Verdana"/>
                <a:cs typeface="Verdana"/>
              </a:rPr>
              <a:t>d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Peop</a:t>
            </a:r>
            <a:r>
              <a:rPr sz="1600" spc="25" dirty="0">
                <a:latin typeface="Verdana"/>
                <a:cs typeface="Verdana"/>
              </a:rPr>
              <a:t>l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80" dirty="0">
                <a:latin typeface="Verdana"/>
                <a:cs typeface="Verdana"/>
              </a:rPr>
              <a:t>(</a:t>
            </a:r>
            <a:r>
              <a:rPr sz="1600" spc="-345" dirty="0">
                <a:latin typeface="Verdana"/>
                <a:cs typeface="Verdana"/>
              </a:rPr>
              <a:t>&gt;</a:t>
            </a:r>
            <a:r>
              <a:rPr sz="1600" spc="-140" dirty="0">
                <a:latin typeface="Verdana"/>
                <a:cs typeface="Verdana"/>
              </a:rPr>
              <a:t>5</a:t>
            </a:r>
            <a:r>
              <a:rPr sz="1600" spc="-130" dirty="0">
                <a:latin typeface="Verdana"/>
                <a:cs typeface="Verdana"/>
              </a:rPr>
              <a:t>5</a:t>
            </a:r>
            <a:r>
              <a:rPr sz="1600" spc="-140" dirty="0">
                <a:latin typeface="Verdana"/>
                <a:cs typeface="Verdana"/>
              </a:rPr>
              <a:t>)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are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600" spc="-25" dirty="0">
                <a:latin typeface="Verdana"/>
                <a:cs typeface="Verdana"/>
              </a:rPr>
              <a:t>more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pron</a:t>
            </a:r>
            <a:r>
              <a:rPr sz="1600" spc="85" dirty="0">
                <a:latin typeface="Verdana"/>
                <a:cs typeface="Verdana"/>
              </a:rPr>
              <a:t>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75" dirty="0">
                <a:latin typeface="Verdana"/>
                <a:cs typeface="Verdana"/>
              </a:rPr>
              <a:t>o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h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65" dirty="0">
                <a:latin typeface="Verdana"/>
                <a:cs typeface="Verdana"/>
              </a:rPr>
              <a:t>ar</a:t>
            </a:r>
            <a:r>
              <a:rPr sz="1600" spc="-45" dirty="0">
                <a:latin typeface="Verdana"/>
                <a:cs typeface="Verdana"/>
              </a:rPr>
              <a:t>t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di</a:t>
            </a:r>
            <a:r>
              <a:rPr sz="1600" spc="-90" dirty="0">
                <a:latin typeface="Verdana"/>
                <a:cs typeface="Verdana"/>
              </a:rPr>
              <a:t>s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ase.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82807" y="1607375"/>
            <a:ext cx="3021330" cy="3498850"/>
            <a:chOff x="4682807" y="1607375"/>
            <a:chExt cx="3021330" cy="349885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2396" y="1616964"/>
              <a:ext cx="3002279" cy="347929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87570" y="1612138"/>
              <a:ext cx="3011805" cy="3489325"/>
            </a:xfrm>
            <a:custGeom>
              <a:avLst/>
              <a:gdLst/>
              <a:ahLst/>
              <a:cxnLst/>
              <a:rect l="l" t="t" r="r" b="b"/>
              <a:pathLst>
                <a:path w="3011804" h="3489325">
                  <a:moveTo>
                    <a:pt x="0" y="3488816"/>
                  </a:moveTo>
                  <a:lnTo>
                    <a:pt x="3011804" y="3488816"/>
                  </a:lnTo>
                  <a:lnTo>
                    <a:pt x="3011804" y="0"/>
                  </a:lnTo>
                  <a:lnTo>
                    <a:pt x="0" y="0"/>
                  </a:lnTo>
                  <a:lnTo>
                    <a:pt x="0" y="3488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71135" y="5475833"/>
            <a:ext cx="27495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50" dirty="0">
                <a:latin typeface="Verdana"/>
                <a:cs typeface="Verdana"/>
              </a:rPr>
              <a:t>Ma</a:t>
            </a:r>
            <a:r>
              <a:rPr sz="1600" spc="30" dirty="0">
                <a:latin typeface="Verdana"/>
                <a:cs typeface="Verdana"/>
              </a:rPr>
              <a:t>l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more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pron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70" dirty="0">
                <a:latin typeface="Verdana"/>
                <a:cs typeface="Verdana"/>
              </a:rPr>
              <a:t>o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600" spc="20" dirty="0">
                <a:latin typeface="Verdana"/>
                <a:cs typeface="Verdana"/>
              </a:rPr>
              <a:t>h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65" dirty="0">
                <a:latin typeface="Verdana"/>
                <a:cs typeface="Verdana"/>
              </a:rPr>
              <a:t>ar</a:t>
            </a:r>
            <a:r>
              <a:rPr sz="1600" spc="-45" dirty="0">
                <a:latin typeface="Verdana"/>
                <a:cs typeface="Verdana"/>
              </a:rPr>
              <a:t>t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di</a:t>
            </a:r>
            <a:r>
              <a:rPr sz="1600" spc="-90" dirty="0">
                <a:latin typeface="Verdana"/>
                <a:cs typeface="Verdana"/>
              </a:rPr>
              <a:t>s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ase.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629659" y="462534"/>
            <a:ext cx="4732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solidFill>
                  <a:srgbClr val="000000"/>
                </a:solidFill>
                <a:latin typeface="Tahoma"/>
                <a:cs typeface="Tahoma"/>
              </a:rPr>
              <a:t>Who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80" dirty="0">
                <a:solidFill>
                  <a:srgbClr val="000000"/>
                </a:solidFill>
                <a:latin typeface="Tahoma"/>
                <a:cs typeface="Tahoma"/>
              </a:rPr>
              <a:t>Suffer</a:t>
            </a:r>
            <a:r>
              <a:rPr sz="2400" b="1" spc="-175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000000"/>
                </a:solidFill>
                <a:latin typeface="Tahoma"/>
                <a:cs typeface="Tahoma"/>
              </a:rPr>
              <a:t>from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000000"/>
                </a:solidFill>
                <a:latin typeface="Tahoma"/>
                <a:cs typeface="Tahoma"/>
              </a:rPr>
              <a:t>Hear</a:t>
            </a:r>
            <a:r>
              <a:rPr sz="2400" b="1" spc="-75" dirty="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sz="2400" b="1" spc="-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000000"/>
                </a:solidFill>
                <a:latin typeface="Tahoma"/>
                <a:cs typeface="Tahoma"/>
              </a:rPr>
              <a:t>Disease?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B0DB4A6-8958-3B75-85FC-1F350558A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134" y="2362200"/>
            <a:ext cx="3771900" cy="2484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07305" y="0"/>
            <a:ext cx="742950" cy="1195070"/>
            <a:chOff x="10407305" y="0"/>
            <a:chExt cx="742950" cy="1195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7305" y="0"/>
              <a:ext cx="742381" cy="11949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37875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62001" y="878903"/>
            <a:ext cx="6781799" cy="3851910"/>
            <a:chOff x="3932999" y="878903"/>
            <a:chExt cx="4326255" cy="385191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9882" y="970259"/>
              <a:ext cx="4037647" cy="343424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37761" y="883666"/>
              <a:ext cx="4316730" cy="3842385"/>
            </a:xfrm>
            <a:custGeom>
              <a:avLst/>
              <a:gdLst/>
              <a:ahLst/>
              <a:cxnLst/>
              <a:rect l="l" t="t" r="r" b="b"/>
              <a:pathLst>
                <a:path w="4316730" h="3842385">
                  <a:moveTo>
                    <a:pt x="0" y="3842385"/>
                  </a:moveTo>
                  <a:lnTo>
                    <a:pt x="4316349" y="3842385"/>
                  </a:lnTo>
                  <a:lnTo>
                    <a:pt x="4316349" y="0"/>
                  </a:lnTo>
                  <a:lnTo>
                    <a:pt x="0" y="0"/>
                  </a:lnTo>
                  <a:lnTo>
                    <a:pt x="0" y="38423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54074" y="4905946"/>
            <a:ext cx="519912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10" dirty="0">
                <a:latin typeface="Verdana"/>
                <a:cs typeface="Verdana"/>
              </a:rPr>
              <a:t>We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can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see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that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higher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number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of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men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ar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50" dirty="0">
                <a:latin typeface="Verdana"/>
                <a:cs typeface="Verdana"/>
              </a:rPr>
              <a:t>uff</a:t>
            </a:r>
            <a:r>
              <a:rPr sz="1400" spc="-80" dirty="0">
                <a:latin typeface="Verdana"/>
                <a:cs typeface="Verdana"/>
              </a:rPr>
              <a:t>er</a:t>
            </a:r>
            <a:r>
              <a:rPr sz="1400" spc="-35" dirty="0">
                <a:latin typeface="Verdana"/>
                <a:cs typeface="Verdana"/>
              </a:rPr>
              <a:t>in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fro</a:t>
            </a:r>
            <a:r>
              <a:rPr sz="1400" spc="-30" dirty="0">
                <a:latin typeface="Verdana"/>
                <a:cs typeface="Verdana"/>
              </a:rPr>
              <a:t>m  </a:t>
            </a:r>
            <a:r>
              <a:rPr sz="1400" spc="95" dirty="0">
                <a:latin typeface="Verdana"/>
                <a:cs typeface="Verdana"/>
              </a:rPr>
              <a:t>A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55" dirty="0">
                <a:latin typeface="Verdana"/>
                <a:cs typeface="Verdana"/>
              </a:rPr>
              <a:t>y</a:t>
            </a:r>
            <a:r>
              <a:rPr sz="1400" spc="-70" dirty="0">
                <a:latin typeface="Verdana"/>
                <a:cs typeface="Verdana"/>
              </a:rPr>
              <a:t>m</a:t>
            </a:r>
            <a:r>
              <a:rPr sz="1400" spc="75" dirty="0">
                <a:latin typeface="Verdana"/>
                <a:cs typeface="Verdana"/>
              </a:rPr>
              <a:t>p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m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175" dirty="0">
                <a:latin typeface="Verdana"/>
                <a:cs typeface="Verdana"/>
              </a:rPr>
              <a:t>c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y</a:t>
            </a:r>
            <a:r>
              <a:rPr sz="1400" spc="5" dirty="0">
                <a:latin typeface="Verdana"/>
                <a:cs typeface="Verdana"/>
              </a:rPr>
              <a:t>p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70" dirty="0">
                <a:latin typeface="Verdana"/>
                <a:cs typeface="Verdana"/>
              </a:rPr>
              <a:t>C</a:t>
            </a:r>
            <a:r>
              <a:rPr sz="1400" spc="50" dirty="0">
                <a:latin typeface="Verdana"/>
                <a:cs typeface="Verdana"/>
              </a:rPr>
              <a:t>h</a:t>
            </a:r>
            <a:r>
              <a:rPr sz="1400" spc="-60" dirty="0">
                <a:latin typeface="Verdana"/>
                <a:cs typeface="Verdana"/>
              </a:rPr>
              <a:t>es</a:t>
            </a:r>
            <a:r>
              <a:rPr sz="1400" spc="-80" dirty="0">
                <a:latin typeface="Verdana"/>
                <a:cs typeface="Verdana"/>
              </a:rPr>
              <a:t>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Pa</a:t>
            </a:r>
            <a:r>
              <a:rPr sz="1400" spc="15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44549" y="5742432"/>
            <a:ext cx="8285480" cy="941705"/>
            <a:chOff x="1344549" y="5742432"/>
            <a:chExt cx="8285480" cy="941705"/>
          </a:xfrm>
        </p:grpSpPr>
        <p:sp>
          <p:nvSpPr>
            <p:cNvPr id="14" name="object 14"/>
            <p:cNvSpPr/>
            <p:nvPr/>
          </p:nvSpPr>
          <p:spPr>
            <a:xfrm>
              <a:off x="1354074" y="5751957"/>
              <a:ext cx="8266430" cy="922655"/>
            </a:xfrm>
            <a:custGeom>
              <a:avLst/>
              <a:gdLst/>
              <a:ahLst/>
              <a:cxnLst/>
              <a:rect l="l" t="t" r="r" b="b"/>
              <a:pathLst>
                <a:path w="8266430" h="922654">
                  <a:moveTo>
                    <a:pt x="8129524" y="102489"/>
                  </a:moveTo>
                  <a:lnTo>
                    <a:pt x="136651" y="102489"/>
                  </a:lnTo>
                  <a:lnTo>
                    <a:pt x="93471" y="109456"/>
                  </a:lnTo>
                  <a:lnTo>
                    <a:pt x="55961" y="128857"/>
                  </a:lnTo>
                  <a:lnTo>
                    <a:pt x="26375" y="158439"/>
                  </a:lnTo>
                  <a:lnTo>
                    <a:pt x="6969" y="195951"/>
                  </a:lnTo>
                  <a:lnTo>
                    <a:pt x="0" y="239141"/>
                  </a:lnTo>
                  <a:lnTo>
                    <a:pt x="0" y="785736"/>
                  </a:lnTo>
                  <a:lnTo>
                    <a:pt x="6969" y="828932"/>
                  </a:lnTo>
                  <a:lnTo>
                    <a:pt x="26375" y="866447"/>
                  </a:lnTo>
                  <a:lnTo>
                    <a:pt x="55961" y="896032"/>
                  </a:lnTo>
                  <a:lnTo>
                    <a:pt x="93471" y="915433"/>
                  </a:lnTo>
                  <a:lnTo>
                    <a:pt x="136651" y="922401"/>
                  </a:lnTo>
                  <a:lnTo>
                    <a:pt x="8129524" y="922401"/>
                  </a:lnTo>
                  <a:lnTo>
                    <a:pt x="8172703" y="915433"/>
                  </a:lnTo>
                  <a:lnTo>
                    <a:pt x="8210214" y="896032"/>
                  </a:lnTo>
                  <a:lnTo>
                    <a:pt x="8239800" y="866447"/>
                  </a:lnTo>
                  <a:lnTo>
                    <a:pt x="8259206" y="828932"/>
                  </a:lnTo>
                  <a:lnTo>
                    <a:pt x="8266176" y="785736"/>
                  </a:lnTo>
                  <a:lnTo>
                    <a:pt x="8266176" y="239141"/>
                  </a:lnTo>
                  <a:lnTo>
                    <a:pt x="8259206" y="195951"/>
                  </a:lnTo>
                  <a:lnTo>
                    <a:pt x="8239800" y="158439"/>
                  </a:lnTo>
                  <a:lnTo>
                    <a:pt x="8210214" y="128857"/>
                  </a:lnTo>
                  <a:lnTo>
                    <a:pt x="8172704" y="109456"/>
                  </a:lnTo>
                  <a:lnTo>
                    <a:pt x="8129524" y="102489"/>
                  </a:lnTo>
                  <a:close/>
                </a:path>
                <a:path w="8266430" h="922654">
                  <a:moveTo>
                    <a:pt x="5855208" y="0"/>
                  </a:moveTo>
                  <a:lnTo>
                    <a:pt x="4821936" y="102489"/>
                  </a:lnTo>
                  <a:lnTo>
                    <a:pt x="6888480" y="102489"/>
                  </a:lnTo>
                  <a:lnTo>
                    <a:pt x="585520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54074" y="5751957"/>
              <a:ext cx="8266430" cy="922655"/>
            </a:xfrm>
            <a:custGeom>
              <a:avLst/>
              <a:gdLst/>
              <a:ahLst/>
              <a:cxnLst/>
              <a:rect l="l" t="t" r="r" b="b"/>
              <a:pathLst>
                <a:path w="8266430" h="922654">
                  <a:moveTo>
                    <a:pt x="8266176" y="785736"/>
                  </a:moveTo>
                  <a:lnTo>
                    <a:pt x="8259206" y="828932"/>
                  </a:lnTo>
                  <a:lnTo>
                    <a:pt x="8239800" y="866447"/>
                  </a:lnTo>
                  <a:lnTo>
                    <a:pt x="8210214" y="896032"/>
                  </a:lnTo>
                  <a:lnTo>
                    <a:pt x="8172703" y="915433"/>
                  </a:lnTo>
                  <a:lnTo>
                    <a:pt x="8129524" y="922401"/>
                  </a:lnTo>
                  <a:lnTo>
                    <a:pt x="6888480" y="922401"/>
                  </a:lnTo>
                  <a:lnTo>
                    <a:pt x="4821936" y="922401"/>
                  </a:lnTo>
                  <a:lnTo>
                    <a:pt x="136651" y="922401"/>
                  </a:lnTo>
                  <a:lnTo>
                    <a:pt x="93471" y="915433"/>
                  </a:lnTo>
                  <a:lnTo>
                    <a:pt x="55961" y="896032"/>
                  </a:lnTo>
                  <a:lnTo>
                    <a:pt x="26375" y="866447"/>
                  </a:lnTo>
                  <a:lnTo>
                    <a:pt x="6969" y="828932"/>
                  </a:lnTo>
                  <a:lnTo>
                    <a:pt x="0" y="785736"/>
                  </a:lnTo>
                  <a:lnTo>
                    <a:pt x="0" y="444119"/>
                  </a:lnTo>
                  <a:lnTo>
                    <a:pt x="0" y="239141"/>
                  </a:lnTo>
                  <a:lnTo>
                    <a:pt x="6969" y="195951"/>
                  </a:lnTo>
                  <a:lnTo>
                    <a:pt x="26375" y="158439"/>
                  </a:lnTo>
                  <a:lnTo>
                    <a:pt x="55961" y="128857"/>
                  </a:lnTo>
                  <a:lnTo>
                    <a:pt x="93471" y="109456"/>
                  </a:lnTo>
                  <a:lnTo>
                    <a:pt x="136651" y="102489"/>
                  </a:lnTo>
                  <a:lnTo>
                    <a:pt x="4821936" y="102489"/>
                  </a:lnTo>
                  <a:lnTo>
                    <a:pt x="5855208" y="0"/>
                  </a:lnTo>
                  <a:lnTo>
                    <a:pt x="6888480" y="102489"/>
                  </a:lnTo>
                  <a:lnTo>
                    <a:pt x="8129524" y="102489"/>
                  </a:lnTo>
                  <a:lnTo>
                    <a:pt x="8172704" y="109456"/>
                  </a:lnTo>
                  <a:lnTo>
                    <a:pt x="8210214" y="128857"/>
                  </a:lnTo>
                  <a:lnTo>
                    <a:pt x="8239800" y="158439"/>
                  </a:lnTo>
                  <a:lnTo>
                    <a:pt x="8259206" y="195951"/>
                  </a:lnTo>
                  <a:lnTo>
                    <a:pt x="8266176" y="239141"/>
                  </a:lnTo>
                  <a:lnTo>
                    <a:pt x="8266176" y="444119"/>
                  </a:lnTo>
                  <a:lnTo>
                    <a:pt x="8266176" y="785736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72944" y="5987592"/>
            <a:ext cx="5919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Asymptomatic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Chest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pain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means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neither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causing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nor </a:t>
            </a:r>
            <a:r>
              <a:rPr sz="1800" spc="-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exh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ib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sympt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se.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924800" y="892619"/>
            <a:ext cx="4121721" cy="3850640"/>
            <a:chOff x="8334311" y="892619"/>
            <a:chExt cx="3712210" cy="385064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3899" y="902208"/>
              <a:ext cx="3692652" cy="383133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339073" y="897382"/>
              <a:ext cx="3702685" cy="3841115"/>
            </a:xfrm>
            <a:custGeom>
              <a:avLst/>
              <a:gdLst/>
              <a:ahLst/>
              <a:cxnLst/>
              <a:rect l="l" t="t" r="r" b="b"/>
              <a:pathLst>
                <a:path w="3702684" h="3841115">
                  <a:moveTo>
                    <a:pt x="0" y="3840861"/>
                  </a:moveTo>
                  <a:lnTo>
                    <a:pt x="3702177" y="3840861"/>
                  </a:lnTo>
                  <a:lnTo>
                    <a:pt x="3702177" y="0"/>
                  </a:lnTo>
                  <a:lnTo>
                    <a:pt x="0" y="0"/>
                  </a:lnTo>
                  <a:lnTo>
                    <a:pt x="0" y="38408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77200" y="4974463"/>
            <a:ext cx="3394456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265" dirty="0">
                <a:latin typeface="Verdana"/>
                <a:cs typeface="Verdana"/>
              </a:rPr>
              <a:t>T</a:t>
            </a:r>
            <a:r>
              <a:rPr sz="1400" spc="-15" dirty="0">
                <a:latin typeface="Verdana"/>
                <a:cs typeface="Verdana"/>
              </a:rPr>
              <a:t>here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v</a:t>
            </a:r>
            <a:r>
              <a:rPr sz="1400" spc="-60" dirty="0">
                <a:latin typeface="Verdana"/>
                <a:cs typeface="Verdana"/>
              </a:rPr>
              <a:t>ery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95" dirty="0">
                <a:latin typeface="Verdana"/>
                <a:cs typeface="Verdana"/>
              </a:rPr>
              <a:t>h</a:t>
            </a:r>
            <a:r>
              <a:rPr sz="1400" spc="-30" dirty="0">
                <a:latin typeface="Verdana"/>
                <a:cs typeface="Verdana"/>
              </a:rPr>
              <a:t>i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30" dirty="0">
                <a:latin typeface="Verdana"/>
                <a:cs typeface="Verdana"/>
              </a:rPr>
              <a:t>h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num</a:t>
            </a:r>
            <a:r>
              <a:rPr sz="1400" dirty="0">
                <a:latin typeface="Verdana"/>
                <a:cs typeface="Verdana"/>
              </a:rPr>
              <a:t>b</a:t>
            </a:r>
            <a:r>
              <a:rPr sz="1400" spc="-50" dirty="0">
                <a:latin typeface="Verdana"/>
                <a:cs typeface="Verdana"/>
              </a:rPr>
              <a:t>er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70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  </a:t>
            </a:r>
            <a:r>
              <a:rPr sz="1400" spc="95" dirty="0">
                <a:latin typeface="Verdana"/>
                <a:cs typeface="Verdana"/>
              </a:rPr>
              <a:t>A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45" dirty="0">
                <a:latin typeface="Verdana"/>
                <a:cs typeface="Verdana"/>
              </a:rPr>
              <a:t>m</a:t>
            </a:r>
            <a:r>
              <a:rPr sz="1400" spc="75" dirty="0">
                <a:latin typeface="Verdana"/>
                <a:cs typeface="Verdana"/>
              </a:rPr>
              <a:t>p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70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m</a:t>
            </a:r>
            <a:r>
              <a:rPr sz="1400" spc="15" dirty="0">
                <a:latin typeface="Verdana"/>
                <a:cs typeface="Verdana"/>
              </a:rPr>
              <a:t>at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175" dirty="0">
                <a:latin typeface="Verdana"/>
                <a:cs typeface="Verdana"/>
              </a:rPr>
              <a:t>c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Pa</a:t>
            </a:r>
            <a:r>
              <a:rPr sz="1400" spc="2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35" dirty="0">
                <a:latin typeface="Verdana"/>
                <a:cs typeface="Verdana"/>
              </a:rPr>
              <a:t> E</a:t>
            </a:r>
            <a:r>
              <a:rPr sz="1400" spc="-90" dirty="0">
                <a:latin typeface="Verdana"/>
                <a:cs typeface="Verdana"/>
              </a:rPr>
              <a:t>l</a:t>
            </a:r>
            <a:r>
              <a:rPr sz="1400" spc="-40" dirty="0">
                <a:latin typeface="Verdana"/>
                <a:cs typeface="Verdana"/>
              </a:rPr>
              <a:t>der</a:t>
            </a:r>
            <a:r>
              <a:rPr sz="1400" spc="-15" dirty="0">
                <a:latin typeface="Verdana"/>
                <a:cs typeface="Verdana"/>
              </a:rPr>
              <a:t>l</a:t>
            </a:r>
            <a:r>
              <a:rPr sz="1400" spc="-60" dirty="0">
                <a:latin typeface="Verdana"/>
                <a:cs typeface="Verdana"/>
              </a:rPr>
              <a:t>y 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Category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361690" y="238125"/>
            <a:ext cx="5198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Chest</a:t>
            </a:r>
            <a:r>
              <a:rPr sz="2400" b="1" spc="-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000000"/>
                </a:solidFill>
                <a:latin typeface="Tahoma"/>
                <a:cs typeface="Tahoma"/>
              </a:rPr>
              <a:t>Pain</a:t>
            </a:r>
            <a:r>
              <a:rPr sz="2400" b="1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5" dirty="0">
                <a:solidFill>
                  <a:srgbClr val="000000"/>
                </a:solidFill>
                <a:latin typeface="Tahoma"/>
                <a:cs typeface="Tahoma"/>
              </a:rPr>
              <a:t>Experienced</a:t>
            </a:r>
            <a:r>
              <a:rPr sz="2400" b="1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000000"/>
                </a:solidFill>
                <a:latin typeface="Tahoma"/>
                <a:cs typeface="Tahoma"/>
              </a:rPr>
              <a:t>By</a:t>
            </a:r>
            <a:r>
              <a:rPr sz="2400" b="1" spc="-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000000"/>
                </a:solidFill>
                <a:latin typeface="Tahoma"/>
                <a:cs typeface="Tahoma"/>
              </a:rPr>
              <a:t>Patients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8040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>
                <a:solidFill>
                  <a:srgbClr val="EBEBEB"/>
                </a:solidFill>
              </a:rPr>
              <a:t>KEY </a:t>
            </a:r>
            <a:r>
              <a:rPr sz="3600" spc="-50" dirty="0">
                <a:solidFill>
                  <a:srgbClr val="EBEBEB"/>
                </a:solidFill>
              </a:rPr>
              <a:t>PERFORMANCE</a:t>
            </a:r>
            <a:r>
              <a:rPr sz="3600" spc="-285" dirty="0">
                <a:solidFill>
                  <a:srgbClr val="EBEBEB"/>
                </a:solidFill>
              </a:rPr>
              <a:t> </a:t>
            </a:r>
            <a:r>
              <a:rPr sz="3600" spc="-185" dirty="0">
                <a:solidFill>
                  <a:srgbClr val="EBEBEB"/>
                </a:solidFill>
              </a:rPr>
              <a:t>INDICATO</a:t>
            </a:r>
            <a:r>
              <a:rPr sz="3600" spc="-195" dirty="0">
                <a:solidFill>
                  <a:srgbClr val="EBEBEB"/>
                </a:solidFill>
              </a:rPr>
              <a:t>R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350" dirty="0">
                <a:solidFill>
                  <a:srgbClr val="EBEBEB"/>
                </a:solidFill>
              </a:rPr>
              <a:t>(KPI)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01623" y="2818231"/>
            <a:ext cx="8409940" cy="3739998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260"/>
              </a:spcBef>
              <a:buClr>
                <a:srgbClr val="B31166"/>
              </a:buClr>
              <a:buSzPct val="80000"/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sz="2000" spc="40" dirty="0">
                <a:latin typeface="Verdana"/>
                <a:cs typeface="Verdana"/>
              </a:rPr>
              <a:t>Percentage</a:t>
            </a:r>
            <a:r>
              <a:rPr sz="2000" spc="-204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of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People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Having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Heart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Disease</a:t>
            </a:r>
            <a:endParaRPr sz="2000" dirty="0">
              <a:latin typeface="Verdana"/>
              <a:cs typeface="Verdana"/>
            </a:endParaRPr>
          </a:p>
          <a:p>
            <a:pPr marL="469265" indent="-457200">
              <a:lnSpc>
                <a:spcPct val="100000"/>
              </a:lnSpc>
              <a:spcBef>
                <a:spcPts val="1165"/>
              </a:spcBef>
              <a:buClr>
                <a:srgbClr val="B31166"/>
              </a:buClr>
              <a:buSzPct val="80000"/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sz="2000" spc="105" dirty="0">
                <a:latin typeface="Verdana"/>
                <a:cs typeface="Verdana"/>
              </a:rPr>
              <a:t>Age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55" dirty="0">
                <a:latin typeface="Verdana"/>
                <a:cs typeface="Verdana"/>
              </a:rPr>
              <a:t>D</a:t>
            </a:r>
            <a:r>
              <a:rPr sz="2000" spc="-70" dirty="0">
                <a:latin typeface="Verdana"/>
                <a:cs typeface="Verdana"/>
              </a:rPr>
              <a:t>i</a:t>
            </a:r>
            <a:r>
              <a:rPr sz="2000" spc="-220" dirty="0">
                <a:latin typeface="Verdana"/>
                <a:cs typeface="Verdana"/>
              </a:rPr>
              <a:t>s</a:t>
            </a:r>
            <a:r>
              <a:rPr sz="2000" spc="-150" dirty="0">
                <a:latin typeface="Verdana"/>
                <a:cs typeface="Verdana"/>
              </a:rPr>
              <a:t>t</a:t>
            </a:r>
            <a:r>
              <a:rPr sz="2000" spc="-245" dirty="0">
                <a:latin typeface="Verdana"/>
                <a:cs typeface="Verdana"/>
              </a:rPr>
              <a:t>r</a:t>
            </a:r>
            <a:r>
              <a:rPr sz="2000" spc="-170" dirty="0">
                <a:latin typeface="Verdana"/>
                <a:cs typeface="Verdana"/>
              </a:rPr>
              <a:t>i</a:t>
            </a:r>
            <a:r>
              <a:rPr sz="2000" spc="-25" dirty="0">
                <a:latin typeface="Verdana"/>
                <a:cs typeface="Verdana"/>
              </a:rPr>
              <a:t>buti</a:t>
            </a:r>
            <a:r>
              <a:rPr sz="2000" spc="-40" dirty="0">
                <a:latin typeface="Verdana"/>
                <a:cs typeface="Verdana"/>
              </a:rPr>
              <a:t>o</a:t>
            </a:r>
            <a:r>
              <a:rPr sz="2000" spc="-45" dirty="0">
                <a:latin typeface="Verdana"/>
                <a:cs typeface="Verdana"/>
              </a:rPr>
              <a:t>n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incl</a:t>
            </a:r>
            <a:r>
              <a:rPr sz="2000" spc="-35" dirty="0">
                <a:latin typeface="Verdana"/>
                <a:cs typeface="Verdana"/>
              </a:rPr>
              <a:t>u</a:t>
            </a:r>
            <a:r>
              <a:rPr sz="2000" spc="-20" dirty="0">
                <a:latin typeface="Verdana"/>
                <a:cs typeface="Verdana"/>
              </a:rPr>
              <a:t>d</a:t>
            </a:r>
            <a:r>
              <a:rPr sz="2000" spc="-25" dirty="0">
                <a:latin typeface="Verdana"/>
                <a:cs typeface="Verdana"/>
              </a:rPr>
              <a:t>i</a:t>
            </a:r>
            <a:r>
              <a:rPr sz="2000" spc="25" dirty="0">
                <a:latin typeface="Verdana"/>
                <a:cs typeface="Verdana"/>
              </a:rPr>
              <a:t>ng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165" dirty="0">
                <a:latin typeface="Verdana"/>
                <a:cs typeface="Verdana"/>
              </a:rPr>
              <a:t>G</a:t>
            </a:r>
            <a:r>
              <a:rPr sz="2000" spc="135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nder</a:t>
            </a:r>
            <a:endParaRPr sz="2000" dirty="0">
              <a:latin typeface="Verdana"/>
              <a:cs typeface="Verdana"/>
            </a:endParaRPr>
          </a:p>
          <a:p>
            <a:pPr marL="469265" indent="-457200">
              <a:lnSpc>
                <a:spcPct val="100000"/>
              </a:lnSpc>
              <a:spcBef>
                <a:spcPts val="1165"/>
              </a:spcBef>
              <a:buClr>
                <a:srgbClr val="B31166"/>
              </a:buClr>
              <a:buSzPct val="80000"/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sz="2000" spc="40" dirty="0">
                <a:latin typeface="Verdana"/>
                <a:cs typeface="Verdana"/>
              </a:rPr>
              <a:t>Gender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Distribution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Based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on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Heart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Disease</a:t>
            </a:r>
            <a:endParaRPr sz="2000" dirty="0">
              <a:latin typeface="Verdana"/>
              <a:cs typeface="Verdana"/>
            </a:endParaRPr>
          </a:p>
          <a:p>
            <a:pPr marL="469265" indent="-457200">
              <a:lnSpc>
                <a:spcPct val="100000"/>
              </a:lnSpc>
              <a:spcBef>
                <a:spcPts val="1175"/>
              </a:spcBef>
              <a:buClr>
                <a:srgbClr val="B31166"/>
              </a:buClr>
              <a:buSzPct val="80000"/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sz="2000" spc="-15" dirty="0">
                <a:latin typeface="Verdana"/>
                <a:cs typeface="Verdana"/>
              </a:rPr>
              <a:t>Chest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Pain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Experienced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by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People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95" dirty="0">
                <a:latin typeface="Verdana"/>
                <a:cs typeface="Verdana"/>
              </a:rPr>
              <a:t>Suffering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from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Heart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Disease</a:t>
            </a:r>
            <a:endParaRPr sz="2000" dirty="0">
              <a:latin typeface="Verdana"/>
              <a:cs typeface="Verdana"/>
            </a:endParaRPr>
          </a:p>
          <a:p>
            <a:pPr marL="469265" marR="493395" indent="-457200">
              <a:lnSpc>
                <a:spcPct val="107000"/>
              </a:lnSpc>
              <a:spcBef>
                <a:spcPts val="1000"/>
              </a:spcBef>
              <a:buClr>
                <a:srgbClr val="B31166"/>
              </a:buClr>
              <a:buSzPct val="80000"/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sz="2000" spc="-15" dirty="0">
                <a:latin typeface="Verdana"/>
                <a:cs typeface="Verdana"/>
              </a:rPr>
              <a:t>Blood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120" dirty="0">
                <a:latin typeface="Verdana"/>
                <a:cs typeface="Verdana"/>
              </a:rPr>
              <a:t>Pressure,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Cholesterol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Level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80" dirty="0">
                <a:latin typeface="Verdana"/>
                <a:cs typeface="Verdana"/>
              </a:rPr>
              <a:t>and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Maximum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Heart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Rate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of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People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50" dirty="0">
                <a:latin typeface="Verdana"/>
                <a:cs typeface="Verdana"/>
              </a:rPr>
              <a:t>According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to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their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105" dirty="0">
                <a:latin typeface="Verdana"/>
                <a:cs typeface="Verdana"/>
              </a:rPr>
              <a:t>Age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80" dirty="0">
                <a:latin typeface="Verdana"/>
                <a:cs typeface="Verdana"/>
              </a:rPr>
              <a:t>and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Heart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Disease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Patients.</a:t>
            </a:r>
            <a:endParaRPr sz="2000" dirty="0">
              <a:latin typeface="Verdana"/>
              <a:cs typeface="Verdana"/>
            </a:endParaRPr>
          </a:p>
          <a:p>
            <a:pPr marL="469265" indent="-457200">
              <a:lnSpc>
                <a:spcPct val="100000"/>
              </a:lnSpc>
              <a:spcBef>
                <a:spcPts val="1165"/>
              </a:spcBef>
              <a:buClr>
                <a:srgbClr val="B31166"/>
              </a:buClr>
              <a:buSzPct val="80000"/>
              <a:buFont typeface="+mj-lt"/>
              <a:buAutoNum type="arabicPeriod"/>
              <a:tabLst>
                <a:tab pos="355600" algn="l"/>
                <a:tab pos="356235" algn="l"/>
              </a:tabLst>
            </a:pPr>
            <a:r>
              <a:rPr sz="2000" spc="-380" dirty="0">
                <a:latin typeface="Verdana"/>
                <a:cs typeface="Verdana"/>
              </a:rPr>
              <a:t>ST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Depression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Experienced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by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People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50" dirty="0">
                <a:latin typeface="Verdana"/>
                <a:cs typeface="Verdana"/>
              </a:rPr>
              <a:t>According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to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their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120" dirty="0">
                <a:latin typeface="Verdana"/>
                <a:cs typeface="Verdana"/>
              </a:rPr>
              <a:t>age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75" dirty="0">
                <a:latin typeface="Verdana"/>
                <a:cs typeface="Verdana"/>
              </a:rPr>
              <a:t>and</a:t>
            </a:r>
            <a:r>
              <a:rPr lang="en-IN" sz="200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heart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d</a:t>
            </a:r>
            <a:r>
              <a:rPr sz="2000" spc="-70" dirty="0">
                <a:latin typeface="Verdana"/>
                <a:cs typeface="Verdana"/>
              </a:rPr>
              <a:t>isease.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3081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EBEBEB"/>
                </a:solidFill>
              </a:rPr>
              <a:t>CONCLUSION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35583" y="2393306"/>
            <a:ext cx="10700385" cy="4268476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4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IN" spc="-225" dirty="0">
                <a:latin typeface="Verdana"/>
                <a:cs typeface="Verdana"/>
              </a:rPr>
              <a:t>55.34</a:t>
            </a:r>
            <a:r>
              <a:rPr sz="1800" spc="-225" dirty="0">
                <a:latin typeface="Verdana"/>
                <a:cs typeface="Verdana"/>
              </a:rPr>
              <a:t>%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People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suffering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from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85" dirty="0">
                <a:latin typeface="Verdana"/>
                <a:cs typeface="Verdana"/>
              </a:rPr>
              <a:t>Elderly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Aged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Men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more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(50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60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Years)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Females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more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in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55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65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Years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Category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dirty="0">
                <a:latin typeface="Verdana"/>
                <a:cs typeface="Verdana"/>
              </a:rPr>
              <a:t>Males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more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prone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85" dirty="0">
                <a:latin typeface="Verdana"/>
                <a:cs typeface="Verdana"/>
              </a:rPr>
              <a:t>Elderly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Aged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People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more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prone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4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35" dirty="0">
                <a:latin typeface="Verdana"/>
                <a:cs typeface="Verdana"/>
              </a:rPr>
              <a:t>People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having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asymptomatic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chest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pain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have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50" dirty="0">
                <a:latin typeface="Verdana"/>
                <a:cs typeface="Verdana"/>
              </a:rPr>
              <a:t>a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higher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95" dirty="0">
                <a:latin typeface="Verdana"/>
                <a:cs typeface="Verdana"/>
              </a:rPr>
              <a:t>chance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of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heart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50" dirty="0">
                <a:latin typeface="Verdana"/>
                <a:cs typeface="Verdana"/>
              </a:rPr>
              <a:t>High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number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cholesterol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level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people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having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disease.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5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15" dirty="0">
                <a:latin typeface="Verdana"/>
                <a:cs typeface="Verdana"/>
              </a:rPr>
              <a:t>Blood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Pressure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increases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between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age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50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60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somehow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continue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25" dirty="0">
                <a:latin typeface="Verdana"/>
                <a:cs typeface="Verdana"/>
              </a:rPr>
              <a:t>till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70.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35" dirty="0">
                <a:latin typeface="Verdana"/>
                <a:cs typeface="Verdana"/>
              </a:rPr>
              <a:t>Cholesterol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maximum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heart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rate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Increasing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age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group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50-60.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4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345" dirty="0">
                <a:latin typeface="Verdana"/>
                <a:cs typeface="Verdana"/>
              </a:rPr>
              <a:t>ST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depression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mostly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increases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between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age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group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30-40.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1361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>
                <a:solidFill>
                  <a:srgbClr val="EBEBEB"/>
                </a:solidFill>
              </a:rPr>
              <a:t>Q</a:t>
            </a:r>
            <a:r>
              <a:rPr sz="3600" spc="-315" dirty="0">
                <a:solidFill>
                  <a:srgbClr val="EBEBEB"/>
                </a:solidFill>
              </a:rPr>
              <a:t> </a:t>
            </a:r>
            <a:r>
              <a:rPr sz="3600" spc="105" dirty="0">
                <a:solidFill>
                  <a:srgbClr val="EBEBEB"/>
                </a:solidFill>
              </a:rPr>
              <a:t>&amp;</a:t>
            </a:r>
            <a:r>
              <a:rPr sz="3600" spc="-315" dirty="0">
                <a:solidFill>
                  <a:srgbClr val="EBEBEB"/>
                </a:solidFill>
              </a:rPr>
              <a:t> </a:t>
            </a:r>
            <a:r>
              <a:rPr sz="3600" spc="200" dirty="0">
                <a:solidFill>
                  <a:srgbClr val="EBEBEB"/>
                </a:solidFill>
              </a:rPr>
              <a:t>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544" y="3200400"/>
            <a:ext cx="7213600" cy="8957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105"/>
              </a:spcBef>
            </a:pPr>
            <a:r>
              <a:rPr sz="1400" b="1" spc="-40" dirty="0">
                <a:latin typeface="Tahoma"/>
                <a:cs typeface="Tahoma"/>
              </a:rPr>
              <a:t>Q1)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45" dirty="0">
                <a:latin typeface="Tahoma"/>
                <a:cs typeface="Tahoma"/>
              </a:rPr>
              <a:t>W</a:t>
            </a:r>
            <a:r>
              <a:rPr sz="1400" b="1" spc="-100" dirty="0">
                <a:latin typeface="Tahoma"/>
                <a:cs typeface="Tahoma"/>
              </a:rPr>
              <a:t>h</a:t>
            </a:r>
            <a:r>
              <a:rPr sz="1400" b="1" spc="-45" dirty="0">
                <a:latin typeface="Tahoma"/>
                <a:cs typeface="Tahoma"/>
              </a:rPr>
              <a:t>at’</a:t>
            </a:r>
            <a:r>
              <a:rPr sz="1400" b="1" spc="-50" dirty="0">
                <a:latin typeface="Tahoma"/>
                <a:cs typeface="Tahoma"/>
              </a:rPr>
              <a:t>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the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s</a:t>
            </a:r>
            <a:r>
              <a:rPr sz="1400" b="1" spc="-75" dirty="0">
                <a:latin typeface="Tahoma"/>
                <a:cs typeface="Tahoma"/>
              </a:rPr>
              <a:t>ou</a:t>
            </a:r>
            <a:r>
              <a:rPr sz="1400" b="1" spc="-60" dirty="0">
                <a:latin typeface="Tahoma"/>
                <a:cs typeface="Tahoma"/>
              </a:rPr>
              <a:t>r</a:t>
            </a:r>
            <a:r>
              <a:rPr sz="1400" b="1" spc="100" dirty="0">
                <a:latin typeface="Tahoma"/>
                <a:cs typeface="Tahoma"/>
              </a:rPr>
              <a:t>c</a:t>
            </a:r>
            <a:r>
              <a:rPr sz="1400" b="1" spc="120" dirty="0">
                <a:latin typeface="Tahoma"/>
                <a:cs typeface="Tahoma"/>
              </a:rPr>
              <a:t>e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o</a:t>
            </a:r>
            <a:r>
              <a:rPr sz="1400" b="1" spc="-45" dirty="0">
                <a:latin typeface="Tahoma"/>
                <a:cs typeface="Tahoma"/>
              </a:rPr>
              <a:t>f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60" dirty="0">
                <a:latin typeface="Tahoma"/>
                <a:cs typeface="Tahoma"/>
              </a:rPr>
              <a:t>d</a:t>
            </a:r>
            <a:r>
              <a:rPr sz="1400" b="1" spc="55" dirty="0">
                <a:latin typeface="Tahoma"/>
                <a:cs typeface="Tahoma"/>
              </a:rPr>
              <a:t>a</a:t>
            </a:r>
            <a:r>
              <a:rPr sz="1400" b="1" spc="-30" dirty="0">
                <a:latin typeface="Tahoma"/>
                <a:cs typeface="Tahoma"/>
              </a:rPr>
              <a:t>ta?</a:t>
            </a:r>
            <a:endParaRPr lang="en-IN" sz="1400" b="1" spc="-30" dirty="0">
              <a:latin typeface="Tahoma"/>
              <a:cs typeface="Tahoma"/>
            </a:endParaRPr>
          </a:p>
          <a:p>
            <a:pPr marL="12700">
              <a:lnSpc>
                <a:spcPts val="1675"/>
              </a:lnSpc>
              <a:spcBef>
                <a:spcPts val="105"/>
              </a:spcBef>
            </a:pPr>
            <a:endParaRPr sz="1400" dirty="0">
              <a:latin typeface="Tahoma"/>
              <a:cs typeface="Tahoma"/>
            </a:endParaRPr>
          </a:p>
          <a:p>
            <a:pPr marR="22225" algn="r">
              <a:lnSpc>
                <a:spcPts val="1675"/>
              </a:lnSpc>
            </a:pPr>
            <a:r>
              <a:rPr sz="1400" spc="-65" dirty="0">
                <a:solidFill>
                  <a:srgbClr val="006FC0"/>
                </a:solidFill>
                <a:latin typeface="Verdana"/>
                <a:cs typeface="Verdana"/>
              </a:rPr>
              <a:t>Ans)</a:t>
            </a:r>
            <a:r>
              <a:rPr sz="1400" spc="-1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Dataset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was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taken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from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iNeuron’s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Provided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Project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Description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Document.</a:t>
            </a:r>
            <a:endParaRPr sz="1400" dirty="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400" u="sng" spc="-6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Verdana"/>
                <a:cs typeface="Verdana"/>
                <a:hlinkClick r:id="rId2"/>
              </a:rPr>
              <a:t>https://drive.google.com/drive/folders/165Pjmfb9W9PGy0rZjHEA22LW0Lt3Y-Q8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544" y="4096158"/>
            <a:ext cx="6413500" cy="138755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0"/>
              </a:spcBef>
            </a:pPr>
            <a:r>
              <a:rPr sz="1400" b="1" spc="90" dirty="0">
                <a:latin typeface="Tahoma"/>
                <a:cs typeface="Tahoma"/>
              </a:rPr>
              <a:t>Q</a:t>
            </a:r>
            <a:r>
              <a:rPr sz="1400" b="1" spc="-105" dirty="0">
                <a:latin typeface="Tahoma"/>
                <a:cs typeface="Tahoma"/>
              </a:rPr>
              <a:t>2)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85" dirty="0">
                <a:latin typeface="Tahoma"/>
                <a:cs typeface="Tahoma"/>
              </a:rPr>
              <a:t>W</a:t>
            </a:r>
            <a:r>
              <a:rPr sz="1400" b="1" spc="10" dirty="0">
                <a:latin typeface="Tahoma"/>
                <a:cs typeface="Tahoma"/>
              </a:rPr>
              <a:t>h</a:t>
            </a:r>
            <a:r>
              <a:rPr sz="1400" b="1" spc="5" dirty="0">
                <a:latin typeface="Tahoma"/>
                <a:cs typeface="Tahoma"/>
              </a:rPr>
              <a:t>a</a:t>
            </a:r>
            <a:r>
              <a:rPr sz="1400" b="1" spc="-165" dirty="0">
                <a:latin typeface="Tahoma"/>
                <a:cs typeface="Tahoma"/>
              </a:rPr>
              <a:t>t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was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the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ty</a:t>
            </a:r>
            <a:r>
              <a:rPr sz="1400" b="1" spc="-50" dirty="0">
                <a:latin typeface="Tahoma"/>
                <a:cs typeface="Tahoma"/>
              </a:rPr>
              <a:t>p</a:t>
            </a:r>
            <a:r>
              <a:rPr sz="1400" b="1" spc="65" dirty="0">
                <a:latin typeface="Tahoma"/>
                <a:cs typeface="Tahoma"/>
              </a:rPr>
              <a:t>e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o</a:t>
            </a:r>
            <a:r>
              <a:rPr sz="1400" b="1" spc="-45" dirty="0">
                <a:latin typeface="Tahoma"/>
                <a:cs typeface="Tahoma"/>
              </a:rPr>
              <a:t>f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40" dirty="0">
                <a:latin typeface="Tahoma"/>
                <a:cs typeface="Tahoma"/>
              </a:rPr>
              <a:t>d</a:t>
            </a:r>
            <a:r>
              <a:rPr sz="1400" b="1" spc="85" dirty="0">
                <a:latin typeface="Tahoma"/>
                <a:cs typeface="Tahoma"/>
              </a:rPr>
              <a:t>a</a:t>
            </a:r>
            <a:r>
              <a:rPr sz="1400" b="1" spc="-30" dirty="0">
                <a:latin typeface="Tahoma"/>
                <a:cs typeface="Tahoma"/>
              </a:rPr>
              <a:t>t</a:t>
            </a:r>
            <a:r>
              <a:rPr sz="1400" b="1" spc="-55" dirty="0">
                <a:latin typeface="Tahoma"/>
                <a:cs typeface="Tahoma"/>
              </a:rPr>
              <a:t>a</a:t>
            </a:r>
            <a:r>
              <a:rPr sz="1400" b="1" spc="-10" dirty="0">
                <a:latin typeface="Tahoma"/>
                <a:cs typeface="Tahoma"/>
              </a:rPr>
              <a:t>?</a:t>
            </a:r>
            <a:endParaRPr sz="14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</a:pPr>
            <a:r>
              <a:rPr sz="1400" spc="-65" dirty="0">
                <a:solidFill>
                  <a:srgbClr val="006FC0"/>
                </a:solidFill>
                <a:latin typeface="Verdana"/>
                <a:cs typeface="Verdana"/>
              </a:rPr>
              <a:t>Ans)</a:t>
            </a:r>
            <a:r>
              <a:rPr sz="1400" spc="-1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data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was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the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combination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of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numerical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and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Categorical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values.</a:t>
            </a:r>
            <a:endParaRPr sz="1400" dirty="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010"/>
              </a:spcBef>
            </a:pPr>
            <a:r>
              <a:rPr sz="1400" b="1" spc="100" dirty="0">
                <a:latin typeface="Tahoma"/>
                <a:cs typeface="Tahoma"/>
              </a:rPr>
              <a:t>Q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3)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What’s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the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5" dirty="0">
                <a:latin typeface="Tahoma"/>
                <a:cs typeface="Tahoma"/>
              </a:rPr>
              <a:t>complete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flow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you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followed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in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this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Project?</a:t>
            </a:r>
            <a:endParaRPr sz="14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985"/>
              </a:spcBef>
            </a:pPr>
            <a:r>
              <a:rPr sz="1400" spc="95" dirty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006FC0"/>
                </a:solidFill>
                <a:latin typeface="Verdana"/>
                <a:cs typeface="Verdana"/>
              </a:rPr>
              <a:t>n</a:t>
            </a:r>
            <a:r>
              <a:rPr sz="1400" spc="-190" dirty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sz="1400" spc="-120" dirty="0">
                <a:solidFill>
                  <a:srgbClr val="006FC0"/>
                </a:solidFill>
                <a:latin typeface="Verdana"/>
                <a:cs typeface="Verdana"/>
              </a:rPr>
              <a:t>)</a:t>
            </a:r>
            <a:r>
              <a:rPr sz="1400" spc="-1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Refer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l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80" dirty="0">
                <a:latin typeface="Verdana"/>
                <a:cs typeface="Verdana"/>
              </a:rPr>
              <a:t>de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5</a:t>
            </a:r>
            <a:r>
              <a:rPr sz="1350" spc="-52" baseline="24691" dirty="0">
                <a:latin typeface="Verdana"/>
                <a:cs typeface="Verdana"/>
              </a:rPr>
              <a:t>t</a:t>
            </a:r>
            <a:r>
              <a:rPr sz="1350" spc="-37" baseline="24691" dirty="0">
                <a:latin typeface="Verdana"/>
                <a:cs typeface="Verdana"/>
              </a:rPr>
              <a:t>h</a:t>
            </a:r>
            <a:r>
              <a:rPr sz="1350" spc="120" baseline="24691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</a:t>
            </a:r>
            <a:r>
              <a:rPr sz="1400" spc="15" dirty="0">
                <a:latin typeface="Verdana"/>
                <a:cs typeface="Verdana"/>
              </a:rPr>
              <a:t>o</a:t>
            </a:r>
            <a:r>
              <a:rPr sz="1400" spc="-180" dirty="0">
                <a:latin typeface="Verdana"/>
                <a:cs typeface="Verdana"/>
              </a:rPr>
              <a:t>r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be</a:t>
            </a:r>
            <a:r>
              <a:rPr sz="1400" spc="10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50" dirty="0">
                <a:latin typeface="Verdana"/>
                <a:cs typeface="Verdana"/>
              </a:rPr>
              <a:t>er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130" dirty="0">
                <a:latin typeface="Verdana"/>
                <a:cs typeface="Verdana"/>
              </a:rPr>
              <a:t>U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0" dirty="0">
                <a:latin typeface="Verdana"/>
                <a:cs typeface="Verdana"/>
              </a:rPr>
              <a:t>de</a:t>
            </a:r>
            <a:r>
              <a:rPr sz="1400" spc="-15" dirty="0">
                <a:latin typeface="Verdana"/>
                <a:cs typeface="Verdana"/>
              </a:rPr>
              <a:t>r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50" dirty="0">
                <a:latin typeface="Verdana"/>
                <a:cs typeface="Verdana"/>
              </a:rPr>
              <a:t>an</a:t>
            </a:r>
            <a:r>
              <a:rPr sz="1400" spc="45" dirty="0">
                <a:latin typeface="Verdana"/>
                <a:cs typeface="Verdana"/>
              </a:rPr>
              <a:t>d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1361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>
                <a:solidFill>
                  <a:srgbClr val="EBEBEB"/>
                </a:solidFill>
              </a:rPr>
              <a:t>Q</a:t>
            </a:r>
            <a:r>
              <a:rPr sz="3600" spc="-315" dirty="0">
                <a:solidFill>
                  <a:srgbClr val="EBEBEB"/>
                </a:solidFill>
              </a:rPr>
              <a:t> </a:t>
            </a:r>
            <a:r>
              <a:rPr sz="3600" spc="105" dirty="0">
                <a:solidFill>
                  <a:srgbClr val="EBEBEB"/>
                </a:solidFill>
              </a:rPr>
              <a:t>&amp;</a:t>
            </a:r>
            <a:r>
              <a:rPr sz="3600" spc="-315" dirty="0">
                <a:solidFill>
                  <a:srgbClr val="EBEBEB"/>
                </a:solidFill>
              </a:rPr>
              <a:t> </a:t>
            </a:r>
            <a:r>
              <a:rPr sz="3600" spc="200" dirty="0">
                <a:solidFill>
                  <a:srgbClr val="EBEBEB"/>
                </a:solidFill>
              </a:rPr>
              <a:t>A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914400" y="2502976"/>
            <a:ext cx="6413500" cy="2862322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5"/>
              </a:spcBef>
            </a:pPr>
            <a:r>
              <a:rPr sz="1400" b="1" spc="-40" dirty="0">
                <a:latin typeface="Tahoma"/>
                <a:cs typeface="Tahoma"/>
              </a:rPr>
              <a:t>Q4)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45" dirty="0">
                <a:latin typeface="Tahoma"/>
                <a:cs typeface="Tahoma"/>
              </a:rPr>
              <a:t>W</a:t>
            </a:r>
            <a:r>
              <a:rPr sz="1400" b="1" spc="-100" dirty="0">
                <a:latin typeface="Tahoma"/>
                <a:cs typeface="Tahoma"/>
              </a:rPr>
              <a:t>h</a:t>
            </a:r>
            <a:r>
              <a:rPr sz="1400" b="1" spc="-50" dirty="0">
                <a:latin typeface="Tahoma"/>
                <a:cs typeface="Tahoma"/>
              </a:rPr>
              <a:t>a</a:t>
            </a:r>
            <a:r>
              <a:rPr sz="1400" b="1" spc="-30" dirty="0">
                <a:latin typeface="Tahoma"/>
                <a:cs typeface="Tahoma"/>
              </a:rPr>
              <a:t>t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5" dirty="0">
                <a:latin typeface="Tahoma"/>
                <a:cs typeface="Tahoma"/>
              </a:rPr>
              <a:t>techni</a:t>
            </a:r>
            <a:r>
              <a:rPr sz="1400" b="1" spc="-25" dirty="0">
                <a:latin typeface="Tahoma"/>
                <a:cs typeface="Tahoma"/>
              </a:rPr>
              <a:t>q</a:t>
            </a:r>
            <a:r>
              <a:rPr sz="1400" b="1" spc="-40" dirty="0">
                <a:latin typeface="Tahoma"/>
                <a:cs typeface="Tahoma"/>
              </a:rPr>
              <a:t>ue</a:t>
            </a:r>
            <a:r>
              <a:rPr sz="1400" b="1" spc="-30" dirty="0">
                <a:latin typeface="Tahoma"/>
                <a:cs typeface="Tahoma"/>
              </a:rPr>
              <a:t>s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120" dirty="0">
                <a:latin typeface="Tahoma"/>
                <a:cs typeface="Tahoma"/>
              </a:rPr>
              <a:t>w</a:t>
            </a:r>
            <a:r>
              <a:rPr sz="1400" b="1" spc="-15" dirty="0">
                <a:latin typeface="Tahoma"/>
                <a:cs typeface="Tahoma"/>
              </a:rPr>
              <a:t>er</a:t>
            </a:r>
            <a:r>
              <a:rPr sz="1400" b="1" spc="-10" dirty="0">
                <a:latin typeface="Tahoma"/>
                <a:cs typeface="Tahoma"/>
              </a:rPr>
              <a:t>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yo</a:t>
            </a:r>
            <a:r>
              <a:rPr sz="1400" b="1" spc="-5" dirty="0">
                <a:latin typeface="Tahoma"/>
                <a:cs typeface="Tahoma"/>
              </a:rPr>
              <a:t>u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u</a:t>
            </a:r>
            <a:r>
              <a:rPr sz="1400" b="1" spc="-80" dirty="0">
                <a:latin typeface="Tahoma"/>
                <a:cs typeface="Tahoma"/>
              </a:rPr>
              <a:t>s</a:t>
            </a:r>
            <a:r>
              <a:rPr sz="1400" b="1" spc="-35" dirty="0">
                <a:latin typeface="Tahoma"/>
                <a:cs typeface="Tahoma"/>
              </a:rPr>
              <a:t>ing </a:t>
            </a:r>
            <a:r>
              <a:rPr sz="1400" b="1" spc="-55" dirty="0">
                <a:latin typeface="Tahoma"/>
                <a:cs typeface="Tahoma"/>
              </a:rPr>
              <a:t>fo</a:t>
            </a:r>
            <a:r>
              <a:rPr sz="1400" b="1" spc="-160" dirty="0">
                <a:latin typeface="Tahoma"/>
                <a:cs typeface="Tahoma"/>
              </a:rPr>
              <a:t>r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60" dirty="0">
                <a:latin typeface="Tahoma"/>
                <a:cs typeface="Tahoma"/>
              </a:rPr>
              <a:t>d</a:t>
            </a:r>
            <a:r>
              <a:rPr sz="1400" b="1" spc="55" dirty="0">
                <a:latin typeface="Tahoma"/>
                <a:cs typeface="Tahoma"/>
              </a:rPr>
              <a:t>a</a:t>
            </a:r>
            <a:r>
              <a:rPr sz="1400" b="1" spc="-30" dirty="0">
                <a:latin typeface="Tahoma"/>
                <a:cs typeface="Tahoma"/>
              </a:rPr>
              <a:t>ta?</a:t>
            </a:r>
            <a:endParaRPr sz="14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000"/>
              </a:spcBef>
            </a:pPr>
            <a:r>
              <a:rPr sz="1400" spc="95" dirty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006FC0"/>
                </a:solidFill>
                <a:latin typeface="Verdana"/>
                <a:cs typeface="Verdana"/>
              </a:rPr>
              <a:t>n</a:t>
            </a:r>
            <a:r>
              <a:rPr sz="1400" spc="-190" dirty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sz="1400" spc="-120" dirty="0">
                <a:solidFill>
                  <a:srgbClr val="006FC0"/>
                </a:solidFill>
                <a:latin typeface="Verdana"/>
                <a:cs typeface="Verdana"/>
              </a:rPr>
              <a:t>)</a:t>
            </a:r>
            <a:endParaRPr lang="en-IN" sz="1400" spc="-120" dirty="0">
              <a:solidFill>
                <a:srgbClr val="006FC0"/>
              </a:solidFill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000"/>
              </a:spcBef>
            </a:pPr>
            <a:r>
              <a:rPr lang="en-IN" sz="1400" spc="-5" dirty="0">
                <a:solidFill>
                  <a:srgbClr val="006FC0"/>
                </a:solidFill>
                <a:latin typeface="Verdana"/>
                <a:cs typeface="Verdana"/>
              </a:rPr>
              <a:t>-</a:t>
            </a:r>
            <a:r>
              <a:rPr sz="1400" spc="-5" dirty="0">
                <a:latin typeface="Verdana"/>
                <a:cs typeface="Verdana"/>
              </a:rPr>
              <a:t>Rem</a:t>
            </a:r>
            <a:r>
              <a:rPr sz="1400" dirty="0">
                <a:latin typeface="Verdana"/>
                <a:cs typeface="Verdana"/>
              </a:rPr>
              <a:t>o</a:t>
            </a:r>
            <a:r>
              <a:rPr sz="1400" spc="-110" dirty="0">
                <a:latin typeface="Verdana"/>
                <a:cs typeface="Verdana"/>
              </a:rPr>
              <a:t>v</a:t>
            </a:r>
            <a:r>
              <a:rPr sz="1400" spc="-45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u</a:t>
            </a:r>
            <a:r>
              <a:rPr sz="1400" spc="-45" dirty="0">
                <a:latin typeface="Verdana"/>
                <a:cs typeface="Verdana"/>
              </a:rPr>
              <a:t>n</a:t>
            </a: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-5" dirty="0">
                <a:latin typeface="Verdana"/>
                <a:cs typeface="Verdana"/>
              </a:rPr>
              <a:t>an</a:t>
            </a:r>
            <a:r>
              <a:rPr sz="1400" spc="-15" dirty="0">
                <a:latin typeface="Verdana"/>
                <a:cs typeface="Verdana"/>
              </a:rPr>
              <a:t>t</a:t>
            </a:r>
            <a:r>
              <a:rPr sz="1400" spc="80" dirty="0">
                <a:latin typeface="Verdana"/>
                <a:cs typeface="Verdana"/>
              </a:rPr>
              <a:t>ed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70" dirty="0">
                <a:latin typeface="Verdana"/>
                <a:cs typeface="Verdana"/>
              </a:rPr>
              <a:t>r</a:t>
            </a:r>
            <a:r>
              <a:rPr sz="1400" spc="-95" dirty="0">
                <a:latin typeface="Verdana"/>
                <a:cs typeface="Verdana"/>
              </a:rPr>
              <a:t>i</a:t>
            </a:r>
            <a:r>
              <a:rPr sz="1400" spc="-15" dirty="0">
                <a:latin typeface="Verdana"/>
                <a:cs typeface="Verdana"/>
              </a:rPr>
              <a:t>bu</a:t>
            </a:r>
            <a:r>
              <a:rPr sz="1400" spc="-20" dirty="0">
                <a:latin typeface="Verdana"/>
                <a:cs typeface="Verdana"/>
              </a:rPr>
              <a:t>t</a:t>
            </a:r>
            <a:r>
              <a:rPr sz="1400" spc="-55" dirty="0">
                <a:latin typeface="Verdana"/>
                <a:cs typeface="Verdana"/>
              </a:rPr>
              <a:t>es</a:t>
            </a:r>
            <a:endParaRPr lang="en-IN" sz="1400" spc="-5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65" dirty="0">
                <a:latin typeface="Verdana"/>
                <a:cs typeface="Verdana"/>
              </a:rPr>
              <a:t>-Visualizing</a:t>
            </a:r>
            <a:r>
              <a:rPr lang="en-US" sz="1400" spc="240" dirty="0">
                <a:latin typeface="Verdana"/>
                <a:cs typeface="Verdana"/>
              </a:rPr>
              <a:t> </a:t>
            </a:r>
            <a:r>
              <a:rPr lang="en-US" sz="1400" spc="-30" dirty="0">
                <a:latin typeface="Verdana"/>
                <a:cs typeface="Verdana"/>
              </a:rPr>
              <a:t>relation</a:t>
            </a:r>
            <a:r>
              <a:rPr lang="en-US" sz="1400" spc="-145" dirty="0">
                <a:latin typeface="Verdana"/>
                <a:cs typeface="Verdana"/>
              </a:rPr>
              <a:t> </a:t>
            </a:r>
            <a:r>
              <a:rPr lang="en-US" sz="1400" spc="5" dirty="0">
                <a:latin typeface="Verdana"/>
                <a:cs typeface="Verdana"/>
              </a:rPr>
              <a:t>of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15" dirty="0">
                <a:latin typeface="Verdana"/>
                <a:cs typeface="Verdana"/>
              </a:rPr>
              <a:t>independent</a:t>
            </a:r>
            <a:r>
              <a:rPr lang="en-US" sz="1400" spc="-145" dirty="0">
                <a:latin typeface="Verdana"/>
                <a:cs typeface="Verdana"/>
              </a:rPr>
              <a:t> </a:t>
            </a:r>
            <a:r>
              <a:rPr lang="en-US" sz="1400" spc="-25" dirty="0">
                <a:latin typeface="Verdana"/>
                <a:cs typeface="Verdana"/>
              </a:rPr>
              <a:t>variables</a:t>
            </a:r>
            <a:r>
              <a:rPr lang="en-US" sz="1400" spc="-145" dirty="0">
                <a:latin typeface="Verdana"/>
                <a:cs typeface="Verdana"/>
              </a:rPr>
              <a:t> </a:t>
            </a:r>
            <a:r>
              <a:rPr lang="en-US" sz="1400" spc="-45" dirty="0">
                <a:latin typeface="Verdana"/>
                <a:cs typeface="Verdana"/>
              </a:rPr>
              <a:t>with</a:t>
            </a:r>
            <a:r>
              <a:rPr lang="en-US" sz="1400" spc="-140" dirty="0">
                <a:latin typeface="Verdana"/>
                <a:cs typeface="Verdana"/>
              </a:rPr>
              <a:t> </a:t>
            </a:r>
            <a:r>
              <a:rPr lang="en-US" sz="1400" spc="85" dirty="0">
                <a:latin typeface="Verdana"/>
                <a:cs typeface="Verdana"/>
              </a:rPr>
              <a:t>each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-30" dirty="0">
                <a:latin typeface="Verdana"/>
                <a:cs typeface="Verdana"/>
              </a:rPr>
              <a:t>other</a:t>
            </a:r>
            <a:r>
              <a:rPr lang="en-US" sz="1400" spc="-100" dirty="0">
                <a:latin typeface="Verdana"/>
                <a:cs typeface="Verdana"/>
              </a:rPr>
              <a:t> </a:t>
            </a:r>
            <a:r>
              <a:rPr lang="en-US" sz="1400" spc="55" dirty="0">
                <a:latin typeface="Verdana"/>
                <a:cs typeface="Verdana"/>
              </a:rPr>
              <a:t>and</a:t>
            </a:r>
            <a:r>
              <a:rPr lang="en-US" sz="1400" spc="-114" dirty="0">
                <a:latin typeface="Verdana"/>
                <a:cs typeface="Verdana"/>
              </a:rPr>
              <a:t> </a:t>
            </a:r>
            <a:r>
              <a:rPr lang="en-US" sz="1400" spc="-15" dirty="0">
                <a:latin typeface="Verdana"/>
                <a:cs typeface="Verdana"/>
              </a:rPr>
              <a:t>output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-25" dirty="0">
                <a:latin typeface="Verdana"/>
                <a:cs typeface="Verdana"/>
              </a:rPr>
              <a:t>variables</a:t>
            </a:r>
            <a:endParaRPr lang="en-US"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en-US" sz="1400" spc="-170" dirty="0">
                <a:latin typeface="Verdana"/>
                <a:cs typeface="Verdana"/>
              </a:rPr>
              <a:t>-</a:t>
            </a:r>
            <a:r>
              <a:rPr lang="en-US" sz="1400" spc="-5" dirty="0">
                <a:latin typeface="Verdana"/>
                <a:cs typeface="Verdana"/>
              </a:rPr>
              <a:t>Rem</a:t>
            </a:r>
            <a:r>
              <a:rPr lang="en-US" sz="1400" dirty="0">
                <a:latin typeface="Verdana"/>
                <a:cs typeface="Verdana"/>
              </a:rPr>
              <a:t>o</a:t>
            </a:r>
            <a:r>
              <a:rPr lang="en-US" sz="1400" spc="-60" dirty="0">
                <a:latin typeface="Verdana"/>
                <a:cs typeface="Verdana"/>
              </a:rPr>
              <a:t>vi</a:t>
            </a:r>
            <a:r>
              <a:rPr lang="en-US" sz="1400" spc="-90" dirty="0">
                <a:latin typeface="Verdana"/>
                <a:cs typeface="Verdana"/>
              </a:rPr>
              <a:t>n</a:t>
            </a:r>
            <a:r>
              <a:rPr lang="en-US" sz="1400" spc="70" dirty="0">
                <a:latin typeface="Verdana"/>
                <a:cs typeface="Verdana"/>
              </a:rPr>
              <a:t>g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65" dirty="0">
                <a:latin typeface="Verdana"/>
                <a:cs typeface="Verdana"/>
              </a:rPr>
              <a:t>o</a:t>
            </a:r>
            <a:r>
              <a:rPr lang="en-US" sz="1400" spc="-50" dirty="0">
                <a:latin typeface="Verdana"/>
                <a:cs typeface="Verdana"/>
              </a:rPr>
              <a:t>u</a:t>
            </a:r>
            <a:r>
              <a:rPr lang="en-US" sz="1400" spc="-90" dirty="0">
                <a:latin typeface="Verdana"/>
                <a:cs typeface="Verdana"/>
              </a:rPr>
              <a:t>t</a:t>
            </a:r>
            <a:r>
              <a:rPr lang="en-US" sz="1400" spc="-100" dirty="0">
                <a:latin typeface="Verdana"/>
                <a:cs typeface="Verdana"/>
              </a:rPr>
              <a:t>l</a:t>
            </a:r>
            <a:r>
              <a:rPr lang="en-US" sz="1400" spc="-110" dirty="0">
                <a:latin typeface="Verdana"/>
                <a:cs typeface="Verdana"/>
              </a:rPr>
              <a:t>i</a:t>
            </a:r>
            <a:r>
              <a:rPr lang="en-US" sz="1400" spc="-95" dirty="0">
                <a:latin typeface="Verdana"/>
                <a:cs typeface="Verdana"/>
              </a:rPr>
              <a:t>ers</a:t>
            </a:r>
            <a:endParaRPr lang="en-US"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lang="en-US" sz="1400" spc="-5" dirty="0">
                <a:latin typeface="Verdana"/>
                <a:cs typeface="Verdana"/>
              </a:rPr>
              <a:t>-Cleaning</a:t>
            </a:r>
            <a:r>
              <a:rPr lang="en-US" sz="1400" spc="-155" dirty="0">
                <a:latin typeface="Verdana"/>
                <a:cs typeface="Verdana"/>
              </a:rPr>
              <a:t> </a:t>
            </a:r>
            <a:r>
              <a:rPr lang="en-US" sz="1400" spc="55" dirty="0">
                <a:latin typeface="Verdana"/>
                <a:cs typeface="Verdana"/>
              </a:rPr>
              <a:t>data</a:t>
            </a:r>
            <a:r>
              <a:rPr lang="en-US" sz="1400" spc="-85" dirty="0">
                <a:latin typeface="Verdana"/>
                <a:cs typeface="Verdana"/>
              </a:rPr>
              <a:t> </a:t>
            </a:r>
            <a:r>
              <a:rPr lang="en-US" sz="1400" spc="55" dirty="0">
                <a:latin typeface="Verdana"/>
                <a:cs typeface="Verdana"/>
              </a:rPr>
              <a:t>and</a:t>
            </a:r>
            <a:r>
              <a:rPr lang="en-US" sz="1400" spc="-100" dirty="0">
                <a:latin typeface="Verdana"/>
                <a:cs typeface="Verdana"/>
              </a:rPr>
              <a:t> </a:t>
            </a:r>
            <a:r>
              <a:rPr lang="en-US" sz="1400" spc="-35" dirty="0">
                <a:latin typeface="Verdana"/>
                <a:cs typeface="Verdana"/>
              </a:rPr>
              <a:t>imputing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-75" dirty="0">
                <a:latin typeface="Verdana"/>
                <a:cs typeface="Verdana"/>
              </a:rPr>
              <a:t>if</a:t>
            </a:r>
            <a:r>
              <a:rPr lang="en-US" sz="1400" spc="-150" dirty="0">
                <a:latin typeface="Verdana"/>
                <a:cs typeface="Verdana"/>
              </a:rPr>
              <a:t> </a:t>
            </a:r>
            <a:r>
              <a:rPr lang="en-US" sz="1400" spc="-65" dirty="0">
                <a:latin typeface="Verdana"/>
                <a:cs typeface="Verdana"/>
              </a:rPr>
              <a:t>null</a:t>
            </a:r>
            <a:r>
              <a:rPr lang="en-US" sz="1400" spc="-135" dirty="0">
                <a:latin typeface="Verdana"/>
                <a:cs typeface="Verdana"/>
              </a:rPr>
              <a:t> </a:t>
            </a:r>
            <a:r>
              <a:rPr lang="en-US" sz="1400" spc="-30" dirty="0">
                <a:latin typeface="Verdana"/>
                <a:cs typeface="Verdana"/>
              </a:rPr>
              <a:t>values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dirty="0">
                <a:latin typeface="Verdana"/>
                <a:cs typeface="Verdana"/>
              </a:rPr>
              <a:t>are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-50" dirty="0">
                <a:latin typeface="Verdana"/>
                <a:cs typeface="Verdana"/>
              </a:rPr>
              <a:t>present.</a:t>
            </a:r>
            <a:endParaRPr lang="en-US"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lang="en-US" sz="1400" spc="-170" dirty="0">
                <a:latin typeface="Verdana"/>
                <a:cs typeface="Verdana"/>
              </a:rPr>
              <a:t>-</a:t>
            </a:r>
            <a:r>
              <a:rPr lang="en-US" sz="1400" spc="70" dirty="0">
                <a:latin typeface="Verdana"/>
                <a:cs typeface="Verdana"/>
              </a:rPr>
              <a:t>Co</a:t>
            </a:r>
            <a:r>
              <a:rPr lang="en-US" sz="1400" spc="55" dirty="0">
                <a:latin typeface="Verdana"/>
                <a:cs typeface="Verdana"/>
              </a:rPr>
              <a:t>n</a:t>
            </a:r>
            <a:r>
              <a:rPr lang="en-US" sz="1400" spc="-40" dirty="0">
                <a:latin typeface="Verdana"/>
                <a:cs typeface="Verdana"/>
              </a:rPr>
              <a:t>v</a:t>
            </a:r>
            <a:r>
              <a:rPr lang="en-US" sz="1400" spc="-55" dirty="0">
                <a:latin typeface="Verdana"/>
                <a:cs typeface="Verdana"/>
              </a:rPr>
              <a:t>e</a:t>
            </a:r>
            <a:r>
              <a:rPr lang="en-US" sz="1400" spc="-50" dirty="0">
                <a:latin typeface="Verdana"/>
                <a:cs typeface="Verdana"/>
              </a:rPr>
              <a:t>r</a:t>
            </a:r>
            <a:r>
              <a:rPr lang="en-US" sz="1400" spc="-90" dirty="0">
                <a:latin typeface="Verdana"/>
                <a:cs typeface="Verdana"/>
              </a:rPr>
              <a:t>t</a:t>
            </a:r>
            <a:r>
              <a:rPr lang="en-US" sz="1400" spc="-100" dirty="0">
                <a:latin typeface="Verdana"/>
                <a:cs typeface="Verdana"/>
              </a:rPr>
              <a:t>i</a:t>
            </a:r>
            <a:r>
              <a:rPr lang="en-US" sz="1400" spc="-40" dirty="0">
                <a:latin typeface="Verdana"/>
                <a:cs typeface="Verdana"/>
              </a:rPr>
              <a:t>n</a:t>
            </a:r>
            <a:r>
              <a:rPr lang="en-US" sz="1400" spc="70" dirty="0">
                <a:latin typeface="Verdana"/>
                <a:cs typeface="Verdana"/>
              </a:rPr>
              <a:t>g</a:t>
            </a:r>
            <a:r>
              <a:rPr lang="en-US" sz="1400" spc="-155" dirty="0">
                <a:latin typeface="Verdana"/>
                <a:cs typeface="Verdana"/>
              </a:rPr>
              <a:t> </a:t>
            </a:r>
            <a:r>
              <a:rPr lang="en-US" sz="1400" spc="-40" dirty="0">
                <a:latin typeface="Verdana"/>
                <a:cs typeface="Verdana"/>
              </a:rPr>
              <a:t>Nume</a:t>
            </a:r>
            <a:r>
              <a:rPr lang="en-US" sz="1400" spc="-30" dirty="0">
                <a:latin typeface="Verdana"/>
                <a:cs typeface="Verdana"/>
              </a:rPr>
              <a:t>r</a:t>
            </a:r>
            <a:r>
              <a:rPr lang="en-US" sz="1400" spc="-90" dirty="0">
                <a:latin typeface="Verdana"/>
                <a:cs typeface="Verdana"/>
              </a:rPr>
              <a:t>i</a:t>
            </a:r>
            <a:r>
              <a:rPr lang="en-US" sz="1400" spc="170" dirty="0">
                <a:latin typeface="Verdana"/>
                <a:cs typeface="Verdana"/>
              </a:rPr>
              <a:t>c</a:t>
            </a:r>
            <a:r>
              <a:rPr lang="en-US" sz="1400" spc="100" dirty="0">
                <a:latin typeface="Verdana"/>
                <a:cs typeface="Verdana"/>
              </a:rPr>
              <a:t>a</a:t>
            </a:r>
            <a:r>
              <a:rPr lang="en-US" sz="1400" spc="-105" dirty="0">
                <a:latin typeface="Verdana"/>
                <a:cs typeface="Verdana"/>
              </a:rPr>
              <a:t>l</a:t>
            </a:r>
            <a:r>
              <a:rPr lang="en-US" sz="1400" spc="-140" dirty="0">
                <a:latin typeface="Verdana"/>
                <a:cs typeface="Verdana"/>
              </a:rPr>
              <a:t> </a:t>
            </a:r>
            <a:r>
              <a:rPr lang="en-US" sz="1400" spc="45" dirty="0">
                <a:latin typeface="Verdana"/>
                <a:cs typeface="Verdana"/>
              </a:rPr>
              <a:t>da</a:t>
            </a:r>
            <a:r>
              <a:rPr lang="en-US" sz="1400" spc="15" dirty="0">
                <a:latin typeface="Verdana"/>
                <a:cs typeface="Verdana"/>
              </a:rPr>
              <a:t>t</a:t>
            </a:r>
            <a:r>
              <a:rPr lang="en-US" sz="1400" spc="114" dirty="0">
                <a:latin typeface="Verdana"/>
                <a:cs typeface="Verdana"/>
              </a:rPr>
              <a:t>a</a:t>
            </a:r>
            <a:r>
              <a:rPr lang="en-US" sz="1400" spc="-90" dirty="0">
                <a:latin typeface="Verdana"/>
                <a:cs typeface="Verdana"/>
              </a:rPr>
              <a:t> i</a:t>
            </a:r>
            <a:r>
              <a:rPr lang="en-US" sz="1400" spc="-40" dirty="0">
                <a:latin typeface="Verdana"/>
                <a:cs typeface="Verdana"/>
              </a:rPr>
              <a:t>n</a:t>
            </a:r>
            <a:r>
              <a:rPr lang="en-US" sz="1400" spc="-90" dirty="0">
                <a:latin typeface="Verdana"/>
                <a:cs typeface="Verdana"/>
              </a:rPr>
              <a:t>t</a:t>
            </a:r>
            <a:r>
              <a:rPr lang="en-US" sz="1400" spc="70" dirty="0">
                <a:latin typeface="Verdana"/>
                <a:cs typeface="Verdana"/>
              </a:rPr>
              <a:t>o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80" dirty="0">
                <a:latin typeface="Verdana"/>
                <a:cs typeface="Verdana"/>
              </a:rPr>
              <a:t>Ca</a:t>
            </a:r>
            <a:r>
              <a:rPr lang="en-US" sz="1400" spc="30" dirty="0">
                <a:latin typeface="Verdana"/>
                <a:cs typeface="Verdana"/>
              </a:rPr>
              <a:t>t</a:t>
            </a:r>
            <a:r>
              <a:rPr lang="en-US" sz="1400" spc="-15" dirty="0">
                <a:latin typeface="Verdana"/>
                <a:cs typeface="Verdana"/>
              </a:rPr>
              <a:t>egor</a:t>
            </a:r>
            <a:r>
              <a:rPr lang="en-US" sz="1400" spc="5" dirty="0">
                <a:latin typeface="Verdana"/>
                <a:cs typeface="Verdana"/>
              </a:rPr>
              <a:t>i</a:t>
            </a:r>
            <a:r>
              <a:rPr lang="en-US" sz="1400" spc="170" dirty="0">
                <a:latin typeface="Verdana"/>
                <a:cs typeface="Verdana"/>
              </a:rPr>
              <a:t>c</a:t>
            </a:r>
            <a:r>
              <a:rPr lang="en-US" sz="1400" spc="100" dirty="0">
                <a:latin typeface="Verdana"/>
                <a:cs typeface="Verdana"/>
              </a:rPr>
              <a:t>a</a:t>
            </a:r>
            <a:r>
              <a:rPr lang="en-US" sz="1400" spc="-105" dirty="0">
                <a:latin typeface="Verdana"/>
                <a:cs typeface="Verdana"/>
              </a:rPr>
              <a:t>l</a:t>
            </a:r>
            <a:r>
              <a:rPr lang="en-US" sz="1400" spc="-140" dirty="0">
                <a:latin typeface="Verdana"/>
                <a:cs typeface="Verdana"/>
              </a:rPr>
              <a:t> </a:t>
            </a:r>
            <a:r>
              <a:rPr lang="en-US" sz="1400" spc="-40" dirty="0">
                <a:latin typeface="Verdana"/>
                <a:cs typeface="Verdana"/>
              </a:rPr>
              <a:t>v</a:t>
            </a:r>
            <a:r>
              <a:rPr lang="en-US" sz="1400" spc="5" dirty="0">
                <a:latin typeface="Verdana"/>
                <a:cs typeface="Verdana"/>
              </a:rPr>
              <a:t>a</a:t>
            </a:r>
            <a:r>
              <a:rPr lang="en-US" sz="1400" spc="20" dirty="0">
                <a:latin typeface="Verdana"/>
                <a:cs typeface="Verdana"/>
              </a:rPr>
              <a:t>l</a:t>
            </a:r>
            <a:r>
              <a:rPr lang="en-US" sz="1400" spc="25" dirty="0">
                <a:latin typeface="Verdana"/>
                <a:cs typeface="Verdana"/>
              </a:rPr>
              <a:t>u</a:t>
            </a:r>
            <a:r>
              <a:rPr lang="en-US" sz="1400" spc="10" dirty="0">
                <a:latin typeface="Verdana"/>
                <a:cs typeface="Verdana"/>
              </a:rPr>
              <a:t>e</a:t>
            </a:r>
            <a:r>
              <a:rPr lang="en-US" sz="1400" spc="-195" dirty="0">
                <a:latin typeface="Verdana"/>
                <a:cs typeface="Verdana"/>
              </a:rPr>
              <a:t>s</a:t>
            </a:r>
            <a:r>
              <a:rPr lang="en-US" sz="1400" spc="-120" dirty="0">
                <a:latin typeface="Verdana"/>
                <a:cs typeface="Verdana"/>
              </a:rPr>
              <a:t>.</a:t>
            </a:r>
            <a:endParaRPr lang="en-US" sz="1400" dirty="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000"/>
              </a:spcBef>
            </a:pPr>
            <a:endParaRPr sz="14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5257800"/>
            <a:ext cx="64135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</a:pPr>
            <a:r>
              <a:rPr sz="1400" b="1" spc="100" dirty="0">
                <a:latin typeface="Tahoma"/>
                <a:cs typeface="Tahoma"/>
              </a:rPr>
              <a:t>Q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lang="en-IN" sz="1400" b="1" spc="-110" dirty="0">
                <a:latin typeface="Tahoma"/>
                <a:cs typeface="Tahoma"/>
              </a:rPr>
              <a:t>5</a:t>
            </a:r>
            <a:r>
              <a:rPr sz="1400" b="1" spc="-105" dirty="0">
                <a:latin typeface="Tahoma"/>
                <a:cs typeface="Tahoma"/>
              </a:rPr>
              <a:t>)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Wh</a:t>
            </a:r>
            <a:r>
              <a:rPr sz="1400" b="1" spc="-50" dirty="0">
                <a:latin typeface="Tahoma"/>
                <a:cs typeface="Tahoma"/>
              </a:rPr>
              <a:t>a</a:t>
            </a:r>
            <a:r>
              <a:rPr sz="1400" b="1" spc="-165" dirty="0">
                <a:latin typeface="Tahoma"/>
                <a:cs typeface="Tahoma"/>
              </a:rPr>
              <a:t>t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20" dirty="0">
                <a:latin typeface="Tahoma"/>
                <a:cs typeface="Tahoma"/>
              </a:rPr>
              <a:t>w</a:t>
            </a:r>
            <a:r>
              <a:rPr sz="1400" b="1" spc="-15" dirty="0">
                <a:latin typeface="Tahoma"/>
                <a:cs typeface="Tahoma"/>
              </a:rPr>
              <a:t>er</a:t>
            </a:r>
            <a:r>
              <a:rPr sz="1400" b="1" spc="-10" dirty="0">
                <a:latin typeface="Tahoma"/>
                <a:cs typeface="Tahoma"/>
              </a:rPr>
              <a:t>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the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lib</a:t>
            </a:r>
            <a:r>
              <a:rPr sz="1400" b="1" spc="-85" dirty="0">
                <a:latin typeface="Tahoma"/>
                <a:cs typeface="Tahoma"/>
              </a:rPr>
              <a:t>r</a:t>
            </a:r>
            <a:r>
              <a:rPr sz="1400" b="1" spc="-50" dirty="0">
                <a:latin typeface="Tahoma"/>
                <a:cs typeface="Tahoma"/>
              </a:rPr>
              <a:t>a</a:t>
            </a:r>
            <a:r>
              <a:rPr sz="1400" b="1" spc="-40" dirty="0">
                <a:latin typeface="Tahoma"/>
                <a:cs typeface="Tahoma"/>
              </a:rPr>
              <a:t>r</a:t>
            </a:r>
            <a:r>
              <a:rPr sz="1400" b="1" spc="-45" dirty="0">
                <a:latin typeface="Tahoma"/>
                <a:cs typeface="Tahoma"/>
              </a:rPr>
              <a:t>ies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th</a:t>
            </a:r>
            <a:r>
              <a:rPr sz="1400" b="1" spc="-60" dirty="0">
                <a:latin typeface="Tahoma"/>
                <a:cs typeface="Tahoma"/>
              </a:rPr>
              <a:t>a</a:t>
            </a:r>
            <a:r>
              <a:rPr sz="1400" b="1" spc="-165" dirty="0">
                <a:latin typeface="Tahoma"/>
                <a:cs typeface="Tahoma"/>
              </a:rPr>
              <a:t>t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15" dirty="0">
                <a:latin typeface="Tahoma"/>
                <a:cs typeface="Tahoma"/>
              </a:rPr>
              <a:t>y</a:t>
            </a:r>
            <a:r>
              <a:rPr sz="1400" b="1" spc="20" dirty="0">
                <a:latin typeface="Tahoma"/>
                <a:cs typeface="Tahoma"/>
              </a:rPr>
              <a:t>o</a:t>
            </a:r>
            <a:r>
              <a:rPr sz="1400" b="1" spc="-35" dirty="0">
                <a:latin typeface="Tahoma"/>
                <a:cs typeface="Tahoma"/>
              </a:rPr>
              <a:t>u  </a:t>
            </a:r>
            <a:r>
              <a:rPr sz="1400" b="1" spc="-20" dirty="0">
                <a:latin typeface="Tahoma"/>
                <a:cs typeface="Tahoma"/>
              </a:rPr>
              <a:t>used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in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Python?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00" y="5713830"/>
            <a:ext cx="77724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</a:pPr>
            <a:r>
              <a:rPr sz="1400" spc="95" dirty="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006FC0"/>
                </a:solidFill>
                <a:latin typeface="Verdana"/>
                <a:cs typeface="Verdana"/>
              </a:rPr>
              <a:t>n</a:t>
            </a:r>
            <a:r>
              <a:rPr sz="1400" spc="-190" dirty="0">
                <a:solidFill>
                  <a:srgbClr val="006FC0"/>
                </a:solidFill>
                <a:latin typeface="Verdana"/>
                <a:cs typeface="Verdana"/>
              </a:rPr>
              <a:t>s</a:t>
            </a:r>
            <a:r>
              <a:rPr sz="1400" spc="-120" dirty="0">
                <a:solidFill>
                  <a:srgbClr val="006FC0"/>
                </a:solidFill>
                <a:latin typeface="Verdana"/>
                <a:cs typeface="Verdana"/>
              </a:rPr>
              <a:t>)</a:t>
            </a:r>
            <a:r>
              <a:rPr sz="1400" spc="-1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400" spc="-275" dirty="0">
                <a:latin typeface="Verdana"/>
                <a:cs typeface="Verdana"/>
              </a:rPr>
              <a:t>I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lang="en-IN" sz="1400" spc="-120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u</a:t>
            </a:r>
            <a:r>
              <a:rPr sz="1400" spc="-110" dirty="0">
                <a:latin typeface="Verdana"/>
                <a:cs typeface="Verdana"/>
              </a:rPr>
              <a:t>s</a:t>
            </a:r>
            <a:r>
              <a:rPr sz="1400" spc="80" dirty="0">
                <a:latin typeface="Verdana"/>
                <a:cs typeface="Verdana"/>
              </a:rPr>
              <a:t>ed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Pa</a:t>
            </a:r>
            <a:r>
              <a:rPr sz="1400" spc="15" dirty="0"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da</a:t>
            </a:r>
            <a:r>
              <a:rPr sz="1400" spc="-5" dirty="0">
                <a:latin typeface="Verdana"/>
                <a:cs typeface="Verdana"/>
              </a:rPr>
              <a:t>s</a:t>
            </a:r>
            <a:r>
              <a:rPr sz="1400" spc="-125" dirty="0">
                <a:latin typeface="Verdana"/>
                <a:cs typeface="Verdana"/>
              </a:rPr>
              <a:t>,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spc="-45" dirty="0">
                <a:latin typeface="Verdana"/>
                <a:cs typeface="Verdana"/>
              </a:rPr>
              <a:t>umPy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and  </a:t>
            </a:r>
            <a:r>
              <a:rPr sz="1400" spc="-5" dirty="0">
                <a:latin typeface="Verdana"/>
                <a:cs typeface="Verdana"/>
              </a:rPr>
              <a:t>Matplotlib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and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Seaborn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libraries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in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Pandas.</a:t>
            </a:r>
            <a:endParaRPr sz="1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75740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782" y="3273824"/>
            <a:ext cx="68224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T</a:t>
            </a:r>
            <a:r>
              <a:rPr lang="en-IN" spc="-605" dirty="0"/>
              <a:t> </a:t>
            </a:r>
            <a:r>
              <a:rPr spc="-605" dirty="0"/>
              <a:t>H</a:t>
            </a:r>
            <a:r>
              <a:rPr lang="en-IN" spc="-605" dirty="0"/>
              <a:t> </a:t>
            </a:r>
            <a:r>
              <a:rPr spc="-605" dirty="0"/>
              <a:t>A</a:t>
            </a:r>
            <a:r>
              <a:rPr lang="en-IN" spc="-605" dirty="0"/>
              <a:t> </a:t>
            </a:r>
            <a:r>
              <a:rPr spc="-605" dirty="0"/>
              <a:t>N</a:t>
            </a:r>
            <a:r>
              <a:rPr lang="en-IN" spc="-605" dirty="0"/>
              <a:t> </a:t>
            </a:r>
            <a:r>
              <a:rPr spc="-605" dirty="0"/>
              <a:t>K</a:t>
            </a:r>
            <a:r>
              <a:rPr spc="-715" dirty="0"/>
              <a:t> </a:t>
            </a:r>
            <a:r>
              <a:rPr lang="en-IN" spc="-715" dirty="0"/>
              <a:t> </a:t>
            </a:r>
            <a:r>
              <a:rPr spc="-6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356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EBEBEB"/>
                </a:solidFill>
              </a:rPr>
              <a:t>PRO</a:t>
            </a:r>
            <a:r>
              <a:rPr sz="3600" spc="10" dirty="0">
                <a:solidFill>
                  <a:srgbClr val="EBEBEB"/>
                </a:solidFill>
              </a:rPr>
              <a:t>J</a:t>
            </a:r>
            <a:r>
              <a:rPr sz="3600" spc="-220" dirty="0">
                <a:solidFill>
                  <a:srgbClr val="EBEBEB"/>
                </a:solidFill>
              </a:rPr>
              <a:t>EC</a:t>
            </a:r>
            <a:r>
              <a:rPr sz="3600" spc="-200" dirty="0">
                <a:solidFill>
                  <a:srgbClr val="EBEBEB"/>
                </a:solidFill>
              </a:rPr>
              <a:t>T</a:t>
            </a:r>
            <a:r>
              <a:rPr sz="3600" spc="-290" dirty="0">
                <a:solidFill>
                  <a:srgbClr val="EBEBEB"/>
                </a:solidFill>
              </a:rPr>
              <a:t> </a:t>
            </a:r>
            <a:r>
              <a:rPr sz="3600" spc="-335" dirty="0">
                <a:solidFill>
                  <a:srgbClr val="EBEBEB"/>
                </a:solidFill>
              </a:rPr>
              <a:t>DETAIL</a:t>
            </a:r>
            <a:endParaRPr sz="36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9A0F4C-723C-244C-FE48-CDD5B75B0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350922"/>
              </p:ext>
            </p:extLst>
          </p:nvPr>
        </p:nvGraphicFramePr>
        <p:xfrm>
          <a:off x="1676400" y="2895600"/>
          <a:ext cx="8128000" cy="2444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87721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81097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/>
                        <a:t>Projec</a:t>
                      </a:r>
                      <a:r>
                        <a:rPr sz="1800" b="1" dirty="0"/>
                        <a:t>t</a:t>
                      </a:r>
                      <a:r>
                        <a:rPr sz="1800" b="1" spc="-40" dirty="0"/>
                        <a:t> </a:t>
                      </a:r>
                      <a:r>
                        <a:rPr sz="1800" b="1" dirty="0"/>
                        <a:t>Title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/>
                        <a:t>Hea</a:t>
                      </a:r>
                      <a:r>
                        <a:rPr sz="1800" dirty="0"/>
                        <a:t>rt</a:t>
                      </a:r>
                      <a:r>
                        <a:rPr sz="1800" spc="-120" dirty="0"/>
                        <a:t> </a:t>
                      </a:r>
                      <a:r>
                        <a:rPr sz="1800" spc="-5" dirty="0"/>
                        <a:t>D</a:t>
                      </a:r>
                      <a:r>
                        <a:rPr sz="1800" spc="25" dirty="0"/>
                        <a:t>i</a:t>
                      </a:r>
                      <a:r>
                        <a:rPr sz="1800" spc="-5" dirty="0"/>
                        <a:t>s</a:t>
                      </a:r>
                      <a:r>
                        <a:rPr sz="1800" spc="-10" dirty="0"/>
                        <a:t>ea</a:t>
                      </a:r>
                      <a:r>
                        <a:rPr sz="1800" spc="-5" dirty="0"/>
                        <a:t>s</a:t>
                      </a:r>
                      <a:r>
                        <a:rPr sz="1800" dirty="0"/>
                        <a:t>e</a:t>
                      </a:r>
                      <a:r>
                        <a:rPr sz="1800" spc="-145" dirty="0"/>
                        <a:t> </a:t>
                      </a:r>
                      <a:r>
                        <a:rPr sz="1800" spc="5" dirty="0"/>
                        <a:t>D</a:t>
                      </a:r>
                      <a:r>
                        <a:rPr sz="1800" spc="20" dirty="0"/>
                        <a:t>i</a:t>
                      </a:r>
                      <a:r>
                        <a:rPr sz="1800" spc="-10" dirty="0"/>
                        <a:t>a</a:t>
                      </a:r>
                      <a:r>
                        <a:rPr sz="1800" dirty="0"/>
                        <a:t>g</a:t>
                      </a:r>
                      <a:r>
                        <a:rPr sz="1800" spc="-10" dirty="0"/>
                        <a:t>n</a:t>
                      </a:r>
                      <a:r>
                        <a:rPr sz="1800" dirty="0"/>
                        <a:t>o</a:t>
                      </a:r>
                      <a:r>
                        <a:rPr sz="1800" spc="-5" dirty="0"/>
                        <a:t>s</a:t>
                      </a:r>
                      <a:r>
                        <a:rPr sz="1800" spc="-15" dirty="0"/>
                        <a:t>t</a:t>
                      </a:r>
                      <a:r>
                        <a:rPr sz="1800" spc="20" dirty="0"/>
                        <a:t>i</a:t>
                      </a:r>
                      <a:r>
                        <a:rPr sz="1800" dirty="0"/>
                        <a:t>c</a:t>
                      </a:r>
                      <a:r>
                        <a:rPr sz="1800" spc="-155" dirty="0"/>
                        <a:t> </a:t>
                      </a:r>
                      <a:r>
                        <a:rPr sz="1800" dirty="0"/>
                        <a:t>–</a:t>
                      </a:r>
                      <a:r>
                        <a:rPr sz="1800" spc="-130" dirty="0"/>
                        <a:t> </a:t>
                      </a:r>
                      <a:r>
                        <a:rPr sz="1800" spc="20" dirty="0"/>
                        <a:t>A</a:t>
                      </a:r>
                      <a:r>
                        <a:rPr sz="1800" spc="-10" dirty="0"/>
                        <a:t>na</a:t>
                      </a:r>
                      <a:r>
                        <a:rPr sz="1800" spc="10" dirty="0"/>
                        <a:t>l</a:t>
                      </a:r>
                      <a:r>
                        <a:rPr sz="1800" spc="-5" dirty="0"/>
                        <a:t>y</a:t>
                      </a:r>
                      <a:r>
                        <a:rPr sz="1800" spc="-10" dirty="0"/>
                        <a:t>s</a:t>
                      </a:r>
                      <a:r>
                        <a:rPr sz="1800" spc="20" dirty="0"/>
                        <a:t>i</a:t>
                      </a:r>
                      <a:r>
                        <a:rPr sz="1800" dirty="0"/>
                        <a:t>s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238609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20" dirty="0"/>
                        <a:t>Technology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/>
                        <a:t>Bu</a:t>
                      </a:r>
                      <a:r>
                        <a:rPr sz="1800" spc="-10" dirty="0"/>
                        <a:t>s</a:t>
                      </a:r>
                      <a:r>
                        <a:rPr sz="1800" spc="20" dirty="0"/>
                        <a:t>i</a:t>
                      </a:r>
                      <a:r>
                        <a:rPr sz="1800" spc="-10" dirty="0"/>
                        <a:t>ne</a:t>
                      </a:r>
                      <a:r>
                        <a:rPr sz="1800" spc="-5" dirty="0"/>
                        <a:t>s</a:t>
                      </a:r>
                      <a:r>
                        <a:rPr sz="1800" dirty="0"/>
                        <a:t>s</a:t>
                      </a:r>
                      <a:r>
                        <a:rPr sz="1800" spc="-114" dirty="0"/>
                        <a:t> </a:t>
                      </a:r>
                      <a:r>
                        <a:rPr sz="1800" spc="20" dirty="0"/>
                        <a:t>I</a:t>
                      </a:r>
                      <a:r>
                        <a:rPr sz="1800" spc="-10" dirty="0"/>
                        <a:t>n</a:t>
                      </a:r>
                      <a:r>
                        <a:rPr sz="1800" spc="-15" dirty="0"/>
                        <a:t>t</a:t>
                      </a:r>
                      <a:r>
                        <a:rPr sz="1800" spc="-10" dirty="0"/>
                        <a:t>e</a:t>
                      </a:r>
                      <a:r>
                        <a:rPr sz="1800" spc="10" dirty="0"/>
                        <a:t>ll</a:t>
                      </a:r>
                      <a:r>
                        <a:rPr sz="1800" spc="20" dirty="0"/>
                        <a:t>i</a:t>
                      </a:r>
                      <a:r>
                        <a:rPr sz="1800" dirty="0"/>
                        <a:t>g</a:t>
                      </a:r>
                      <a:r>
                        <a:rPr sz="1800" spc="-10" dirty="0"/>
                        <a:t>en</a:t>
                      </a:r>
                      <a:r>
                        <a:rPr sz="1800" dirty="0"/>
                        <a:t>ce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9201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35" dirty="0"/>
                        <a:t>Domain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/>
                        <a:t>Healthcare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396738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/>
                        <a:t>Projec</a:t>
                      </a:r>
                      <a:r>
                        <a:rPr sz="1800" b="1" dirty="0"/>
                        <a:t>t</a:t>
                      </a:r>
                      <a:r>
                        <a:rPr sz="1800" b="1" spc="-40" dirty="0"/>
                        <a:t> </a:t>
                      </a:r>
                      <a:r>
                        <a:rPr sz="1800" b="1" spc="-5" dirty="0"/>
                        <a:t>Difficult</a:t>
                      </a:r>
                      <a:r>
                        <a:rPr sz="1800" b="1" dirty="0"/>
                        <a:t>y</a:t>
                      </a:r>
                      <a:r>
                        <a:rPr sz="1800" b="1" spc="-30" dirty="0"/>
                        <a:t> </a:t>
                      </a:r>
                      <a:r>
                        <a:rPr sz="1800" b="1" spc="-5" dirty="0"/>
                        <a:t>level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85" dirty="0"/>
                        <a:t>Advanced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238798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5" dirty="0"/>
                        <a:t>Programming</a:t>
                      </a:r>
                      <a:r>
                        <a:rPr sz="1800" b="1" spc="-60" dirty="0"/>
                        <a:t> </a:t>
                      </a:r>
                      <a:r>
                        <a:rPr sz="1800" b="1" dirty="0"/>
                        <a:t>Language</a:t>
                      </a:r>
                      <a:r>
                        <a:rPr sz="1800" b="1" spc="-70" dirty="0"/>
                        <a:t> </a:t>
                      </a:r>
                      <a:r>
                        <a:rPr sz="1800" b="1" spc="-50" dirty="0"/>
                        <a:t>Used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45" dirty="0"/>
                        <a:t>Python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349151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/>
                        <a:t>Tools</a:t>
                      </a:r>
                      <a:r>
                        <a:rPr sz="1800" b="1" spc="-40" dirty="0"/>
                        <a:t> </a:t>
                      </a:r>
                      <a:r>
                        <a:rPr sz="1800" b="1" spc="-5" dirty="0"/>
                        <a:t>Used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/>
                        <a:t>J</a:t>
                      </a:r>
                      <a:r>
                        <a:rPr sz="1800" spc="-10" dirty="0"/>
                        <a:t>u</a:t>
                      </a:r>
                      <a:r>
                        <a:rPr sz="1800" spc="-5" dirty="0"/>
                        <a:t>p</a:t>
                      </a:r>
                      <a:r>
                        <a:rPr sz="1800" spc="-10" dirty="0"/>
                        <a:t>y</a:t>
                      </a:r>
                      <a:r>
                        <a:rPr sz="1800" spc="-15" dirty="0"/>
                        <a:t>t</a:t>
                      </a:r>
                      <a:r>
                        <a:rPr sz="1800" spc="-10" dirty="0"/>
                        <a:t>e</a:t>
                      </a:r>
                      <a:r>
                        <a:rPr sz="1800" dirty="0"/>
                        <a:t>r</a:t>
                      </a:r>
                      <a:r>
                        <a:rPr sz="1800" spc="-110" dirty="0"/>
                        <a:t> </a:t>
                      </a:r>
                      <a:r>
                        <a:rPr sz="1800" dirty="0"/>
                        <a:t>No</a:t>
                      </a:r>
                      <a:r>
                        <a:rPr sz="1800" spc="-15" dirty="0"/>
                        <a:t>t</a:t>
                      </a:r>
                      <a:r>
                        <a:rPr sz="1800" spc="-10" dirty="0"/>
                        <a:t>e</a:t>
                      </a:r>
                      <a:r>
                        <a:rPr sz="1800" spc="-5" dirty="0"/>
                        <a:t>b</a:t>
                      </a:r>
                      <a:r>
                        <a:rPr sz="1800" spc="-10" dirty="0"/>
                        <a:t>o</a:t>
                      </a:r>
                      <a:r>
                        <a:rPr sz="1800" dirty="0"/>
                        <a:t>o</a:t>
                      </a:r>
                      <a:r>
                        <a:rPr sz="1800" spc="-10" dirty="0"/>
                        <a:t>k</a:t>
                      </a:r>
                      <a:r>
                        <a:rPr sz="1800" dirty="0"/>
                        <a:t>,</a:t>
                      </a:r>
                      <a:r>
                        <a:rPr sz="1800" spc="-100" dirty="0"/>
                        <a:t> </a:t>
                      </a:r>
                      <a:r>
                        <a:rPr sz="1800" spc="10" dirty="0"/>
                        <a:t>M</a:t>
                      </a:r>
                      <a:r>
                        <a:rPr sz="1800" spc="5" dirty="0"/>
                        <a:t>S</a:t>
                      </a:r>
                      <a:r>
                        <a:rPr sz="1800" dirty="0"/>
                        <a:t>-</a:t>
                      </a:r>
                      <a:r>
                        <a:rPr sz="1800" spc="-5" dirty="0"/>
                        <a:t>Ex</a:t>
                      </a:r>
                      <a:r>
                        <a:rPr sz="1800" spc="-10" dirty="0"/>
                        <a:t>ce</a:t>
                      </a:r>
                      <a:r>
                        <a:rPr sz="1800" spc="10" dirty="0"/>
                        <a:t>l</a:t>
                      </a:r>
                      <a:r>
                        <a:rPr sz="1800" dirty="0"/>
                        <a:t>,</a:t>
                      </a:r>
                      <a:r>
                        <a:rPr sz="1800" spc="-155" dirty="0"/>
                        <a:t> </a:t>
                      </a:r>
                      <a:r>
                        <a:rPr sz="1800" spc="15" dirty="0"/>
                        <a:t>M</a:t>
                      </a:r>
                      <a:r>
                        <a:rPr sz="1800" spc="5" dirty="0"/>
                        <a:t>S</a:t>
                      </a:r>
                      <a:r>
                        <a:rPr sz="1800" dirty="0"/>
                        <a:t>-Po</a:t>
                      </a:r>
                      <a:r>
                        <a:rPr sz="1800" spc="-35" dirty="0"/>
                        <a:t>w</a:t>
                      </a:r>
                      <a:r>
                        <a:rPr sz="1800" spc="-10" dirty="0"/>
                        <a:t>e</a:t>
                      </a:r>
                      <a:r>
                        <a:rPr sz="1800" dirty="0"/>
                        <a:t>r</a:t>
                      </a:r>
                      <a:r>
                        <a:rPr sz="1800" spc="-120" dirty="0"/>
                        <a:t> </a:t>
                      </a:r>
                      <a:r>
                        <a:rPr sz="1800" spc="-5" dirty="0"/>
                        <a:t>BI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21720967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3">
            <a:extLst>
              <a:ext uri="{FF2B5EF4-FFF2-40B4-BE49-F238E27FC236}">
                <a16:creationId xmlns:a16="http://schemas.microsoft.com/office/drawing/2014/main" id="{AF093D8D-3EE9-A010-EAD3-0BFA7CEA3E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solidFill>
                  <a:srgbClr val="EBEBEB"/>
                </a:solidFill>
                <a:latin typeface="Verdana"/>
                <a:cs typeface="Verdana"/>
              </a:rPr>
              <a:t>OBJECTIVE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7269-D33C-0B3D-9B5D-191FBF10FD0D}"/>
              </a:ext>
            </a:extLst>
          </p:cNvPr>
          <p:cNvSpPr txBox="1"/>
          <p:nvPr/>
        </p:nvSpPr>
        <p:spPr>
          <a:xfrm>
            <a:off x="1143000" y="3733800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spc="-15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spc="70" dirty="0">
                <a:latin typeface="Arial" panose="020B0604020202020204" pitchFamily="34" charset="0"/>
                <a:cs typeface="Arial" panose="020B0604020202020204" pitchFamily="34" charset="0"/>
              </a:rPr>
              <a:t>goal </a:t>
            </a:r>
            <a:r>
              <a:rPr lang="en-US" sz="1800" spc="1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pc="-20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800" spc="-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spc="-28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800" spc="-285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800" spc="-35" dirty="0" err="1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18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-2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spc="-40" dirty="0">
                <a:latin typeface="Arial" panose="020B0604020202020204" pitchFamily="34" charset="0"/>
                <a:cs typeface="Arial" panose="020B0604020202020204" pitchFamily="34" charset="0"/>
              </a:rPr>
              <a:t>heart disease </a:t>
            </a:r>
            <a:r>
              <a:rPr lang="en-US" sz="1800" spc="-96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254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spc="22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spc="12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spc="15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800" spc="-55" dirty="0">
                <a:latin typeface="Arial" panose="020B0604020202020204" pitchFamily="34" charset="0"/>
                <a:cs typeface="Arial" panose="020B0604020202020204" pitchFamily="34" charset="0"/>
              </a:rPr>
              <a:t>rrence,</a:t>
            </a:r>
            <a:r>
              <a:rPr lang="en-US" sz="18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60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1800" spc="7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3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1800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22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22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spc="26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800" spc="3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spc="2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spc="-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spc="-60" dirty="0"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spc="3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1800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1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800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-7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en-US" sz="18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-35" dirty="0">
                <a:latin typeface="Arial" panose="020B0604020202020204" pitchFamily="34" charset="0"/>
                <a:cs typeface="Arial" panose="020B0604020202020204" pitchFamily="34" charset="0"/>
              </a:rPr>
              <a:t>that  </a:t>
            </a:r>
            <a:r>
              <a:rPr lang="en-US" sz="1800" spc="-40" dirty="0">
                <a:latin typeface="Arial" panose="020B0604020202020204" pitchFamily="34" charset="0"/>
                <a:cs typeface="Arial" panose="020B0604020202020204" pitchFamily="34" charset="0"/>
              </a:rPr>
              <a:t>describes</a:t>
            </a:r>
            <a:r>
              <a:rPr lang="en-US" sz="180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-2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8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-40" dirty="0">
                <a:latin typeface="Arial" panose="020B0604020202020204" pitchFamily="34" charset="0"/>
                <a:cs typeface="Arial" panose="020B0604020202020204" pitchFamily="34" charset="0"/>
              </a:rPr>
              <a:t>heart</a:t>
            </a:r>
            <a:r>
              <a:rPr lang="en-US" sz="18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-70" dirty="0">
                <a:latin typeface="Arial" panose="020B0604020202020204" pitchFamily="34" charset="0"/>
                <a:cs typeface="Arial" panose="020B0604020202020204" pitchFamily="34" charset="0"/>
              </a:rPr>
              <a:t>disease.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4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4633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>
                <a:solidFill>
                  <a:srgbClr val="EBEBEB"/>
                </a:solidFill>
              </a:rPr>
              <a:t>PROBL</a:t>
            </a:r>
            <a:r>
              <a:rPr sz="3600" spc="-180" dirty="0">
                <a:solidFill>
                  <a:srgbClr val="EBEBEB"/>
                </a:solidFill>
              </a:rPr>
              <a:t>E</a:t>
            </a:r>
            <a:r>
              <a:rPr sz="3600" spc="270" dirty="0">
                <a:solidFill>
                  <a:srgbClr val="EBEBEB"/>
                </a:solidFill>
              </a:rPr>
              <a:t>M</a:t>
            </a:r>
            <a:r>
              <a:rPr sz="3600" spc="-290" dirty="0">
                <a:solidFill>
                  <a:srgbClr val="EBEBEB"/>
                </a:solidFill>
              </a:rPr>
              <a:t> </a:t>
            </a:r>
            <a:r>
              <a:rPr sz="3600" spc="-340" dirty="0">
                <a:solidFill>
                  <a:srgbClr val="EBEBEB"/>
                </a:solidFill>
              </a:rPr>
              <a:t>STATEMENT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10386" y="3048380"/>
            <a:ext cx="9363075" cy="283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sz="2400" spc="-40" dirty="0">
                <a:latin typeface="Verdana"/>
                <a:cs typeface="Verdana"/>
              </a:rPr>
              <a:t>Health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real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wealth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pandemic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time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all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realized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brute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effects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covid-19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on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irrespective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any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40" dirty="0">
                <a:latin typeface="Verdana"/>
                <a:cs typeface="Verdana"/>
              </a:rPr>
              <a:t>status.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You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-35" dirty="0">
                <a:latin typeface="Verdana"/>
                <a:cs typeface="Verdana"/>
              </a:rPr>
              <a:t>required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-30" dirty="0">
                <a:latin typeface="Verdana"/>
                <a:cs typeface="Verdana"/>
              </a:rPr>
              <a:t>analyse </a:t>
            </a:r>
            <a:r>
              <a:rPr sz="2400" spc="-170" dirty="0">
                <a:latin typeface="Verdana"/>
                <a:cs typeface="Verdana"/>
              </a:rPr>
              <a:t>this </a:t>
            </a:r>
            <a:r>
              <a:rPr sz="2400" spc="-20" dirty="0">
                <a:latin typeface="Verdana"/>
                <a:cs typeface="Verdana"/>
              </a:rPr>
              <a:t>health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50" dirty="0">
                <a:latin typeface="Verdana"/>
                <a:cs typeface="Verdana"/>
              </a:rPr>
              <a:t>medical </a:t>
            </a:r>
            <a:r>
              <a:rPr sz="2400" spc="100" dirty="0">
                <a:latin typeface="Verdana"/>
                <a:cs typeface="Verdana"/>
              </a:rPr>
              <a:t>data </a:t>
            </a:r>
            <a:r>
              <a:rPr sz="2400" spc="-95" dirty="0">
                <a:latin typeface="Verdana"/>
                <a:cs typeface="Verdana"/>
              </a:rPr>
              <a:t>for 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135" dirty="0">
                <a:latin typeface="Verdana"/>
                <a:cs typeface="Verdana"/>
              </a:rPr>
              <a:t>b</a:t>
            </a:r>
            <a:r>
              <a:rPr sz="2400" spc="120" dirty="0">
                <a:latin typeface="Verdana"/>
                <a:cs typeface="Verdana"/>
              </a:rPr>
              <a:t>e</a:t>
            </a:r>
            <a:r>
              <a:rPr sz="2400" spc="-110" dirty="0">
                <a:latin typeface="Verdana"/>
                <a:cs typeface="Verdana"/>
              </a:rPr>
              <a:t>tter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f</a:t>
            </a:r>
            <a:r>
              <a:rPr sz="2400" spc="-90" dirty="0">
                <a:latin typeface="Verdana"/>
                <a:cs typeface="Verdana"/>
              </a:rPr>
              <a:t>uture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25" dirty="0">
                <a:latin typeface="Verdana"/>
                <a:cs typeface="Verdana"/>
              </a:rPr>
              <a:t>p</a:t>
            </a:r>
            <a:r>
              <a:rPr sz="2400" spc="-10" dirty="0">
                <a:latin typeface="Verdana"/>
                <a:cs typeface="Verdana"/>
              </a:rPr>
              <a:t>re</a:t>
            </a:r>
            <a:r>
              <a:rPr sz="2400" spc="-25" dirty="0">
                <a:latin typeface="Verdana"/>
                <a:cs typeface="Verdana"/>
              </a:rPr>
              <a:t>p</a:t>
            </a:r>
            <a:r>
              <a:rPr sz="2400" spc="-55" dirty="0">
                <a:latin typeface="Verdana"/>
                <a:cs typeface="Verdana"/>
              </a:rPr>
              <a:t>arat</a:t>
            </a:r>
            <a:r>
              <a:rPr sz="2400" spc="-5" dirty="0">
                <a:latin typeface="Verdana"/>
                <a:cs typeface="Verdana"/>
              </a:rPr>
              <a:t>i</a:t>
            </a:r>
            <a:r>
              <a:rPr sz="2400" spc="-50" dirty="0">
                <a:latin typeface="Verdana"/>
                <a:cs typeface="Verdana"/>
              </a:rPr>
              <a:t>on.</a:t>
            </a:r>
            <a:endParaRPr sz="2400" dirty="0">
              <a:latin typeface="Verdana"/>
              <a:cs typeface="Verdana"/>
            </a:endParaRPr>
          </a:p>
          <a:p>
            <a:pPr marL="571500" indent="-571500">
              <a:lnSpc>
                <a:spcPct val="100000"/>
              </a:lnSpc>
              <a:spcBef>
                <a:spcPts val="40"/>
              </a:spcBef>
              <a:buFont typeface="Wingdings" panose="05000000000000000000" pitchFamily="2" charset="2"/>
              <a:buChar char="q"/>
            </a:pPr>
            <a:endParaRPr sz="4100" dirty="0">
              <a:latin typeface="Verdana"/>
              <a:cs typeface="Verdana"/>
            </a:endParaRPr>
          </a:p>
          <a:p>
            <a:pPr marL="355600" marR="83820" indent="-342900">
              <a:lnSpc>
                <a:spcPts val="2810"/>
              </a:lnSpc>
              <a:spcBef>
                <a:spcPts val="5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sz="2400" spc="13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dataset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formed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by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taking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into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consideration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some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-825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-55" dirty="0">
                <a:latin typeface="Verdana"/>
                <a:cs typeface="Verdana"/>
              </a:rPr>
              <a:t>nforma</a:t>
            </a:r>
            <a:r>
              <a:rPr sz="2400" spc="-45" dirty="0">
                <a:latin typeface="Verdana"/>
                <a:cs typeface="Verdana"/>
              </a:rPr>
              <a:t>t</a:t>
            </a:r>
            <a:r>
              <a:rPr sz="2400" spc="-40" dirty="0">
                <a:latin typeface="Verdana"/>
                <a:cs typeface="Verdana"/>
              </a:rPr>
              <a:t>io</a:t>
            </a:r>
            <a:r>
              <a:rPr sz="2400" spc="-50" dirty="0">
                <a:latin typeface="Verdana"/>
                <a:cs typeface="Verdana"/>
              </a:rPr>
              <a:t>n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30</a:t>
            </a:r>
            <a:r>
              <a:rPr sz="2400" spc="-195" dirty="0">
                <a:latin typeface="Verdana"/>
                <a:cs typeface="Verdana"/>
              </a:rPr>
              <a:t>3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45" dirty="0">
                <a:latin typeface="Verdana"/>
                <a:cs typeface="Verdana"/>
              </a:rPr>
              <a:t>n</a:t>
            </a:r>
            <a:r>
              <a:rPr sz="2400" spc="30" dirty="0">
                <a:latin typeface="Verdana"/>
                <a:cs typeface="Verdana"/>
              </a:rPr>
              <a:t>d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-190" dirty="0">
                <a:latin typeface="Verdana"/>
                <a:cs typeface="Verdana"/>
              </a:rPr>
              <a:t>v</a:t>
            </a:r>
            <a:r>
              <a:rPr sz="2400" spc="-100" dirty="0">
                <a:latin typeface="Verdana"/>
                <a:cs typeface="Verdana"/>
              </a:rPr>
              <a:t>i</a:t>
            </a:r>
            <a:r>
              <a:rPr sz="2400" spc="-50" dirty="0">
                <a:latin typeface="Verdana"/>
                <a:cs typeface="Verdana"/>
              </a:rPr>
              <a:t>dual</a:t>
            </a:r>
            <a:r>
              <a:rPr sz="2400" spc="-40" dirty="0">
                <a:latin typeface="Verdana"/>
                <a:cs typeface="Verdana"/>
              </a:rPr>
              <a:t>s</a:t>
            </a:r>
            <a:r>
              <a:rPr sz="2400" spc="-210" dirty="0"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449067"/>
              <a:ext cx="1475359" cy="14753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672" y="2644139"/>
              <a:ext cx="905256" cy="9052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83842" y="2820161"/>
              <a:ext cx="1283335" cy="609600"/>
            </a:xfrm>
            <a:custGeom>
              <a:avLst/>
              <a:gdLst/>
              <a:ahLst/>
              <a:cxnLst/>
              <a:rect l="l" t="t" r="r" b="b"/>
              <a:pathLst>
                <a:path w="1283335" h="609600">
                  <a:moveTo>
                    <a:pt x="1283208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83208" y="609600"/>
                  </a:lnTo>
                  <a:lnTo>
                    <a:pt x="1283208" y="0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3842" y="2820161"/>
              <a:ext cx="1283335" cy="609600"/>
            </a:xfrm>
            <a:custGeom>
              <a:avLst/>
              <a:gdLst/>
              <a:ahLst/>
              <a:cxnLst/>
              <a:rect l="l" t="t" r="r" b="b"/>
              <a:pathLst>
                <a:path w="1283335" h="609600">
                  <a:moveTo>
                    <a:pt x="0" y="609600"/>
                  </a:moveTo>
                  <a:lnTo>
                    <a:pt x="1283208" y="609600"/>
                  </a:lnTo>
                  <a:lnTo>
                    <a:pt x="1283208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1577" y="922401"/>
            <a:ext cx="32594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EBEBEB"/>
                </a:solidFill>
              </a:rPr>
              <a:t>ARCHITECTURE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2062352" y="2921990"/>
            <a:ext cx="725170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074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Ra</a:t>
            </a:r>
            <a:r>
              <a:rPr sz="1100" spc="15" dirty="0">
                <a:latin typeface="Verdana"/>
                <a:cs typeface="Verdana"/>
              </a:rPr>
              <a:t>w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D</a:t>
            </a:r>
            <a:r>
              <a:rPr sz="1100" spc="30" dirty="0">
                <a:latin typeface="Verdana"/>
                <a:cs typeface="Verdana"/>
              </a:rPr>
              <a:t>ata  </a:t>
            </a:r>
            <a:r>
              <a:rPr sz="1100" spc="40" dirty="0">
                <a:latin typeface="Verdana"/>
                <a:cs typeface="Verdana"/>
              </a:rPr>
              <a:t>Co</a:t>
            </a:r>
            <a:r>
              <a:rPr sz="1100" spc="20" dirty="0">
                <a:latin typeface="Verdana"/>
                <a:cs typeface="Verdana"/>
              </a:rPr>
              <a:t>l</a:t>
            </a:r>
            <a:r>
              <a:rPr sz="1100" spc="-80" dirty="0">
                <a:latin typeface="Verdana"/>
                <a:cs typeface="Verdana"/>
              </a:rPr>
              <a:t>l</a:t>
            </a:r>
            <a:r>
              <a:rPr sz="1100" spc="105" dirty="0">
                <a:latin typeface="Verdana"/>
                <a:cs typeface="Verdana"/>
              </a:rPr>
              <a:t>e</a:t>
            </a:r>
            <a:r>
              <a:rPr sz="1100" spc="95" dirty="0">
                <a:latin typeface="Verdana"/>
                <a:cs typeface="Verdana"/>
              </a:rPr>
              <a:t>c</a:t>
            </a:r>
            <a:r>
              <a:rPr sz="1100" spc="-75" dirty="0">
                <a:latin typeface="Verdana"/>
                <a:cs typeface="Verdana"/>
              </a:rPr>
              <a:t>ti</a:t>
            </a:r>
            <a:r>
              <a:rPr sz="1100" spc="15" dirty="0">
                <a:latin typeface="Verdana"/>
                <a:cs typeface="Verdana"/>
              </a:rPr>
              <a:t>on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31760" y="2806064"/>
            <a:ext cx="1230630" cy="628650"/>
            <a:chOff x="7231760" y="2806064"/>
            <a:chExt cx="1230630" cy="628650"/>
          </a:xfrm>
        </p:grpSpPr>
        <p:sp>
          <p:nvSpPr>
            <p:cNvPr id="10" name="object 10"/>
            <p:cNvSpPr/>
            <p:nvPr/>
          </p:nvSpPr>
          <p:spPr>
            <a:xfrm>
              <a:off x="7241285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41285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80223" y="2917672"/>
            <a:ext cx="932815" cy="38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marR="5080" indent="-55244">
              <a:lnSpc>
                <a:spcPct val="107300"/>
              </a:lnSpc>
              <a:spcBef>
                <a:spcPts val="95"/>
              </a:spcBef>
            </a:pPr>
            <a:r>
              <a:rPr sz="1100" spc="75" dirty="0">
                <a:latin typeface="Verdana"/>
                <a:cs typeface="Verdana"/>
              </a:rPr>
              <a:t>M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145" dirty="0">
                <a:latin typeface="Verdana"/>
                <a:cs typeface="Verdana"/>
              </a:rPr>
              <a:t>ss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15" dirty="0">
                <a:latin typeface="Verdana"/>
                <a:cs typeface="Verdana"/>
              </a:rPr>
              <a:t>ng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Va</a:t>
            </a:r>
            <a:r>
              <a:rPr sz="1100" spc="5" dirty="0">
                <a:latin typeface="Verdana"/>
                <a:cs typeface="Verdana"/>
              </a:rPr>
              <a:t>l</a:t>
            </a:r>
            <a:r>
              <a:rPr sz="1100" spc="10" dirty="0">
                <a:latin typeface="Verdana"/>
                <a:cs typeface="Verdana"/>
              </a:rPr>
              <a:t>ue  </a:t>
            </a:r>
            <a:r>
              <a:rPr sz="1100" spc="-40" dirty="0">
                <a:latin typeface="Verdana"/>
                <a:cs typeface="Verdana"/>
              </a:rPr>
              <a:t>Imputations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602848" y="2806064"/>
            <a:ext cx="1230630" cy="628650"/>
            <a:chOff x="10602848" y="2806064"/>
            <a:chExt cx="1230630" cy="628650"/>
          </a:xfrm>
        </p:grpSpPr>
        <p:sp>
          <p:nvSpPr>
            <p:cNvPr id="14" name="object 14"/>
            <p:cNvSpPr/>
            <p:nvPr/>
          </p:nvSpPr>
          <p:spPr>
            <a:xfrm>
              <a:off x="10612373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12373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703814" y="3018789"/>
            <a:ext cx="10293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40" dirty="0">
                <a:latin typeface="Verdana"/>
                <a:cs typeface="Verdana"/>
              </a:rPr>
              <a:t>D</a:t>
            </a:r>
            <a:r>
              <a:rPr sz="1100" spc="30" dirty="0">
                <a:latin typeface="Verdana"/>
                <a:cs typeface="Verdana"/>
              </a:rPr>
              <a:t>at</a:t>
            </a:r>
            <a:r>
              <a:rPr sz="1100" spc="45" dirty="0">
                <a:latin typeface="Verdana"/>
                <a:cs typeface="Verdana"/>
              </a:rPr>
              <a:t>a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30" dirty="0">
                <a:latin typeface="Verdana"/>
                <a:cs typeface="Verdana"/>
              </a:rPr>
              <a:t>C</a:t>
            </a:r>
            <a:r>
              <a:rPr sz="1100" spc="15" dirty="0">
                <a:latin typeface="Verdana"/>
                <a:cs typeface="Verdana"/>
              </a:rPr>
              <a:t>l</a:t>
            </a:r>
            <a:r>
              <a:rPr sz="1100" spc="75" dirty="0">
                <a:latin typeface="Verdana"/>
                <a:cs typeface="Verdana"/>
              </a:rPr>
              <a:t>ea</a:t>
            </a:r>
            <a:r>
              <a:rPr sz="1100" spc="-55" dirty="0">
                <a:latin typeface="Verdana"/>
                <a:cs typeface="Verdana"/>
              </a:rPr>
              <a:t>ni</a:t>
            </a:r>
            <a:r>
              <a:rPr sz="1100" spc="15" dirty="0">
                <a:latin typeface="Verdana"/>
                <a:cs typeface="Verdana"/>
              </a:rPr>
              <a:t>ng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602848" y="3946016"/>
            <a:ext cx="1230630" cy="627380"/>
            <a:chOff x="10602848" y="3946016"/>
            <a:chExt cx="1230630" cy="627380"/>
          </a:xfrm>
        </p:grpSpPr>
        <p:sp>
          <p:nvSpPr>
            <p:cNvPr id="18" name="object 18"/>
            <p:cNvSpPr/>
            <p:nvPr/>
          </p:nvSpPr>
          <p:spPr>
            <a:xfrm>
              <a:off x="10612373" y="3955541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1211579" y="0"/>
                  </a:moveTo>
                  <a:lnTo>
                    <a:pt x="0" y="0"/>
                  </a:lnTo>
                  <a:lnTo>
                    <a:pt x="0" y="608075"/>
                  </a:lnTo>
                  <a:lnTo>
                    <a:pt x="1211579" y="608075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C3A6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12373" y="3955541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0" y="608075"/>
                  </a:moveTo>
                  <a:lnTo>
                    <a:pt x="1211579" y="608075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8075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754106" y="3967073"/>
            <a:ext cx="928369" cy="56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7300"/>
              </a:lnSpc>
              <a:spcBef>
                <a:spcPts val="95"/>
              </a:spcBef>
            </a:pPr>
            <a:r>
              <a:rPr sz="1100" spc="-40" dirty="0">
                <a:latin typeface="Verdana"/>
                <a:cs typeface="Verdana"/>
              </a:rPr>
              <a:t>Exploratory 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D</a:t>
            </a:r>
            <a:r>
              <a:rPr sz="1100" spc="30" dirty="0">
                <a:latin typeface="Verdana"/>
                <a:cs typeface="Verdana"/>
              </a:rPr>
              <a:t>at</a:t>
            </a:r>
            <a:r>
              <a:rPr sz="1100" spc="45" dirty="0">
                <a:latin typeface="Verdana"/>
                <a:cs typeface="Verdana"/>
              </a:rPr>
              <a:t>a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30" dirty="0">
                <a:latin typeface="Verdana"/>
                <a:cs typeface="Verdana"/>
              </a:rPr>
              <a:t>A</a:t>
            </a:r>
            <a:r>
              <a:rPr sz="1100" spc="-5" dirty="0">
                <a:latin typeface="Verdana"/>
                <a:cs typeface="Verdana"/>
              </a:rPr>
              <a:t>na</a:t>
            </a:r>
            <a:r>
              <a:rPr sz="1100" dirty="0">
                <a:latin typeface="Verdana"/>
                <a:cs typeface="Verdana"/>
              </a:rPr>
              <a:t>l</a:t>
            </a:r>
            <a:r>
              <a:rPr sz="1100" spc="-65" dirty="0">
                <a:latin typeface="Verdana"/>
                <a:cs typeface="Verdana"/>
              </a:rPr>
              <a:t>y</a:t>
            </a:r>
            <a:r>
              <a:rPr sz="1100" spc="-145" dirty="0">
                <a:latin typeface="Verdana"/>
                <a:cs typeface="Verdana"/>
              </a:rPr>
              <a:t>s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114" dirty="0">
                <a:latin typeface="Verdana"/>
                <a:cs typeface="Verdana"/>
              </a:rPr>
              <a:t>s  </a:t>
            </a:r>
            <a:r>
              <a:rPr sz="1100" spc="-65" dirty="0">
                <a:latin typeface="Verdana"/>
                <a:cs typeface="Verdana"/>
              </a:rPr>
              <a:t>(EDA)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970644" y="3970401"/>
            <a:ext cx="1230630" cy="612140"/>
            <a:chOff x="8970644" y="3970401"/>
            <a:chExt cx="1230630" cy="612140"/>
          </a:xfrm>
        </p:grpSpPr>
        <p:sp>
          <p:nvSpPr>
            <p:cNvPr id="22" name="object 22"/>
            <p:cNvSpPr/>
            <p:nvPr/>
          </p:nvSpPr>
          <p:spPr>
            <a:xfrm>
              <a:off x="8980169" y="3979926"/>
              <a:ext cx="1211580" cy="593090"/>
            </a:xfrm>
            <a:custGeom>
              <a:avLst/>
              <a:gdLst/>
              <a:ahLst/>
              <a:cxnLst/>
              <a:rect l="l" t="t" r="r" b="b"/>
              <a:pathLst>
                <a:path w="1211579" h="593089">
                  <a:moveTo>
                    <a:pt x="1211579" y="0"/>
                  </a:moveTo>
                  <a:lnTo>
                    <a:pt x="0" y="0"/>
                  </a:lnTo>
                  <a:lnTo>
                    <a:pt x="0" y="592836"/>
                  </a:lnTo>
                  <a:lnTo>
                    <a:pt x="1211579" y="592836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1BE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80169" y="3979926"/>
              <a:ext cx="1211580" cy="593090"/>
            </a:xfrm>
            <a:custGeom>
              <a:avLst/>
              <a:gdLst/>
              <a:ahLst/>
              <a:cxnLst/>
              <a:rect l="l" t="t" r="r" b="b"/>
              <a:pathLst>
                <a:path w="1211579" h="593089">
                  <a:moveTo>
                    <a:pt x="0" y="592836"/>
                  </a:moveTo>
                  <a:lnTo>
                    <a:pt x="1211579" y="592836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235820" y="4174312"/>
            <a:ext cx="6991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75" dirty="0">
                <a:latin typeface="Verdana"/>
                <a:cs typeface="Verdana"/>
              </a:rPr>
              <a:t>M</a:t>
            </a:r>
            <a:r>
              <a:rPr sz="1100" spc="50" dirty="0">
                <a:latin typeface="Verdana"/>
                <a:cs typeface="Verdana"/>
              </a:rPr>
              <a:t>o</a:t>
            </a:r>
            <a:r>
              <a:rPr sz="1100" spc="15" dirty="0">
                <a:latin typeface="Verdana"/>
                <a:cs typeface="Verdana"/>
              </a:rPr>
              <a:t>de</a:t>
            </a:r>
            <a:r>
              <a:rPr sz="1100" spc="10" dirty="0">
                <a:latin typeface="Verdana"/>
                <a:cs typeface="Verdana"/>
              </a:rPr>
              <a:t>l</a:t>
            </a:r>
            <a:r>
              <a:rPr sz="1100" spc="-80" dirty="0">
                <a:latin typeface="Verdana"/>
                <a:cs typeface="Verdana"/>
              </a:rPr>
              <a:t>li</a:t>
            </a:r>
            <a:r>
              <a:rPr sz="1100" spc="15" dirty="0">
                <a:latin typeface="Verdana"/>
                <a:cs typeface="Verdana"/>
              </a:rPr>
              <a:t>ng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09796" y="3999357"/>
            <a:ext cx="1230630" cy="598170"/>
            <a:chOff x="3709796" y="3999357"/>
            <a:chExt cx="1230630" cy="598170"/>
          </a:xfrm>
        </p:grpSpPr>
        <p:sp>
          <p:nvSpPr>
            <p:cNvPr id="26" name="object 26"/>
            <p:cNvSpPr/>
            <p:nvPr/>
          </p:nvSpPr>
          <p:spPr>
            <a:xfrm>
              <a:off x="3719321" y="4008882"/>
              <a:ext cx="1211580" cy="579120"/>
            </a:xfrm>
            <a:custGeom>
              <a:avLst/>
              <a:gdLst/>
              <a:ahLst/>
              <a:cxnLst/>
              <a:rect l="l" t="t" r="r" b="b"/>
              <a:pathLst>
                <a:path w="1211579" h="579120">
                  <a:moveTo>
                    <a:pt x="1211579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1211579" y="57912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19321" y="4008882"/>
              <a:ext cx="1211580" cy="579120"/>
            </a:xfrm>
            <a:custGeom>
              <a:avLst/>
              <a:gdLst/>
              <a:ahLst/>
              <a:cxnLst/>
              <a:rect l="l" t="t" r="r" b="b"/>
              <a:pathLst>
                <a:path w="1211579" h="579120">
                  <a:moveTo>
                    <a:pt x="0" y="579120"/>
                  </a:moveTo>
                  <a:lnTo>
                    <a:pt x="1211579" y="57912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579120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911600" y="4197222"/>
            <a:ext cx="8667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Verdana"/>
                <a:cs typeface="Verdana"/>
              </a:rPr>
              <a:t>Deployment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19321" y="5119878"/>
            <a:ext cx="1211580" cy="579120"/>
          </a:xfrm>
          <a:custGeom>
            <a:avLst/>
            <a:gdLst/>
            <a:ahLst/>
            <a:cxnLst/>
            <a:rect l="l" t="t" r="r" b="b"/>
            <a:pathLst>
              <a:path w="1211579" h="579120">
                <a:moveTo>
                  <a:pt x="1211579" y="0"/>
                </a:moveTo>
                <a:lnTo>
                  <a:pt x="0" y="0"/>
                </a:lnTo>
                <a:lnTo>
                  <a:pt x="0" y="579120"/>
                </a:lnTo>
                <a:lnTo>
                  <a:pt x="1211579" y="579120"/>
                </a:lnTo>
                <a:lnTo>
                  <a:pt x="1211579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719321" y="5119878"/>
            <a:ext cx="1211580" cy="579120"/>
          </a:xfrm>
          <a:prstGeom prst="rect">
            <a:avLst/>
          </a:prstGeom>
          <a:ln w="19050">
            <a:solidFill>
              <a:srgbClr val="83094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273050">
              <a:lnSpc>
                <a:spcPct val="100000"/>
              </a:lnSpc>
            </a:pPr>
            <a:r>
              <a:rPr sz="1100" spc="-20" dirty="0">
                <a:latin typeface="Verdana"/>
                <a:cs typeface="Verdana"/>
              </a:rPr>
              <a:t>Reporting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970644" y="2806064"/>
            <a:ext cx="1230630" cy="628650"/>
            <a:chOff x="8970644" y="2806064"/>
            <a:chExt cx="1230630" cy="628650"/>
          </a:xfrm>
        </p:grpSpPr>
        <p:sp>
          <p:nvSpPr>
            <p:cNvPr id="32" name="object 32"/>
            <p:cNvSpPr/>
            <p:nvPr/>
          </p:nvSpPr>
          <p:spPr>
            <a:xfrm>
              <a:off x="8980169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7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79" y="60960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E2E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980169" y="2815589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79" y="60960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267825" y="2917672"/>
            <a:ext cx="636905" cy="38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marR="5080" indent="-55244">
              <a:lnSpc>
                <a:spcPct val="107300"/>
              </a:lnSpc>
              <a:spcBef>
                <a:spcPts val="95"/>
              </a:spcBef>
            </a:pPr>
            <a:r>
              <a:rPr sz="1100" spc="5" dirty="0">
                <a:latin typeface="Verdana"/>
                <a:cs typeface="Verdana"/>
              </a:rPr>
              <a:t>Ha</a:t>
            </a:r>
            <a:r>
              <a:rPr sz="1100" spc="-15" dirty="0">
                <a:latin typeface="Verdana"/>
                <a:cs typeface="Verdana"/>
              </a:rPr>
              <a:t>ndl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10" dirty="0">
                <a:latin typeface="Verdana"/>
                <a:cs typeface="Verdana"/>
              </a:rPr>
              <a:t>ng  </a:t>
            </a:r>
            <a:r>
              <a:rPr sz="1100" spc="-50" dirty="0">
                <a:latin typeface="Verdana"/>
                <a:cs typeface="Verdana"/>
              </a:rPr>
              <a:t>Outliers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531489" y="2810636"/>
            <a:ext cx="1586230" cy="628650"/>
            <a:chOff x="3531489" y="2810636"/>
            <a:chExt cx="1586230" cy="628650"/>
          </a:xfrm>
        </p:grpSpPr>
        <p:sp>
          <p:nvSpPr>
            <p:cNvPr id="36" name="object 36"/>
            <p:cNvSpPr/>
            <p:nvPr/>
          </p:nvSpPr>
          <p:spPr>
            <a:xfrm>
              <a:off x="3541014" y="2820161"/>
              <a:ext cx="1567180" cy="609600"/>
            </a:xfrm>
            <a:custGeom>
              <a:avLst/>
              <a:gdLst/>
              <a:ahLst/>
              <a:cxnLst/>
              <a:rect l="l" t="t" r="r" b="b"/>
              <a:pathLst>
                <a:path w="1567179" h="609600">
                  <a:moveTo>
                    <a:pt x="1566672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566672" y="609600"/>
                  </a:lnTo>
                  <a:lnTo>
                    <a:pt x="1566672" y="0"/>
                  </a:lnTo>
                  <a:close/>
                </a:path>
              </a:pathLst>
            </a:custGeom>
            <a:solidFill>
              <a:srgbClr val="A2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41014" y="2820161"/>
              <a:ext cx="1567180" cy="609600"/>
            </a:xfrm>
            <a:custGeom>
              <a:avLst/>
              <a:gdLst/>
              <a:ahLst/>
              <a:cxnLst/>
              <a:rect l="l" t="t" r="r" b="b"/>
              <a:pathLst>
                <a:path w="1567179" h="609600">
                  <a:moveTo>
                    <a:pt x="0" y="609600"/>
                  </a:moveTo>
                  <a:lnTo>
                    <a:pt x="1566672" y="609600"/>
                  </a:lnTo>
                  <a:lnTo>
                    <a:pt x="1566672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21785" y="2921990"/>
            <a:ext cx="1402715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5080" indent="-79375">
              <a:lnSpc>
                <a:spcPct val="107400"/>
              </a:lnSpc>
              <a:spcBef>
                <a:spcPts val="100"/>
              </a:spcBef>
            </a:pPr>
            <a:r>
              <a:rPr sz="1100" spc="-190" dirty="0">
                <a:latin typeface="Verdana"/>
                <a:cs typeface="Verdana"/>
              </a:rPr>
              <a:t>I</a:t>
            </a:r>
            <a:r>
              <a:rPr sz="1100" spc="-40" dirty="0">
                <a:latin typeface="Verdana"/>
                <a:cs typeface="Verdana"/>
              </a:rPr>
              <a:t>m</a:t>
            </a:r>
            <a:r>
              <a:rPr sz="1100" spc="-15" dirty="0">
                <a:latin typeface="Verdana"/>
                <a:cs typeface="Verdana"/>
              </a:rPr>
              <a:t>po</a:t>
            </a:r>
            <a:r>
              <a:rPr sz="1100" spc="-5" dirty="0">
                <a:latin typeface="Verdana"/>
                <a:cs typeface="Verdana"/>
              </a:rPr>
              <a:t>r</a:t>
            </a:r>
            <a:r>
              <a:rPr sz="1100" spc="-75" dirty="0">
                <a:latin typeface="Verdana"/>
                <a:cs typeface="Verdana"/>
              </a:rPr>
              <a:t>ti</a:t>
            </a:r>
            <a:r>
              <a:rPr sz="1100" spc="15" dirty="0">
                <a:latin typeface="Verdana"/>
                <a:cs typeface="Verdana"/>
              </a:rPr>
              <a:t>ng</a:t>
            </a:r>
            <a:r>
              <a:rPr sz="1100" spc="-125" dirty="0">
                <a:latin typeface="Verdana"/>
                <a:cs typeface="Verdana"/>
              </a:rPr>
              <a:t> </a:t>
            </a:r>
            <a:r>
              <a:rPr sz="1100" spc="-105" dirty="0">
                <a:latin typeface="Verdana"/>
                <a:cs typeface="Verdana"/>
              </a:rPr>
              <a:t>L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50" dirty="0">
                <a:latin typeface="Verdana"/>
                <a:cs typeface="Verdana"/>
              </a:rPr>
              <a:t>b</a:t>
            </a:r>
            <a:r>
              <a:rPr sz="1100" spc="-25" dirty="0">
                <a:latin typeface="Verdana"/>
                <a:cs typeface="Verdana"/>
              </a:rPr>
              <a:t>r</a:t>
            </a:r>
            <a:r>
              <a:rPr sz="1100" spc="-35" dirty="0">
                <a:latin typeface="Verdana"/>
                <a:cs typeface="Verdana"/>
              </a:rPr>
              <a:t>a</a:t>
            </a:r>
            <a:r>
              <a:rPr sz="1100" spc="-20" dirty="0">
                <a:latin typeface="Verdana"/>
                <a:cs typeface="Verdana"/>
              </a:rPr>
              <a:t>r</a:t>
            </a:r>
            <a:r>
              <a:rPr sz="1100" spc="-90" dirty="0">
                <a:latin typeface="Verdana"/>
                <a:cs typeface="Verdana"/>
              </a:rPr>
              <a:t>i</a:t>
            </a:r>
            <a:r>
              <a:rPr sz="1100" spc="-45" dirty="0">
                <a:latin typeface="Verdana"/>
                <a:cs typeface="Verdana"/>
              </a:rPr>
              <a:t>es</a:t>
            </a:r>
            <a:r>
              <a:rPr sz="1100" spc="-130" dirty="0">
                <a:latin typeface="Verdana"/>
                <a:cs typeface="Verdana"/>
              </a:rPr>
              <a:t> 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20" dirty="0">
                <a:latin typeface="Verdana"/>
                <a:cs typeface="Verdana"/>
              </a:rPr>
              <a:t>n  </a:t>
            </a:r>
            <a:r>
              <a:rPr sz="1100" spc="25" dirty="0">
                <a:latin typeface="Verdana"/>
                <a:cs typeface="Verdana"/>
              </a:rPr>
              <a:t>J</a:t>
            </a:r>
            <a:r>
              <a:rPr sz="1100" spc="20" dirty="0">
                <a:latin typeface="Verdana"/>
                <a:cs typeface="Verdana"/>
              </a:rPr>
              <a:t>up</a:t>
            </a:r>
            <a:r>
              <a:rPr sz="1100" spc="-65" dirty="0">
                <a:latin typeface="Verdana"/>
                <a:cs typeface="Verdana"/>
              </a:rPr>
              <a:t>y</a:t>
            </a:r>
            <a:r>
              <a:rPr sz="1100" spc="-45" dirty="0">
                <a:latin typeface="Verdana"/>
                <a:cs typeface="Verdana"/>
              </a:rPr>
              <a:t>ter</a:t>
            </a:r>
            <a:r>
              <a:rPr sz="1100" spc="-125" dirty="0">
                <a:latin typeface="Verdana"/>
                <a:cs typeface="Verdana"/>
              </a:rPr>
              <a:t> </a:t>
            </a:r>
            <a:r>
              <a:rPr sz="1100" spc="25" dirty="0">
                <a:latin typeface="Verdana"/>
                <a:cs typeface="Verdana"/>
              </a:rPr>
              <a:t>N</a:t>
            </a:r>
            <a:r>
              <a:rPr sz="1100" spc="15" dirty="0">
                <a:latin typeface="Verdana"/>
                <a:cs typeface="Verdana"/>
              </a:rPr>
              <a:t>o</a:t>
            </a:r>
            <a:r>
              <a:rPr sz="1100" spc="10" dirty="0">
                <a:latin typeface="Verdana"/>
                <a:cs typeface="Verdana"/>
              </a:rPr>
              <a:t>tebook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523357" y="2810636"/>
            <a:ext cx="1230630" cy="628650"/>
            <a:chOff x="5523357" y="2810636"/>
            <a:chExt cx="1230630" cy="628650"/>
          </a:xfrm>
        </p:grpSpPr>
        <p:sp>
          <p:nvSpPr>
            <p:cNvPr id="40" name="object 40"/>
            <p:cNvSpPr/>
            <p:nvPr/>
          </p:nvSpPr>
          <p:spPr>
            <a:xfrm>
              <a:off x="5532882" y="2820161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121158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11580" y="609600"/>
                  </a:lnTo>
                  <a:lnTo>
                    <a:pt x="1211580" y="0"/>
                  </a:lnTo>
                  <a:close/>
                </a:path>
              </a:pathLst>
            </a:custGeom>
            <a:solidFill>
              <a:srgbClr val="F9D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32882" y="2820161"/>
              <a:ext cx="1211580" cy="609600"/>
            </a:xfrm>
            <a:custGeom>
              <a:avLst/>
              <a:gdLst/>
              <a:ahLst/>
              <a:cxnLst/>
              <a:rect l="l" t="t" r="r" b="b"/>
              <a:pathLst>
                <a:path w="1211579" h="609600">
                  <a:moveTo>
                    <a:pt x="0" y="609600"/>
                  </a:moveTo>
                  <a:lnTo>
                    <a:pt x="1211580" y="609600"/>
                  </a:lnTo>
                  <a:lnTo>
                    <a:pt x="121158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664453" y="3023743"/>
            <a:ext cx="94741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5" dirty="0">
                <a:latin typeface="Verdana"/>
                <a:cs typeface="Verdana"/>
              </a:rPr>
              <a:t>L</a:t>
            </a:r>
            <a:r>
              <a:rPr sz="1100" spc="70" dirty="0">
                <a:latin typeface="Verdana"/>
                <a:cs typeface="Verdana"/>
              </a:rPr>
              <a:t>oad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D</a:t>
            </a:r>
            <a:r>
              <a:rPr sz="1100" spc="-10" dirty="0">
                <a:latin typeface="Verdana"/>
                <a:cs typeface="Verdana"/>
              </a:rPr>
              <a:t>ata</a:t>
            </a:r>
            <a:r>
              <a:rPr sz="1100" spc="-5" dirty="0">
                <a:latin typeface="Verdana"/>
                <a:cs typeface="Verdana"/>
              </a:rPr>
              <a:t>s</a:t>
            </a:r>
            <a:r>
              <a:rPr sz="1100" dirty="0">
                <a:latin typeface="Verdana"/>
                <a:cs typeface="Verdana"/>
              </a:rPr>
              <a:t>et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231760" y="3970401"/>
            <a:ext cx="1230630" cy="627380"/>
            <a:chOff x="7231760" y="3970401"/>
            <a:chExt cx="1230630" cy="627380"/>
          </a:xfrm>
        </p:grpSpPr>
        <p:sp>
          <p:nvSpPr>
            <p:cNvPr id="44" name="object 44"/>
            <p:cNvSpPr/>
            <p:nvPr/>
          </p:nvSpPr>
          <p:spPr>
            <a:xfrm>
              <a:off x="7241285" y="3979926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1211579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211579" y="608076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41285" y="3979926"/>
              <a:ext cx="1211580" cy="608330"/>
            </a:xfrm>
            <a:custGeom>
              <a:avLst/>
              <a:gdLst/>
              <a:ahLst/>
              <a:cxnLst/>
              <a:rect l="l" t="t" r="r" b="b"/>
              <a:pathLst>
                <a:path w="1211579" h="608329">
                  <a:moveTo>
                    <a:pt x="0" y="608076"/>
                  </a:moveTo>
                  <a:lnTo>
                    <a:pt x="1211579" y="608076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608076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546340" y="4080596"/>
            <a:ext cx="598170" cy="3860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100" spc="-20" dirty="0">
                <a:latin typeface="Verdana"/>
                <a:cs typeface="Verdana"/>
              </a:rPr>
              <a:t>P</a:t>
            </a:r>
            <a:r>
              <a:rPr sz="1100" spc="50" dirty="0">
                <a:latin typeface="Verdana"/>
                <a:cs typeface="Verdana"/>
              </a:rPr>
              <a:t>o</a:t>
            </a:r>
            <a:r>
              <a:rPr sz="1100" spc="5" dirty="0">
                <a:latin typeface="Verdana"/>
                <a:cs typeface="Verdana"/>
              </a:rPr>
              <a:t>w</a:t>
            </a:r>
            <a:r>
              <a:rPr sz="1100" spc="-40" dirty="0">
                <a:latin typeface="Verdana"/>
                <a:cs typeface="Verdana"/>
              </a:rPr>
              <a:t>er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175" dirty="0">
                <a:latin typeface="Verdana"/>
                <a:cs typeface="Verdana"/>
              </a:rPr>
              <a:t>BI</a:t>
            </a:r>
            <a:endParaRPr sz="1100">
              <a:latin typeface="Verdana"/>
              <a:cs typeface="Verdana"/>
            </a:endParaRPr>
          </a:p>
          <a:p>
            <a:pPr marL="22860">
              <a:lnSpc>
                <a:spcPct val="100000"/>
              </a:lnSpc>
              <a:spcBef>
                <a:spcPts val="95"/>
              </a:spcBef>
            </a:pPr>
            <a:r>
              <a:rPr sz="1100" spc="-25" dirty="0">
                <a:latin typeface="Verdana"/>
                <a:cs typeface="Verdana"/>
              </a:rPr>
              <a:t>Desktop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523357" y="3999357"/>
            <a:ext cx="1230630" cy="582930"/>
            <a:chOff x="5523357" y="3999357"/>
            <a:chExt cx="1230630" cy="582930"/>
          </a:xfrm>
        </p:grpSpPr>
        <p:sp>
          <p:nvSpPr>
            <p:cNvPr id="48" name="object 48"/>
            <p:cNvSpPr/>
            <p:nvPr/>
          </p:nvSpPr>
          <p:spPr>
            <a:xfrm>
              <a:off x="5532882" y="4008882"/>
              <a:ext cx="1211580" cy="563880"/>
            </a:xfrm>
            <a:custGeom>
              <a:avLst/>
              <a:gdLst/>
              <a:ahLst/>
              <a:cxnLst/>
              <a:rect l="l" t="t" r="r" b="b"/>
              <a:pathLst>
                <a:path w="1211579" h="563879">
                  <a:moveTo>
                    <a:pt x="1211580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1211580" y="563880"/>
                  </a:lnTo>
                  <a:lnTo>
                    <a:pt x="1211580" y="0"/>
                  </a:lnTo>
                  <a:close/>
                </a:path>
              </a:pathLst>
            </a:custGeom>
            <a:solidFill>
              <a:srgbClr val="D43C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32882" y="4008882"/>
              <a:ext cx="1211580" cy="563880"/>
            </a:xfrm>
            <a:custGeom>
              <a:avLst/>
              <a:gdLst/>
              <a:ahLst/>
              <a:cxnLst/>
              <a:rect l="l" t="t" r="r" b="b"/>
              <a:pathLst>
                <a:path w="1211579" h="563879">
                  <a:moveTo>
                    <a:pt x="0" y="563880"/>
                  </a:moveTo>
                  <a:lnTo>
                    <a:pt x="1211580" y="563880"/>
                  </a:lnTo>
                  <a:lnTo>
                    <a:pt x="1211580" y="0"/>
                  </a:lnTo>
                  <a:lnTo>
                    <a:pt x="0" y="0"/>
                  </a:lnTo>
                  <a:lnTo>
                    <a:pt x="0" y="56388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882385" y="4189602"/>
            <a:ext cx="51180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0" dirty="0">
                <a:latin typeface="Verdana"/>
                <a:cs typeface="Verdana"/>
              </a:rPr>
              <a:t>Insights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393316" y="2522029"/>
            <a:ext cx="10517505" cy="2484120"/>
            <a:chOff x="1393316" y="2522029"/>
            <a:chExt cx="10517505" cy="2484120"/>
          </a:xfrm>
        </p:grpSpPr>
        <p:sp>
          <p:nvSpPr>
            <p:cNvPr id="52" name="object 52"/>
            <p:cNvSpPr/>
            <p:nvPr/>
          </p:nvSpPr>
          <p:spPr>
            <a:xfrm>
              <a:off x="7167371" y="2526792"/>
              <a:ext cx="4738370" cy="379730"/>
            </a:xfrm>
            <a:custGeom>
              <a:avLst/>
              <a:gdLst/>
              <a:ahLst/>
              <a:cxnLst/>
              <a:rect l="l" t="t" r="r" b="b"/>
              <a:pathLst>
                <a:path w="4738370" h="379730">
                  <a:moveTo>
                    <a:pt x="0" y="379475"/>
                  </a:moveTo>
                  <a:lnTo>
                    <a:pt x="2476" y="305627"/>
                  </a:lnTo>
                  <a:lnTo>
                    <a:pt x="9239" y="245316"/>
                  </a:lnTo>
                  <a:lnTo>
                    <a:pt x="19288" y="204650"/>
                  </a:lnTo>
                  <a:lnTo>
                    <a:pt x="31623" y="189737"/>
                  </a:lnTo>
                  <a:lnTo>
                    <a:pt x="2337434" y="189737"/>
                  </a:lnTo>
                  <a:lnTo>
                    <a:pt x="2349769" y="174825"/>
                  </a:lnTo>
                  <a:lnTo>
                    <a:pt x="2359818" y="134159"/>
                  </a:lnTo>
                  <a:lnTo>
                    <a:pt x="2366581" y="73848"/>
                  </a:lnTo>
                  <a:lnTo>
                    <a:pt x="2369057" y="0"/>
                  </a:lnTo>
                  <a:lnTo>
                    <a:pt x="2371534" y="73848"/>
                  </a:lnTo>
                  <a:lnTo>
                    <a:pt x="2378297" y="134159"/>
                  </a:lnTo>
                  <a:lnTo>
                    <a:pt x="2388346" y="174825"/>
                  </a:lnTo>
                  <a:lnTo>
                    <a:pt x="2400680" y="189737"/>
                  </a:lnTo>
                  <a:lnTo>
                    <a:pt x="4706493" y="189737"/>
                  </a:lnTo>
                  <a:lnTo>
                    <a:pt x="4718827" y="204650"/>
                  </a:lnTo>
                  <a:lnTo>
                    <a:pt x="4728876" y="245316"/>
                  </a:lnTo>
                  <a:lnTo>
                    <a:pt x="4735639" y="305627"/>
                  </a:lnTo>
                  <a:lnTo>
                    <a:pt x="4738116" y="379475"/>
                  </a:lnTo>
                </a:path>
              </a:pathLst>
            </a:custGeom>
            <a:ln w="9525">
              <a:solidFill>
                <a:srgbClr val="B311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02841" y="3097530"/>
              <a:ext cx="300355" cy="81280"/>
            </a:xfrm>
            <a:custGeom>
              <a:avLst/>
              <a:gdLst/>
              <a:ahLst/>
              <a:cxnLst/>
              <a:rect l="l" t="t" r="r" b="b"/>
              <a:pathLst>
                <a:path w="300355" h="81280">
                  <a:moveTo>
                    <a:pt x="259841" y="0"/>
                  </a:moveTo>
                  <a:lnTo>
                    <a:pt x="259841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9841" y="60579"/>
                  </a:lnTo>
                  <a:lnTo>
                    <a:pt x="259841" y="80772"/>
                  </a:lnTo>
                  <a:lnTo>
                    <a:pt x="300228" y="40386"/>
                  </a:lnTo>
                  <a:lnTo>
                    <a:pt x="259841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02841" y="3097530"/>
              <a:ext cx="300355" cy="81280"/>
            </a:xfrm>
            <a:custGeom>
              <a:avLst/>
              <a:gdLst/>
              <a:ahLst/>
              <a:cxnLst/>
              <a:rect l="l" t="t" r="r" b="b"/>
              <a:pathLst>
                <a:path w="300355" h="81280">
                  <a:moveTo>
                    <a:pt x="0" y="20193"/>
                  </a:moveTo>
                  <a:lnTo>
                    <a:pt x="259841" y="20193"/>
                  </a:lnTo>
                  <a:lnTo>
                    <a:pt x="259841" y="0"/>
                  </a:lnTo>
                  <a:lnTo>
                    <a:pt x="300228" y="40386"/>
                  </a:lnTo>
                  <a:lnTo>
                    <a:pt x="259841" y="80772"/>
                  </a:lnTo>
                  <a:lnTo>
                    <a:pt x="259841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53918" y="312039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4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53918" y="312039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4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45786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45786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80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05421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05421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231373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8" y="0"/>
                  </a:moveTo>
                  <a:lnTo>
                    <a:pt x="258318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8" y="60579"/>
                  </a:lnTo>
                  <a:lnTo>
                    <a:pt x="258318" y="80772"/>
                  </a:lnTo>
                  <a:lnTo>
                    <a:pt x="298703" y="40386"/>
                  </a:lnTo>
                  <a:lnTo>
                    <a:pt x="25831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231373" y="3097530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8" y="20193"/>
                  </a:lnTo>
                  <a:lnTo>
                    <a:pt x="258318" y="0"/>
                  </a:lnTo>
                  <a:lnTo>
                    <a:pt x="298703" y="40386"/>
                  </a:lnTo>
                  <a:lnTo>
                    <a:pt x="258318" y="80772"/>
                  </a:lnTo>
                  <a:lnTo>
                    <a:pt x="258318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530589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258317" y="0"/>
                  </a:moveTo>
                  <a:lnTo>
                    <a:pt x="258317" y="20193"/>
                  </a:lnTo>
                  <a:lnTo>
                    <a:pt x="0" y="20193"/>
                  </a:lnTo>
                  <a:lnTo>
                    <a:pt x="0" y="60579"/>
                  </a:lnTo>
                  <a:lnTo>
                    <a:pt x="258317" y="60579"/>
                  </a:lnTo>
                  <a:lnTo>
                    <a:pt x="258317" y="80772"/>
                  </a:lnTo>
                  <a:lnTo>
                    <a:pt x="298703" y="40386"/>
                  </a:lnTo>
                  <a:lnTo>
                    <a:pt x="25831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530589" y="310057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80">
                  <a:moveTo>
                    <a:pt x="0" y="20193"/>
                  </a:moveTo>
                  <a:lnTo>
                    <a:pt x="258317" y="20193"/>
                  </a:lnTo>
                  <a:lnTo>
                    <a:pt x="258317" y="0"/>
                  </a:lnTo>
                  <a:lnTo>
                    <a:pt x="298703" y="40386"/>
                  </a:lnTo>
                  <a:lnTo>
                    <a:pt x="258317" y="80772"/>
                  </a:lnTo>
                  <a:lnTo>
                    <a:pt x="258317" y="60579"/>
                  </a:lnTo>
                  <a:lnTo>
                    <a:pt x="0" y="60579"/>
                  </a:lnTo>
                  <a:lnTo>
                    <a:pt x="0" y="20193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530589" y="42359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530589" y="42359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231373" y="4207002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6"/>
                  </a:lnTo>
                  <a:lnTo>
                    <a:pt x="40385" y="80772"/>
                  </a:lnTo>
                  <a:lnTo>
                    <a:pt x="40385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5" y="20193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231373" y="4207002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9"/>
                  </a:moveTo>
                  <a:lnTo>
                    <a:pt x="40385" y="60579"/>
                  </a:lnTo>
                  <a:lnTo>
                    <a:pt x="40385" y="80772"/>
                  </a:lnTo>
                  <a:lnTo>
                    <a:pt x="0" y="40386"/>
                  </a:lnTo>
                  <a:lnTo>
                    <a:pt x="40385" y="0"/>
                  </a:lnTo>
                  <a:lnTo>
                    <a:pt x="40385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107686" y="42740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79">
                  <a:moveTo>
                    <a:pt x="40386" y="0"/>
                  </a:moveTo>
                  <a:lnTo>
                    <a:pt x="0" y="40386"/>
                  </a:lnTo>
                  <a:lnTo>
                    <a:pt x="40386" y="80772"/>
                  </a:lnTo>
                  <a:lnTo>
                    <a:pt x="40386" y="60579"/>
                  </a:lnTo>
                  <a:lnTo>
                    <a:pt x="298703" y="60579"/>
                  </a:lnTo>
                  <a:lnTo>
                    <a:pt x="298703" y="20193"/>
                  </a:lnTo>
                  <a:lnTo>
                    <a:pt x="40386" y="20193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107686" y="4274058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5" h="81279">
                  <a:moveTo>
                    <a:pt x="298703" y="60579"/>
                  </a:moveTo>
                  <a:lnTo>
                    <a:pt x="40386" y="60579"/>
                  </a:lnTo>
                  <a:lnTo>
                    <a:pt x="40386" y="80772"/>
                  </a:lnTo>
                  <a:lnTo>
                    <a:pt x="0" y="40386"/>
                  </a:lnTo>
                  <a:lnTo>
                    <a:pt x="40386" y="0"/>
                  </a:lnTo>
                  <a:lnTo>
                    <a:pt x="40386" y="20193"/>
                  </a:lnTo>
                  <a:lnTo>
                    <a:pt x="298703" y="20193"/>
                  </a:lnTo>
                  <a:lnTo>
                    <a:pt x="298703" y="60579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857238" y="4292346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40385" y="0"/>
                  </a:moveTo>
                  <a:lnTo>
                    <a:pt x="0" y="40385"/>
                  </a:lnTo>
                  <a:lnTo>
                    <a:pt x="40385" y="80771"/>
                  </a:lnTo>
                  <a:lnTo>
                    <a:pt x="40385" y="60578"/>
                  </a:lnTo>
                  <a:lnTo>
                    <a:pt x="298703" y="60578"/>
                  </a:lnTo>
                  <a:lnTo>
                    <a:pt x="298703" y="20192"/>
                  </a:lnTo>
                  <a:lnTo>
                    <a:pt x="40385" y="20192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57238" y="4292346"/>
              <a:ext cx="299085" cy="81280"/>
            </a:xfrm>
            <a:custGeom>
              <a:avLst/>
              <a:gdLst/>
              <a:ahLst/>
              <a:cxnLst/>
              <a:rect l="l" t="t" r="r" b="b"/>
              <a:pathLst>
                <a:path w="299084" h="81279">
                  <a:moveTo>
                    <a:pt x="298703" y="60578"/>
                  </a:moveTo>
                  <a:lnTo>
                    <a:pt x="40385" y="60578"/>
                  </a:lnTo>
                  <a:lnTo>
                    <a:pt x="40385" y="80771"/>
                  </a:lnTo>
                  <a:lnTo>
                    <a:pt x="0" y="40385"/>
                  </a:lnTo>
                  <a:lnTo>
                    <a:pt x="40385" y="0"/>
                  </a:lnTo>
                  <a:lnTo>
                    <a:pt x="40385" y="20192"/>
                  </a:lnTo>
                  <a:lnTo>
                    <a:pt x="298703" y="20192"/>
                  </a:lnTo>
                  <a:lnTo>
                    <a:pt x="298703" y="60578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284725" y="4697730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20193" y="0"/>
                  </a:lnTo>
                  <a:lnTo>
                    <a:pt x="20193" y="258318"/>
                  </a:lnTo>
                  <a:lnTo>
                    <a:pt x="0" y="258318"/>
                  </a:lnTo>
                  <a:lnTo>
                    <a:pt x="40386" y="298704"/>
                  </a:lnTo>
                  <a:lnTo>
                    <a:pt x="80772" y="258318"/>
                  </a:lnTo>
                  <a:lnTo>
                    <a:pt x="60578" y="25831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284725" y="4697730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60578" y="258318"/>
                  </a:lnTo>
                  <a:lnTo>
                    <a:pt x="80772" y="258318"/>
                  </a:lnTo>
                  <a:lnTo>
                    <a:pt x="40386" y="298704"/>
                  </a:lnTo>
                  <a:lnTo>
                    <a:pt x="0" y="258318"/>
                  </a:lnTo>
                  <a:lnTo>
                    <a:pt x="20193" y="258318"/>
                  </a:lnTo>
                  <a:lnTo>
                    <a:pt x="20193" y="0"/>
                  </a:lnTo>
                  <a:lnTo>
                    <a:pt x="60578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177777" y="3541014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20193" y="0"/>
                  </a:lnTo>
                  <a:lnTo>
                    <a:pt x="20193" y="258318"/>
                  </a:lnTo>
                  <a:lnTo>
                    <a:pt x="0" y="258318"/>
                  </a:lnTo>
                  <a:lnTo>
                    <a:pt x="40386" y="298704"/>
                  </a:lnTo>
                  <a:lnTo>
                    <a:pt x="80772" y="258318"/>
                  </a:lnTo>
                  <a:lnTo>
                    <a:pt x="60578" y="258318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177777" y="3541014"/>
              <a:ext cx="81280" cy="299085"/>
            </a:xfrm>
            <a:custGeom>
              <a:avLst/>
              <a:gdLst/>
              <a:ahLst/>
              <a:cxnLst/>
              <a:rect l="l" t="t" r="r" b="b"/>
              <a:pathLst>
                <a:path w="81279" h="299085">
                  <a:moveTo>
                    <a:pt x="60578" y="0"/>
                  </a:moveTo>
                  <a:lnTo>
                    <a:pt x="60578" y="258318"/>
                  </a:lnTo>
                  <a:lnTo>
                    <a:pt x="80772" y="258318"/>
                  </a:lnTo>
                  <a:lnTo>
                    <a:pt x="40386" y="298704"/>
                  </a:lnTo>
                  <a:lnTo>
                    <a:pt x="0" y="258318"/>
                  </a:lnTo>
                  <a:lnTo>
                    <a:pt x="20193" y="258318"/>
                  </a:lnTo>
                  <a:lnTo>
                    <a:pt x="20193" y="0"/>
                  </a:lnTo>
                  <a:lnTo>
                    <a:pt x="60578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8568055" y="2269947"/>
            <a:ext cx="20008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latin typeface="Tahoma"/>
                <a:cs typeface="Tahoma"/>
              </a:rPr>
              <a:t>Data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spc="-55" dirty="0">
                <a:latin typeface="Tahoma"/>
                <a:cs typeface="Tahoma"/>
              </a:rPr>
              <a:t>Pre-Processing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745616" y="3846957"/>
            <a:ext cx="2815590" cy="554355"/>
            <a:chOff x="745616" y="3846957"/>
            <a:chExt cx="2815590" cy="554355"/>
          </a:xfrm>
        </p:grpSpPr>
        <p:sp>
          <p:nvSpPr>
            <p:cNvPr id="79" name="object 79"/>
            <p:cNvSpPr/>
            <p:nvPr/>
          </p:nvSpPr>
          <p:spPr>
            <a:xfrm>
              <a:off x="755141" y="3856482"/>
              <a:ext cx="2796540" cy="535305"/>
            </a:xfrm>
            <a:custGeom>
              <a:avLst/>
              <a:gdLst/>
              <a:ahLst/>
              <a:cxnLst/>
              <a:rect l="l" t="t" r="r" b="b"/>
              <a:pathLst>
                <a:path w="2796540" h="535304">
                  <a:moveTo>
                    <a:pt x="133730" y="0"/>
                  </a:moveTo>
                  <a:lnTo>
                    <a:pt x="0" y="133731"/>
                  </a:lnTo>
                  <a:lnTo>
                    <a:pt x="66865" y="133731"/>
                  </a:lnTo>
                  <a:lnTo>
                    <a:pt x="66865" y="300863"/>
                  </a:lnTo>
                  <a:lnTo>
                    <a:pt x="71619" y="348039"/>
                  </a:lnTo>
                  <a:lnTo>
                    <a:pt x="85256" y="391977"/>
                  </a:lnTo>
                  <a:lnTo>
                    <a:pt x="106832" y="431736"/>
                  </a:lnTo>
                  <a:lnTo>
                    <a:pt x="135408" y="466375"/>
                  </a:lnTo>
                  <a:lnTo>
                    <a:pt x="170043" y="494954"/>
                  </a:lnTo>
                  <a:lnTo>
                    <a:pt x="209795" y="516532"/>
                  </a:lnTo>
                  <a:lnTo>
                    <a:pt x="253724" y="530169"/>
                  </a:lnTo>
                  <a:lnTo>
                    <a:pt x="300888" y="534924"/>
                  </a:lnTo>
                  <a:lnTo>
                    <a:pt x="2796540" y="534924"/>
                  </a:lnTo>
                  <a:lnTo>
                    <a:pt x="2796540" y="401193"/>
                  </a:lnTo>
                  <a:lnTo>
                    <a:pt x="300888" y="401193"/>
                  </a:lnTo>
                  <a:lnTo>
                    <a:pt x="261852" y="393303"/>
                  </a:lnTo>
                  <a:lnTo>
                    <a:pt x="229973" y="371792"/>
                  </a:lnTo>
                  <a:lnTo>
                    <a:pt x="208478" y="339899"/>
                  </a:lnTo>
                  <a:lnTo>
                    <a:pt x="200596" y="300863"/>
                  </a:lnTo>
                  <a:lnTo>
                    <a:pt x="200596" y="133731"/>
                  </a:lnTo>
                  <a:lnTo>
                    <a:pt x="267461" y="133731"/>
                  </a:lnTo>
                  <a:lnTo>
                    <a:pt x="13373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55141" y="3856482"/>
              <a:ext cx="2796540" cy="535305"/>
            </a:xfrm>
            <a:custGeom>
              <a:avLst/>
              <a:gdLst/>
              <a:ahLst/>
              <a:cxnLst/>
              <a:rect l="l" t="t" r="r" b="b"/>
              <a:pathLst>
                <a:path w="2796540" h="535304">
                  <a:moveTo>
                    <a:pt x="2796540" y="534924"/>
                  </a:moveTo>
                  <a:lnTo>
                    <a:pt x="300888" y="534924"/>
                  </a:lnTo>
                  <a:lnTo>
                    <a:pt x="253724" y="530169"/>
                  </a:lnTo>
                  <a:lnTo>
                    <a:pt x="209795" y="516532"/>
                  </a:lnTo>
                  <a:lnTo>
                    <a:pt x="170043" y="494954"/>
                  </a:lnTo>
                  <a:lnTo>
                    <a:pt x="135408" y="466375"/>
                  </a:lnTo>
                  <a:lnTo>
                    <a:pt x="106832" y="431736"/>
                  </a:lnTo>
                  <a:lnTo>
                    <a:pt x="85256" y="391977"/>
                  </a:lnTo>
                  <a:lnTo>
                    <a:pt x="71619" y="348039"/>
                  </a:lnTo>
                  <a:lnTo>
                    <a:pt x="66865" y="300863"/>
                  </a:lnTo>
                  <a:lnTo>
                    <a:pt x="66865" y="133731"/>
                  </a:lnTo>
                  <a:lnTo>
                    <a:pt x="0" y="133731"/>
                  </a:lnTo>
                  <a:lnTo>
                    <a:pt x="133730" y="0"/>
                  </a:lnTo>
                  <a:lnTo>
                    <a:pt x="267461" y="133731"/>
                  </a:lnTo>
                  <a:lnTo>
                    <a:pt x="200596" y="133731"/>
                  </a:lnTo>
                  <a:lnTo>
                    <a:pt x="200596" y="300863"/>
                  </a:lnTo>
                  <a:lnTo>
                    <a:pt x="208478" y="339899"/>
                  </a:lnTo>
                  <a:lnTo>
                    <a:pt x="229973" y="371792"/>
                  </a:lnTo>
                  <a:lnTo>
                    <a:pt x="261852" y="393303"/>
                  </a:lnTo>
                  <a:lnTo>
                    <a:pt x="300888" y="401193"/>
                  </a:lnTo>
                  <a:lnTo>
                    <a:pt x="2796540" y="401193"/>
                  </a:lnTo>
                  <a:lnTo>
                    <a:pt x="2796540" y="534924"/>
                  </a:lnTo>
                  <a:close/>
                </a:path>
              </a:pathLst>
            </a:custGeom>
            <a:ln w="19049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48183" y="3580333"/>
            <a:ext cx="1076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5" dirty="0">
                <a:latin typeface="Tahoma"/>
                <a:cs typeface="Tahoma"/>
              </a:rPr>
              <a:t>Rea</a:t>
            </a:r>
            <a:r>
              <a:rPr sz="1600" b="1" spc="-25" dirty="0">
                <a:latin typeface="Tahoma"/>
                <a:cs typeface="Tahoma"/>
              </a:rPr>
              <a:t>l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spc="-140" dirty="0">
                <a:latin typeface="Tahoma"/>
                <a:cs typeface="Tahoma"/>
              </a:rPr>
              <a:t>Wo</a:t>
            </a:r>
            <a:r>
              <a:rPr sz="1600" b="1" spc="-70" dirty="0">
                <a:latin typeface="Tahoma"/>
                <a:cs typeface="Tahoma"/>
              </a:rPr>
              <a:t>r</a:t>
            </a:r>
            <a:r>
              <a:rPr sz="1600" b="1" spc="-30" dirty="0">
                <a:latin typeface="Tahoma"/>
                <a:cs typeface="Tahoma"/>
              </a:rPr>
              <a:t>ld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607308" y="5586984"/>
            <a:ext cx="1432560" cy="346075"/>
          </a:xfrm>
          <a:custGeom>
            <a:avLst/>
            <a:gdLst/>
            <a:ahLst/>
            <a:cxnLst/>
            <a:rect l="l" t="t" r="r" b="b"/>
            <a:pathLst>
              <a:path w="1432560" h="346075">
                <a:moveTo>
                  <a:pt x="1432559" y="0"/>
                </a:moveTo>
                <a:lnTo>
                  <a:pt x="1430287" y="67328"/>
                </a:lnTo>
                <a:lnTo>
                  <a:pt x="1424098" y="122310"/>
                </a:lnTo>
                <a:lnTo>
                  <a:pt x="1414932" y="159380"/>
                </a:lnTo>
                <a:lnTo>
                  <a:pt x="1403730" y="172973"/>
                </a:lnTo>
                <a:lnTo>
                  <a:pt x="745108" y="172973"/>
                </a:lnTo>
                <a:lnTo>
                  <a:pt x="733907" y="186567"/>
                </a:lnTo>
                <a:lnTo>
                  <a:pt x="724741" y="223637"/>
                </a:lnTo>
                <a:lnTo>
                  <a:pt x="718552" y="278619"/>
                </a:lnTo>
                <a:lnTo>
                  <a:pt x="716279" y="345947"/>
                </a:lnTo>
                <a:lnTo>
                  <a:pt x="714007" y="278619"/>
                </a:lnTo>
                <a:lnTo>
                  <a:pt x="707818" y="223637"/>
                </a:lnTo>
                <a:lnTo>
                  <a:pt x="698652" y="186567"/>
                </a:lnTo>
                <a:lnTo>
                  <a:pt x="687451" y="172973"/>
                </a:lnTo>
                <a:lnTo>
                  <a:pt x="28828" y="172973"/>
                </a:lnTo>
                <a:lnTo>
                  <a:pt x="17627" y="159380"/>
                </a:lnTo>
                <a:lnTo>
                  <a:pt x="8461" y="122310"/>
                </a:lnTo>
                <a:lnTo>
                  <a:pt x="2272" y="67328"/>
                </a:lnTo>
                <a:lnTo>
                  <a:pt x="0" y="0"/>
                </a:lnTo>
              </a:path>
            </a:pathLst>
          </a:custGeom>
          <a:ln w="9525">
            <a:solidFill>
              <a:srgbClr val="B311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366896" y="5964732"/>
            <a:ext cx="2051685" cy="826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185420" algn="l"/>
              </a:tabLst>
            </a:pPr>
            <a:r>
              <a:rPr sz="1050" b="1" spc="-140" dirty="0">
                <a:latin typeface="Tahoma"/>
                <a:cs typeface="Tahoma"/>
              </a:rPr>
              <a:t>L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-90" dirty="0">
                <a:latin typeface="Tahoma"/>
                <a:cs typeface="Tahoma"/>
              </a:rPr>
              <a:t>w</a:t>
            </a:r>
            <a:r>
              <a:rPr sz="1050" b="1" spc="-15" dirty="0">
                <a:latin typeface="Tahoma"/>
                <a:cs typeface="Tahoma"/>
              </a:rPr>
              <a:t> </a:t>
            </a:r>
            <a:r>
              <a:rPr sz="1050" b="1" spc="-140" dirty="0">
                <a:latin typeface="Tahoma"/>
                <a:cs typeface="Tahoma"/>
              </a:rPr>
              <a:t>L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25" dirty="0">
                <a:latin typeface="Tahoma"/>
                <a:cs typeface="Tahoma"/>
              </a:rPr>
              <a:t>v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65" dirty="0">
                <a:latin typeface="Tahoma"/>
                <a:cs typeface="Tahoma"/>
              </a:rPr>
              <a:t>l</a:t>
            </a:r>
            <a:r>
              <a:rPr sz="1050" b="1" spc="-25" dirty="0">
                <a:latin typeface="Tahoma"/>
                <a:cs typeface="Tahoma"/>
              </a:rPr>
              <a:t> </a:t>
            </a:r>
            <a:r>
              <a:rPr sz="1050" b="1" spc="-60" dirty="0">
                <a:latin typeface="Tahoma"/>
                <a:cs typeface="Tahoma"/>
              </a:rPr>
              <a:t>D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0" dirty="0">
                <a:latin typeface="Tahoma"/>
                <a:cs typeface="Tahoma"/>
              </a:rPr>
              <a:t>s</a:t>
            </a:r>
            <a:r>
              <a:rPr sz="1050" b="1" spc="-25" dirty="0">
                <a:latin typeface="Tahoma"/>
                <a:cs typeface="Tahoma"/>
              </a:rPr>
              <a:t>ign</a:t>
            </a:r>
            <a:r>
              <a:rPr sz="1050" b="1" spc="-35" dirty="0">
                <a:latin typeface="Tahoma"/>
                <a:cs typeface="Tahoma"/>
              </a:rPr>
              <a:t> </a:t>
            </a:r>
            <a:r>
              <a:rPr sz="1050" b="1" spc="-60" dirty="0">
                <a:latin typeface="Tahoma"/>
                <a:cs typeface="Tahoma"/>
              </a:rPr>
              <a:t>D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114" dirty="0">
                <a:latin typeface="Tahoma"/>
                <a:cs typeface="Tahoma"/>
              </a:rPr>
              <a:t>c</a:t>
            </a:r>
            <a:r>
              <a:rPr sz="1050" b="1" spc="-25" dirty="0">
                <a:latin typeface="Tahoma"/>
                <a:cs typeface="Tahoma"/>
              </a:rPr>
              <a:t>u</a:t>
            </a:r>
            <a:r>
              <a:rPr sz="1050" b="1" spc="-30" dirty="0">
                <a:latin typeface="Tahoma"/>
                <a:cs typeface="Tahoma"/>
              </a:rPr>
              <a:t>m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5" dirty="0">
                <a:latin typeface="Tahoma"/>
                <a:cs typeface="Tahoma"/>
              </a:rPr>
              <a:t>nt</a:t>
            </a:r>
            <a:endParaRPr sz="105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"/>
              <a:tabLst>
                <a:tab pos="185420" algn="l"/>
              </a:tabLst>
            </a:pPr>
            <a:r>
              <a:rPr sz="1050" b="1" spc="-45" dirty="0">
                <a:latin typeface="Tahoma"/>
                <a:cs typeface="Tahoma"/>
              </a:rPr>
              <a:t>High</a:t>
            </a:r>
            <a:r>
              <a:rPr sz="1050" b="1" spc="-35" dirty="0">
                <a:latin typeface="Tahoma"/>
                <a:cs typeface="Tahoma"/>
              </a:rPr>
              <a:t> </a:t>
            </a:r>
            <a:r>
              <a:rPr sz="1050" b="1" spc="-140" dirty="0">
                <a:latin typeface="Tahoma"/>
                <a:cs typeface="Tahoma"/>
              </a:rPr>
              <a:t>L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25" dirty="0">
                <a:latin typeface="Tahoma"/>
                <a:cs typeface="Tahoma"/>
              </a:rPr>
              <a:t>v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65" dirty="0">
                <a:latin typeface="Tahoma"/>
                <a:cs typeface="Tahoma"/>
              </a:rPr>
              <a:t>l</a:t>
            </a:r>
            <a:r>
              <a:rPr sz="1050" b="1" spc="-25" dirty="0">
                <a:latin typeface="Tahoma"/>
                <a:cs typeface="Tahoma"/>
              </a:rPr>
              <a:t> </a:t>
            </a:r>
            <a:r>
              <a:rPr sz="1050" b="1" spc="-60" dirty="0">
                <a:latin typeface="Tahoma"/>
                <a:cs typeface="Tahoma"/>
              </a:rPr>
              <a:t>D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0" dirty="0">
                <a:latin typeface="Tahoma"/>
                <a:cs typeface="Tahoma"/>
              </a:rPr>
              <a:t>s</a:t>
            </a:r>
            <a:r>
              <a:rPr sz="1050" b="1" spc="-25" dirty="0">
                <a:latin typeface="Tahoma"/>
                <a:cs typeface="Tahoma"/>
              </a:rPr>
              <a:t>ign</a:t>
            </a:r>
            <a:r>
              <a:rPr sz="1050" b="1" spc="-35" dirty="0">
                <a:latin typeface="Tahoma"/>
                <a:cs typeface="Tahoma"/>
              </a:rPr>
              <a:t> </a:t>
            </a:r>
            <a:r>
              <a:rPr sz="1050" b="1" spc="-60" dirty="0">
                <a:latin typeface="Tahoma"/>
                <a:cs typeface="Tahoma"/>
              </a:rPr>
              <a:t>D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114" dirty="0">
                <a:latin typeface="Tahoma"/>
                <a:cs typeface="Tahoma"/>
              </a:rPr>
              <a:t>c</a:t>
            </a:r>
            <a:r>
              <a:rPr sz="1050" b="1" spc="-25" dirty="0">
                <a:latin typeface="Tahoma"/>
                <a:cs typeface="Tahoma"/>
              </a:rPr>
              <a:t>u</a:t>
            </a:r>
            <a:r>
              <a:rPr sz="1050" b="1" spc="-30" dirty="0">
                <a:latin typeface="Tahoma"/>
                <a:cs typeface="Tahoma"/>
              </a:rPr>
              <a:t>m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5" dirty="0">
                <a:latin typeface="Tahoma"/>
                <a:cs typeface="Tahoma"/>
              </a:rPr>
              <a:t>nt</a:t>
            </a:r>
            <a:endParaRPr sz="105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"/>
              <a:tabLst>
                <a:tab pos="185420" algn="l"/>
              </a:tabLst>
            </a:pPr>
            <a:r>
              <a:rPr sz="1050" b="1" spc="-25" dirty="0">
                <a:latin typeface="Tahoma"/>
                <a:cs typeface="Tahoma"/>
              </a:rPr>
              <a:t>Architecture</a:t>
            </a:r>
            <a:r>
              <a:rPr sz="1050" b="1" spc="-40" dirty="0">
                <a:latin typeface="Tahoma"/>
                <a:cs typeface="Tahoma"/>
              </a:rPr>
              <a:t> </a:t>
            </a:r>
            <a:r>
              <a:rPr sz="1050" b="1" spc="-15" dirty="0">
                <a:latin typeface="Tahoma"/>
                <a:cs typeface="Tahoma"/>
              </a:rPr>
              <a:t>Document</a:t>
            </a:r>
            <a:endParaRPr sz="105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"/>
              <a:tabLst>
                <a:tab pos="185420" algn="l"/>
              </a:tabLst>
            </a:pPr>
            <a:r>
              <a:rPr sz="1050" b="1" spc="-150" dirty="0">
                <a:latin typeface="Tahoma"/>
                <a:cs typeface="Tahoma"/>
              </a:rPr>
              <a:t>W</a:t>
            </a:r>
            <a:r>
              <a:rPr sz="1050" b="1" spc="-50" dirty="0">
                <a:latin typeface="Tahoma"/>
                <a:cs typeface="Tahoma"/>
              </a:rPr>
              <a:t>i</a:t>
            </a:r>
            <a:r>
              <a:rPr sz="1050" b="1" spc="-30" dirty="0">
                <a:latin typeface="Tahoma"/>
                <a:cs typeface="Tahoma"/>
              </a:rPr>
              <a:t>r</a:t>
            </a:r>
            <a:r>
              <a:rPr sz="1050" b="1" spc="-50" dirty="0">
                <a:latin typeface="Tahoma"/>
                <a:cs typeface="Tahoma"/>
              </a:rPr>
              <a:t>e</a:t>
            </a:r>
            <a:r>
              <a:rPr sz="1050" b="1" spc="-110" dirty="0">
                <a:latin typeface="Tahoma"/>
                <a:cs typeface="Tahoma"/>
              </a:rPr>
              <a:t>f</a:t>
            </a:r>
            <a:r>
              <a:rPr sz="1050" b="1" spc="-5" dirty="0">
                <a:latin typeface="Tahoma"/>
                <a:cs typeface="Tahoma"/>
              </a:rPr>
              <a:t>rame</a:t>
            </a:r>
            <a:r>
              <a:rPr sz="1050" b="1" spc="-25" dirty="0">
                <a:latin typeface="Tahoma"/>
                <a:cs typeface="Tahoma"/>
              </a:rPr>
              <a:t> </a:t>
            </a:r>
            <a:r>
              <a:rPr sz="1050" b="1" spc="-60" dirty="0">
                <a:latin typeface="Tahoma"/>
                <a:cs typeface="Tahoma"/>
              </a:rPr>
              <a:t>D</a:t>
            </a:r>
            <a:r>
              <a:rPr sz="1050" b="1" spc="20" dirty="0">
                <a:latin typeface="Tahoma"/>
                <a:cs typeface="Tahoma"/>
              </a:rPr>
              <a:t>o</a:t>
            </a:r>
            <a:r>
              <a:rPr sz="1050" b="1" spc="114" dirty="0">
                <a:latin typeface="Tahoma"/>
                <a:cs typeface="Tahoma"/>
              </a:rPr>
              <a:t>c</a:t>
            </a:r>
            <a:r>
              <a:rPr sz="1050" b="1" spc="-25" dirty="0">
                <a:latin typeface="Tahoma"/>
                <a:cs typeface="Tahoma"/>
              </a:rPr>
              <a:t>u</a:t>
            </a:r>
            <a:r>
              <a:rPr sz="1050" b="1" spc="-30" dirty="0">
                <a:latin typeface="Tahoma"/>
                <a:cs typeface="Tahoma"/>
              </a:rPr>
              <a:t>m</a:t>
            </a:r>
            <a:r>
              <a:rPr sz="1050" b="1" spc="45" dirty="0">
                <a:latin typeface="Tahoma"/>
                <a:cs typeface="Tahoma"/>
              </a:rPr>
              <a:t>e</a:t>
            </a:r>
            <a:r>
              <a:rPr sz="1050" b="1" spc="-85" dirty="0">
                <a:latin typeface="Tahoma"/>
                <a:cs typeface="Tahoma"/>
              </a:rPr>
              <a:t>nt</a:t>
            </a:r>
            <a:endParaRPr sz="105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"/>
              <a:tabLst>
                <a:tab pos="185420" algn="l"/>
              </a:tabLst>
            </a:pPr>
            <a:r>
              <a:rPr sz="1050" b="1" spc="-20" dirty="0">
                <a:latin typeface="Tahoma"/>
                <a:cs typeface="Tahoma"/>
              </a:rPr>
              <a:t>Detailed</a:t>
            </a:r>
            <a:r>
              <a:rPr sz="1050" b="1" spc="-50" dirty="0">
                <a:latin typeface="Tahoma"/>
                <a:cs typeface="Tahoma"/>
              </a:rPr>
              <a:t> </a:t>
            </a:r>
            <a:r>
              <a:rPr sz="1050" b="1" spc="-40" dirty="0">
                <a:latin typeface="Tahoma"/>
                <a:cs typeface="Tahoma"/>
              </a:rPr>
              <a:t>Project</a:t>
            </a:r>
            <a:r>
              <a:rPr sz="1050" b="1" spc="-20" dirty="0">
                <a:latin typeface="Tahoma"/>
                <a:cs typeface="Tahoma"/>
              </a:rPr>
              <a:t> </a:t>
            </a:r>
            <a:r>
              <a:rPr sz="1050" b="1" spc="-50" dirty="0">
                <a:latin typeface="Tahoma"/>
                <a:cs typeface="Tahoma"/>
              </a:rPr>
              <a:t>Report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099" y="609600"/>
            <a:ext cx="5160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EBEBEB"/>
                </a:solidFill>
              </a:rPr>
              <a:t>DATASE</a:t>
            </a:r>
            <a:r>
              <a:rPr sz="3600" spc="-275" dirty="0">
                <a:solidFill>
                  <a:srgbClr val="EBEBEB"/>
                </a:solidFill>
              </a:rPr>
              <a:t>T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165" dirty="0">
                <a:solidFill>
                  <a:srgbClr val="EBEBEB"/>
                </a:solidFill>
              </a:rPr>
              <a:t>INFORMATION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828800"/>
            <a:ext cx="10668000" cy="3622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1400" b="1" spc="85" dirty="0">
                <a:latin typeface="Tahoma"/>
                <a:cs typeface="Tahoma"/>
              </a:rPr>
              <a:t>a</a:t>
            </a:r>
            <a:r>
              <a:rPr sz="1400" b="1" spc="40" dirty="0">
                <a:latin typeface="Tahoma"/>
                <a:cs typeface="Tahoma"/>
              </a:rPr>
              <a:t>g</a:t>
            </a:r>
            <a:r>
              <a:rPr sz="1400" b="1" spc="-35" dirty="0">
                <a:latin typeface="Tahoma"/>
                <a:cs typeface="Tahoma"/>
              </a:rPr>
              <a:t>e</a:t>
            </a:r>
            <a:r>
              <a:rPr sz="1400" b="1" spc="-20" dirty="0">
                <a:latin typeface="Tahoma"/>
                <a:cs typeface="Tahoma"/>
              </a:rPr>
              <a:t>: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spc="-145" dirty="0">
                <a:latin typeface="Verdana"/>
                <a:cs typeface="Verdana"/>
              </a:rPr>
              <a:t>T</a:t>
            </a:r>
            <a:r>
              <a:rPr sz="1400" spc="-160" dirty="0">
                <a:latin typeface="Verdana"/>
                <a:cs typeface="Verdana"/>
              </a:rPr>
              <a:t>h</a:t>
            </a:r>
            <a:r>
              <a:rPr sz="1400" spc="80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per</a:t>
            </a:r>
            <a:r>
              <a:rPr sz="1400" spc="-195" dirty="0">
                <a:latin typeface="Verdana"/>
                <a:cs typeface="Verdana"/>
              </a:rPr>
              <a:t>s</a:t>
            </a:r>
            <a:r>
              <a:rPr sz="1400" spc="-25" dirty="0">
                <a:latin typeface="Verdana"/>
                <a:cs typeface="Verdana"/>
              </a:rPr>
              <a:t>on</a:t>
            </a:r>
            <a:r>
              <a:rPr sz="1400" spc="-20" dirty="0">
                <a:latin typeface="Verdana"/>
                <a:cs typeface="Verdana"/>
              </a:rPr>
              <a:t>'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age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years</a:t>
            </a:r>
            <a:endParaRPr sz="1400" dirty="0">
              <a:latin typeface="Verdana"/>
              <a:cs typeface="Verdana"/>
            </a:endParaRP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sz="1350" dirty="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400" b="1" spc="-114" dirty="0">
                <a:latin typeface="Tahoma"/>
                <a:cs typeface="Tahoma"/>
              </a:rPr>
              <a:t>s</a:t>
            </a:r>
            <a:r>
              <a:rPr sz="1400" b="1" spc="-5" dirty="0">
                <a:latin typeface="Tahoma"/>
                <a:cs typeface="Tahoma"/>
              </a:rPr>
              <a:t>e</a:t>
            </a:r>
            <a:r>
              <a:rPr sz="1400" b="1" spc="5" dirty="0">
                <a:latin typeface="Tahoma"/>
                <a:cs typeface="Tahoma"/>
              </a:rPr>
              <a:t>x</a:t>
            </a:r>
            <a:r>
              <a:rPr sz="1400" b="1" spc="-120" dirty="0">
                <a:latin typeface="Tahoma"/>
                <a:cs typeface="Tahoma"/>
              </a:rPr>
              <a:t>: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per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45" dirty="0">
                <a:latin typeface="Verdana"/>
                <a:cs typeface="Verdana"/>
              </a:rPr>
              <a:t>'s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40" dirty="0">
                <a:latin typeface="Verdana"/>
                <a:cs typeface="Verdana"/>
              </a:rPr>
              <a:t>ex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35" dirty="0">
                <a:latin typeface="Verdana"/>
                <a:cs typeface="Verdana"/>
              </a:rPr>
              <a:t>(</a:t>
            </a:r>
            <a:r>
              <a:rPr sz="1400" spc="-114" dirty="0">
                <a:latin typeface="Verdana"/>
                <a:cs typeface="Verdana"/>
              </a:rPr>
              <a:t>1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ma</a:t>
            </a:r>
            <a:r>
              <a:rPr sz="1400" spc="10" dirty="0">
                <a:latin typeface="Verdana"/>
                <a:cs typeface="Verdana"/>
              </a:rPr>
              <a:t>l</a:t>
            </a:r>
            <a:r>
              <a:rPr sz="1400" spc="-25" dirty="0">
                <a:latin typeface="Verdana"/>
                <a:cs typeface="Verdana"/>
              </a:rPr>
              <a:t>e,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0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fem</a:t>
            </a:r>
            <a:r>
              <a:rPr sz="1400" spc="5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l</a:t>
            </a:r>
            <a:r>
              <a:rPr sz="1400" spc="-20" dirty="0">
                <a:latin typeface="Verdana"/>
                <a:cs typeface="Verdana"/>
              </a:rPr>
              <a:t>e)</a:t>
            </a:r>
            <a:endParaRPr sz="1400" dirty="0">
              <a:latin typeface="Verdana"/>
              <a:cs typeface="Verdana"/>
            </a:endParaRP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sz="1350" dirty="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400" b="1" spc="25" dirty="0">
                <a:latin typeface="Tahoma"/>
                <a:cs typeface="Tahoma"/>
              </a:rPr>
              <a:t>cp: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chest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pain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experienced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(Value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85" dirty="0">
                <a:latin typeface="Verdana"/>
                <a:cs typeface="Verdana"/>
              </a:rPr>
              <a:t>1: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typical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angina,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Value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85" dirty="0">
                <a:latin typeface="Verdana"/>
                <a:cs typeface="Verdana"/>
              </a:rPr>
              <a:t>2: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atypical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angina,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V</a:t>
            </a:r>
            <a:r>
              <a:rPr sz="1400" spc="5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l</a:t>
            </a:r>
            <a:r>
              <a:rPr sz="1400" spc="20" dirty="0">
                <a:latin typeface="Verdana"/>
                <a:cs typeface="Verdana"/>
              </a:rPr>
              <a:t>ue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3</a:t>
            </a:r>
            <a:r>
              <a:rPr sz="1400" spc="-150" dirty="0">
                <a:latin typeface="Verdana"/>
                <a:cs typeface="Verdana"/>
              </a:rPr>
              <a:t>: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70" dirty="0">
                <a:latin typeface="Verdana"/>
                <a:cs typeface="Verdana"/>
              </a:rPr>
              <a:t>-</a:t>
            </a:r>
            <a:r>
              <a:rPr sz="1400" spc="45" dirty="0">
                <a:latin typeface="Verdana"/>
                <a:cs typeface="Verdana"/>
              </a:rPr>
              <a:t>an</a:t>
            </a:r>
            <a:r>
              <a:rPr sz="1400" spc="35" dirty="0">
                <a:latin typeface="Verdana"/>
                <a:cs typeface="Verdana"/>
              </a:rPr>
              <a:t>g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100" dirty="0">
                <a:latin typeface="Verdana"/>
                <a:cs typeface="Verdana"/>
              </a:rPr>
              <a:t>a</a:t>
            </a:r>
            <a:r>
              <a:rPr sz="1400" spc="-105" dirty="0">
                <a:latin typeface="Verdana"/>
                <a:cs typeface="Verdana"/>
              </a:rPr>
              <a:t>l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pai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25" dirty="0">
                <a:latin typeface="Verdana"/>
                <a:cs typeface="Verdana"/>
              </a:rPr>
              <a:t>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V</a:t>
            </a:r>
            <a:r>
              <a:rPr sz="1400" spc="5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l</a:t>
            </a:r>
            <a:r>
              <a:rPr sz="1400" spc="20" dirty="0">
                <a:latin typeface="Verdana"/>
                <a:cs typeface="Verdana"/>
              </a:rPr>
              <a:t>ue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4</a:t>
            </a:r>
            <a:r>
              <a:rPr sz="1400" spc="-150" dirty="0">
                <a:latin typeface="Verdana"/>
                <a:cs typeface="Verdana"/>
              </a:rPr>
              <a:t>: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asym</a:t>
            </a:r>
            <a:r>
              <a:rPr sz="1400" spc="-20" dirty="0">
                <a:latin typeface="Verdana"/>
                <a:cs typeface="Verdana"/>
              </a:rPr>
              <a:t>p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10" dirty="0">
                <a:latin typeface="Verdana"/>
                <a:cs typeface="Verdana"/>
              </a:rPr>
              <a:t>mati</a:t>
            </a:r>
            <a:r>
              <a:rPr sz="1400" dirty="0">
                <a:latin typeface="Verdana"/>
                <a:cs typeface="Verdana"/>
              </a:rPr>
              <a:t>c</a:t>
            </a:r>
            <a:r>
              <a:rPr sz="1400" spc="-120" dirty="0">
                <a:latin typeface="Verdana"/>
                <a:cs typeface="Verdana"/>
              </a:rPr>
              <a:t>)</a:t>
            </a:r>
            <a:endParaRPr sz="1400" dirty="0">
              <a:latin typeface="Verdana"/>
              <a:cs typeface="Verdana"/>
            </a:endParaRP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sz="1350" dirty="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400" b="1" spc="-80" dirty="0">
                <a:latin typeface="Tahoma"/>
                <a:cs typeface="Tahoma"/>
              </a:rPr>
              <a:t>trestbps: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person's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resting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blood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pressure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(mm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Hg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on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admission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the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hospital)</a:t>
            </a:r>
            <a:endParaRPr sz="1400" dirty="0">
              <a:latin typeface="Verdana"/>
              <a:cs typeface="Verdana"/>
            </a:endParaRP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sz="1350" dirty="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400" b="1" spc="-20" dirty="0">
                <a:latin typeface="Tahoma"/>
                <a:cs typeface="Tahoma"/>
              </a:rPr>
              <a:t>chol: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person's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cholesterol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measurement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in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mg/dl</a:t>
            </a:r>
            <a:endParaRPr sz="1400" dirty="0">
              <a:latin typeface="Verdana"/>
              <a:cs typeface="Verdana"/>
            </a:endParaRP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sz="1350" dirty="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400" b="1" spc="-85" dirty="0">
                <a:latin typeface="Tahoma"/>
                <a:cs typeface="Tahoma"/>
              </a:rPr>
              <a:t>fbs: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person's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fasting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blood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sugar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(&gt;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120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mg/dl,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1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95" dirty="0">
                <a:latin typeface="Verdana"/>
                <a:cs typeface="Verdana"/>
              </a:rPr>
              <a:t>true; </a:t>
            </a:r>
            <a:r>
              <a:rPr sz="1400" spc="-114" dirty="0">
                <a:latin typeface="Verdana"/>
                <a:cs typeface="Verdana"/>
              </a:rPr>
              <a:t>0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  </a:t>
            </a:r>
            <a:r>
              <a:rPr sz="1400" spc="-45" dirty="0">
                <a:latin typeface="Verdana"/>
                <a:cs typeface="Verdana"/>
              </a:rPr>
              <a:t>false)</a:t>
            </a:r>
            <a:endParaRPr sz="1400" dirty="0">
              <a:latin typeface="Verdana"/>
              <a:cs typeface="Verdana"/>
            </a:endParaRP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sz="1350" dirty="0">
              <a:latin typeface="Verdana"/>
              <a:cs typeface="Verdana"/>
            </a:endParaRPr>
          </a:p>
          <a:p>
            <a:pPr marL="749935" marR="242570" indent="-73787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400" b="1" spc="-30" dirty="0">
                <a:latin typeface="Tahoma"/>
                <a:cs typeface="Tahoma"/>
              </a:rPr>
              <a:t>restecg: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spc="-55" dirty="0">
                <a:latin typeface="Verdana"/>
                <a:cs typeface="Verdana"/>
              </a:rPr>
              <a:t>Resting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electrocardiographic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measurement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(0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normal,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1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=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having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40" dirty="0">
                <a:latin typeface="Verdana"/>
                <a:cs typeface="Verdana"/>
              </a:rPr>
              <a:t>ST-T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wave </a:t>
            </a:r>
            <a:r>
              <a:rPr sz="1400" spc="-35" dirty="0">
                <a:latin typeface="Verdana"/>
                <a:cs typeface="Verdana"/>
              </a:rPr>
              <a:t>abnormality, </a:t>
            </a:r>
            <a:r>
              <a:rPr sz="1400" spc="-114" dirty="0">
                <a:latin typeface="Verdana"/>
                <a:cs typeface="Verdana"/>
              </a:rPr>
              <a:t>2 </a:t>
            </a:r>
            <a:r>
              <a:rPr sz="1400" spc="-295" dirty="0">
                <a:latin typeface="Verdana"/>
                <a:cs typeface="Verdana"/>
              </a:rPr>
              <a:t>= </a:t>
            </a:r>
            <a:r>
              <a:rPr sz="1400" spc="-30" dirty="0">
                <a:latin typeface="Verdana"/>
                <a:cs typeface="Verdana"/>
              </a:rPr>
              <a:t>showing </a:t>
            </a:r>
            <a:r>
              <a:rPr sz="1400" spc="25" dirty="0">
                <a:latin typeface="Verdana"/>
                <a:cs typeface="Verdana"/>
              </a:rPr>
              <a:t>probable </a:t>
            </a:r>
            <a:r>
              <a:rPr sz="1400" spc="-55" dirty="0">
                <a:latin typeface="Verdana"/>
                <a:cs typeface="Verdana"/>
              </a:rPr>
              <a:t>or </a:t>
            </a:r>
            <a:r>
              <a:rPr sz="1400" spc="-20" dirty="0">
                <a:latin typeface="Verdana"/>
                <a:cs typeface="Verdana"/>
              </a:rPr>
              <a:t>definite </a:t>
            </a:r>
            <a:r>
              <a:rPr sz="1400" spc="-35" dirty="0">
                <a:latin typeface="Verdana"/>
                <a:cs typeface="Verdana"/>
              </a:rPr>
              <a:t>left </a:t>
            </a:r>
            <a:r>
              <a:rPr sz="1400" spc="-40" dirty="0">
                <a:latin typeface="Verdana"/>
                <a:cs typeface="Verdana"/>
              </a:rPr>
              <a:t>ventricular 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hypert</a:t>
            </a:r>
            <a:r>
              <a:rPr sz="1400" spc="-15" dirty="0">
                <a:latin typeface="Verdana"/>
                <a:cs typeface="Verdana"/>
              </a:rPr>
              <a:t>rop</a:t>
            </a:r>
            <a:r>
              <a:rPr sz="1400" spc="-25" dirty="0">
                <a:latin typeface="Verdana"/>
                <a:cs typeface="Verdana"/>
              </a:rPr>
              <a:t>h</a:t>
            </a:r>
            <a:r>
              <a:rPr sz="1400" spc="-75" dirty="0">
                <a:latin typeface="Verdana"/>
                <a:cs typeface="Verdana"/>
              </a:rPr>
              <a:t>y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</a:t>
            </a:r>
            <a:r>
              <a:rPr sz="1400" spc="5" dirty="0">
                <a:latin typeface="Verdana"/>
                <a:cs typeface="Verdana"/>
              </a:rPr>
              <a:t>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5" dirty="0">
                <a:latin typeface="Verdana"/>
                <a:cs typeface="Verdana"/>
              </a:rPr>
              <a:t>Es</a:t>
            </a:r>
            <a:r>
              <a:rPr sz="1400" spc="-114" dirty="0">
                <a:latin typeface="Verdana"/>
                <a:cs typeface="Verdana"/>
              </a:rPr>
              <a:t>t</a:t>
            </a:r>
            <a:r>
              <a:rPr sz="1400" spc="-60" dirty="0">
                <a:latin typeface="Verdana"/>
                <a:cs typeface="Verdana"/>
              </a:rPr>
              <a:t>es</a:t>
            </a:r>
            <a:r>
              <a:rPr sz="1400" spc="-100" dirty="0">
                <a:latin typeface="Verdana"/>
                <a:cs typeface="Verdana"/>
              </a:rPr>
              <a:t>'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cr</a:t>
            </a:r>
            <a:r>
              <a:rPr sz="1400" spc="-10" dirty="0">
                <a:latin typeface="Verdana"/>
                <a:cs typeface="Verdana"/>
              </a:rPr>
              <a:t>i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55" dirty="0">
                <a:latin typeface="Verdana"/>
                <a:cs typeface="Verdana"/>
              </a:rPr>
              <a:t>e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5" dirty="0">
                <a:latin typeface="Verdana"/>
                <a:cs typeface="Verdana"/>
              </a:rPr>
              <a:t>a)</a:t>
            </a:r>
            <a:endParaRPr sz="1400" dirty="0">
              <a:latin typeface="Verdana"/>
              <a:cs typeface="Verdana"/>
            </a:endParaRP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sz="1350" dirty="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400" b="1" spc="-45" dirty="0">
                <a:latin typeface="Tahoma"/>
                <a:cs typeface="Tahoma"/>
              </a:rPr>
              <a:t>th</a:t>
            </a:r>
            <a:r>
              <a:rPr sz="1400" b="1" spc="-60" dirty="0">
                <a:latin typeface="Tahoma"/>
                <a:cs typeface="Tahoma"/>
              </a:rPr>
              <a:t>a</a:t>
            </a:r>
            <a:r>
              <a:rPr sz="1400" b="1" spc="25" dirty="0">
                <a:latin typeface="Tahoma"/>
                <a:cs typeface="Tahoma"/>
              </a:rPr>
              <a:t>lach</a:t>
            </a:r>
            <a:r>
              <a:rPr sz="1400" b="1" spc="-120" dirty="0">
                <a:latin typeface="Tahoma"/>
                <a:cs typeface="Tahoma"/>
              </a:rPr>
              <a:t>: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per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45" dirty="0">
                <a:latin typeface="Verdana"/>
                <a:cs typeface="Verdana"/>
              </a:rPr>
              <a:t>'s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max</a:t>
            </a:r>
            <a:r>
              <a:rPr sz="1400" spc="-10" dirty="0">
                <a:latin typeface="Verdana"/>
                <a:cs typeface="Verdana"/>
              </a:rPr>
              <a:t>i</a:t>
            </a:r>
            <a:r>
              <a:rPr sz="1400" spc="-45" dirty="0">
                <a:latin typeface="Verdana"/>
                <a:cs typeface="Verdana"/>
              </a:rPr>
              <a:t>mum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15" dirty="0">
                <a:latin typeface="Verdana"/>
                <a:cs typeface="Verdana"/>
              </a:rPr>
              <a:t>eart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rat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150" dirty="0">
                <a:latin typeface="Verdana"/>
                <a:cs typeface="Verdana"/>
              </a:rPr>
              <a:t>a</a:t>
            </a:r>
            <a:r>
              <a:rPr sz="1400" spc="135" dirty="0">
                <a:latin typeface="Verdana"/>
                <a:cs typeface="Verdana"/>
              </a:rPr>
              <a:t>c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60" dirty="0">
                <a:latin typeface="Verdana"/>
                <a:cs typeface="Verdana"/>
              </a:rPr>
              <a:t>e</a:t>
            </a:r>
            <a:r>
              <a:rPr sz="1400" spc="30" dirty="0">
                <a:latin typeface="Verdana"/>
                <a:cs typeface="Verdana"/>
              </a:rPr>
              <a:t>ved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73E24A57-33D2-2A22-4DCA-28ED936F1AC3}"/>
              </a:ext>
            </a:extLst>
          </p:cNvPr>
          <p:cNvSpPr txBox="1">
            <a:spLocks/>
          </p:cNvSpPr>
          <p:nvPr/>
        </p:nvSpPr>
        <p:spPr>
          <a:xfrm>
            <a:off x="990600" y="2057400"/>
            <a:ext cx="9601200" cy="318356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wrap="square" lIns="0" tIns="13335" rIns="0" bIns="0" rtlCol="0" anchor="ctr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57785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000" b="1" spc="-5" dirty="0" err="1">
                <a:latin typeface="Tahoma"/>
                <a:cs typeface="Tahoma"/>
              </a:rPr>
              <a:t>e</a:t>
            </a:r>
            <a:r>
              <a:rPr lang="en-US" sz="2000" b="1" spc="10" dirty="0" err="1">
                <a:latin typeface="Tahoma"/>
                <a:cs typeface="Tahoma"/>
              </a:rPr>
              <a:t>x</a:t>
            </a:r>
            <a:r>
              <a:rPr lang="en-US" sz="2000" b="1" spc="-15" dirty="0" err="1">
                <a:latin typeface="Tahoma"/>
                <a:cs typeface="Tahoma"/>
              </a:rPr>
              <a:t>ang</a:t>
            </a:r>
            <a:r>
              <a:rPr lang="en-US" sz="2000" b="1" spc="-10" dirty="0">
                <a:latin typeface="Tahoma"/>
                <a:cs typeface="Tahoma"/>
              </a:rPr>
              <a:t>:</a:t>
            </a:r>
            <a:r>
              <a:rPr lang="en-US" sz="2000" b="1" spc="-45" dirty="0">
                <a:latin typeface="Tahoma"/>
                <a:cs typeface="Tahoma"/>
              </a:rPr>
              <a:t> </a:t>
            </a:r>
            <a:r>
              <a:rPr lang="en-US" sz="2000" spc="-65" dirty="0"/>
              <a:t>Exerc</a:t>
            </a:r>
            <a:r>
              <a:rPr lang="en-US" sz="2000" spc="-15" dirty="0"/>
              <a:t>i</a:t>
            </a:r>
            <a:r>
              <a:rPr lang="en-US" sz="2000" spc="-190" dirty="0"/>
              <a:t>s</a:t>
            </a:r>
            <a:r>
              <a:rPr lang="en-US" sz="2000" spc="75" dirty="0"/>
              <a:t>e</a:t>
            </a:r>
            <a:r>
              <a:rPr lang="en-US" sz="2000" spc="-150" dirty="0"/>
              <a:t> </a:t>
            </a:r>
            <a:r>
              <a:rPr lang="en-US" sz="2000" spc="-90" dirty="0"/>
              <a:t>i</a:t>
            </a:r>
            <a:r>
              <a:rPr lang="en-US" sz="2000" spc="-35" dirty="0"/>
              <a:t>n</a:t>
            </a:r>
            <a:r>
              <a:rPr lang="en-US" sz="2000" spc="75" dirty="0"/>
              <a:t>duce</a:t>
            </a:r>
            <a:r>
              <a:rPr lang="en-US" sz="2000" spc="80" dirty="0"/>
              <a:t>d</a:t>
            </a:r>
            <a:r>
              <a:rPr lang="en-US" sz="2000" spc="-135" dirty="0"/>
              <a:t> </a:t>
            </a:r>
            <a:r>
              <a:rPr lang="en-US" sz="2000" spc="10" dirty="0"/>
              <a:t>ang</a:t>
            </a:r>
            <a:r>
              <a:rPr lang="en-US" sz="2000" spc="20" dirty="0"/>
              <a:t>i</a:t>
            </a:r>
            <a:r>
              <a:rPr lang="en-US" sz="2000" spc="-35" dirty="0"/>
              <a:t>n</a:t>
            </a:r>
            <a:r>
              <a:rPr lang="en-US" sz="2000" spc="114" dirty="0"/>
              <a:t>a</a:t>
            </a:r>
            <a:r>
              <a:rPr lang="en-US" sz="2000" spc="-145" dirty="0"/>
              <a:t> </a:t>
            </a:r>
            <a:r>
              <a:rPr lang="en-US" sz="2000" spc="-135" dirty="0"/>
              <a:t>(</a:t>
            </a:r>
            <a:r>
              <a:rPr lang="en-US" sz="2000" spc="-114" dirty="0"/>
              <a:t>1</a:t>
            </a:r>
            <a:r>
              <a:rPr lang="en-US" sz="2000" spc="-100" dirty="0"/>
              <a:t> </a:t>
            </a:r>
            <a:r>
              <a:rPr lang="en-US" sz="2000" spc="-295" dirty="0"/>
              <a:t>=</a:t>
            </a:r>
            <a:r>
              <a:rPr lang="en-US" sz="2000" spc="-105" dirty="0"/>
              <a:t> </a:t>
            </a:r>
            <a:r>
              <a:rPr lang="en-US" sz="2000" spc="-70" dirty="0"/>
              <a:t>yes</a:t>
            </a:r>
            <a:r>
              <a:rPr lang="en-US" sz="2000" spc="-250" dirty="0"/>
              <a:t>;</a:t>
            </a:r>
            <a:r>
              <a:rPr lang="en-US" sz="2000" spc="-114" dirty="0"/>
              <a:t> 0</a:t>
            </a:r>
            <a:r>
              <a:rPr lang="en-US" sz="2000" spc="-105" dirty="0"/>
              <a:t> </a:t>
            </a:r>
            <a:r>
              <a:rPr lang="en-US" sz="2000" spc="-185" dirty="0"/>
              <a:t>=  </a:t>
            </a:r>
            <a:r>
              <a:rPr lang="en-US" sz="2000" spc="-30" dirty="0"/>
              <a:t>no)</a:t>
            </a:r>
            <a:endParaRPr lang="en-US" sz="2000" dirty="0"/>
          </a:p>
          <a:p>
            <a:pPr marR="126364">
              <a:buFont typeface="Arial" panose="020B0604020202020204" pitchFamily="34" charset="0"/>
              <a:buChar char="•"/>
            </a:pPr>
            <a:r>
              <a:rPr lang="en-US" sz="2000" b="1" spc="15" dirty="0" err="1">
                <a:latin typeface="Tahoma"/>
                <a:cs typeface="Tahoma"/>
              </a:rPr>
              <a:t>oldp</a:t>
            </a:r>
            <a:r>
              <a:rPr lang="en-US" sz="2000" b="1" spc="20" dirty="0" err="1">
                <a:latin typeface="Tahoma"/>
                <a:cs typeface="Tahoma"/>
              </a:rPr>
              <a:t>e</a:t>
            </a:r>
            <a:r>
              <a:rPr lang="en-US" sz="2000" b="1" spc="-30" dirty="0" err="1">
                <a:latin typeface="Tahoma"/>
                <a:cs typeface="Tahoma"/>
              </a:rPr>
              <a:t>ak</a:t>
            </a:r>
            <a:r>
              <a:rPr lang="en-US" sz="2000" b="1" spc="-15" dirty="0">
                <a:latin typeface="Tahoma"/>
                <a:cs typeface="Tahoma"/>
              </a:rPr>
              <a:t>:</a:t>
            </a:r>
            <a:r>
              <a:rPr lang="en-US" sz="2000" b="1" spc="-30" dirty="0">
                <a:latin typeface="Tahoma"/>
                <a:cs typeface="Tahoma"/>
              </a:rPr>
              <a:t> </a:t>
            </a:r>
            <a:r>
              <a:rPr lang="en-US" sz="2000" spc="-280" dirty="0"/>
              <a:t>S</a:t>
            </a:r>
            <a:r>
              <a:rPr lang="en-US" sz="2000" spc="-250" dirty="0"/>
              <a:t>T</a:t>
            </a:r>
            <a:r>
              <a:rPr lang="en-US" sz="2000" spc="-110" dirty="0"/>
              <a:t> </a:t>
            </a:r>
            <a:r>
              <a:rPr lang="en-US" sz="2000" spc="-10" dirty="0"/>
              <a:t>depre</a:t>
            </a:r>
            <a:r>
              <a:rPr lang="en-US" sz="2000" spc="-15" dirty="0"/>
              <a:t>s</a:t>
            </a:r>
            <a:r>
              <a:rPr lang="en-US" sz="2000" spc="-190" dirty="0"/>
              <a:t>s</a:t>
            </a:r>
            <a:r>
              <a:rPr lang="en-US" sz="2000" spc="-90" dirty="0"/>
              <a:t>i</a:t>
            </a:r>
            <a:r>
              <a:rPr lang="en-US" sz="2000" spc="65" dirty="0"/>
              <a:t>o</a:t>
            </a:r>
            <a:r>
              <a:rPr lang="en-US" sz="2000" spc="-30" dirty="0"/>
              <a:t>n</a:t>
            </a:r>
            <a:r>
              <a:rPr lang="en-US" sz="2000" spc="-150" dirty="0"/>
              <a:t> </a:t>
            </a:r>
            <a:r>
              <a:rPr lang="en-US" sz="2000" spc="-90" dirty="0"/>
              <a:t>i</a:t>
            </a:r>
            <a:r>
              <a:rPr lang="en-US" sz="2000" spc="-35" dirty="0"/>
              <a:t>n</a:t>
            </a:r>
            <a:r>
              <a:rPr lang="en-US" sz="2000" spc="75" dirty="0"/>
              <a:t>duce</a:t>
            </a:r>
            <a:r>
              <a:rPr lang="en-US" sz="2000" spc="80" dirty="0"/>
              <a:t>d</a:t>
            </a:r>
            <a:r>
              <a:rPr lang="en-US" sz="2000" spc="-150" dirty="0"/>
              <a:t> </a:t>
            </a:r>
            <a:r>
              <a:rPr lang="en-US" sz="2000" dirty="0"/>
              <a:t>by</a:t>
            </a:r>
            <a:r>
              <a:rPr lang="en-US" sz="2000" spc="-120" dirty="0"/>
              <a:t> </a:t>
            </a:r>
            <a:r>
              <a:rPr lang="en-US" sz="2000" spc="-50" dirty="0"/>
              <a:t>exe</a:t>
            </a:r>
            <a:r>
              <a:rPr lang="en-US" sz="2000" spc="-45" dirty="0"/>
              <a:t>r</a:t>
            </a:r>
            <a:r>
              <a:rPr lang="en-US" sz="2000" spc="45" dirty="0"/>
              <a:t>ci</a:t>
            </a:r>
            <a:r>
              <a:rPr lang="en-US" sz="2000" spc="-190" dirty="0"/>
              <a:t>s</a:t>
            </a:r>
            <a:r>
              <a:rPr lang="en-US" sz="2000" spc="55" dirty="0"/>
              <a:t>e  </a:t>
            </a:r>
            <a:r>
              <a:rPr lang="en-US" sz="2000" spc="-80" dirty="0"/>
              <a:t>re</a:t>
            </a:r>
            <a:r>
              <a:rPr lang="en-US" sz="2000" spc="-30" dirty="0"/>
              <a:t>l</a:t>
            </a:r>
            <a:r>
              <a:rPr lang="en-US" sz="2000" spc="15" dirty="0"/>
              <a:t>at</a:t>
            </a:r>
            <a:r>
              <a:rPr lang="en-US" sz="2000" spc="-90" dirty="0"/>
              <a:t>i</a:t>
            </a:r>
            <a:r>
              <a:rPr lang="en-US" sz="2000" spc="-55" dirty="0"/>
              <a:t>v</a:t>
            </a:r>
            <a:r>
              <a:rPr lang="en-US" sz="2000" spc="75" dirty="0"/>
              <a:t>e</a:t>
            </a:r>
            <a:r>
              <a:rPr lang="en-US" sz="2000" spc="-145" dirty="0"/>
              <a:t> </a:t>
            </a:r>
            <a:r>
              <a:rPr lang="en-US" sz="2000" spc="-90" dirty="0"/>
              <a:t>t</a:t>
            </a:r>
            <a:r>
              <a:rPr lang="en-US" sz="2000" spc="65" dirty="0"/>
              <a:t>o</a:t>
            </a:r>
            <a:r>
              <a:rPr lang="en-US" sz="2000" spc="-105" dirty="0"/>
              <a:t> </a:t>
            </a:r>
            <a:r>
              <a:rPr lang="en-US" sz="2000" spc="-95" dirty="0"/>
              <a:t>re</a:t>
            </a:r>
            <a:r>
              <a:rPr lang="en-US" sz="2000" spc="-105" dirty="0"/>
              <a:t>s</a:t>
            </a:r>
            <a:r>
              <a:rPr lang="en-US" sz="2000" spc="-80" dirty="0"/>
              <a:t>t</a:t>
            </a:r>
            <a:endParaRPr lang="en-US" sz="2000" dirty="0"/>
          </a:p>
          <a:p>
            <a:pPr marR="25400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000" b="1" spc="-120" dirty="0">
                <a:latin typeface="Tahoma"/>
                <a:cs typeface="Tahoma"/>
              </a:rPr>
              <a:t>s</a:t>
            </a:r>
            <a:r>
              <a:rPr lang="en-US" sz="2000" b="1" spc="-75" dirty="0">
                <a:latin typeface="Tahoma"/>
                <a:cs typeface="Tahoma"/>
              </a:rPr>
              <a:t>l</a:t>
            </a:r>
            <a:r>
              <a:rPr lang="en-US" sz="2000" b="1" spc="45" dirty="0">
                <a:latin typeface="Tahoma"/>
                <a:cs typeface="Tahoma"/>
              </a:rPr>
              <a:t>op</a:t>
            </a:r>
            <a:r>
              <a:rPr lang="en-US" sz="2000" b="1" spc="50" dirty="0">
                <a:latin typeface="Tahoma"/>
                <a:cs typeface="Tahoma"/>
              </a:rPr>
              <a:t>e</a:t>
            </a:r>
            <a:r>
              <a:rPr lang="en-US" sz="2000" b="1" spc="-120" dirty="0">
                <a:latin typeface="Tahoma"/>
                <a:cs typeface="Tahoma"/>
              </a:rPr>
              <a:t>:</a:t>
            </a:r>
            <a:r>
              <a:rPr lang="en-US" sz="2000" b="1" spc="-30" dirty="0">
                <a:latin typeface="Tahoma"/>
                <a:cs typeface="Tahoma"/>
              </a:rPr>
              <a:t> </a:t>
            </a:r>
            <a:r>
              <a:rPr lang="en-US" sz="2000" spc="-90" dirty="0"/>
              <a:t>t</a:t>
            </a:r>
            <a:r>
              <a:rPr lang="en-US" sz="2000" spc="-35" dirty="0"/>
              <a:t>h</a:t>
            </a:r>
            <a:r>
              <a:rPr lang="en-US" sz="2000" spc="75" dirty="0"/>
              <a:t>e</a:t>
            </a:r>
            <a:r>
              <a:rPr lang="en-US" sz="2000" spc="-100" dirty="0"/>
              <a:t> </a:t>
            </a:r>
            <a:r>
              <a:rPr lang="en-US" sz="2000" spc="-190" dirty="0"/>
              <a:t>s</a:t>
            </a:r>
            <a:r>
              <a:rPr lang="en-US" sz="2000" spc="-90" dirty="0"/>
              <a:t>l</a:t>
            </a:r>
            <a:r>
              <a:rPr lang="en-US" sz="2000" spc="55" dirty="0"/>
              <a:t>o</a:t>
            </a:r>
            <a:r>
              <a:rPr lang="en-US" sz="2000" spc="75" dirty="0"/>
              <a:t>pe</a:t>
            </a:r>
            <a:r>
              <a:rPr lang="en-US" sz="2000" spc="-135" dirty="0"/>
              <a:t> </a:t>
            </a:r>
            <a:r>
              <a:rPr lang="en-US" sz="2000" spc="65" dirty="0"/>
              <a:t>o</a:t>
            </a:r>
            <a:r>
              <a:rPr lang="en-US" sz="2000" spc="-55" dirty="0"/>
              <a:t>f</a:t>
            </a:r>
            <a:r>
              <a:rPr lang="en-US" sz="2000" spc="-120" dirty="0"/>
              <a:t> </a:t>
            </a:r>
            <a:r>
              <a:rPr lang="en-US" sz="2000" spc="-90" dirty="0"/>
              <a:t>t</a:t>
            </a:r>
            <a:r>
              <a:rPr lang="en-US" sz="2000" spc="-35" dirty="0"/>
              <a:t>h</a:t>
            </a:r>
            <a:r>
              <a:rPr lang="en-US" sz="2000" spc="75" dirty="0"/>
              <a:t>e</a:t>
            </a:r>
            <a:r>
              <a:rPr lang="en-US" sz="2000" spc="-110" dirty="0"/>
              <a:t> </a:t>
            </a:r>
            <a:r>
              <a:rPr lang="en-US" sz="2000" spc="30" dirty="0"/>
              <a:t>pea</a:t>
            </a:r>
            <a:r>
              <a:rPr lang="en-US" sz="2000" spc="35" dirty="0"/>
              <a:t>k</a:t>
            </a:r>
            <a:r>
              <a:rPr lang="en-US" sz="2000" spc="-120" dirty="0"/>
              <a:t> </a:t>
            </a:r>
            <a:r>
              <a:rPr lang="en-US" sz="2000" spc="-50" dirty="0"/>
              <a:t>exe</a:t>
            </a:r>
            <a:r>
              <a:rPr lang="en-US" sz="2000" spc="-45" dirty="0"/>
              <a:t>r</a:t>
            </a:r>
            <a:r>
              <a:rPr lang="en-US" sz="2000" spc="45" dirty="0"/>
              <a:t>ci</a:t>
            </a:r>
            <a:r>
              <a:rPr lang="en-US" sz="2000" spc="-190" dirty="0"/>
              <a:t>s</a:t>
            </a:r>
            <a:r>
              <a:rPr lang="en-US" sz="2000" spc="75" dirty="0"/>
              <a:t>e</a:t>
            </a:r>
            <a:r>
              <a:rPr lang="en-US" sz="2000" spc="-135" dirty="0"/>
              <a:t> </a:t>
            </a:r>
            <a:r>
              <a:rPr lang="en-US" sz="2000" spc="-210" dirty="0"/>
              <a:t>ST  </a:t>
            </a:r>
            <a:r>
              <a:rPr lang="en-US" sz="2000" spc="-190" dirty="0"/>
              <a:t>s</a:t>
            </a:r>
            <a:r>
              <a:rPr lang="en-US" sz="2000" spc="70" dirty="0"/>
              <a:t>e</a:t>
            </a:r>
            <a:r>
              <a:rPr lang="en-US" sz="2000" spc="80" dirty="0"/>
              <a:t>g</a:t>
            </a:r>
            <a:r>
              <a:rPr lang="en-US" sz="2000" spc="-45" dirty="0"/>
              <a:t>m</a:t>
            </a:r>
            <a:r>
              <a:rPr lang="en-US" sz="2000" spc="-10" dirty="0"/>
              <a:t>ent</a:t>
            </a:r>
            <a:r>
              <a:rPr lang="en-US" sz="2000" spc="-130" dirty="0"/>
              <a:t> </a:t>
            </a:r>
            <a:r>
              <a:rPr lang="en-US" sz="2000" spc="-135" dirty="0"/>
              <a:t>(</a:t>
            </a:r>
            <a:r>
              <a:rPr lang="en-US" sz="2000" spc="10" dirty="0"/>
              <a:t>V</a:t>
            </a:r>
            <a:r>
              <a:rPr lang="en-US" sz="2000" spc="5" dirty="0"/>
              <a:t>a</a:t>
            </a:r>
            <a:r>
              <a:rPr lang="en-US" sz="2000" spc="20" dirty="0"/>
              <a:t>lue</a:t>
            </a:r>
            <a:r>
              <a:rPr lang="en-US" sz="2000" spc="-105" dirty="0"/>
              <a:t> </a:t>
            </a:r>
            <a:r>
              <a:rPr lang="en-US" sz="2000" spc="-215" dirty="0"/>
              <a:t>1</a:t>
            </a:r>
            <a:r>
              <a:rPr lang="en-US" sz="2000" spc="-150" dirty="0"/>
              <a:t>:</a:t>
            </a:r>
            <a:r>
              <a:rPr lang="en-US" sz="2000" spc="-100" dirty="0"/>
              <a:t> </a:t>
            </a:r>
            <a:r>
              <a:rPr lang="en-US" sz="2000" spc="25" dirty="0"/>
              <a:t>up</a:t>
            </a:r>
            <a:r>
              <a:rPr lang="en-US" sz="2000" spc="-190" dirty="0"/>
              <a:t>s</a:t>
            </a:r>
            <a:r>
              <a:rPr lang="en-US" sz="2000" spc="-100" dirty="0"/>
              <a:t>l</a:t>
            </a:r>
            <a:r>
              <a:rPr lang="en-US" sz="2000" spc="55" dirty="0"/>
              <a:t>o</a:t>
            </a:r>
            <a:r>
              <a:rPr lang="en-US" sz="2000" spc="75" dirty="0"/>
              <a:t>p</a:t>
            </a:r>
            <a:r>
              <a:rPr lang="en-US" sz="2000" spc="-110" dirty="0"/>
              <a:t>i</a:t>
            </a:r>
            <a:r>
              <a:rPr lang="en-US" sz="2000" spc="20" dirty="0"/>
              <a:t>n</a:t>
            </a:r>
            <a:r>
              <a:rPr lang="en-US" sz="2000" spc="10" dirty="0"/>
              <a:t>g</a:t>
            </a:r>
            <a:r>
              <a:rPr lang="en-US" sz="2000" spc="-125" dirty="0"/>
              <a:t>,</a:t>
            </a:r>
            <a:r>
              <a:rPr lang="en-US" sz="2000" spc="-140" dirty="0"/>
              <a:t> </a:t>
            </a:r>
            <a:r>
              <a:rPr lang="en-US" sz="2000" spc="10" dirty="0"/>
              <a:t>V</a:t>
            </a:r>
            <a:r>
              <a:rPr lang="en-US" sz="2000" spc="5" dirty="0"/>
              <a:t>a</a:t>
            </a:r>
            <a:r>
              <a:rPr lang="en-US" sz="2000" spc="20" dirty="0"/>
              <a:t>lue</a:t>
            </a:r>
            <a:r>
              <a:rPr lang="en-US" sz="2000" spc="-105" dirty="0"/>
              <a:t> </a:t>
            </a:r>
            <a:r>
              <a:rPr lang="en-US" sz="2000" spc="-215" dirty="0"/>
              <a:t>2</a:t>
            </a:r>
            <a:r>
              <a:rPr lang="en-US" sz="2000" spc="-150" dirty="0"/>
              <a:t>:</a:t>
            </a:r>
            <a:r>
              <a:rPr lang="en-US" sz="2000" spc="-114" dirty="0"/>
              <a:t> </a:t>
            </a:r>
            <a:r>
              <a:rPr lang="en-US" sz="2000" spc="-90" dirty="0"/>
              <a:t>f</a:t>
            </a:r>
            <a:r>
              <a:rPr lang="en-US" sz="2000" spc="-50" dirty="0"/>
              <a:t>l</a:t>
            </a:r>
            <a:r>
              <a:rPr lang="en-US" sz="2000" spc="15" dirty="0"/>
              <a:t>at</a:t>
            </a:r>
            <a:r>
              <a:rPr lang="en-US" sz="2000" spc="-125" dirty="0"/>
              <a:t>, </a:t>
            </a:r>
            <a:r>
              <a:rPr lang="en-US" sz="2000" spc="10" dirty="0"/>
              <a:t>V</a:t>
            </a:r>
            <a:r>
              <a:rPr lang="en-US" sz="2000" spc="5" dirty="0"/>
              <a:t>a</a:t>
            </a:r>
            <a:r>
              <a:rPr lang="en-US" sz="2000" spc="15" dirty="0"/>
              <a:t>l</a:t>
            </a:r>
            <a:r>
              <a:rPr lang="en-US" sz="2000" spc="20" dirty="0"/>
              <a:t>ue</a:t>
            </a:r>
            <a:r>
              <a:rPr lang="en-US" sz="2000" spc="-110" dirty="0"/>
              <a:t> </a:t>
            </a:r>
            <a:r>
              <a:rPr lang="en-US" sz="2000" spc="-215" dirty="0"/>
              <a:t>3</a:t>
            </a:r>
            <a:r>
              <a:rPr lang="en-US" sz="2000" spc="-150" dirty="0"/>
              <a:t>:</a:t>
            </a:r>
            <a:r>
              <a:rPr lang="en-US" sz="2000" spc="-114" dirty="0"/>
              <a:t> </a:t>
            </a:r>
            <a:r>
              <a:rPr lang="en-US" sz="2000" spc="45" dirty="0"/>
              <a:t>do</a:t>
            </a:r>
            <a:r>
              <a:rPr lang="en-US" sz="2000" spc="75" dirty="0"/>
              <a:t>w</a:t>
            </a:r>
            <a:r>
              <a:rPr lang="en-US" sz="2000" spc="-30" dirty="0"/>
              <a:t>n</a:t>
            </a:r>
            <a:r>
              <a:rPr lang="en-US" sz="2000" spc="-125" dirty="0"/>
              <a:t> </a:t>
            </a:r>
            <a:r>
              <a:rPr lang="en-US" sz="2000" spc="-190" dirty="0"/>
              <a:t>s</a:t>
            </a:r>
            <a:r>
              <a:rPr lang="en-US" sz="2000" spc="-90" dirty="0"/>
              <a:t>l</a:t>
            </a:r>
            <a:r>
              <a:rPr lang="en-US" sz="2000" spc="55" dirty="0"/>
              <a:t>o</a:t>
            </a:r>
            <a:r>
              <a:rPr lang="en-US" sz="2000" spc="75" dirty="0"/>
              <a:t>p</a:t>
            </a:r>
            <a:r>
              <a:rPr lang="en-US" sz="2000" spc="-110" dirty="0"/>
              <a:t>i</a:t>
            </a:r>
            <a:r>
              <a:rPr lang="en-US" sz="2000" spc="-35" dirty="0"/>
              <a:t>n</a:t>
            </a:r>
            <a:r>
              <a:rPr lang="en-US" sz="2000" spc="60" dirty="0"/>
              <a:t>g</a:t>
            </a:r>
            <a:r>
              <a:rPr lang="en-US" sz="2000" spc="-120" dirty="0"/>
              <a:t>)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spc="45" dirty="0">
                <a:latin typeface="Tahoma"/>
                <a:cs typeface="Tahoma"/>
              </a:rPr>
              <a:t>ca</a:t>
            </a:r>
            <a:r>
              <a:rPr lang="en-US" sz="2000" b="1" spc="30" dirty="0">
                <a:latin typeface="Tahoma"/>
                <a:cs typeface="Tahoma"/>
              </a:rPr>
              <a:t>:</a:t>
            </a:r>
            <a:r>
              <a:rPr lang="en-US" sz="2000" b="1" spc="-25" dirty="0">
                <a:latin typeface="Tahoma"/>
                <a:cs typeface="Tahoma"/>
              </a:rPr>
              <a:t> </a:t>
            </a:r>
            <a:r>
              <a:rPr lang="en-US" sz="2000" spc="-75" dirty="0"/>
              <a:t>The</a:t>
            </a:r>
            <a:r>
              <a:rPr lang="en-US" sz="2000" spc="-114" dirty="0"/>
              <a:t> </a:t>
            </a:r>
            <a:r>
              <a:rPr lang="en-US" sz="2000" spc="-35" dirty="0"/>
              <a:t>n</a:t>
            </a:r>
            <a:r>
              <a:rPr lang="en-US" sz="2000" spc="-20" dirty="0"/>
              <a:t>umber</a:t>
            </a:r>
            <a:r>
              <a:rPr lang="en-US" sz="2000" spc="-120" dirty="0"/>
              <a:t> </a:t>
            </a:r>
            <a:r>
              <a:rPr lang="en-US" sz="2000" spc="65" dirty="0"/>
              <a:t>o</a:t>
            </a:r>
            <a:r>
              <a:rPr lang="en-US" sz="2000" spc="-55" dirty="0"/>
              <a:t>f</a:t>
            </a:r>
            <a:r>
              <a:rPr lang="en-US" sz="2000" spc="-120" dirty="0"/>
              <a:t> </a:t>
            </a:r>
            <a:r>
              <a:rPr lang="en-US" sz="2000" spc="-55" dirty="0"/>
              <a:t>ma</a:t>
            </a:r>
            <a:r>
              <a:rPr lang="en-US" sz="2000" spc="-20" dirty="0"/>
              <a:t>j</a:t>
            </a:r>
            <a:r>
              <a:rPr lang="en-US" sz="2000" spc="65" dirty="0"/>
              <a:t>o</a:t>
            </a:r>
            <a:r>
              <a:rPr lang="en-US" sz="2000" spc="-180" dirty="0"/>
              <a:t>r</a:t>
            </a:r>
            <a:r>
              <a:rPr lang="en-US" sz="2000" spc="-125" dirty="0"/>
              <a:t> </a:t>
            </a:r>
            <a:r>
              <a:rPr lang="en-US" sz="2000" spc="-45" dirty="0"/>
              <a:t>v</a:t>
            </a:r>
            <a:r>
              <a:rPr lang="en-US" sz="2000" spc="-60" dirty="0"/>
              <a:t>es</a:t>
            </a:r>
            <a:r>
              <a:rPr lang="en-US" sz="2000" spc="-190" dirty="0"/>
              <a:t>s</a:t>
            </a:r>
            <a:r>
              <a:rPr lang="en-US" sz="2000" spc="-20" dirty="0"/>
              <a:t>e</a:t>
            </a:r>
            <a:r>
              <a:rPr lang="en-US" sz="2000" spc="-5" dirty="0"/>
              <a:t>l</a:t>
            </a:r>
            <a:r>
              <a:rPr lang="en-US" sz="2000" spc="-185" dirty="0"/>
              <a:t>s</a:t>
            </a:r>
            <a:r>
              <a:rPr lang="en-US" sz="2000" spc="-150" dirty="0"/>
              <a:t> </a:t>
            </a:r>
            <a:r>
              <a:rPr lang="en-US" sz="2000" spc="-135" dirty="0"/>
              <a:t>(</a:t>
            </a:r>
            <a:r>
              <a:rPr lang="en-US" sz="2000" spc="-110" dirty="0"/>
              <a:t>0</a:t>
            </a:r>
            <a:r>
              <a:rPr lang="en-US" sz="2000" spc="-170" dirty="0"/>
              <a:t>-</a:t>
            </a:r>
            <a:r>
              <a:rPr lang="en-US" sz="2000" spc="-114" dirty="0"/>
              <a:t>3)</a:t>
            </a:r>
          </a:p>
          <a:p>
            <a:pPr marR="5080">
              <a:buFont typeface="Arial" panose="020B0604020202020204" pitchFamily="34" charset="0"/>
              <a:buChar char="•"/>
            </a:pPr>
            <a:r>
              <a:rPr lang="en-US" sz="2000" b="1" spc="-70" dirty="0" err="1">
                <a:latin typeface="Tahoma"/>
                <a:cs typeface="Tahoma"/>
              </a:rPr>
              <a:t>thal</a:t>
            </a:r>
            <a:r>
              <a:rPr lang="en-US" sz="2000" b="1" spc="-70" dirty="0">
                <a:latin typeface="Tahoma"/>
                <a:cs typeface="Tahoma"/>
              </a:rPr>
              <a:t>:</a:t>
            </a:r>
            <a:r>
              <a:rPr lang="en-US" sz="2000" b="1" spc="-35" dirty="0">
                <a:latin typeface="Tahoma"/>
                <a:cs typeface="Tahoma"/>
              </a:rPr>
              <a:t> </a:t>
            </a:r>
            <a:r>
              <a:rPr lang="en-US" sz="2000" spc="80" dirty="0"/>
              <a:t>A</a:t>
            </a:r>
            <a:r>
              <a:rPr lang="en-US" sz="2000" spc="-105" dirty="0"/>
              <a:t> </a:t>
            </a:r>
            <a:r>
              <a:rPr lang="en-US" sz="2000" spc="-20" dirty="0"/>
              <a:t>b</a:t>
            </a:r>
            <a:r>
              <a:rPr lang="en-US" sz="2000" spc="5" dirty="0"/>
              <a:t>l</a:t>
            </a:r>
            <a:r>
              <a:rPr lang="en-US" sz="2000" spc="55" dirty="0"/>
              <a:t>oo</a:t>
            </a:r>
            <a:r>
              <a:rPr lang="en-US" sz="2000" spc="85" dirty="0"/>
              <a:t>d</a:t>
            </a:r>
            <a:r>
              <a:rPr lang="en-US" sz="2000" spc="-150" dirty="0"/>
              <a:t> </a:t>
            </a:r>
            <a:r>
              <a:rPr lang="en-US" sz="2000" spc="-15" dirty="0"/>
              <a:t>d</a:t>
            </a:r>
            <a:r>
              <a:rPr lang="en-US" sz="2000" spc="10" dirty="0"/>
              <a:t>i</a:t>
            </a:r>
            <a:r>
              <a:rPr lang="en-US" sz="2000" spc="-190" dirty="0"/>
              <a:t>s</a:t>
            </a:r>
            <a:r>
              <a:rPr lang="en-US" sz="2000" spc="65" dirty="0"/>
              <a:t>o</a:t>
            </a:r>
            <a:r>
              <a:rPr lang="en-US" sz="2000" spc="-35" dirty="0"/>
              <a:t>r</a:t>
            </a:r>
            <a:r>
              <a:rPr lang="en-US" sz="2000" spc="-60" dirty="0"/>
              <a:t>d</a:t>
            </a:r>
            <a:r>
              <a:rPr lang="en-US" sz="2000" spc="-50" dirty="0"/>
              <a:t>er</a:t>
            </a:r>
            <a:r>
              <a:rPr lang="en-US" sz="2000" spc="-125" dirty="0"/>
              <a:t> </a:t>
            </a:r>
            <a:r>
              <a:rPr lang="en-US" sz="2000" spc="145" dirty="0"/>
              <a:t>ca</a:t>
            </a:r>
            <a:r>
              <a:rPr lang="en-US" sz="2000" spc="-100" dirty="0"/>
              <a:t>ll</a:t>
            </a:r>
            <a:r>
              <a:rPr lang="en-US" sz="2000" spc="80" dirty="0"/>
              <a:t>ed</a:t>
            </a:r>
            <a:r>
              <a:rPr lang="en-US" sz="2000" spc="-150" dirty="0"/>
              <a:t> </a:t>
            </a:r>
            <a:r>
              <a:rPr lang="en-US" sz="2000" spc="-90" dirty="0"/>
              <a:t>t</a:t>
            </a:r>
            <a:r>
              <a:rPr lang="en-US" sz="2000" spc="-35" dirty="0"/>
              <a:t>h</a:t>
            </a:r>
            <a:r>
              <a:rPr lang="en-US" sz="2000" spc="5" dirty="0"/>
              <a:t>a</a:t>
            </a:r>
            <a:r>
              <a:rPr lang="en-US" sz="2000" spc="15" dirty="0"/>
              <a:t>l</a:t>
            </a:r>
            <a:r>
              <a:rPr lang="en-US" sz="2000" spc="-95" dirty="0"/>
              <a:t>as</a:t>
            </a:r>
            <a:r>
              <a:rPr lang="en-US" sz="2000" spc="-90" dirty="0"/>
              <a:t>s</a:t>
            </a:r>
            <a:r>
              <a:rPr lang="en-US" sz="2000" spc="-30" dirty="0"/>
              <a:t>em</a:t>
            </a:r>
            <a:r>
              <a:rPr lang="en-US" sz="2000" spc="-10" dirty="0"/>
              <a:t>i</a:t>
            </a:r>
            <a:r>
              <a:rPr lang="en-US" sz="2000" spc="114" dirty="0"/>
              <a:t>a</a:t>
            </a:r>
            <a:r>
              <a:rPr lang="en-US" sz="2000" spc="-135" dirty="0"/>
              <a:t> (</a:t>
            </a:r>
            <a:r>
              <a:rPr lang="en-US" sz="2000" spc="-114" dirty="0"/>
              <a:t>3</a:t>
            </a:r>
            <a:r>
              <a:rPr lang="en-US" sz="2000" spc="-105" dirty="0"/>
              <a:t> </a:t>
            </a:r>
            <a:r>
              <a:rPr lang="en-US" sz="2000" spc="-185" dirty="0"/>
              <a:t>=  </a:t>
            </a:r>
            <a:r>
              <a:rPr lang="en-US" sz="2000" spc="20" dirty="0"/>
              <a:t>no</a:t>
            </a:r>
            <a:r>
              <a:rPr lang="en-US" sz="2000" spc="-35" dirty="0"/>
              <a:t>rma</a:t>
            </a:r>
            <a:r>
              <a:rPr lang="en-US" sz="2000" spc="-90" dirty="0"/>
              <a:t>l</a:t>
            </a:r>
            <a:r>
              <a:rPr lang="en-US" sz="2000" spc="-250" dirty="0"/>
              <a:t>;</a:t>
            </a:r>
            <a:r>
              <a:rPr lang="en-US" sz="2000" spc="-150" dirty="0"/>
              <a:t> </a:t>
            </a:r>
            <a:r>
              <a:rPr lang="en-US" sz="2000" spc="-114" dirty="0"/>
              <a:t>6</a:t>
            </a:r>
            <a:r>
              <a:rPr lang="en-US" sz="2000" spc="-105" dirty="0"/>
              <a:t> </a:t>
            </a:r>
            <a:r>
              <a:rPr lang="en-US" sz="2000" spc="-295" dirty="0"/>
              <a:t>=</a:t>
            </a:r>
            <a:r>
              <a:rPr lang="en-US" sz="2000" spc="-105" dirty="0"/>
              <a:t> </a:t>
            </a:r>
            <a:r>
              <a:rPr lang="en-US" sz="2000" spc="-90" dirty="0"/>
              <a:t>f</a:t>
            </a:r>
            <a:r>
              <a:rPr lang="en-US" sz="2000" spc="-55" dirty="0"/>
              <a:t>i</a:t>
            </a:r>
            <a:r>
              <a:rPr lang="en-US" sz="2000" dirty="0"/>
              <a:t>xed</a:t>
            </a:r>
            <a:r>
              <a:rPr lang="en-US" sz="2000" spc="-120" dirty="0"/>
              <a:t> </a:t>
            </a:r>
            <a:r>
              <a:rPr lang="en-US" sz="2000" spc="40" dirty="0"/>
              <a:t>de</a:t>
            </a:r>
            <a:r>
              <a:rPr lang="en-US" sz="2000" spc="25" dirty="0"/>
              <a:t>f</a:t>
            </a:r>
            <a:r>
              <a:rPr lang="en-US" sz="2000" spc="135" dirty="0"/>
              <a:t>e</a:t>
            </a:r>
            <a:r>
              <a:rPr lang="en-US" sz="2000" spc="125" dirty="0"/>
              <a:t>c</a:t>
            </a:r>
            <a:r>
              <a:rPr lang="en-US" sz="2000" spc="-90" dirty="0"/>
              <a:t>t</a:t>
            </a:r>
            <a:r>
              <a:rPr lang="en-US" sz="2000" spc="-250" dirty="0"/>
              <a:t>;</a:t>
            </a:r>
            <a:r>
              <a:rPr lang="en-US" sz="2000" spc="-125" dirty="0"/>
              <a:t> </a:t>
            </a:r>
            <a:r>
              <a:rPr lang="en-US" sz="2000" spc="-114" dirty="0"/>
              <a:t>7</a:t>
            </a:r>
            <a:r>
              <a:rPr lang="en-US" sz="2000" spc="-105" dirty="0"/>
              <a:t> </a:t>
            </a:r>
            <a:r>
              <a:rPr lang="en-US" sz="2000" spc="-295" dirty="0"/>
              <a:t>=</a:t>
            </a:r>
          </a:p>
          <a:p>
            <a:pPr marL="398780" indent="-285750">
              <a:buFont typeface="Arial" panose="020B0604020202020204" pitchFamily="34" charset="0"/>
              <a:buChar char="•"/>
            </a:pPr>
            <a:r>
              <a:rPr lang="en-US" sz="2000" spc="-50" dirty="0"/>
              <a:t>re</a:t>
            </a:r>
            <a:r>
              <a:rPr lang="en-US" sz="2000" spc="-45" dirty="0"/>
              <a:t>v</a:t>
            </a:r>
            <a:r>
              <a:rPr lang="en-US" sz="2000" spc="-95" dirty="0"/>
              <a:t>er</a:t>
            </a:r>
            <a:r>
              <a:rPr lang="en-US" sz="2000" spc="-105" dirty="0"/>
              <a:t>s</a:t>
            </a:r>
            <a:r>
              <a:rPr lang="en-US" sz="2000" spc="35" dirty="0"/>
              <a:t>ab</a:t>
            </a:r>
            <a:r>
              <a:rPr lang="en-US" sz="2000" spc="20" dirty="0"/>
              <a:t>l</a:t>
            </a:r>
            <a:r>
              <a:rPr lang="en-US" sz="2000" spc="75" dirty="0"/>
              <a:t>e</a:t>
            </a:r>
            <a:r>
              <a:rPr lang="en-US" sz="2000" spc="-135" dirty="0"/>
              <a:t> </a:t>
            </a:r>
            <a:r>
              <a:rPr lang="en-US" sz="2000" spc="20" dirty="0"/>
              <a:t>defect)</a:t>
            </a:r>
          </a:p>
          <a:p>
            <a:pPr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000" b="1" spc="-75" dirty="0">
                <a:latin typeface="Tahoma"/>
                <a:cs typeface="Tahoma"/>
              </a:rPr>
              <a:t>num</a:t>
            </a:r>
            <a:r>
              <a:rPr lang="en-US" sz="2000" b="1" spc="-35" dirty="0">
                <a:latin typeface="Tahoma"/>
                <a:cs typeface="Tahoma"/>
              </a:rPr>
              <a:t>:</a:t>
            </a:r>
            <a:r>
              <a:rPr lang="en-US" sz="2000" b="1" spc="-40" dirty="0">
                <a:latin typeface="Tahoma"/>
                <a:cs typeface="Tahoma"/>
              </a:rPr>
              <a:t> </a:t>
            </a:r>
            <a:r>
              <a:rPr lang="en-US" sz="2000" spc="-40" dirty="0"/>
              <a:t>Hear</a:t>
            </a:r>
            <a:r>
              <a:rPr lang="en-US" sz="2000" spc="-25" dirty="0"/>
              <a:t>t</a:t>
            </a:r>
            <a:r>
              <a:rPr lang="en-US" sz="2000" spc="-110" dirty="0"/>
              <a:t> </a:t>
            </a:r>
            <a:r>
              <a:rPr lang="en-US" sz="2000" spc="-15" dirty="0"/>
              <a:t>d</a:t>
            </a:r>
            <a:r>
              <a:rPr lang="en-US" sz="2000" spc="10" dirty="0"/>
              <a:t>i</a:t>
            </a:r>
            <a:r>
              <a:rPr lang="en-US" sz="2000" spc="-190" dirty="0"/>
              <a:t>s</a:t>
            </a:r>
            <a:r>
              <a:rPr lang="en-US" sz="2000" dirty="0"/>
              <a:t>ea</a:t>
            </a:r>
            <a:r>
              <a:rPr lang="en-US" sz="2000" spc="-5" dirty="0"/>
              <a:t>s</a:t>
            </a:r>
            <a:r>
              <a:rPr lang="en-US" sz="2000" spc="75" dirty="0"/>
              <a:t>e</a:t>
            </a:r>
            <a:r>
              <a:rPr lang="en-US" sz="2000" spc="-120" dirty="0"/>
              <a:t> </a:t>
            </a:r>
            <a:r>
              <a:rPr lang="en-US" sz="2000" spc="-135" dirty="0"/>
              <a:t>(</a:t>
            </a:r>
            <a:r>
              <a:rPr lang="en-US" sz="2000" spc="-114" dirty="0"/>
              <a:t>0</a:t>
            </a:r>
            <a:r>
              <a:rPr lang="en-US" sz="2000" spc="-105" dirty="0"/>
              <a:t> </a:t>
            </a:r>
            <a:r>
              <a:rPr lang="en-US" sz="2000" spc="-295" dirty="0"/>
              <a:t>=</a:t>
            </a:r>
            <a:r>
              <a:rPr lang="en-US" sz="2000" spc="-114" dirty="0"/>
              <a:t> </a:t>
            </a:r>
            <a:r>
              <a:rPr lang="en-US" sz="2000" spc="-35" dirty="0"/>
              <a:t>n</a:t>
            </a:r>
            <a:r>
              <a:rPr lang="en-US" sz="2000" spc="65" dirty="0"/>
              <a:t>o</a:t>
            </a:r>
            <a:r>
              <a:rPr lang="en-US" sz="2000" spc="-125" dirty="0"/>
              <a:t>,</a:t>
            </a:r>
            <a:r>
              <a:rPr lang="en-US" sz="2000" spc="-114" dirty="0"/>
              <a:t> 1</a:t>
            </a:r>
            <a:r>
              <a:rPr lang="en-US" sz="2000" spc="-105" dirty="0"/>
              <a:t> </a:t>
            </a:r>
            <a:r>
              <a:rPr lang="en-US" sz="2000" spc="-295" dirty="0"/>
              <a:t>=</a:t>
            </a:r>
            <a:r>
              <a:rPr lang="en-US" sz="2000" spc="-114" dirty="0"/>
              <a:t> </a:t>
            </a:r>
            <a:r>
              <a:rPr lang="en-US" sz="2000" spc="-80" dirty="0"/>
              <a:t>yes)</a:t>
            </a:r>
          </a:p>
        </p:txBody>
      </p:sp>
    </p:spTree>
    <p:extLst>
      <p:ext uri="{BB962C8B-B14F-4D97-AF65-F5344CB8AC3E}">
        <p14:creationId xmlns:p14="http://schemas.microsoft.com/office/powerpoint/2010/main" val="322864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601" y="3224593"/>
            <a:ext cx="4407599" cy="2929890"/>
            <a:chOff x="240601" y="3224593"/>
            <a:chExt cx="11710987" cy="2929890"/>
          </a:xfrm>
        </p:grpSpPr>
        <p:sp>
          <p:nvSpPr>
            <p:cNvPr id="4" name="object 4"/>
            <p:cNvSpPr/>
            <p:nvPr/>
          </p:nvSpPr>
          <p:spPr>
            <a:xfrm>
              <a:off x="240601" y="3230689"/>
              <a:ext cx="5947410" cy="2919095"/>
            </a:xfrm>
            <a:custGeom>
              <a:avLst/>
              <a:gdLst/>
              <a:ahLst/>
              <a:cxnLst/>
              <a:rect l="l" t="t" r="r" b="b"/>
              <a:pathLst>
                <a:path w="5947410" h="2919095">
                  <a:moveTo>
                    <a:pt x="0" y="2918841"/>
                  </a:moveTo>
                  <a:lnTo>
                    <a:pt x="5947029" y="2918841"/>
                  </a:lnTo>
                  <a:lnTo>
                    <a:pt x="5947029" y="0"/>
                  </a:lnTo>
                  <a:lnTo>
                    <a:pt x="0" y="0"/>
                  </a:lnTo>
                  <a:lnTo>
                    <a:pt x="0" y="291884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19773" y="3224593"/>
              <a:ext cx="5631815" cy="2929890"/>
            </a:xfrm>
            <a:custGeom>
              <a:avLst/>
              <a:gdLst/>
              <a:ahLst/>
              <a:cxnLst/>
              <a:rect l="l" t="t" r="r" b="b"/>
              <a:pathLst>
                <a:path w="5631815" h="2929890">
                  <a:moveTo>
                    <a:pt x="0" y="2929508"/>
                  </a:moveTo>
                  <a:lnTo>
                    <a:pt x="5631560" y="2929508"/>
                  </a:lnTo>
                  <a:lnTo>
                    <a:pt x="5631560" y="0"/>
                  </a:lnTo>
                  <a:lnTo>
                    <a:pt x="0" y="0"/>
                  </a:lnTo>
                  <a:lnTo>
                    <a:pt x="0" y="29295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193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EBEBEB"/>
                </a:solidFill>
              </a:rPr>
              <a:t>INSIGHTS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7068821" y="3581400"/>
            <a:ext cx="3446779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From this Pie-chart, we can see that </a:t>
            </a:r>
            <a:r>
              <a:rPr lang="en-IN" b="1" dirty="0"/>
              <a:t>44.66% </a:t>
            </a:r>
            <a:r>
              <a:rPr lang="en-IN" dirty="0"/>
              <a:t>of the population is not diagnosed with heart disease whereas </a:t>
            </a:r>
            <a:r>
              <a:rPr lang="en-IN" b="1" dirty="0"/>
              <a:t>55.34%</a:t>
            </a:r>
            <a:r>
              <a:rPr lang="en-IN" dirty="0"/>
              <a:t> has heart disease.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676400" y="2518409"/>
            <a:ext cx="101345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/>
              <a:t>1.	How much of the Population is affected from Heart Disease?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A85815-74FF-A099-B4C9-0B3AD9390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224593"/>
            <a:ext cx="3261360" cy="26036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601" y="3224593"/>
            <a:ext cx="4407599" cy="2929890"/>
            <a:chOff x="240601" y="3224593"/>
            <a:chExt cx="11710987" cy="2929890"/>
          </a:xfrm>
        </p:grpSpPr>
        <p:sp>
          <p:nvSpPr>
            <p:cNvPr id="4" name="object 4"/>
            <p:cNvSpPr/>
            <p:nvPr/>
          </p:nvSpPr>
          <p:spPr>
            <a:xfrm>
              <a:off x="240601" y="3230689"/>
              <a:ext cx="5947410" cy="2919095"/>
            </a:xfrm>
            <a:custGeom>
              <a:avLst/>
              <a:gdLst/>
              <a:ahLst/>
              <a:cxnLst/>
              <a:rect l="l" t="t" r="r" b="b"/>
              <a:pathLst>
                <a:path w="5947410" h="2919095">
                  <a:moveTo>
                    <a:pt x="0" y="2918841"/>
                  </a:moveTo>
                  <a:lnTo>
                    <a:pt x="5947029" y="2918841"/>
                  </a:lnTo>
                  <a:lnTo>
                    <a:pt x="5947029" y="0"/>
                  </a:lnTo>
                  <a:lnTo>
                    <a:pt x="0" y="0"/>
                  </a:lnTo>
                  <a:lnTo>
                    <a:pt x="0" y="291884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19773" y="3224593"/>
              <a:ext cx="5631815" cy="2929890"/>
            </a:xfrm>
            <a:custGeom>
              <a:avLst/>
              <a:gdLst/>
              <a:ahLst/>
              <a:cxnLst/>
              <a:rect l="l" t="t" r="r" b="b"/>
              <a:pathLst>
                <a:path w="5631815" h="2929890">
                  <a:moveTo>
                    <a:pt x="0" y="2929508"/>
                  </a:moveTo>
                  <a:lnTo>
                    <a:pt x="5631560" y="2929508"/>
                  </a:lnTo>
                  <a:lnTo>
                    <a:pt x="5631560" y="0"/>
                  </a:lnTo>
                  <a:lnTo>
                    <a:pt x="0" y="0"/>
                  </a:lnTo>
                  <a:lnTo>
                    <a:pt x="0" y="29295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193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EBEBEB"/>
                </a:solidFill>
              </a:rPr>
              <a:t>INSIGHTS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7068821" y="3581400"/>
            <a:ext cx="3446779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en-IN" dirty="0"/>
              <a:t>According to this bubble chart, </a:t>
            </a:r>
            <a:r>
              <a:rPr lang="en-IN" b="1" dirty="0"/>
              <a:t>Elderly aged </a:t>
            </a:r>
            <a:r>
              <a:rPr lang="en-IN" dirty="0"/>
              <a:t>people seems to have Higher </a:t>
            </a:r>
            <a:r>
              <a:rPr lang="en-IN" dirty="0" err="1"/>
              <a:t>Cholestrol</a:t>
            </a:r>
            <a:r>
              <a:rPr lang="en-IN" dirty="0"/>
              <a:t> Levels which increases their chances of Heart Disease.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838200" y="2518409"/>
            <a:ext cx="109727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/>
              <a:t>3.	What Symptoms were experienced by people suffering from Heart Disease?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5EC99-A21D-4FC4-A685-68DC5B6E97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33932" y="3399183"/>
            <a:ext cx="4250606" cy="33156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9768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153</TotalTime>
  <Words>953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Century Gothic</vt:lpstr>
      <vt:lpstr>Tahoma</vt:lpstr>
      <vt:lpstr>Times New Roman</vt:lpstr>
      <vt:lpstr>Trebuchet MS</vt:lpstr>
      <vt:lpstr>Verdana</vt:lpstr>
      <vt:lpstr>Wingdings</vt:lpstr>
      <vt:lpstr>Wingdings 2</vt:lpstr>
      <vt:lpstr>Quotable</vt:lpstr>
      <vt:lpstr>Detailed Project Report</vt:lpstr>
      <vt:lpstr>PROJECT DETAIL</vt:lpstr>
      <vt:lpstr>OBJECTIVE</vt:lpstr>
      <vt:lpstr>PROBLEM STATEMENT</vt:lpstr>
      <vt:lpstr>ARCHITECTURE</vt:lpstr>
      <vt:lpstr>DATASET INFORMATION</vt:lpstr>
      <vt:lpstr>PowerPoint Presentation</vt:lpstr>
      <vt:lpstr>INSIGHTS</vt:lpstr>
      <vt:lpstr>INSIGHTS</vt:lpstr>
      <vt:lpstr>INSIGHTS</vt:lpstr>
      <vt:lpstr>Who Suffers from Heart Disease?</vt:lpstr>
      <vt:lpstr>Chest Pain Experienced By Patients</vt:lpstr>
      <vt:lpstr>KEY PERFORMANCE INDICATOR (KPI)</vt:lpstr>
      <vt:lpstr>CONCLUSION</vt:lpstr>
      <vt:lpstr>Q &amp; A</vt:lpstr>
      <vt:lpstr>Q &amp; A</vt:lpstr>
      <vt:lpstr>T H A N 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Pulkit Agarwal</cp:lastModifiedBy>
  <cp:revision>2</cp:revision>
  <dcterms:created xsi:type="dcterms:W3CDTF">2022-12-02T13:35:46Z</dcterms:created>
  <dcterms:modified xsi:type="dcterms:W3CDTF">2022-12-05T09:08:29Z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2022-12-02T00:00:00Z</vt:filetime>
  </property>
</Properties>
</file>