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4" r:id="rId4"/>
    <p:sldId id="258" r:id="rId5"/>
    <p:sldId id="275" r:id="rId6"/>
    <p:sldId id="276" r:id="rId7"/>
    <p:sldId id="277" r:id="rId8"/>
    <p:sldId id="278" r:id="rId9"/>
    <p:sldId id="279" r:id="rId10"/>
    <p:sldId id="265" r:id="rId11"/>
    <p:sldId id="283" r:id="rId12"/>
    <p:sldId id="282" r:id="rId13"/>
    <p:sldId id="281" r:id="rId14"/>
    <p:sldId id="264"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3198AB-8286-464D-926E-292507AB506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227872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198AB-8286-464D-926E-292507AB506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325502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198AB-8286-464D-926E-292507AB506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327578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198AB-8286-464D-926E-292507AB506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27314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3198AB-8286-464D-926E-292507AB506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81473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3198AB-8286-464D-926E-292507AB506F}"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354616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3198AB-8286-464D-926E-292507AB506F}"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349865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3198AB-8286-464D-926E-292507AB506F}"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401390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198AB-8286-464D-926E-292507AB506F}"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253916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198AB-8286-464D-926E-292507AB506F}"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31995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198AB-8286-464D-926E-292507AB506F}"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B28EF-7B7F-4393-8925-DEB1CAD5EB22}" type="slidenum">
              <a:rPr lang="en-US" smtClean="0"/>
              <a:t>‹#›</a:t>
            </a:fld>
            <a:endParaRPr lang="en-US"/>
          </a:p>
        </p:txBody>
      </p:sp>
    </p:spTree>
    <p:extLst>
      <p:ext uri="{BB962C8B-B14F-4D97-AF65-F5344CB8AC3E}">
        <p14:creationId xmlns:p14="http://schemas.microsoft.com/office/powerpoint/2010/main" val="298018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198AB-8286-464D-926E-292507AB506F}" type="datetimeFigureOut">
              <a:rPr lang="en-US" smtClean="0"/>
              <a:t>6/16/2021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B28EF-7B7F-4393-8925-DEB1CAD5EB22}" type="slidenum">
              <a:rPr lang="en-US" smtClean="0"/>
              <a:t>‹#›</a:t>
            </a:fld>
            <a:endParaRPr lang="en-US"/>
          </a:p>
        </p:txBody>
      </p:sp>
    </p:spTree>
    <p:extLst>
      <p:ext uri="{BB962C8B-B14F-4D97-AF65-F5344CB8AC3E}">
        <p14:creationId xmlns:p14="http://schemas.microsoft.com/office/powerpoint/2010/main" val="3224238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636" y="1740549"/>
            <a:ext cx="9144000" cy="2387600"/>
          </a:xfrm>
        </p:spPr>
        <p:txBody>
          <a:bodyPr/>
          <a:lstStyle/>
          <a:p>
            <a:r>
              <a:rPr lang="en-US" dirty="0" smtClean="0"/>
              <a:t>Customer Churn Prediction in Telecom Sector</a:t>
            </a:r>
            <a:endParaRPr lang="en-US" dirty="0"/>
          </a:p>
        </p:txBody>
      </p:sp>
    </p:spTree>
    <p:extLst>
      <p:ext uri="{BB962C8B-B14F-4D97-AF65-F5344CB8AC3E}">
        <p14:creationId xmlns:p14="http://schemas.microsoft.com/office/powerpoint/2010/main" val="3577589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838200" y="1799867"/>
            <a:ext cx="10515600" cy="4948662"/>
          </a:xfrm>
        </p:spPr>
        <p:txBody>
          <a:bodyPr>
            <a:noAutofit/>
          </a:bodyPr>
          <a:lstStyle/>
          <a:p>
            <a:r>
              <a:rPr lang="en-US" sz="2400" dirty="0" smtClean="0"/>
              <a:t>The dat</a:t>
            </a:r>
            <a:r>
              <a:rPr lang="en-US" sz="2400" dirty="0" smtClean="0"/>
              <a:t>a was trained and tested using multiple algorithms namely:</a:t>
            </a:r>
          </a:p>
          <a:p>
            <a:pPr lvl="1"/>
            <a:r>
              <a:rPr lang="en-US" sz="2000" dirty="0" smtClean="0"/>
              <a:t>Logistic Regression</a:t>
            </a:r>
          </a:p>
          <a:p>
            <a:pPr lvl="1"/>
            <a:r>
              <a:rPr lang="en-US" sz="2000" dirty="0" smtClean="0"/>
              <a:t>Support Vector Classifier </a:t>
            </a:r>
          </a:p>
          <a:p>
            <a:pPr lvl="1"/>
            <a:r>
              <a:rPr lang="en-US" sz="2000" dirty="0" smtClean="0"/>
              <a:t>K Nearest Neighbor</a:t>
            </a:r>
          </a:p>
          <a:p>
            <a:pPr lvl="1"/>
            <a:r>
              <a:rPr lang="en-US" sz="2000" dirty="0" smtClean="0"/>
              <a:t>Random Forest</a:t>
            </a:r>
          </a:p>
          <a:p>
            <a:pPr lvl="1"/>
            <a:r>
              <a:rPr lang="en-US" sz="2000" dirty="0" smtClean="0"/>
              <a:t>Ada Boost</a:t>
            </a:r>
          </a:p>
          <a:p>
            <a:r>
              <a:rPr lang="en-US" sz="2400" dirty="0" smtClean="0"/>
              <a:t>Cross validation was used to tune the model hyper parameters. </a:t>
            </a:r>
          </a:p>
          <a:p>
            <a:r>
              <a:rPr lang="en-US" sz="2400" dirty="0" smtClean="0"/>
              <a:t>The following metrics were tracked to measure the model performance:</a:t>
            </a:r>
          </a:p>
          <a:p>
            <a:pPr lvl="1"/>
            <a:r>
              <a:rPr lang="en-US" sz="1800" dirty="0" smtClean="0"/>
              <a:t>Precision</a:t>
            </a:r>
          </a:p>
          <a:p>
            <a:pPr lvl="1"/>
            <a:r>
              <a:rPr lang="en-US" sz="1800" dirty="0" smtClean="0"/>
              <a:t>Recall</a:t>
            </a:r>
          </a:p>
          <a:p>
            <a:pPr lvl="1"/>
            <a:r>
              <a:rPr lang="en-US" sz="1800" dirty="0" smtClean="0"/>
              <a:t>F1 score</a:t>
            </a:r>
          </a:p>
          <a:p>
            <a:pPr lvl="1"/>
            <a:r>
              <a:rPr lang="en-US" sz="1800" dirty="0" smtClean="0"/>
              <a:t>AUC ROC score</a:t>
            </a:r>
          </a:p>
          <a:p>
            <a:pPr lvl="1"/>
            <a:r>
              <a:rPr lang="en-US" sz="1800" dirty="0" smtClean="0"/>
              <a:t>Log loss</a:t>
            </a:r>
          </a:p>
          <a:p>
            <a:endParaRPr lang="en-US" sz="2400" dirty="0" smtClean="0"/>
          </a:p>
        </p:txBody>
      </p:sp>
    </p:spTree>
    <p:extLst>
      <p:ext uri="{BB962C8B-B14F-4D97-AF65-F5344CB8AC3E}">
        <p14:creationId xmlns:p14="http://schemas.microsoft.com/office/powerpoint/2010/main" val="713021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algorithm is most appropriate for calculating churn prediction?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7955044"/>
              </p:ext>
            </p:extLst>
          </p:nvPr>
        </p:nvGraphicFramePr>
        <p:xfrm>
          <a:off x="838200" y="2044566"/>
          <a:ext cx="10515603" cy="2763520"/>
        </p:xfrm>
        <a:graphic>
          <a:graphicData uri="http://schemas.openxmlformats.org/drawingml/2006/table">
            <a:tbl>
              <a:tblPr firstRow="1" bandRow="1">
                <a:tableStyleId>{5C22544A-7EE6-4342-B048-85BDC9FD1C3A}</a:tableStyleId>
              </a:tblPr>
              <a:tblGrid>
                <a:gridCol w="758780"/>
                <a:gridCol w="2253803"/>
                <a:gridCol w="1494104"/>
                <a:gridCol w="1502229"/>
                <a:gridCol w="1502229"/>
                <a:gridCol w="1502229"/>
                <a:gridCol w="1502229"/>
              </a:tblGrid>
              <a:tr h="370840">
                <a:tc>
                  <a:txBody>
                    <a:bodyPr/>
                    <a:lstStyle/>
                    <a:p>
                      <a:r>
                        <a:rPr lang="en-US" dirty="0" smtClean="0"/>
                        <a:t>S.</a:t>
                      </a:r>
                      <a:r>
                        <a:rPr lang="en-US" baseline="0" dirty="0" smtClean="0"/>
                        <a:t> </a:t>
                      </a:r>
                      <a:r>
                        <a:rPr lang="en-US" dirty="0" smtClean="0"/>
                        <a:t>No</a:t>
                      </a:r>
                      <a:endParaRPr lang="en-US" dirty="0"/>
                    </a:p>
                  </a:txBody>
                  <a:tcPr/>
                </a:tc>
                <a:tc>
                  <a:txBody>
                    <a:bodyPr/>
                    <a:lstStyle/>
                    <a:p>
                      <a:r>
                        <a:rPr lang="en-US" dirty="0" smtClean="0"/>
                        <a:t>Model</a:t>
                      </a:r>
                      <a:endParaRPr lang="en-US" dirty="0"/>
                    </a:p>
                  </a:txBody>
                  <a:tcPr/>
                </a:tc>
                <a:tc>
                  <a:txBody>
                    <a:bodyPr/>
                    <a:lstStyle/>
                    <a:p>
                      <a:r>
                        <a:rPr lang="en-US" dirty="0" smtClean="0"/>
                        <a:t>ROC</a:t>
                      </a:r>
                      <a:r>
                        <a:rPr lang="en-US" baseline="0" dirty="0" smtClean="0"/>
                        <a:t> AUC score</a:t>
                      </a:r>
                      <a:endParaRPr lang="en-US" dirty="0"/>
                    </a:p>
                  </a:txBody>
                  <a:tcPr/>
                </a:tc>
                <a:tc>
                  <a:txBody>
                    <a:bodyPr/>
                    <a:lstStyle/>
                    <a:p>
                      <a:r>
                        <a:rPr lang="en-US" dirty="0" smtClean="0"/>
                        <a:t>F1 score </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Log Loss</a:t>
                      </a:r>
                      <a:endParaRPr lang="en-US" dirty="0"/>
                    </a:p>
                  </a:txBody>
                  <a:tcPr/>
                </a:tc>
              </a:tr>
              <a:tr h="370840">
                <a:tc>
                  <a:txBody>
                    <a:bodyPr/>
                    <a:lstStyle/>
                    <a:p>
                      <a:r>
                        <a:rPr lang="en-US" dirty="0" smtClean="0"/>
                        <a:t>1.</a:t>
                      </a:r>
                      <a:endParaRPr lang="en-US" dirty="0"/>
                    </a:p>
                  </a:txBody>
                  <a:tcPr/>
                </a:tc>
                <a:tc>
                  <a:txBody>
                    <a:bodyPr/>
                    <a:lstStyle/>
                    <a:p>
                      <a:r>
                        <a:rPr lang="en-US" dirty="0" smtClean="0"/>
                        <a:t>Logistic Regression</a:t>
                      </a:r>
                      <a:endParaRPr lang="en-US" dirty="0"/>
                    </a:p>
                  </a:txBody>
                  <a:tcPr/>
                </a:tc>
                <a:tc>
                  <a:txBody>
                    <a:bodyPr/>
                    <a:lstStyle/>
                    <a:p>
                      <a:r>
                        <a:rPr lang="en-US" dirty="0" smtClean="0"/>
                        <a:t>0.81</a:t>
                      </a:r>
                      <a:endParaRPr lang="en-US" dirty="0"/>
                    </a:p>
                  </a:txBody>
                  <a:tcPr/>
                </a:tc>
                <a:tc>
                  <a:txBody>
                    <a:bodyPr/>
                    <a:lstStyle/>
                    <a:p>
                      <a:r>
                        <a:rPr lang="en-US" dirty="0" smtClean="0"/>
                        <a:t>0.28</a:t>
                      </a:r>
                      <a:endParaRPr lang="en-US" dirty="0"/>
                    </a:p>
                  </a:txBody>
                  <a:tcPr/>
                </a:tc>
                <a:tc>
                  <a:txBody>
                    <a:bodyPr/>
                    <a:lstStyle/>
                    <a:p>
                      <a:r>
                        <a:rPr lang="en-US" dirty="0" smtClean="0"/>
                        <a:t>0.47</a:t>
                      </a:r>
                      <a:endParaRPr lang="en-US" dirty="0"/>
                    </a:p>
                  </a:txBody>
                  <a:tcPr/>
                </a:tc>
                <a:tc>
                  <a:txBody>
                    <a:bodyPr/>
                    <a:lstStyle/>
                    <a:p>
                      <a:r>
                        <a:rPr lang="en-US" dirty="0" smtClean="0"/>
                        <a:t>0.20</a:t>
                      </a:r>
                      <a:endParaRPr lang="en-US" dirty="0"/>
                    </a:p>
                  </a:txBody>
                  <a:tcPr/>
                </a:tc>
                <a:tc>
                  <a:txBody>
                    <a:bodyPr/>
                    <a:lstStyle/>
                    <a:p>
                      <a:r>
                        <a:rPr lang="en-US" dirty="0" smtClean="0"/>
                        <a:t>0.32</a:t>
                      </a:r>
                      <a:endParaRPr lang="en-US" dirty="0"/>
                    </a:p>
                  </a:txBody>
                  <a:tcPr/>
                </a:tc>
              </a:tr>
              <a:tr h="370840">
                <a:tc>
                  <a:txBody>
                    <a:bodyPr/>
                    <a:lstStyle/>
                    <a:p>
                      <a:r>
                        <a:rPr lang="en-US" dirty="0" smtClean="0"/>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Support Vector Classifier </a:t>
                      </a:r>
                    </a:p>
                  </a:txBody>
                  <a:tcPr/>
                </a:tc>
                <a:tc>
                  <a:txBody>
                    <a:bodyPr/>
                    <a:lstStyle/>
                    <a:p>
                      <a:r>
                        <a:rPr lang="en-US" dirty="0" smtClean="0"/>
                        <a:t>0.89</a:t>
                      </a:r>
                      <a:endParaRPr lang="en-US" dirty="0"/>
                    </a:p>
                  </a:txBody>
                  <a:tcPr/>
                </a:tc>
                <a:tc>
                  <a:txBody>
                    <a:bodyPr/>
                    <a:lstStyle/>
                    <a:p>
                      <a:r>
                        <a:rPr lang="en-US" dirty="0" smtClean="0"/>
                        <a:t>0.64</a:t>
                      </a:r>
                      <a:endParaRPr lang="en-US" dirty="0"/>
                    </a:p>
                  </a:txBody>
                  <a:tcPr/>
                </a:tc>
                <a:tc>
                  <a:txBody>
                    <a:bodyPr/>
                    <a:lstStyle/>
                    <a:p>
                      <a:r>
                        <a:rPr lang="en-US" dirty="0" smtClean="0"/>
                        <a:t>0.78</a:t>
                      </a:r>
                      <a:endParaRPr lang="en-US" dirty="0"/>
                    </a:p>
                  </a:txBody>
                  <a:tcPr/>
                </a:tc>
                <a:tc>
                  <a:txBody>
                    <a:bodyPr/>
                    <a:lstStyle/>
                    <a:p>
                      <a:r>
                        <a:rPr lang="en-US" dirty="0" smtClean="0"/>
                        <a:t>0.54</a:t>
                      </a:r>
                      <a:endParaRPr lang="en-US" dirty="0"/>
                    </a:p>
                  </a:txBody>
                  <a:tcPr/>
                </a:tc>
                <a:tc>
                  <a:txBody>
                    <a:bodyPr/>
                    <a:lstStyle/>
                    <a:p>
                      <a:r>
                        <a:rPr lang="en-US" dirty="0" smtClean="0"/>
                        <a:t>0.23</a:t>
                      </a:r>
                      <a:endParaRPr lang="en-US" dirty="0"/>
                    </a:p>
                  </a:txBody>
                  <a:tcPr/>
                </a:tc>
              </a:tr>
              <a:tr h="370840">
                <a:tc>
                  <a:txBody>
                    <a:bodyPr/>
                    <a:lstStyle/>
                    <a:p>
                      <a:r>
                        <a:rPr lang="en-US" dirty="0" smtClean="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K Nearest Neighbor</a:t>
                      </a:r>
                    </a:p>
                  </a:txBody>
                  <a:tcPr/>
                </a:tc>
                <a:tc>
                  <a:txBody>
                    <a:bodyPr/>
                    <a:lstStyle/>
                    <a:p>
                      <a:r>
                        <a:rPr lang="en-US" dirty="0" smtClean="0"/>
                        <a:t>0.72</a:t>
                      </a:r>
                      <a:endParaRPr lang="en-US" dirty="0"/>
                    </a:p>
                  </a:txBody>
                  <a:tcPr/>
                </a:tc>
                <a:tc>
                  <a:txBody>
                    <a:bodyPr/>
                    <a:lstStyle/>
                    <a:p>
                      <a:r>
                        <a:rPr lang="en-US" dirty="0" smtClean="0"/>
                        <a:t>0.29</a:t>
                      </a:r>
                      <a:endParaRPr lang="en-US" dirty="0"/>
                    </a:p>
                  </a:txBody>
                  <a:tcPr/>
                </a:tc>
                <a:tc>
                  <a:txBody>
                    <a:bodyPr/>
                    <a:lstStyle/>
                    <a:p>
                      <a:r>
                        <a:rPr lang="en-US" dirty="0" smtClean="0"/>
                        <a:t>0.70</a:t>
                      </a:r>
                      <a:endParaRPr lang="en-US" dirty="0"/>
                    </a:p>
                  </a:txBody>
                  <a:tcPr/>
                </a:tc>
                <a:tc>
                  <a:txBody>
                    <a:bodyPr/>
                    <a:lstStyle/>
                    <a:p>
                      <a:r>
                        <a:rPr lang="en-US" dirty="0" smtClean="0"/>
                        <a:t>0.18</a:t>
                      </a:r>
                      <a:endParaRPr lang="en-US" dirty="0"/>
                    </a:p>
                  </a:txBody>
                  <a:tcPr/>
                </a:tc>
                <a:tc>
                  <a:txBody>
                    <a:bodyPr/>
                    <a:lstStyle/>
                    <a:p>
                      <a:r>
                        <a:rPr lang="en-US" dirty="0" smtClean="0"/>
                        <a:t>1.84</a:t>
                      </a:r>
                      <a:endParaRPr lang="en-US" dirty="0"/>
                    </a:p>
                  </a:txBody>
                  <a:tcPr/>
                </a:tc>
              </a:tr>
              <a:tr h="370840">
                <a:tc>
                  <a:txBody>
                    <a:bodyPr/>
                    <a:lstStyle/>
                    <a:p>
                      <a:r>
                        <a:rPr lang="en-US" dirty="0" smtClean="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Random Forest</a:t>
                      </a:r>
                    </a:p>
                  </a:txBody>
                  <a:tcPr/>
                </a:tc>
                <a:tc>
                  <a:txBody>
                    <a:bodyPr/>
                    <a:lstStyle/>
                    <a:p>
                      <a:r>
                        <a:rPr lang="en-US" i="1" u="sng" dirty="0" smtClean="0"/>
                        <a:t>0.91</a:t>
                      </a:r>
                      <a:endParaRPr lang="en-US" i="1" u="sng" dirty="0"/>
                    </a:p>
                  </a:txBody>
                  <a:tcPr/>
                </a:tc>
                <a:tc>
                  <a:txBody>
                    <a:bodyPr/>
                    <a:lstStyle/>
                    <a:p>
                      <a:r>
                        <a:rPr lang="en-US" i="1" u="sng" dirty="0" smtClean="0"/>
                        <a:t>0.85</a:t>
                      </a:r>
                      <a:endParaRPr lang="en-US" i="1" u="sng" dirty="0"/>
                    </a:p>
                  </a:txBody>
                  <a:tcPr/>
                </a:tc>
                <a:tc>
                  <a:txBody>
                    <a:bodyPr/>
                    <a:lstStyle/>
                    <a:p>
                      <a:r>
                        <a:rPr lang="en-US" i="1" u="sng" dirty="0" smtClean="0"/>
                        <a:t>0.94</a:t>
                      </a:r>
                      <a:endParaRPr lang="en-US" i="1" u="sng" dirty="0"/>
                    </a:p>
                  </a:txBody>
                  <a:tcPr/>
                </a:tc>
                <a:tc>
                  <a:txBody>
                    <a:bodyPr/>
                    <a:lstStyle/>
                    <a:p>
                      <a:r>
                        <a:rPr lang="en-US" i="1" u="sng" dirty="0" smtClean="0"/>
                        <a:t>0.77</a:t>
                      </a:r>
                      <a:endParaRPr lang="en-US" i="1" u="sng" dirty="0"/>
                    </a:p>
                  </a:txBody>
                  <a:tcPr/>
                </a:tc>
                <a:tc>
                  <a:txBody>
                    <a:bodyPr/>
                    <a:lstStyle/>
                    <a:p>
                      <a:r>
                        <a:rPr lang="en-US" i="1" u="sng" dirty="0" smtClean="0"/>
                        <a:t>0.18</a:t>
                      </a:r>
                      <a:endParaRPr lang="en-US" i="1" u="sng" dirty="0"/>
                    </a:p>
                  </a:txBody>
                  <a:tcPr/>
                </a:tc>
              </a:tr>
              <a:tr h="370840">
                <a:tc>
                  <a:txBody>
                    <a:bodyPr/>
                    <a:lstStyle/>
                    <a:p>
                      <a:r>
                        <a:rPr lang="en-US" dirty="0" smtClean="0"/>
                        <a:t>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Ada Boost</a:t>
                      </a:r>
                    </a:p>
                  </a:txBody>
                  <a:tcPr/>
                </a:tc>
                <a:tc>
                  <a:txBody>
                    <a:bodyPr/>
                    <a:lstStyle/>
                    <a:p>
                      <a:r>
                        <a:rPr lang="en-US" dirty="0" smtClean="0"/>
                        <a:t>0.89</a:t>
                      </a:r>
                      <a:endParaRPr lang="en-US" dirty="0"/>
                    </a:p>
                  </a:txBody>
                  <a:tcPr/>
                </a:tc>
                <a:tc>
                  <a:txBody>
                    <a:bodyPr/>
                    <a:lstStyle/>
                    <a:p>
                      <a:r>
                        <a:rPr lang="en-US" dirty="0" smtClean="0"/>
                        <a:t>0.80</a:t>
                      </a:r>
                      <a:endParaRPr lang="en-US" dirty="0"/>
                    </a:p>
                  </a:txBody>
                  <a:tcPr/>
                </a:tc>
                <a:tc>
                  <a:txBody>
                    <a:bodyPr/>
                    <a:lstStyle/>
                    <a:p>
                      <a:r>
                        <a:rPr lang="en-US" dirty="0" smtClean="0"/>
                        <a:t>0.88</a:t>
                      </a:r>
                      <a:endParaRPr lang="en-US" dirty="0"/>
                    </a:p>
                  </a:txBody>
                  <a:tcPr/>
                </a:tc>
                <a:tc>
                  <a:txBody>
                    <a:bodyPr/>
                    <a:lstStyle/>
                    <a:p>
                      <a:r>
                        <a:rPr lang="en-US" dirty="0" smtClean="0"/>
                        <a:t>0.73</a:t>
                      </a:r>
                      <a:endParaRPr lang="en-US" dirty="0"/>
                    </a:p>
                  </a:txBody>
                  <a:tcPr/>
                </a:tc>
                <a:tc>
                  <a:txBody>
                    <a:bodyPr/>
                    <a:lstStyle/>
                    <a:p>
                      <a:r>
                        <a:rPr lang="en-US" dirty="0" smtClean="0"/>
                        <a:t>0.55</a:t>
                      </a:r>
                      <a:endParaRPr lang="en-US" dirty="0"/>
                    </a:p>
                  </a:txBody>
                  <a:tcPr/>
                </a:tc>
              </a:tr>
            </a:tbl>
          </a:graphicData>
        </a:graphic>
      </p:graphicFrame>
      <p:sp>
        <p:nvSpPr>
          <p:cNvPr id="5" name="TextBox 4"/>
          <p:cNvSpPr txBox="1"/>
          <p:nvPr/>
        </p:nvSpPr>
        <p:spPr>
          <a:xfrm>
            <a:off x="2232338" y="5161964"/>
            <a:ext cx="8809149" cy="369332"/>
          </a:xfrm>
          <a:prstGeom prst="rect">
            <a:avLst/>
          </a:prstGeom>
          <a:noFill/>
        </p:spPr>
        <p:txBody>
          <a:bodyPr wrap="square" rtlCol="0">
            <a:spAutoFit/>
          </a:bodyPr>
          <a:lstStyle/>
          <a:p>
            <a:r>
              <a:rPr lang="en-US" dirty="0" smtClean="0"/>
              <a:t>Clearly Random Forest has outperformed all the other models in all the 5 metric. </a:t>
            </a:r>
            <a:endParaRPr lang="en-US" dirty="0"/>
          </a:p>
        </p:txBody>
      </p:sp>
    </p:spTree>
    <p:extLst>
      <p:ext uri="{BB962C8B-B14F-4D97-AF65-F5344CB8AC3E}">
        <p14:creationId xmlns:p14="http://schemas.microsoft.com/office/powerpoint/2010/main" val="1694216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Graphical Plots of all the models across all the 5 metric</a:t>
            </a:r>
            <a:r>
              <a:rPr lang="en-US" dirty="0" smtClean="0"/>
              <a:t>.</a:t>
            </a:r>
            <a:endParaRPr lang="en-US" dirty="0"/>
          </a:p>
        </p:txBody>
      </p:sp>
      <p:pic>
        <p:nvPicPr>
          <p:cNvPr id="6" name="Picture 5"/>
          <p:cNvPicPr>
            <a:picLocks noChangeAspect="1"/>
          </p:cNvPicPr>
          <p:nvPr/>
        </p:nvPicPr>
        <p:blipFill>
          <a:blip r:embed="rId2"/>
          <a:stretch>
            <a:fillRect/>
          </a:stretch>
        </p:blipFill>
        <p:spPr>
          <a:xfrm>
            <a:off x="8762959" y="2593938"/>
            <a:ext cx="3274495" cy="3192446"/>
          </a:xfrm>
          <a:prstGeom prst="rect">
            <a:avLst/>
          </a:prstGeom>
        </p:spPr>
      </p:pic>
      <p:pic>
        <p:nvPicPr>
          <p:cNvPr id="8" name="Picture 7"/>
          <p:cNvPicPr>
            <a:picLocks noChangeAspect="1"/>
          </p:cNvPicPr>
          <p:nvPr/>
        </p:nvPicPr>
        <p:blipFill>
          <a:blip r:embed="rId3"/>
          <a:stretch>
            <a:fillRect/>
          </a:stretch>
        </p:blipFill>
        <p:spPr>
          <a:xfrm>
            <a:off x="4769351" y="2504607"/>
            <a:ext cx="3462840" cy="3371109"/>
          </a:xfrm>
          <a:prstGeom prst="rect">
            <a:avLst/>
          </a:prstGeom>
        </p:spPr>
      </p:pic>
      <p:pic>
        <p:nvPicPr>
          <p:cNvPr id="4" name="Picture 3"/>
          <p:cNvPicPr>
            <a:picLocks noChangeAspect="1"/>
          </p:cNvPicPr>
          <p:nvPr/>
        </p:nvPicPr>
        <p:blipFill>
          <a:blip r:embed="rId4"/>
          <a:stretch>
            <a:fillRect/>
          </a:stretch>
        </p:blipFill>
        <p:spPr>
          <a:xfrm>
            <a:off x="490209" y="2504607"/>
            <a:ext cx="4117762" cy="2806098"/>
          </a:xfrm>
          <a:prstGeom prst="rect">
            <a:avLst/>
          </a:prstGeom>
        </p:spPr>
      </p:pic>
    </p:spTree>
    <p:extLst>
      <p:ext uri="{BB962C8B-B14F-4D97-AF65-F5344CB8AC3E}">
        <p14:creationId xmlns:p14="http://schemas.microsoft.com/office/powerpoint/2010/main" val="2474256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Graphical Plots of all the models across all the 5 metric.</a:t>
            </a:r>
            <a:endParaRPr lang="en-US" dirty="0"/>
          </a:p>
        </p:txBody>
      </p:sp>
      <p:pic>
        <p:nvPicPr>
          <p:cNvPr id="7" name="Picture 6"/>
          <p:cNvPicPr>
            <a:picLocks noChangeAspect="1"/>
          </p:cNvPicPr>
          <p:nvPr/>
        </p:nvPicPr>
        <p:blipFill>
          <a:blip r:embed="rId2"/>
          <a:stretch>
            <a:fillRect/>
          </a:stretch>
        </p:blipFill>
        <p:spPr>
          <a:xfrm>
            <a:off x="8429524" y="2367640"/>
            <a:ext cx="3470555" cy="3261575"/>
          </a:xfrm>
          <a:prstGeom prst="rect">
            <a:avLst/>
          </a:prstGeom>
        </p:spPr>
      </p:pic>
      <p:pic>
        <p:nvPicPr>
          <p:cNvPr id="9" name="Picture 8"/>
          <p:cNvPicPr>
            <a:picLocks noChangeAspect="1"/>
          </p:cNvPicPr>
          <p:nvPr/>
        </p:nvPicPr>
        <p:blipFill>
          <a:blip r:embed="rId3"/>
          <a:stretch>
            <a:fillRect/>
          </a:stretch>
        </p:blipFill>
        <p:spPr>
          <a:xfrm>
            <a:off x="4846756" y="2486647"/>
            <a:ext cx="3127706" cy="2984919"/>
          </a:xfrm>
          <a:prstGeom prst="rect">
            <a:avLst/>
          </a:prstGeom>
        </p:spPr>
      </p:pic>
      <p:pic>
        <p:nvPicPr>
          <p:cNvPr id="10" name="Picture 9"/>
          <p:cNvPicPr>
            <a:picLocks noChangeAspect="1"/>
          </p:cNvPicPr>
          <p:nvPr/>
        </p:nvPicPr>
        <p:blipFill>
          <a:blip r:embed="rId4"/>
          <a:stretch>
            <a:fillRect/>
          </a:stretch>
        </p:blipFill>
        <p:spPr>
          <a:xfrm>
            <a:off x="696923" y="2348318"/>
            <a:ext cx="3694771" cy="3280897"/>
          </a:xfrm>
          <a:prstGeom prst="rect">
            <a:avLst/>
          </a:prstGeom>
        </p:spPr>
      </p:pic>
    </p:spTree>
    <p:extLst>
      <p:ext uri="{BB962C8B-B14F-4D97-AF65-F5344CB8AC3E}">
        <p14:creationId xmlns:p14="http://schemas.microsoft.com/office/powerpoint/2010/main" val="4107121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
            </a:r>
            <a:r>
              <a:rPr lang="en-US" dirty="0" smtClean="0"/>
              <a:t>features are more indicative for churn prediction in telecom sector?</a:t>
            </a:r>
            <a:endParaRPr lang="en-US" dirty="0"/>
          </a:p>
        </p:txBody>
      </p:sp>
      <p:sp>
        <p:nvSpPr>
          <p:cNvPr id="5" name="Content Placeholder 4"/>
          <p:cNvSpPr>
            <a:spLocks noGrp="1"/>
          </p:cNvSpPr>
          <p:nvPr>
            <p:ph idx="1"/>
          </p:nvPr>
        </p:nvSpPr>
        <p:spPr>
          <a:xfrm>
            <a:off x="838200" y="2108960"/>
            <a:ext cx="4094408" cy="4351338"/>
          </a:xfrm>
        </p:spPr>
        <p:txBody>
          <a:bodyPr>
            <a:noAutofit/>
          </a:bodyPr>
          <a:lstStyle/>
          <a:p>
            <a:pPr marL="0" indent="0">
              <a:buNone/>
            </a:pPr>
            <a:r>
              <a:rPr lang="en-US" sz="1600" dirty="0" smtClean="0"/>
              <a:t>The Random Forest feature importance plot clearly matches with the early exploratory data analysis and the top 3 features which are indicative of churning are the following  :</a:t>
            </a:r>
          </a:p>
          <a:p>
            <a:pPr lvl="1"/>
            <a:r>
              <a:rPr lang="en-US" sz="1600" dirty="0" smtClean="0"/>
              <a:t>Total day charge </a:t>
            </a:r>
          </a:p>
          <a:p>
            <a:pPr lvl="1"/>
            <a:r>
              <a:rPr lang="en-US" sz="1600" dirty="0" smtClean="0"/>
              <a:t>Number of Customer service calls</a:t>
            </a:r>
          </a:p>
          <a:p>
            <a:pPr lvl="1"/>
            <a:r>
              <a:rPr lang="en-US" sz="1600" dirty="0" smtClean="0"/>
              <a:t>International plan</a:t>
            </a:r>
            <a:endParaRPr lang="en-US" sz="1600" dirty="0"/>
          </a:p>
          <a:p>
            <a:pPr lvl="1"/>
            <a:endParaRPr lang="en-US" sz="1600" dirty="0" smtClean="0"/>
          </a:p>
          <a:p>
            <a:r>
              <a:rPr lang="en-US" sz="1600" dirty="0" smtClean="0"/>
              <a:t>A similar importance has been given by other models as well. </a:t>
            </a:r>
          </a:p>
        </p:txBody>
      </p:sp>
      <p:pic>
        <p:nvPicPr>
          <p:cNvPr id="6" name="Picture 5"/>
          <p:cNvPicPr>
            <a:picLocks noChangeAspect="1"/>
          </p:cNvPicPr>
          <p:nvPr/>
        </p:nvPicPr>
        <p:blipFill>
          <a:blip r:embed="rId2"/>
          <a:stretch>
            <a:fillRect/>
          </a:stretch>
        </p:blipFill>
        <p:spPr>
          <a:xfrm>
            <a:off x="5613042" y="1825625"/>
            <a:ext cx="6400800" cy="4229100"/>
          </a:xfrm>
          <a:prstGeom prst="rect">
            <a:avLst/>
          </a:prstGeom>
        </p:spPr>
      </p:pic>
    </p:spTree>
    <p:extLst>
      <p:ext uri="{BB962C8B-B14F-4D97-AF65-F5344CB8AC3E}">
        <p14:creationId xmlns:p14="http://schemas.microsoft.com/office/powerpoint/2010/main" val="596350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features that might have helped to make a better decision</a:t>
            </a:r>
            <a:endParaRPr lang="en-US" dirty="0"/>
          </a:p>
        </p:txBody>
      </p:sp>
      <p:sp>
        <p:nvSpPr>
          <p:cNvPr id="3" name="Content Placeholder 2"/>
          <p:cNvSpPr>
            <a:spLocks noGrp="1"/>
          </p:cNvSpPr>
          <p:nvPr>
            <p:ph idx="1"/>
          </p:nvPr>
        </p:nvSpPr>
        <p:spPr/>
        <p:txBody>
          <a:bodyPr/>
          <a:lstStyle/>
          <a:p>
            <a:r>
              <a:rPr lang="en-US" dirty="0" smtClean="0"/>
              <a:t>Personal Information of the user.</a:t>
            </a:r>
          </a:p>
          <a:p>
            <a:r>
              <a:rPr lang="en-US" dirty="0" smtClean="0"/>
              <a:t>Customer call patterns across a time series .</a:t>
            </a:r>
          </a:p>
          <a:p>
            <a:r>
              <a:rPr lang="en-US" dirty="0" smtClean="0"/>
              <a:t>Number of calls made to customer who use competitor services</a:t>
            </a:r>
          </a:p>
          <a:p>
            <a:r>
              <a:rPr lang="en-US" dirty="0" smtClean="0"/>
              <a:t>Number of people who have churned in the customer’s network. </a:t>
            </a:r>
          </a:p>
          <a:p>
            <a:pPr marL="0" indent="0">
              <a:buNone/>
            </a:pPr>
            <a:endParaRPr lang="en-US" dirty="0"/>
          </a:p>
        </p:txBody>
      </p:sp>
    </p:spTree>
    <p:extLst>
      <p:ext uri="{BB962C8B-B14F-4D97-AF65-F5344CB8AC3E}">
        <p14:creationId xmlns:p14="http://schemas.microsoft.com/office/powerpoint/2010/main" val="817350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pPr marL="0" indent="0">
              <a:buNone/>
            </a:pPr>
            <a:r>
              <a:rPr lang="en-US" dirty="0" smtClean="0"/>
              <a:t>Based on the Feature importance and exploratory data analysis plot</a:t>
            </a:r>
          </a:p>
          <a:p>
            <a:pPr lvl="1"/>
            <a:r>
              <a:rPr lang="en-US" dirty="0" smtClean="0"/>
              <a:t>The company can maybe come up with a monthly subscription model for users who have high call duration.</a:t>
            </a:r>
          </a:p>
          <a:p>
            <a:pPr lvl="1"/>
            <a:r>
              <a:rPr lang="en-US" dirty="0" smtClean="0"/>
              <a:t>Keep a close track of customers who have to call multiple time to customer service.</a:t>
            </a:r>
          </a:p>
          <a:p>
            <a:pPr lvl="1"/>
            <a:r>
              <a:rPr lang="en-US" dirty="0" smtClean="0"/>
              <a:t>Introduce better International plans/connectivity. </a:t>
            </a:r>
          </a:p>
          <a:p>
            <a:pPr lvl="1"/>
            <a:endParaRPr lang="en-US" dirty="0"/>
          </a:p>
        </p:txBody>
      </p:sp>
    </p:spTree>
    <p:extLst>
      <p:ext uri="{BB962C8B-B14F-4D97-AF65-F5344CB8AC3E}">
        <p14:creationId xmlns:p14="http://schemas.microsoft.com/office/powerpoint/2010/main" val="100706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Understanding the problem</a:t>
            </a:r>
          </a:p>
          <a:p>
            <a:r>
              <a:rPr lang="en-US" dirty="0" smtClean="0"/>
              <a:t>Exploratory Data Analysis</a:t>
            </a:r>
          </a:p>
          <a:p>
            <a:r>
              <a:rPr lang="en-US" dirty="0" smtClean="0"/>
              <a:t>Prediction Algorithms</a:t>
            </a:r>
          </a:p>
          <a:p>
            <a:r>
              <a:rPr lang="en-US" dirty="0" smtClean="0"/>
              <a:t>Model Evaluation metric</a:t>
            </a:r>
          </a:p>
          <a:p>
            <a:r>
              <a:rPr lang="en-US" dirty="0" smtClean="0"/>
              <a:t>Additional features required</a:t>
            </a:r>
          </a:p>
          <a:p>
            <a:r>
              <a:rPr lang="en-US" dirty="0" smtClean="0"/>
              <a:t>Business Strategy</a:t>
            </a:r>
          </a:p>
          <a:p>
            <a:endParaRPr lang="en-US" dirty="0" smtClean="0"/>
          </a:p>
          <a:p>
            <a:endParaRPr lang="en-US" dirty="0"/>
          </a:p>
        </p:txBody>
      </p:sp>
    </p:spTree>
    <p:extLst>
      <p:ext uri="{BB962C8B-B14F-4D97-AF65-F5344CB8AC3E}">
        <p14:creationId xmlns:p14="http://schemas.microsoft.com/office/powerpoint/2010/main" val="4064088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churn?</a:t>
            </a:r>
            <a:endParaRPr lang="en-US" dirty="0"/>
          </a:p>
        </p:txBody>
      </p:sp>
      <p:sp>
        <p:nvSpPr>
          <p:cNvPr id="3" name="Content Placeholder 2"/>
          <p:cNvSpPr>
            <a:spLocks noGrp="1"/>
          </p:cNvSpPr>
          <p:nvPr>
            <p:ph idx="1"/>
          </p:nvPr>
        </p:nvSpPr>
        <p:spPr/>
        <p:txBody>
          <a:bodyPr/>
          <a:lstStyle/>
          <a:p>
            <a:pPr marL="0" indent="0">
              <a:buNone/>
            </a:pPr>
            <a:r>
              <a:rPr lang="en-US" dirty="0" smtClean="0"/>
              <a:t>In telecommunication paradigm, Churn is defined to be the activity of customers leaving the company and discarding the services offered by </a:t>
            </a:r>
            <a:r>
              <a:rPr lang="en-US" dirty="0" smtClean="0"/>
              <a:t>it, due </a:t>
            </a:r>
            <a:r>
              <a:rPr lang="en-US" dirty="0" smtClean="0"/>
              <a:t>to dissatisfaction of the services and/or due to better offering from other network providers within the affordable price tag of the </a:t>
            </a:r>
            <a:r>
              <a:rPr lang="en-US" dirty="0" smtClean="0"/>
              <a:t>customer.</a:t>
            </a:r>
            <a:endParaRPr lang="en-US" dirty="0"/>
          </a:p>
        </p:txBody>
      </p:sp>
    </p:spTree>
    <p:extLst>
      <p:ext uri="{BB962C8B-B14F-4D97-AF65-F5344CB8AC3E}">
        <p14:creationId xmlns:p14="http://schemas.microsoft.com/office/powerpoint/2010/main" val="297319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Content Placeholder 2"/>
          <p:cNvSpPr>
            <a:spLocks noGrp="1"/>
          </p:cNvSpPr>
          <p:nvPr>
            <p:ph idx="1"/>
          </p:nvPr>
        </p:nvSpPr>
        <p:spPr/>
        <p:txBody>
          <a:bodyPr>
            <a:noAutofit/>
          </a:bodyPr>
          <a:lstStyle/>
          <a:p>
            <a:r>
              <a:rPr lang="en-US" sz="2400" dirty="0" smtClean="0">
                <a:cs typeface="Times New Roman" panose="02020603050405020304" pitchFamily="18" charset="0"/>
              </a:rPr>
              <a:t>Due to the high cost of acquiring new customers, customer churn prediction has emerged as an indispensable part of telecom sectors’ strategic decision making and planning process. It is important to forecast customer churn behavior in order to retain those customers that will churn or </a:t>
            </a:r>
            <a:r>
              <a:rPr lang="en-US" sz="2400" dirty="0" smtClean="0">
                <a:cs typeface="Times New Roman" panose="02020603050405020304" pitchFamily="18" charset="0"/>
              </a:rPr>
              <a:t>possibly </a:t>
            </a:r>
            <a:r>
              <a:rPr lang="en-US" sz="2400" dirty="0" smtClean="0">
                <a:cs typeface="Times New Roman" panose="02020603050405020304" pitchFamily="18" charset="0"/>
              </a:rPr>
              <a:t>may churn</a:t>
            </a:r>
          </a:p>
          <a:p>
            <a:r>
              <a:rPr lang="en-US" sz="2400" dirty="0" smtClean="0">
                <a:cs typeface="Times New Roman" panose="02020603050405020304" pitchFamily="18" charset="0"/>
              </a:rPr>
              <a:t>The retention of existing customers also leads to improved sales and reduced marketing cost as compared to new customers.</a:t>
            </a:r>
          </a:p>
          <a:p>
            <a:r>
              <a:rPr lang="en-US" sz="2400" dirty="0" smtClean="0">
                <a:cs typeface="Times New Roman" panose="02020603050405020304" pitchFamily="18" charset="0"/>
              </a:rPr>
              <a:t>In order to properly manage customer churn in business, an accurate and reliable churn prediction model is needed that will study the historical patterns from existing dataset and will generate decision rules.</a:t>
            </a:r>
            <a:endParaRPr lang="en-US" sz="2400" dirty="0">
              <a:cs typeface="Times New Roman" panose="02020603050405020304" pitchFamily="18" charset="0"/>
            </a:endParaRPr>
          </a:p>
        </p:txBody>
      </p:sp>
    </p:spTree>
    <p:extLst>
      <p:ext uri="{BB962C8B-B14F-4D97-AF65-F5344CB8AC3E}">
        <p14:creationId xmlns:p14="http://schemas.microsoft.com/office/powerpoint/2010/main" val="2595995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pic>
        <p:nvPicPr>
          <p:cNvPr id="4" name="Content Placeholder 3"/>
          <p:cNvPicPr>
            <a:picLocks noGrp="1" noChangeAspect="1"/>
          </p:cNvPicPr>
          <p:nvPr>
            <p:ph idx="1"/>
          </p:nvPr>
        </p:nvPicPr>
        <p:blipFill>
          <a:blip r:embed="rId2"/>
          <a:stretch>
            <a:fillRect/>
          </a:stretch>
        </p:blipFill>
        <p:spPr>
          <a:xfrm>
            <a:off x="966989" y="3360629"/>
            <a:ext cx="2247900" cy="2028825"/>
          </a:xfrm>
          <a:prstGeom prst="rect">
            <a:avLst/>
          </a:prstGeom>
        </p:spPr>
      </p:pic>
      <p:sp>
        <p:nvSpPr>
          <p:cNvPr id="5" name="TextBox 4"/>
          <p:cNvSpPr txBox="1"/>
          <p:nvPr/>
        </p:nvSpPr>
        <p:spPr>
          <a:xfrm>
            <a:off x="838200" y="5655599"/>
            <a:ext cx="2980117" cy="369332"/>
          </a:xfrm>
          <a:prstGeom prst="rect">
            <a:avLst/>
          </a:prstGeom>
          <a:noFill/>
        </p:spPr>
        <p:txBody>
          <a:bodyPr wrap="square" rtlCol="0">
            <a:spAutoFit/>
          </a:bodyPr>
          <a:lstStyle/>
          <a:p>
            <a:r>
              <a:rPr lang="en-US" dirty="0" smtClean="0"/>
              <a:t> Unbalanced data distribution</a:t>
            </a:r>
            <a:endParaRPr lang="en-US" dirty="0"/>
          </a:p>
        </p:txBody>
      </p:sp>
      <p:sp>
        <p:nvSpPr>
          <p:cNvPr id="6" name="TextBox 5"/>
          <p:cNvSpPr txBox="1"/>
          <p:nvPr/>
        </p:nvSpPr>
        <p:spPr>
          <a:xfrm>
            <a:off x="5795493" y="1734702"/>
            <a:ext cx="3812147" cy="3539430"/>
          </a:xfrm>
          <a:prstGeom prst="rect">
            <a:avLst/>
          </a:prstGeom>
          <a:noFill/>
        </p:spPr>
        <p:txBody>
          <a:bodyPr wrap="square" rtlCol="0">
            <a:spAutoFit/>
          </a:bodyPr>
          <a:lstStyle/>
          <a:p>
            <a:pPr algn="ctr"/>
            <a:r>
              <a:rPr lang="en-US" sz="1600" dirty="0" smtClean="0"/>
              <a:t>	Feature Set</a:t>
            </a:r>
          </a:p>
          <a:p>
            <a:pPr algn="ctr"/>
            <a:endParaRPr lang="en-US" sz="1600" dirty="0" smtClean="0"/>
          </a:p>
          <a:p>
            <a:r>
              <a:rPr lang="en-US" sz="1600" dirty="0" smtClean="0"/>
              <a:t>unique customer Id                        </a:t>
            </a:r>
            <a:endParaRPr lang="en-US" sz="1600" dirty="0"/>
          </a:p>
          <a:p>
            <a:r>
              <a:rPr lang="en-US" sz="1600" dirty="0"/>
              <a:t>State                     </a:t>
            </a:r>
          </a:p>
          <a:p>
            <a:r>
              <a:rPr lang="en-US" sz="1600" dirty="0"/>
              <a:t>Account length            </a:t>
            </a:r>
          </a:p>
          <a:p>
            <a:r>
              <a:rPr lang="en-US" sz="1600" dirty="0"/>
              <a:t>Area code                 </a:t>
            </a:r>
          </a:p>
          <a:p>
            <a:r>
              <a:rPr lang="en-US" sz="1600" dirty="0"/>
              <a:t>International plan        </a:t>
            </a:r>
          </a:p>
          <a:p>
            <a:r>
              <a:rPr lang="en-US" sz="1600" dirty="0"/>
              <a:t>Voice mail plan           </a:t>
            </a:r>
          </a:p>
          <a:p>
            <a:r>
              <a:rPr lang="en-US" sz="1600" dirty="0"/>
              <a:t>Number vmail messages     </a:t>
            </a:r>
          </a:p>
          <a:p>
            <a:r>
              <a:rPr lang="en-US" sz="1600" dirty="0"/>
              <a:t>Total day minutes      </a:t>
            </a:r>
            <a:endParaRPr lang="en-US" sz="1600" dirty="0" smtClean="0"/>
          </a:p>
          <a:p>
            <a:r>
              <a:rPr lang="en-US" sz="1600" dirty="0"/>
              <a:t>Total day calls           </a:t>
            </a:r>
          </a:p>
          <a:p>
            <a:r>
              <a:rPr lang="en-US" sz="1600" dirty="0"/>
              <a:t>Total day charge          </a:t>
            </a:r>
            <a:r>
              <a:rPr lang="en-US" sz="1600" dirty="0" smtClean="0"/>
              <a:t>   </a:t>
            </a:r>
            <a:endParaRPr lang="en-US" sz="1600" dirty="0"/>
          </a:p>
          <a:p>
            <a:r>
              <a:rPr lang="en-US" sz="1600" dirty="0" smtClean="0"/>
              <a:t>                   </a:t>
            </a:r>
          </a:p>
          <a:p>
            <a:endParaRPr lang="en-US" sz="1600" dirty="0"/>
          </a:p>
        </p:txBody>
      </p:sp>
      <p:sp>
        <p:nvSpPr>
          <p:cNvPr id="9" name="TextBox 8"/>
          <p:cNvSpPr txBox="1"/>
          <p:nvPr/>
        </p:nvSpPr>
        <p:spPr>
          <a:xfrm>
            <a:off x="8651920" y="2227144"/>
            <a:ext cx="3433293" cy="2800767"/>
          </a:xfrm>
          <a:prstGeom prst="rect">
            <a:avLst/>
          </a:prstGeom>
          <a:noFill/>
        </p:spPr>
        <p:txBody>
          <a:bodyPr wrap="square" rtlCol="0">
            <a:spAutoFit/>
          </a:bodyPr>
          <a:lstStyle/>
          <a:p>
            <a:r>
              <a:rPr lang="en-US" sz="1600" dirty="0" smtClean="0"/>
              <a:t>Total </a:t>
            </a:r>
            <a:r>
              <a:rPr lang="en-US" sz="1600" dirty="0"/>
              <a:t>eve minutes         </a:t>
            </a:r>
          </a:p>
          <a:p>
            <a:r>
              <a:rPr lang="en-US" sz="1600" dirty="0"/>
              <a:t>Total eve calls           </a:t>
            </a:r>
          </a:p>
          <a:p>
            <a:r>
              <a:rPr lang="en-US" sz="1600" dirty="0"/>
              <a:t>Total eve charge          </a:t>
            </a:r>
          </a:p>
          <a:p>
            <a:r>
              <a:rPr lang="en-US" sz="1600" dirty="0"/>
              <a:t>Total night minutes       </a:t>
            </a:r>
          </a:p>
          <a:p>
            <a:r>
              <a:rPr lang="en-US" sz="1600" dirty="0"/>
              <a:t>Total night calls         </a:t>
            </a:r>
          </a:p>
          <a:p>
            <a:r>
              <a:rPr lang="en-US" sz="1600" dirty="0"/>
              <a:t>Total night charge        </a:t>
            </a:r>
          </a:p>
          <a:p>
            <a:r>
              <a:rPr lang="en-US" sz="1600" dirty="0"/>
              <a:t>Total </a:t>
            </a:r>
            <a:r>
              <a:rPr lang="en-US" sz="1600" dirty="0" smtClean="0"/>
              <a:t>international minutes        </a:t>
            </a:r>
            <a:endParaRPr lang="en-US" sz="1600" dirty="0"/>
          </a:p>
          <a:p>
            <a:r>
              <a:rPr lang="en-US" sz="1600" dirty="0"/>
              <a:t>Total international </a:t>
            </a:r>
            <a:r>
              <a:rPr lang="en-US" sz="1600" dirty="0" smtClean="0"/>
              <a:t>calls          </a:t>
            </a:r>
            <a:endParaRPr lang="en-US" sz="1600" dirty="0"/>
          </a:p>
          <a:p>
            <a:r>
              <a:rPr lang="en-US" sz="1600" dirty="0"/>
              <a:t>Total international </a:t>
            </a:r>
            <a:r>
              <a:rPr lang="en-US" sz="1600" dirty="0" smtClean="0"/>
              <a:t>charge         </a:t>
            </a:r>
            <a:endParaRPr lang="en-US" sz="1600" dirty="0"/>
          </a:p>
          <a:p>
            <a:r>
              <a:rPr lang="en-US" sz="1600" dirty="0"/>
              <a:t>Customer service calls    </a:t>
            </a:r>
          </a:p>
          <a:p>
            <a:endParaRPr lang="en-US" sz="1600" dirty="0"/>
          </a:p>
        </p:txBody>
      </p:sp>
      <p:sp>
        <p:nvSpPr>
          <p:cNvPr id="10" name="TextBox 9"/>
          <p:cNvSpPr txBox="1"/>
          <p:nvPr/>
        </p:nvSpPr>
        <p:spPr>
          <a:xfrm>
            <a:off x="918961" y="1903978"/>
            <a:ext cx="2343955" cy="646331"/>
          </a:xfrm>
          <a:prstGeom prst="rect">
            <a:avLst/>
          </a:prstGeom>
          <a:noFill/>
        </p:spPr>
        <p:txBody>
          <a:bodyPr wrap="square" rtlCol="0">
            <a:spAutoFit/>
          </a:bodyPr>
          <a:lstStyle/>
          <a:p>
            <a:r>
              <a:rPr lang="en-US" dirty="0" smtClean="0"/>
              <a:t>Total features: 20 </a:t>
            </a:r>
          </a:p>
          <a:p>
            <a:r>
              <a:rPr lang="en-US" dirty="0" smtClean="0"/>
              <a:t>Total Data points: 3333</a:t>
            </a:r>
            <a:endParaRPr lang="en-US" dirty="0"/>
          </a:p>
        </p:txBody>
      </p:sp>
    </p:spTree>
    <p:extLst>
      <p:ext uri="{BB962C8B-B14F-4D97-AF65-F5344CB8AC3E}">
        <p14:creationId xmlns:p14="http://schemas.microsoft.com/office/powerpoint/2010/main" val="63448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a:xfrm>
            <a:off x="838200" y="1825625"/>
            <a:ext cx="9555052" cy="222116"/>
          </a:xfrm>
        </p:spPr>
        <p:txBody>
          <a:bodyPr>
            <a:noAutofit/>
          </a:bodyPr>
          <a:lstStyle/>
          <a:p>
            <a:pPr marL="0" indent="0">
              <a:buNone/>
            </a:pPr>
            <a:r>
              <a:rPr lang="en-US" sz="1400" dirty="0" smtClean="0"/>
              <a:t>EDA was done using Kernel Density plot for continuous data and bar plot in case of categorical data.</a:t>
            </a:r>
          </a:p>
          <a:p>
            <a:pPr marL="0" indent="0">
              <a:buNone/>
            </a:pPr>
            <a:endParaRPr lang="en-US" sz="1400" dirty="0"/>
          </a:p>
        </p:txBody>
      </p:sp>
      <p:pic>
        <p:nvPicPr>
          <p:cNvPr id="4" name="Picture 3"/>
          <p:cNvPicPr>
            <a:picLocks noChangeAspect="1"/>
          </p:cNvPicPr>
          <p:nvPr/>
        </p:nvPicPr>
        <p:blipFill>
          <a:blip r:embed="rId2"/>
          <a:stretch>
            <a:fillRect/>
          </a:stretch>
        </p:blipFill>
        <p:spPr>
          <a:xfrm>
            <a:off x="3883114" y="3661785"/>
            <a:ext cx="3003750" cy="1420284"/>
          </a:xfrm>
          <a:prstGeom prst="rect">
            <a:avLst/>
          </a:prstGeom>
        </p:spPr>
      </p:pic>
      <p:pic>
        <p:nvPicPr>
          <p:cNvPr id="5" name="Picture 4"/>
          <p:cNvPicPr>
            <a:picLocks noChangeAspect="1"/>
          </p:cNvPicPr>
          <p:nvPr/>
        </p:nvPicPr>
        <p:blipFill>
          <a:blip r:embed="rId3"/>
          <a:stretch>
            <a:fillRect/>
          </a:stretch>
        </p:blipFill>
        <p:spPr>
          <a:xfrm>
            <a:off x="602958" y="3684873"/>
            <a:ext cx="2938731" cy="1397196"/>
          </a:xfrm>
          <a:prstGeom prst="rect">
            <a:avLst/>
          </a:prstGeom>
        </p:spPr>
      </p:pic>
      <p:pic>
        <p:nvPicPr>
          <p:cNvPr id="7" name="Picture 6"/>
          <p:cNvPicPr>
            <a:picLocks noChangeAspect="1"/>
          </p:cNvPicPr>
          <p:nvPr/>
        </p:nvPicPr>
        <p:blipFill>
          <a:blip r:embed="rId4"/>
          <a:stretch>
            <a:fillRect/>
          </a:stretch>
        </p:blipFill>
        <p:spPr>
          <a:xfrm>
            <a:off x="3883114" y="5342376"/>
            <a:ext cx="3110114" cy="1468499"/>
          </a:xfrm>
          <a:prstGeom prst="rect">
            <a:avLst/>
          </a:prstGeom>
        </p:spPr>
      </p:pic>
      <p:pic>
        <p:nvPicPr>
          <p:cNvPr id="8" name="Picture 7"/>
          <p:cNvPicPr>
            <a:picLocks noChangeAspect="1"/>
          </p:cNvPicPr>
          <p:nvPr/>
        </p:nvPicPr>
        <p:blipFill>
          <a:blip r:embed="rId5"/>
          <a:stretch>
            <a:fillRect/>
          </a:stretch>
        </p:blipFill>
        <p:spPr>
          <a:xfrm>
            <a:off x="512805" y="5298241"/>
            <a:ext cx="3119036" cy="1420960"/>
          </a:xfrm>
          <a:prstGeom prst="rect">
            <a:avLst/>
          </a:prstGeom>
        </p:spPr>
      </p:pic>
      <p:pic>
        <p:nvPicPr>
          <p:cNvPr id="9" name="Picture 8"/>
          <p:cNvPicPr>
            <a:picLocks noChangeAspect="1"/>
          </p:cNvPicPr>
          <p:nvPr/>
        </p:nvPicPr>
        <p:blipFill>
          <a:blip r:embed="rId6"/>
          <a:stretch>
            <a:fillRect/>
          </a:stretch>
        </p:blipFill>
        <p:spPr>
          <a:xfrm>
            <a:off x="8190293" y="3810481"/>
            <a:ext cx="3409950" cy="2543175"/>
          </a:xfrm>
          <a:prstGeom prst="rect">
            <a:avLst/>
          </a:prstGeom>
        </p:spPr>
      </p:pic>
      <p:cxnSp>
        <p:nvCxnSpPr>
          <p:cNvPr id="11" name="Straight Connector 10"/>
          <p:cNvCxnSpPr/>
          <p:nvPr/>
        </p:nvCxnSpPr>
        <p:spPr>
          <a:xfrm>
            <a:off x="7228289" y="2379214"/>
            <a:ext cx="16212" cy="4339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2379214"/>
            <a:ext cx="5782614" cy="1169551"/>
          </a:xfrm>
          <a:prstGeom prst="rect">
            <a:avLst/>
          </a:prstGeom>
          <a:noFill/>
        </p:spPr>
        <p:txBody>
          <a:bodyPr wrap="square" rtlCol="0">
            <a:spAutoFit/>
          </a:bodyPr>
          <a:lstStyle/>
          <a:p>
            <a:r>
              <a:rPr lang="en-US" sz="1400" dirty="0" smtClean="0"/>
              <a:t>Among the continuous variables, it was observed that there is an observable difference in the distribution of data points for “Total day charges”, “Number of vmail messages”, “Total day minutes” and number of “Customer service calls”, as shown in the figures below between customers who have churned and not churned.</a:t>
            </a:r>
            <a:endParaRPr lang="en-US" sz="1400" dirty="0"/>
          </a:p>
        </p:txBody>
      </p:sp>
      <p:sp>
        <p:nvSpPr>
          <p:cNvPr id="14" name="TextBox 13"/>
          <p:cNvSpPr txBox="1"/>
          <p:nvPr/>
        </p:nvSpPr>
        <p:spPr>
          <a:xfrm>
            <a:off x="7569806" y="2472744"/>
            <a:ext cx="4410879" cy="738664"/>
          </a:xfrm>
          <a:prstGeom prst="rect">
            <a:avLst/>
          </a:prstGeom>
          <a:noFill/>
        </p:spPr>
        <p:txBody>
          <a:bodyPr wrap="square" rtlCol="0">
            <a:spAutoFit/>
          </a:bodyPr>
          <a:lstStyle/>
          <a:p>
            <a:r>
              <a:rPr lang="en-US" sz="1400" dirty="0" smtClean="0"/>
              <a:t>Among the categorical variables, it was observed that subscribers with international plan is more like to churn than the ones without one. </a:t>
            </a:r>
            <a:endParaRPr lang="en-US" sz="1400" dirty="0"/>
          </a:p>
        </p:txBody>
      </p:sp>
    </p:spTree>
    <p:extLst>
      <p:ext uri="{BB962C8B-B14F-4D97-AF65-F5344CB8AC3E}">
        <p14:creationId xmlns:p14="http://schemas.microsoft.com/office/powerpoint/2010/main" val="1518641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plot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97587" y="1027906"/>
            <a:ext cx="7094413" cy="5320810"/>
          </a:xfrm>
        </p:spPr>
      </p:pic>
      <p:sp>
        <p:nvSpPr>
          <p:cNvPr id="5" name="TextBox 4"/>
          <p:cNvSpPr txBox="1"/>
          <p:nvPr/>
        </p:nvSpPr>
        <p:spPr>
          <a:xfrm>
            <a:off x="671996" y="2305317"/>
            <a:ext cx="4198513" cy="2862322"/>
          </a:xfrm>
          <a:prstGeom prst="rect">
            <a:avLst/>
          </a:prstGeom>
          <a:noFill/>
        </p:spPr>
        <p:txBody>
          <a:bodyPr wrap="square" rtlCol="0">
            <a:spAutoFit/>
          </a:bodyPr>
          <a:lstStyle/>
          <a:p>
            <a:r>
              <a:rPr lang="en-US" dirty="0" smtClean="0"/>
              <a:t>A very high correlation can be observed between </a:t>
            </a:r>
            <a:r>
              <a:rPr lang="en-US" dirty="0"/>
              <a:t>the following columns:</a:t>
            </a:r>
          </a:p>
          <a:p>
            <a:endParaRPr lang="en-US" dirty="0"/>
          </a:p>
          <a:p>
            <a:r>
              <a:rPr lang="en-US" dirty="0"/>
              <a:t>1. Total day charges and Total day minutes </a:t>
            </a:r>
          </a:p>
          <a:p>
            <a:r>
              <a:rPr lang="en-US" dirty="0"/>
              <a:t>2. Total eve charges and Total eve minutes </a:t>
            </a:r>
          </a:p>
          <a:p>
            <a:r>
              <a:rPr lang="en-US" dirty="0"/>
              <a:t>3. Total night charges and Total night minutes </a:t>
            </a:r>
          </a:p>
          <a:p>
            <a:r>
              <a:rPr lang="en-US" dirty="0"/>
              <a:t>4. Total </a:t>
            </a:r>
            <a:r>
              <a:rPr lang="en-US" dirty="0" err="1"/>
              <a:t>intl</a:t>
            </a:r>
            <a:r>
              <a:rPr lang="en-US" dirty="0"/>
              <a:t> charges and Total </a:t>
            </a:r>
            <a:r>
              <a:rPr lang="en-US" dirty="0" err="1"/>
              <a:t>intl</a:t>
            </a:r>
            <a:r>
              <a:rPr lang="en-US" dirty="0"/>
              <a:t> </a:t>
            </a:r>
            <a:r>
              <a:rPr lang="en-US" dirty="0" smtClean="0"/>
              <a:t>minutes</a:t>
            </a:r>
          </a:p>
          <a:p>
            <a:endParaRPr lang="en-US" dirty="0"/>
          </a:p>
          <a:p>
            <a:r>
              <a:rPr lang="en-US" dirty="0" smtClean="0"/>
              <a:t>Hence one of the two was dropped. </a:t>
            </a:r>
            <a:endParaRPr lang="en-US" dirty="0"/>
          </a:p>
        </p:txBody>
      </p:sp>
    </p:spTree>
    <p:extLst>
      <p:ext uri="{BB962C8B-B14F-4D97-AF65-F5344CB8AC3E}">
        <p14:creationId xmlns:p14="http://schemas.microsoft.com/office/powerpoint/2010/main" val="221176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using Dimensionality reduction techniques</a:t>
            </a:r>
            <a:endParaRPr lang="en-US" dirty="0"/>
          </a:p>
        </p:txBody>
      </p:sp>
      <p:pic>
        <p:nvPicPr>
          <p:cNvPr id="4" name="Content Placeholder 3"/>
          <p:cNvPicPr>
            <a:picLocks noGrp="1" noChangeAspect="1"/>
          </p:cNvPicPr>
          <p:nvPr>
            <p:ph idx="1"/>
          </p:nvPr>
        </p:nvPicPr>
        <p:blipFill>
          <a:blip r:embed="rId2"/>
          <a:stretch>
            <a:fillRect/>
          </a:stretch>
        </p:blipFill>
        <p:spPr>
          <a:xfrm>
            <a:off x="292659" y="1874902"/>
            <a:ext cx="5798846" cy="3805761"/>
          </a:xfrm>
          <a:prstGeom prst="rect">
            <a:avLst/>
          </a:prstGeom>
        </p:spPr>
      </p:pic>
      <p:pic>
        <p:nvPicPr>
          <p:cNvPr id="5" name="Picture 4"/>
          <p:cNvPicPr>
            <a:picLocks noChangeAspect="1"/>
          </p:cNvPicPr>
          <p:nvPr/>
        </p:nvPicPr>
        <p:blipFill>
          <a:blip r:embed="rId3"/>
          <a:stretch>
            <a:fillRect/>
          </a:stretch>
        </p:blipFill>
        <p:spPr>
          <a:xfrm>
            <a:off x="6091505" y="1961861"/>
            <a:ext cx="5844857" cy="3631842"/>
          </a:xfrm>
          <a:prstGeom prst="rect">
            <a:avLst/>
          </a:prstGeom>
        </p:spPr>
      </p:pic>
      <p:sp>
        <p:nvSpPr>
          <p:cNvPr id="7" name="TextBox 6"/>
          <p:cNvSpPr txBox="1"/>
          <p:nvPr/>
        </p:nvSpPr>
        <p:spPr>
          <a:xfrm>
            <a:off x="972925" y="6044102"/>
            <a:ext cx="10237160" cy="646331"/>
          </a:xfrm>
          <a:prstGeom prst="rect">
            <a:avLst/>
          </a:prstGeom>
          <a:noFill/>
        </p:spPr>
        <p:txBody>
          <a:bodyPr wrap="square" rtlCol="0">
            <a:spAutoFit/>
          </a:bodyPr>
          <a:lstStyle/>
          <a:p>
            <a:r>
              <a:rPr lang="en-US" dirty="0" smtClean="0"/>
              <a:t>The above diagrams show the 2D and 3D representation of data points using PCA. The data clearly doesn’t seem to be linearly separable in reduced dimensions based on the plots below.</a:t>
            </a:r>
            <a:endParaRPr lang="en-US" dirty="0"/>
          </a:p>
        </p:txBody>
      </p:sp>
    </p:spTree>
    <p:extLst>
      <p:ext uri="{BB962C8B-B14F-4D97-AF65-F5344CB8AC3E}">
        <p14:creationId xmlns:p14="http://schemas.microsoft.com/office/powerpoint/2010/main" val="151533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t-SNE plot</a:t>
            </a:r>
            <a:endParaRPr lang="en-US" dirty="0"/>
          </a:p>
        </p:txBody>
      </p:sp>
      <p:pic>
        <p:nvPicPr>
          <p:cNvPr id="4" name="Picture 3"/>
          <p:cNvPicPr>
            <a:picLocks noChangeAspect="1"/>
          </p:cNvPicPr>
          <p:nvPr/>
        </p:nvPicPr>
        <p:blipFill>
          <a:blip r:embed="rId2"/>
          <a:stretch>
            <a:fillRect/>
          </a:stretch>
        </p:blipFill>
        <p:spPr>
          <a:xfrm>
            <a:off x="1364623" y="1873328"/>
            <a:ext cx="6629400" cy="4152900"/>
          </a:xfrm>
          <a:prstGeom prst="rect">
            <a:avLst/>
          </a:prstGeom>
        </p:spPr>
      </p:pic>
    </p:spTree>
    <p:extLst>
      <p:ext uri="{BB962C8B-B14F-4D97-AF65-F5344CB8AC3E}">
        <p14:creationId xmlns:p14="http://schemas.microsoft.com/office/powerpoint/2010/main" val="3926533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759</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Customer Churn Prediction in Telecom Sector</vt:lpstr>
      <vt:lpstr>Content</vt:lpstr>
      <vt:lpstr>What is churn?</vt:lpstr>
      <vt:lpstr>Why is it important?</vt:lpstr>
      <vt:lpstr>Dataset</vt:lpstr>
      <vt:lpstr>Exploratory Data Analysis</vt:lpstr>
      <vt:lpstr>Correlation plot</vt:lpstr>
      <vt:lpstr>Data visualization using Dimensionality reduction techniques</vt:lpstr>
      <vt:lpstr>t-SNE plot</vt:lpstr>
      <vt:lpstr>Methodology</vt:lpstr>
      <vt:lpstr>Which algorithm is most appropriate for calculating churn prediction?</vt:lpstr>
      <vt:lpstr>Comparison Graphical Plots of all the models across all the 5 metric.</vt:lpstr>
      <vt:lpstr>Comparison Graphical Plots of all the models across all the 5 metric.</vt:lpstr>
      <vt:lpstr>Which features are more indicative for churn prediction in telecom sector?</vt:lpstr>
      <vt:lpstr>Additional features that might have helped to make a better decision</vt:lpstr>
      <vt:lpstr>Suggestions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Sector</dc:title>
  <dc:creator>Pulkit Agrawal</dc:creator>
  <cp:lastModifiedBy>Pulkit Agrawal</cp:lastModifiedBy>
  <cp:revision>16</cp:revision>
  <dcterms:created xsi:type="dcterms:W3CDTF">2021-06-13T13:17:31Z</dcterms:created>
  <dcterms:modified xsi:type="dcterms:W3CDTF">2021-06-16T14:34:50Z</dcterms:modified>
</cp:coreProperties>
</file>