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6B8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6B8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6B8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247" y="-66344"/>
            <a:ext cx="4060190" cy="70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96B8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273" y="3459353"/>
            <a:ext cx="7583805" cy="306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mma.app/?utm_source=made-with-gamm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mma.app/?utm_source=made-with-gamm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mma.app/?utm_source=made-with-gamm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9601" y="1337005"/>
            <a:ext cx="1105154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spc="-5" dirty="0">
                <a:latin typeface="Microsoft JhengHei"/>
                <a:cs typeface="Microsoft JhengHei"/>
              </a:rPr>
              <a:t>Frontend</a:t>
            </a:r>
            <a:r>
              <a:rPr sz="5900" spc="-20" dirty="0">
                <a:latin typeface="Microsoft JhengHei"/>
                <a:cs typeface="Microsoft JhengHei"/>
              </a:rPr>
              <a:t> </a:t>
            </a:r>
            <a:r>
              <a:rPr sz="5900" dirty="0">
                <a:latin typeface="Microsoft JhengHei"/>
                <a:cs typeface="Microsoft JhengHei"/>
              </a:rPr>
              <a:t>Engineering-</a:t>
            </a:r>
            <a:r>
              <a:rPr sz="5900" spc="-55" dirty="0">
                <a:latin typeface="Microsoft JhengHei"/>
                <a:cs typeface="Microsoft JhengHei"/>
              </a:rPr>
              <a:t> </a:t>
            </a:r>
            <a:r>
              <a:rPr sz="5900" dirty="0">
                <a:latin typeface="Microsoft JhengHei"/>
                <a:cs typeface="Microsoft JhengHei"/>
              </a:rPr>
              <a:t>I</a:t>
            </a:r>
            <a:r>
              <a:rPr sz="5900" spc="-15" dirty="0">
                <a:latin typeface="Microsoft JhengHei"/>
                <a:cs typeface="Microsoft JhengHei"/>
              </a:rPr>
              <a:t> </a:t>
            </a:r>
            <a:r>
              <a:rPr sz="5900" spc="-5" dirty="0">
                <a:latin typeface="Microsoft JhengHei"/>
                <a:cs typeface="Microsoft JhengHei"/>
              </a:rPr>
              <a:t>Project</a:t>
            </a:r>
            <a:endParaRPr sz="59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8234" y="3156204"/>
            <a:ext cx="6314440" cy="2581275"/>
          </a:xfrm>
          <a:prstGeom prst="rect">
            <a:avLst/>
          </a:prstGeom>
          <a:solidFill>
            <a:srgbClr val="2A819C"/>
          </a:solidFill>
        </p:spPr>
        <p:txBody>
          <a:bodyPr vert="horz" wrap="square" lIns="0" tIns="227329" rIns="0" bIns="0" rtlCol="0">
            <a:spAutoFit/>
          </a:bodyPr>
          <a:lstStyle/>
          <a:p>
            <a:pPr algn="ctr">
              <a:lnSpc>
                <a:spcPts val="2790"/>
              </a:lnSpc>
              <a:spcBef>
                <a:spcPts val="1789"/>
              </a:spcBef>
            </a:pPr>
            <a:r>
              <a:rPr sz="2400" b="1" spc="-65" dirty="0">
                <a:solidFill>
                  <a:srgbClr val="DFD5DE"/>
                </a:solidFill>
                <a:latin typeface="Microsoft YaHei"/>
                <a:cs typeface="Microsoft YaHei"/>
              </a:rPr>
              <a:t>Team</a:t>
            </a:r>
            <a:r>
              <a:rPr sz="2400" b="1" spc="-25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b="1" spc="-5" dirty="0">
                <a:solidFill>
                  <a:srgbClr val="DFD5DE"/>
                </a:solidFill>
                <a:latin typeface="Microsoft YaHei"/>
                <a:cs typeface="Microsoft YaHei"/>
              </a:rPr>
              <a:t>Details</a:t>
            </a:r>
            <a:r>
              <a:rPr sz="2400" b="1" spc="-10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b="1" dirty="0">
                <a:solidFill>
                  <a:srgbClr val="DFD5DE"/>
                </a:solidFill>
                <a:latin typeface="Microsoft YaHei"/>
                <a:cs typeface="Microsoft YaHei"/>
              </a:rPr>
              <a:t>:</a:t>
            </a:r>
            <a:endParaRPr sz="2400">
              <a:latin typeface="Microsoft YaHei"/>
              <a:cs typeface="Microsoft YaHei"/>
            </a:endParaRPr>
          </a:p>
          <a:p>
            <a:pPr marL="803910" marR="796925" algn="ctr">
              <a:lnSpc>
                <a:spcPts val="2700"/>
              </a:lnSpc>
              <a:spcBef>
                <a:spcPts val="150"/>
              </a:spcBef>
            </a:pPr>
            <a:r>
              <a:rPr sz="2400" dirty="0">
                <a:solidFill>
                  <a:srgbClr val="DFD5DE"/>
                </a:solidFill>
                <a:latin typeface="Microsoft YaHei"/>
                <a:cs typeface="Microsoft YaHei"/>
              </a:rPr>
              <a:t>Rudransh</a:t>
            </a:r>
            <a:r>
              <a:rPr sz="2400" spc="-50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Microsoft YaHei"/>
                <a:cs typeface="Microsoft YaHei"/>
              </a:rPr>
              <a:t>Verma</a:t>
            </a:r>
            <a:r>
              <a:rPr sz="2400" spc="-20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dirty="0">
                <a:solidFill>
                  <a:srgbClr val="DFD5DE"/>
                </a:solidFill>
                <a:latin typeface="Microsoft YaHei"/>
                <a:cs typeface="Microsoft YaHei"/>
              </a:rPr>
              <a:t>(Group</a:t>
            </a:r>
            <a:r>
              <a:rPr sz="2400" spc="-30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Microsoft YaHei"/>
                <a:cs typeface="Microsoft YaHei"/>
              </a:rPr>
              <a:t>Leader) </a:t>
            </a:r>
            <a:r>
              <a:rPr sz="2400" spc="-695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Microsoft YaHei"/>
                <a:cs typeface="Microsoft YaHei"/>
              </a:rPr>
              <a:t>Pulkit</a:t>
            </a:r>
            <a:r>
              <a:rPr sz="2400" spc="5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Microsoft YaHei"/>
                <a:cs typeface="Microsoft YaHei"/>
              </a:rPr>
              <a:t>Bajaj</a:t>
            </a:r>
            <a:endParaRPr sz="2400">
              <a:latin typeface="Microsoft YaHei"/>
              <a:cs typeface="Microsoft YaHei"/>
            </a:endParaRPr>
          </a:p>
          <a:p>
            <a:pPr algn="ctr">
              <a:lnSpc>
                <a:spcPts val="2640"/>
              </a:lnSpc>
            </a:pPr>
            <a:r>
              <a:rPr sz="2400" dirty="0">
                <a:solidFill>
                  <a:srgbClr val="DFD5DE"/>
                </a:solidFill>
                <a:latin typeface="Microsoft YaHei"/>
                <a:cs typeface="Microsoft YaHei"/>
              </a:rPr>
              <a:t>Akshay</a:t>
            </a:r>
            <a:r>
              <a:rPr sz="2400" spc="-35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Microsoft YaHei"/>
                <a:cs typeface="Microsoft YaHei"/>
              </a:rPr>
              <a:t>Pratap</a:t>
            </a:r>
            <a:endParaRPr sz="24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2520"/>
              </a:spcBef>
              <a:tabLst>
                <a:tab pos="3208655" algn="l"/>
              </a:tabLst>
            </a:pPr>
            <a:r>
              <a:rPr sz="2400" b="1" spc="-15" dirty="0">
                <a:solidFill>
                  <a:srgbClr val="DFD5DE"/>
                </a:solidFill>
                <a:latin typeface="Microsoft YaHei"/>
                <a:cs typeface="Microsoft YaHei"/>
              </a:rPr>
              <a:t>Faculty</a:t>
            </a:r>
            <a:r>
              <a:rPr sz="2400" b="1" spc="-5" dirty="0">
                <a:solidFill>
                  <a:srgbClr val="DFD5DE"/>
                </a:solidFill>
                <a:latin typeface="Microsoft YaHei"/>
                <a:cs typeface="Microsoft YaHei"/>
              </a:rPr>
              <a:t> Coordinator	</a:t>
            </a:r>
            <a:r>
              <a:rPr sz="2400" b="1" dirty="0">
                <a:solidFill>
                  <a:srgbClr val="DFD5DE"/>
                </a:solidFill>
                <a:latin typeface="Microsoft YaHei"/>
                <a:cs typeface="Microsoft YaHei"/>
              </a:rPr>
              <a:t>:</a:t>
            </a:r>
            <a:r>
              <a:rPr sz="2400" b="1" spc="-35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Microsoft YaHei"/>
                <a:cs typeface="Microsoft YaHei"/>
              </a:rPr>
              <a:t>Dr.</a:t>
            </a:r>
            <a:r>
              <a:rPr sz="2400" spc="-15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Microsoft YaHei"/>
                <a:cs typeface="Microsoft YaHei"/>
              </a:rPr>
              <a:t>Vinay</a:t>
            </a:r>
            <a:r>
              <a:rPr sz="2400" spc="-20" dirty="0">
                <a:solidFill>
                  <a:srgbClr val="DFD5DE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Microsoft YaHei"/>
                <a:cs typeface="Microsoft YaHei"/>
              </a:rPr>
              <a:t>Gautam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8764" y="6565138"/>
            <a:ext cx="7992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300" marR="5080" indent="-21336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Chitkara</a:t>
            </a:r>
            <a:r>
              <a:rPr sz="2400" b="1" spc="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University</a:t>
            </a:r>
            <a:r>
              <a:rPr sz="2400" b="1" dirty="0">
                <a:solidFill>
                  <a:srgbClr val="4471C4"/>
                </a:solidFill>
                <a:latin typeface="Times New Roman"/>
                <a:cs typeface="Times New Roman"/>
              </a:rPr>
              <a:t> Institute of</a:t>
            </a:r>
            <a:r>
              <a:rPr sz="2400" b="1" spc="1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Engineering</a:t>
            </a:r>
            <a:r>
              <a:rPr sz="2400" b="1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4471C4"/>
                </a:solidFill>
                <a:latin typeface="Times New Roman"/>
                <a:cs typeface="Times New Roman"/>
              </a:rPr>
              <a:t> Technology, </a:t>
            </a:r>
            <a:r>
              <a:rPr sz="2400" b="1" spc="-58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471C4"/>
                </a:solidFill>
                <a:latin typeface="Times New Roman"/>
                <a:cs typeface="Times New Roman"/>
              </a:rPr>
              <a:t>Chitkara</a:t>
            </a:r>
            <a:r>
              <a:rPr sz="2400" b="1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4471C4"/>
                </a:solidFill>
                <a:latin typeface="Times New Roman"/>
                <a:cs typeface="Times New Roman"/>
              </a:rPr>
              <a:t>University, </a:t>
            </a:r>
            <a:r>
              <a:rPr sz="24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Punjab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09017" y="7639290"/>
            <a:ext cx="1921510" cy="590550"/>
          </a:xfrm>
          <a:custGeom>
            <a:avLst/>
            <a:gdLst/>
            <a:ahLst/>
            <a:cxnLst/>
            <a:rect l="l" t="t" r="r" b="b"/>
            <a:pathLst>
              <a:path w="1921509" h="590550">
                <a:moveTo>
                  <a:pt x="1921382" y="0"/>
                </a:moveTo>
                <a:lnTo>
                  <a:pt x="0" y="0"/>
                </a:lnTo>
                <a:lnTo>
                  <a:pt x="0" y="590308"/>
                </a:lnTo>
                <a:lnTo>
                  <a:pt x="1921382" y="590308"/>
                </a:lnTo>
                <a:lnTo>
                  <a:pt x="1921382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26745" y="7740650"/>
            <a:ext cx="1244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Calibri"/>
                <a:cs typeface="Calibri"/>
                <a:hlinkClick r:id="rId3"/>
              </a:rPr>
              <a:t>preencoded.png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DF261-C521-2C38-6838-092408AF1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44"/>
            <a:ext cx="14180819" cy="86923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6745" y="7736840"/>
            <a:ext cx="124460" cy="438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Calibri"/>
                <a:cs typeface="Calibri"/>
                <a:hlinkClick r:id="rId2"/>
              </a:rPr>
              <a:t>preencoded.png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AAKASH</a:t>
            </a:r>
            <a:r>
              <a:rPr spc="-5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z="4400" dirty="0"/>
              <a:t>Action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1541" y="632814"/>
            <a:ext cx="14509115" cy="732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image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showcases</a:t>
            </a:r>
            <a:r>
              <a:rPr sz="20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AAKASH</a:t>
            </a:r>
            <a:r>
              <a:rPr sz="20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weather</a:t>
            </a:r>
            <a:r>
              <a:rPr sz="20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app</a:t>
            </a:r>
            <a:r>
              <a:rPr sz="20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action. It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 displays</a:t>
            </a:r>
            <a:r>
              <a:rPr sz="20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user-friendly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interface</a:t>
            </a:r>
            <a:r>
              <a:rPr sz="20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with</a:t>
            </a:r>
            <a:r>
              <a:rPr sz="20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current weather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conditions,</a:t>
            </a:r>
            <a:r>
              <a:rPr sz="20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temperature, </a:t>
            </a:r>
            <a:r>
              <a:rPr sz="2000" spc="-4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additional metrics.</a:t>
            </a:r>
            <a:r>
              <a:rPr sz="20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 app's</a:t>
            </a:r>
            <a:r>
              <a:rPr sz="20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design</a:t>
            </a:r>
            <a:r>
              <a:rPr sz="20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clean</a:t>
            </a:r>
            <a:r>
              <a:rPr sz="20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intuitive,</a:t>
            </a:r>
            <a:r>
              <a:rPr sz="20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demonstrating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its</a:t>
            </a:r>
            <a:r>
              <a:rPr sz="20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effectiveness</a:t>
            </a:r>
            <a:r>
              <a:rPr sz="20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providing</a:t>
            </a:r>
            <a:r>
              <a:rPr sz="20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weather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information</a:t>
            </a:r>
            <a:r>
              <a:rPr sz="20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at</a:t>
            </a:r>
            <a:r>
              <a:rPr sz="20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FD5DE"/>
                </a:solidFill>
                <a:latin typeface="Calibri"/>
                <a:cs typeface="Calibri"/>
              </a:rPr>
              <a:t>glance. </a:t>
            </a:r>
            <a:r>
              <a:rPr sz="2000" spc="-434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828799"/>
            <a:ext cx="14630399" cy="6400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9445" y="7753350"/>
            <a:ext cx="99060" cy="1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"/>
              </a:lnSpc>
            </a:pPr>
            <a:r>
              <a:rPr sz="100" spc="5" dirty="0">
                <a:latin typeface="Calibri"/>
                <a:cs typeface="Calibri"/>
                <a:hlinkClick r:id="rId2"/>
              </a:rPr>
              <a:t>p</a:t>
            </a:r>
            <a:r>
              <a:rPr sz="100" spc="-5" dirty="0">
                <a:latin typeface="Calibri"/>
                <a:cs typeface="Calibri"/>
                <a:hlinkClick r:id="rId2"/>
              </a:rPr>
              <a:t>r</a:t>
            </a:r>
            <a:r>
              <a:rPr sz="100" spc="10" dirty="0">
                <a:latin typeface="Calibri"/>
                <a:cs typeface="Calibri"/>
                <a:hlinkClick r:id="rId2"/>
              </a:rPr>
              <a:t>ee</a:t>
            </a:r>
            <a:r>
              <a:rPr sz="100" spc="5" dirty="0">
                <a:latin typeface="Calibri"/>
                <a:cs typeface="Calibri"/>
                <a:hlinkClick r:id="rId2"/>
              </a:rPr>
              <a:t>ncod</a:t>
            </a:r>
            <a:r>
              <a:rPr sz="100" spc="10" dirty="0">
                <a:latin typeface="Calibri"/>
                <a:cs typeface="Calibri"/>
                <a:hlinkClick r:id="rId2"/>
              </a:rPr>
              <a:t>e</a:t>
            </a:r>
            <a:r>
              <a:rPr sz="100" spc="5" dirty="0">
                <a:latin typeface="Calibri"/>
                <a:cs typeface="Calibri"/>
                <a:hlinkClick r:id="rId2"/>
              </a:rPr>
              <a:t>d</a:t>
            </a:r>
            <a:r>
              <a:rPr sz="100" spc="10" dirty="0">
                <a:latin typeface="Calibri"/>
                <a:cs typeface="Calibri"/>
                <a:hlinkClick r:id="rId2"/>
              </a:rPr>
              <a:t>.</a:t>
            </a:r>
            <a:r>
              <a:rPr sz="100" spc="5" dirty="0">
                <a:latin typeface="Calibri"/>
                <a:cs typeface="Calibri"/>
                <a:hlinkClick r:id="rId2"/>
              </a:rPr>
              <a:t>png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15200" y="0"/>
            <a:ext cx="7315200" cy="8229600"/>
            <a:chOff x="7315200" y="0"/>
            <a:chExt cx="7315200" cy="822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191" y="7749538"/>
              <a:ext cx="1722627" cy="4114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200" y="0"/>
              <a:ext cx="7315200" cy="82295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4852" y="2683891"/>
            <a:ext cx="4909820" cy="212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spc="-25" dirty="0"/>
              <a:t> </a:t>
            </a:r>
            <a:r>
              <a:rPr spc="-5" dirty="0"/>
              <a:t>sincerely</a:t>
            </a:r>
            <a:r>
              <a:rPr spc="-25" dirty="0"/>
              <a:t> </a:t>
            </a:r>
            <a:r>
              <a:rPr spc="-10" dirty="0"/>
              <a:t>thank</a:t>
            </a:r>
          </a:p>
          <a:p>
            <a:pPr marL="12065" marR="5080" algn="ctr">
              <a:lnSpc>
                <a:spcPct val="104700"/>
              </a:lnSpc>
              <a:spcBef>
                <a:spcPts val="15"/>
              </a:spcBef>
            </a:pPr>
            <a:r>
              <a:rPr dirty="0"/>
              <a:t>you</a:t>
            </a:r>
            <a:r>
              <a:rPr spc="-4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valuable </a:t>
            </a:r>
            <a:r>
              <a:rPr spc="-990" dirty="0"/>
              <a:t> </a:t>
            </a:r>
            <a:r>
              <a:rPr spc="-10" dirty="0"/>
              <a:t> </a:t>
            </a:r>
            <a:r>
              <a:rPr spc="-5" dirty="0"/>
              <a:t>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35700" y="1009599"/>
            <a:ext cx="6380480" cy="280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7390"/>
              </a:lnSpc>
              <a:spcBef>
                <a:spcPts val="95"/>
              </a:spcBef>
            </a:pPr>
            <a:r>
              <a:rPr sz="5900" dirty="0"/>
              <a:t>AAKASH: Advanced </a:t>
            </a:r>
            <a:r>
              <a:rPr sz="5900" spc="5" dirty="0"/>
              <a:t> </a:t>
            </a:r>
            <a:r>
              <a:rPr sz="5900" dirty="0"/>
              <a:t>Weather</a:t>
            </a:r>
            <a:r>
              <a:rPr sz="5900" spc="-75" dirty="0"/>
              <a:t> </a:t>
            </a:r>
            <a:r>
              <a:rPr sz="5900" spc="-10" dirty="0"/>
              <a:t>Forecasting</a:t>
            </a:r>
            <a:endParaRPr sz="59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5900" dirty="0"/>
              <a:t>Application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6235700" y="5091170"/>
            <a:ext cx="7527290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0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AAKASH is a cutting-edge weather forecasting application developed by a talented 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team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of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students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from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Chitkara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University.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It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provides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real-time weather data with an </a:t>
            </a:r>
            <a:r>
              <a:rPr sz="1700" spc="-3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intuitive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interface,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catering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to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users'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diverse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meteorological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needs.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09017" y="7639290"/>
            <a:ext cx="1921510" cy="590550"/>
          </a:xfrm>
          <a:custGeom>
            <a:avLst/>
            <a:gdLst/>
            <a:ahLst/>
            <a:cxnLst/>
            <a:rect l="l" t="t" r="r" b="b"/>
            <a:pathLst>
              <a:path w="1921509" h="590550">
                <a:moveTo>
                  <a:pt x="1921382" y="0"/>
                </a:moveTo>
                <a:lnTo>
                  <a:pt x="0" y="0"/>
                </a:lnTo>
                <a:lnTo>
                  <a:pt x="0" y="590308"/>
                </a:lnTo>
                <a:lnTo>
                  <a:pt x="1921382" y="590308"/>
                </a:lnTo>
                <a:lnTo>
                  <a:pt x="1921382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26745" y="7740650"/>
            <a:ext cx="1244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Calibri"/>
                <a:cs typeface="Calibri"/>
                <a:hlinkClick r:id="rId4"/>
              </a:rPr>
              <a:t>preencoded.png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1597863"/>
            <a:ext cx="396684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9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6280150" y="2946654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376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74" y="489497"/>
                </a:lnTo>
                <a:lnTo>
                  <a:pt x="9969" y="500316"/>
                </a:lnTo>
                <a:lnTo>
                  <a:pt x="20788" y="507611"/>
                </a:lnTo>
                <a:lnTo>
                  <a:pt x="34036" y="510286"/>
                </a:lnTo>
                <a:lnTo>
                  <a:pt x="476376" y="510286"/>
                </a:lnTo>
                <a:lnTo>
                  <a:pt x="489551" y="507611"/>
                </a:lnTo>
                <a:lnTo>
                  <a:pt x="500332" y="500316"/>
                </a:lnTo>
                <a:lnTo>
                  <a:pt x="507613" y="489497"/>
                </a:lnTo>
                <a:lnTo>
                  <a:pt x="510285" y="476250"/>
                </a:lnTo>
                <a:lnTo>
                  <a:pt x="510285" y="34036"/>
                </a:lnTo>
                <a:lnTo>
                  <a:pt x="507613" y="20788"/>
                </a:lnTo>
                <a:lnTo>
                  <a:pt x="500332" y="9969"/>
                </a:lnTo>
                <a:lnTo>
                  <a:pt x="489551" y="2674"/>
                </a:lnTo>
                <a:lnTo>
                  <a:pt x="476376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8138" y="2940557"/>
            <a:ext cx="19621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solidFill>
                  <a:srgbClr val="DFD5DE"/>
                </a:solidFill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319" y="2902101"/>
            <a:ext cx="179768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sz="2200" spc="-10" dirty="0">
                <a:solidFill>
                  <a:srgbClr val="DFD5DE"/>
                </a:solidFill>
                <a:latin typeface="Calibri"/>
                <a:cs typeface="Calibri"/>
              </a:rPr>
              <a:t>C</a:t>
            </a:r>
            <a:r>
              <a:rPr sz="2200" spc="5" dirty="0">
                <a:solidFill>
                  <a:srgbClr val="DFD5DE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mprehe</a:t>
            </a:r>
            <a:r>
              <a:rPr sz="2200" spc="-15" dirty="0">
                <a:solidFill>
                  <a:srgbClr val="DFD5DE"/>
                </a:solidFill>
                <a:latin typeface="Calibri"/>
                <a:cs typeface="Calibri"/>
              </a:rPr>
              <a:t>n</a:t>
            </a:r>
            <a:r>
              <a:rPr sz="2200" spc="-10" dirty="0">
                <a:solidFill>
                  <a:srgbClr val="DFD5DE"/>
                </a:solidFill>
                <a:latin typeface="Calibri"/>
                <a:cs typeface="Calibri"/>
              </a:rPr>
              <a:t>si</a:t>
            </a:r>
            <a:r>
              <a:rPr sz="2200" dirty="0">
                <a:solidFill>
                  <a:srgbClr val="DFD5DE"/>
                </a:solidFill>
                <a:latin typeface="Calibri"/>
                <a:cs typeface="Calibri"/>
              </a:rPr>
              <a:t>v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e  Approach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5319" y="3731183"/>
            <a:ext cx="288290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AAKASH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covers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all</a:t>
            </a:r>
            <a:r>
              <a:rPr sz="175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aspects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3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from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problem statement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to 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technical</a:t>
            </a:r>
            <a:r>
              <a:rPr sz="175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implementation.</a:t>
            </a:r>
            <a:endParaRPr sz="17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71810" y="2946654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377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74" y="489497"/>
                </a:lnTo>
                <a:lnTo>
                  <a:pt x="9969" y="500316"/>
                </a:lnTo>
                <a:lnTo>
                  <a:pt x="20788" y="507611"/>
                </a:lnTo>
                <a:lnTo>
                  <a:pt x="34036" y="510286"/>
                </a:lnTo>
                <a:lnTo>
                  <a:pt x="476377" y="510286"/>
                </a:lnTo>
                <a:lnTo>
                  <a:pt x="489624" y="507611"/>
                </a:lnTo>
                <a:lnTo>
                  <a:pt x="500443" y="500316"/>
                </a:lnTo>
                <a:lnTo>
                  <a:pt x="507738" y="489497"/>
                </a:lnTo>
                <a:lnTo>
                  <a:pt x="510413" y="476250"/>
                </a:lnTo>
                <a:lnTo>
                  <a:pt x="510413" y="34036"/>
                </a:lnTo>
                <a:lnTo>
                  <a:pt x="507738" y="20788"/>
                </a:lnTo>
                <a:lnTo>
                  <a:pt x="500443" y="9969"/>
                </a:lnTo>
                <a:lnTo>
                  <a:pt x="489624" y="2674"/>
                </a:lnTo>
                <a:lnTo>
                  <a:pt x="476377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29418" y="2940557"/>
            <a:ext cx="19621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solidFill>
                  <a:srgbClr val="DFD5DE"/>
                </a:solidFill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97361" y="2922523"/>
            <a:ext cx="2239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Feature-rich</a:t>
            </a:r>
            <a:r>
              <a:rPr sz="22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Design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7361" y="3376727"/>
            <a:ext cx="256921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100"/>
              </a:spcBef>
            </a:pP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The project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highlights key 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features and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bonus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functionalities</a:t>
            </a:r>
            <a:r>
              <a:rPr sz="175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</a:t>
            </a:r>
            <a:r>
              <a:rPr sz="175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enhanced </a:t>
            </a:r>
            <a:r>
              <a:rPr sz="1750" spc="-3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user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experience.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80150" y="5370703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376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74" y="489497"/>
                </a:lnTo>
                <a:lnTo>
                  <a:pt x="9969" y="500316"/>
                </a:lnTo>
                <a:lnTo>
                  <a:pt x="20788" y="507611"/>
                </a:lnTo>
                <a:lnTo>
                  <a:pt x="34036" y="510286"/>
                </a:lnTo>
                <a:lnTo>
                  <a:pt x="476376" y="510286"/>
                </a:lnTo>
                <a:lnTo>
                  <a:pt x="489551" y="507611"/>
                </a:lnTo>
                <a:lnTo>
                  <a:pt x="500332" y="500316"/>
                </a:lnTo>
                <a:lnTo>
                  <a:pt x="507613" y="489497"/>
                </a:lnTo>
                <a:lnTo>
                  <a:pt x="510285" y="476250"/>
                </a:lnTo>
                <a:lnTo>
                  <a:pt x="510285" y="34036"/>
                </a:lnTo>
                <a:lnTo>
                  <a:pt x="507613" y="20788"/>
                </a:lnTo>
                <a:lnTo>
                  <a:pt x="500332" y="9969"/>
                </a:lnTo>
                <a:lnTo>
                  <a:pt x="489551" y="2674"/>
                </a:lnTo>
                <a:lnTo>
                  <a:pt x="476376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8391" y="5364860"/>
            <a:ext cx="19621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solidFill>
                  <a:srgbClr val="DFD5DE"/>
                </a:solidFill>
                <a:latin typeface="Calibri"/>
                <a:cs typeface="Calibri"/>
              </a:rPr>
              <a:t>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5319" y="5346953"/>
            <a:ext cx="2401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DFD5DE"/>
                </a:solidFill>
                <a:latin typeface="Calibri"/>
                <a:cs typeface="Calibri"/>
              </a:rPr>
              <a:t>Technical</a:t>
            </a:r>
            <a:r>
              <a:rPr sz="22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Proficiency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5319" y="5801029"/>
            <a:ext cx="628205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Utilizes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HTML, CSS,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and JavaScript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robust front-end development. </a:t>
            </a:r>
            <a:r>
              <a:rPr sz="1750" spc="-3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development.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053327" cy="822959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2709017" y="7639290"/>
            <a:ext cx="1921510" cy="590550"/>
          </a:xfrm>
          <a:custGeom>
            <a:avLst/>
            <a:gdLst/>
            <a:ahLst/>
            <a:cxnLst/>
            <a:rect l="l" t="t" r="r" b="b"/>
            <a:pathLst>
              <a:path w="1921509" h="590550">
                <a:moveTo>
                  <a:pt x="1921382" y="0"/>
                </a:moveTo>
                <a:lnTo>
                  <a:pt x="0" y="0"/>
                </a:lnTo>
                <a:lnTo>
                  <a:pt x="0" y="590308"/>
                </a:lnTo>
                <a:lnTo>
                  <a:pt x="1921382" y="590308"/>
                </a:lnTo>
                <a:lnTo>
                  <a:pt x="1921382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26745" y="7740650"/>
            <a:ext cx="1244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Calibri"/>
                <a:cs typeface="Calibri"/>
                <a:hlinkClick r:id="rId4"/>
              </a:rPr>
              <a:t>preencoded.png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9445" y="7753350"/>
            <a:ext cx="99060" cy="1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"/>
              </a:lnSpc>
            </a:pPr>
            <a:r>
              <a:rPr sz="100" spc="5" dirty="0">
                <a:latin typeface="Calibri"/>
                <a:cs typeface="Calibri"/>
                <a:hlinkClick r:id="rId2"/>
              </a:rPr>
              <a:t>p</a:t>
            </a:r>
            <a:r>
              <a:rPr sz="100" spc="-5" dirty="0">
                <a:latin typeface="Calibri"/>
                <a:cs typeface="Calibri"/>
                <a:hlinkClick r:id="rId2"/>
              </a:rPr>
              <a:t>r</a:t>
            </a:r>
            <a:r>
              <a:rPr sz="100" spc="10" dirty="0">
                <a:latin typeface="Calibri"/>
                <a:cs typeface="Calibri"/>
                <a:hlinkClick r:id="rId2"/>
              </a:rPr>
              <a:t>ee</a:t>
            </a:r>
            <a:r>
              <a:rPr sz="100" spc="5" dirty="0">
                <a:latin typeface="Calibri"/>
                <a:cs typeface="Calibri"/>
                <a:hlinkClick r:id="rId2"/>
              </a:rPr>
              <a:t>ncod</a:t>
            </a:r>
            <a:r>
              <a:rPr sz="100" spc="10" dirty="0">
                <a:latin typeface="Calibri"/>
                <a:cs typeface="Calibri"/>
                <a:hlinkClick r:id="rId2"/>
              </a:rPr>
              <a:t>e</a:t>
            </a:r>
            <a:r>
              <a:rPr sz="100" spc="5" dirty="0">
                <a:latin typeface="Calibri"/>
                <a:cs typeface="Calibri"/>
                <a:hlinkClick r:id="rId2"/>
              </a:rPr>
              <a:t>d</a:t>
            </a:r>
            <a:r>
              <a:rPr sz="100" spc="10" dirty="0">
                <a:latin typeface="Calibri"/>
                <a:cs typeface="Calibri"/>
                <a:hlinkClick r:id="rId2"/>
              </a:rPr>
              <a:t>.</a:t>
            </a:r>
            <a:r>
              <a:rPr sz="100" spc="5" dirty="0">
                <a:latin typeface="Calibri"/>
                <a:cs typeface="Calibri"/>
                <a:hlinkClick r:id="rId2"/>
              </a:rPr>
              <a:t>png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191" y="7749538"/>
              <a:ext cx="1722627" cy="4114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1304" y="863853"/>
            <a:ext cx="64300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AAKASH:</a:t>
            </a:r>
            <a:r>
              <a:rPr spc="-25" dirty="0"/>
              <a:t> </a:t>
            </a:r>
            <a:r>
              <a:rPr spc="-5" dirty="0"/>
              <a:t>Detailed</a:t>
            </a:r>
            <a:r>
              <a:rPr spc="-2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7" name="object 7"/>
          <p:cNvSpPr/>
          <p:nvPr/>
        </p:nvSpPr>
        <p:spPr>
          <a:xfrm>
            <a:off x="793788" y="2666110"/>
            <a:ext cx="3665220" cy="2395855"/>
          </a:xfrm>
          <a:custGeom>
            <a:avLst/>
            <a:gdLst/>
            <a:ahLst/>
            <a:cxnLst/>
            <a:rect l="l" t="t" r="r" b="b"/>
            <a:pathLst>
              <a:path w="3665220" h="2395854">
                <a:moveTo>
                  <a:pt x="3630891" y="0"/>
                </a:moveTo>
                <a:lnTo>
                  <a:pt x="34023" y="0"/>
                </a:lnTo>
                <a:lnTo>
                  <a:pt x="20777" y="2655"/>
                </a:lnTo>
                <a:lnTo>
                  <a:pt x="9963" y="9906"/>
                </a:lnTo>
                <a:lnTo>
                  <a:pt x="2672" y="20681"/>
                </a:lnTo>
                <a:lnTo>
                  <a:pt x="0" y="33909"/>
                </a:lnTo>
                <a:lnTo>
                  <a:pt x="0" y="2361565"/>
                </a:lnTo>
                <a:lnTo>
                  <a:pt x="2672" y="2374812"/>
                </a:lnTo>
                <a:lnTo>
                  <a:pt x="9963" y="2385631"/>
                </a:lnTo>
                <a:lnTo>
                  <a:pt x="20777" y="2392926"/>
                </a:lnTo>
                <a:lnTo>
                  <a:pt x="34023" y="2395601"/>
                </a:lnTo>
                <a:lnTo>
                  <a:pt x="3630891" y="2395601"/>
                </a:lnTo>
                <a:lnTo>
                  <a:pt x="3644119" y="2392926"/>
                </a:lnTo>
                <a:lnTo>
                  <a:pt x="3654894" y="2385631"/>
                </a:lnTo>
                <a:lnTo>
                  <a:pt x="3662145" y="2374812"/>
                </a:lnTo>
                <a:lnTo>
                  <a:pt x="3664800" y="2361565"/>
                </a:lnTo>
                <a:lnTo>
                  <a:pt x="3664800" y="33909"/>
                </a:lnTo>
                <a:lnTo>
                  <a:pt x="3662145" y="20681"/>
                </a:lnTo>
                <a:lnTo>
                  <a:pt x="3654894" y="9906"/>
                </a:lnTo>
                <a:lnTo>
                  <a:pt x="3644119" y="2655"/>
                </a:lnTo>
                <a:lnTo>
                  <a:pt x="3630891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8075" y="2868548"/>
            <a:ext cx="17170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Real-time</a:t>
            </a:r>
            <a:r>
              <a:rPr sz="22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75" y="3322497"/>
            <a:ext cx="299593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105"/>
              </a:spcBef>
            </a:pP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AAKASH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fetches</a:t>
            </a:r>
            <a:r>
              <a:rPr sz="175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and</a:t>
            </a:r>
            <a:r>
              <a:rPr sz="175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displays</a:t>
            </a:r>
            <a:r>
              <a:rPr sz="175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up- </a:t>
            </a:r>
            <a:r>
              <a:rPr sz="1750" spc="-3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up-to-the-minute weather 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information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global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locations.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locations.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5410" y="2666110"/>
            <a:ext cx="3665220" cy="2395855"/>
          </a:xfrm>
          <a:custGeom>
            <a:avLst/>
            <a:gdLst/>
            <a:ahLst/>
            <a:cxnLst/>
            <a:rect l="l" t="t" r="r" b="b"/>
            <a:pathLst>
              <a:path w="3665220" h="2395854">
                <a:moveTo>
                  <a:pt x="3630930" y="0"/>
                </a:moveTo>
                <a:lnTo>
                  <a:pt x="34036" y="0"/>
                </a:lnTo>
                <a:lnTo>
                  <a:pt x="20788" y="2655"/>
                </a:lnTo>
                <a:lnTo>
                  <a:pt x="9969" y="9906"/>
                </a:lnTo>
                <a:lnTo>
                  <a:pt x="2674" y="20681"/>
                </a:lnTo>
                <a:lnTo>
                  <a:pt x="0" y="33909"/>
                </a:lnTo>
                <a:lnTo>
                  <a:pt x="0" y="2361565"/>
                </a:lnTo>
                <a:lnTo>
                  <a:pt x="2674" y="2374812"/>
                </a:lnTo>
                <a:lnTo>
                  <a:pt x="9969" y="2385631"/>
                </a:lnTo>
                <a:lnTo>
                  <a:pt x="20788" y="2392926"/>
                </a:lnTo>
                <a:lnTo>
                  <a:pt x="34036" y="2395601"/>
                </a:lnTo>
                <a:lnTo>
                  <a:pt x="3630930" y="2395601"/>
                </a:lnTo>
                <a:lnTo>
                  <a:pt x="3644177" y="2392926"/>
                </a:lnTo>
                <a:lnTo>
                  <a:pt x="3654996" y="2385631"/>
                </a:lnTo>
                <a:lnTo>
                  <a:pt x="3662291" y="2374812"/>
                </a:lnTo>
                <a:lnTo>
                  <a:pt x="3664966" y="2361565"/>
                </a:lnTo>
                <a:lnTo>
                  <a:pt x="3664966" y="33909"/>
                </a:lnTo>
                <a:lnTo>
                  <a:pt x="3662291" y="20681"/>
                </a:lnTo>
                <a:lnTo>
                  <a:pt x="3654996" y="9906"/>
                </a:lnTo>
                <a:lnTo>
                  <a:pt x="3644177" y="2655"/>
                </a:lnTo>
                <a:lnTo>
                  <a:pt x="3630930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00040" y="2868548"/>
            <a:ext cx="2719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Comprehensive</a:t>
            </a:r>
            <a:r>
              <a:rPr sz="22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Metrics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0040" y="3677208"/>
            <a:ext cx="3117215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Offers detailed insights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on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temperature,</a:t>
            </a:r>
            <a:r>
              <a:rPr sz="175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rainfall,</a:t>
            </a:r>
            <a:r>
              <a:rPr sz="175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wind</a:t>
            </a:r>
            <a:r>
              <a:rPr sz="175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speed, </a:t>
            </a:r>
            <a:r>
              <a:rPr sz="1750" spc="-3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and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more.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3788" y="5288534"/>
            <a:ext cx="3665220" cy="2033270"/>
          </a:xfrm>
          <a:custGeom>
            <a:avLst/>
            <a:gdLst/>
            <a:ahLst/>
            <a:cxnLst/>
            <a:rect l="l" t="t" r="r" b="b"/>
            <a:pathLst>
              <a:path w="3665220" h="2033270">
                <a:moveTo>
                  <a:pt x="3630891" y="0"/>
                </a:moveTo>
                <a:lnTo>
                  <a:pt x="34023" y="0"/>
                </a:lnTo>
                <a:lnTo>
                  <a:pt x="20782" y="2674"/>
                </a:lnTo>
                <a:lnTo>
                  <a:pt x="9967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1998713"/>
                </a:lnTo>
                <a:lnTo>
                  <a:pt x="2674" y="2011953"/>
                </a:lnTo>
                <a:lnTo>
                  <a:pt x="9967" y="2022768"/>
                </a:lnTo>
                <a:lnTo>
                  <a:pt x="20782" y="2030061"/>
                </a:lnTo>
                <a:lnTo>
                  <a:pt x="34023" y="2032736"/>
                </a:lnTo>
                <a:lnTo>
                  <a:pt x="3630891" y="2032736"/>
                </a:lnTo>
                <a:lnTo>
                  <a:pt x="3644119" y="2030061"/>
                </a:lnTo>
                <a:lnTo>
                  <a:pt x="3654894" y="2022768"/>
                </a:lnTo>
                <a:lnTo>
                  <a:pt x="3662145" y="2011953"/>
                </a:lnTo>
                <a:lnTo>
                  <a:pt x="3664800" y="1998713"/>
                </a:lnTo>
                <a:lnTo>
                  <a:pt x="3664800" y="34036"/>
                </a:lnTo>
                <a:lnTo>
                  <a:pt x="3662145" y="20788"/>
                </a:lnTo>
                <a:lnTo>
                  <a:pt x="3654894" y="9969"/>
                </a:lnTo>
                <a:lnTo>
                  <a:pt x="3644119" y="2674"/>
                </a:lnTo>
                <a:lnTo>
                  <a:pt x="3630891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8075" y="5491734"/>
            <a:ext cx="2237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User-centric</a:t>
            </a:r>
            <a:r>
              <a:rPr sz="22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Design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75" y="5945809"/>
            <a:ext cx="3060065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Features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an intuitive interface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 </a:t>
            </a:r>
            <a:r>
              <a:rPr sz="1750" spc="-3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 effortless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navigation and 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information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retrieval.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85410" y="5288534"/>
            <a:ext cx="3665220" cy="2033270"/>
          </a:xfrm>
          <a:custGeom>
            <a:avLst/>
            <a:gdLst/>
            <a:ahLst/>
            <a:cxnLst/>
            <a:rect l="l" t="t" r="r" b="b"/>
            <a:pathLst>
              <a:path w="3665220" h="2033270">
                <a:moveTo>
                  <a:pt x="3630930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1998713"/>
                </a:lnTo>
                <a:lnTo>
                  <a:pt x="2674" y="2011953"/>
                </a:lnTo>
                <a:lnTo>
                  <a:pt x="9969" y="2022768"/>
                </a:lnTo>
                <a:lnTo>
                  <a:pt x="20788" y="2030061"/>
                </a:lnTo>
                <a:lnTo>
                  <a:pt x="34036" y="2032736"/>
                </a:lnTo>
                <a:lnTo>
                  <a:pt x="3630930" y="2032736"/>
                </a:lnTo>
                <a:lnTo>
                  <a:pt x="3644177" y="2030061"/>
                </a:lnTo>
                <a:lnTo>
                  <a:pt x="3654996" y="2022768"/>
                </a:lnTo>
                <a:lnTo>
                  <a:pt x="3662291" y="2011953"/>
                </a:lnTo>
                <a:lnTo>
                  <a:pt x="3664966" y="1998713"/>
                </a:lnTo>
                <a:lnTo>
                  <a:pt x="3664966" y="34036"/>
                </a:lnTo>
                <a:lnTo>
                  <a:pt x="3662291" y="20788"/>
                </a:lnTo>
                <a:lnTo>
                  <a:pt x="3654996" y="9969"/>
                </a:lnTo>
                <a:lnTo>
                  <a:pt x="3644177" y="2674"/>
                </a:lnTo>
                <a:lnTo>
                  <a:pt x="3630930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00040" y="5491734"/>
            <a:ext cx="1974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Location</a:t>
            </a:r>
            <a:r>
              <a:rPr sz="22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DFD5DE"/>
                </a:solidFill>
                <a:latin typeface="Calibri"/>
                <a:cs typeface="Calibri"/>
              </a:rPr>
              <a:t>Services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0040" y="5945809"/>
            <a:ext cx="293878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Provides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weather data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based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on </a:t>
            </a:r>
            <a:r>
              <a:rPr sz="1750" spc="-3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on user's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current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location for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immediate</a:t>
            </a:r>
            <a:r>
              <a:rPr sz="175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relevance.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919352"/>
            <a:ext cx="60172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Technical</a:t>
            </a:r>
            <a:r>
              <a:rPr spc="-25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304" y="2215133"/>
            <a:ext cx="690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96B8FF"/>
                </a:solidFill>
                <a:latin typeface="Calibri"/>
                <a:cs typeface="Calibri"/>
              </a:rPr>
              <a:t>HT</a:t>
            </a:r>
            <a:r>
              <a:rPr sz="2200" spc="-15" dirty="0">
                <a:solidFill>
                  <a:srgbClr val="96B8FF"/>
                </a:solidFill>
                <a:latin typeface="Calibri"/>
                <a:cs typeface="Calibri"/>
              </a:rPr>
              <a:t>M</a:t>
            </a:r>
            <a:r>
              <a:rPr sz="2200" spc="-5" dirty="0">
                <a:solidFill>
                  <a:srgbClr val="96B8FF"/>
                </a:solidFill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04" y="2760458"/>
            <a:ext cx="3534410" cy="1132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Utilizes</a:t>
            </a:r>
            <a:r>
              <a:rPr sz="175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semantic</a:t>
            </a:r>
            <a:r>
              <a:rPr sz="175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markup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improved </a:t>
            </a:r>
            <a:r>
              <a:rPr sz="1750" spc="-3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improved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accessibility and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SEO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performance.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3201" y="4731511"/>
            <a:ext cx="2079244" cy="20792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0665" y="2215133"/>
            <a:ext cx="430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96B8FF"/>
                </a:solidFill>
                <a:latin typeface="Calibri"/>
                <a:cs typeface="Calibri"/>
              </a:rPr>
              <a:t>CSS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0665" y="2760458"/>
            <a:ext cx="3701415" cy="1132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8400"/>
              </a:lnSpc>
              <a:spcBef>
                <a:spcPts val="90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Implements responsive design principles </a:t>
            </a:r>
            <a:r>
              <a:rPr sz="1750" spc="-3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principles for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cross-device compatibility. </a:t>
            </a:r>
            <a:r>
              <a:rPr sz="1750" spc="-3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compatibility.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0998" y="4328655"/>
            <a:ext cx="2721864" cy="27218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860406" y="2215133"/>
            <a:ext cx="1155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96B8FF"/>
                </a:solidFill>
                <a:latin typeface="Calibri"/>
                <a:cs typeface="Calibri"/>
              </a:rPr>
              <a:t>Java</a:t>
            </a:r>
            <a:r>
              <a:rPr sz="2200" spc="-10" dirty="0">
                <a:solidFill>
                  <a:srgbClr val="96B8FF"/>
                </a:solidFill>
                <a:latin typeface="Calibri"/>
                <a:cs typeface="Calibri"/>
              </a:rPr>
              <a:t>Script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60406" y="2760458"/>
            <a:ext cx="3961129" cy="1132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Handles API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integration and dynamic 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content updates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real-time functionality. </a:t>
            </a:r>
            <a:r>
              <a:rPr sz="1750" spc="-3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functionality.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1595" y="4731511"/>
            <a:ext cx="1738883" cy="207276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2709017" y="7639290"/>
            <a:ext cx="1921510" cy="590550"/>
          </a:xfrm>
          <a:custGeom>
            <a:avLst/>
            <a:gdLst/>
            <a:ahLst/>
            <a:cxnLst/>
            <a:rect l="l" t="t" r="r" b="b"/>
            <a:pathLst>
              <a:path w="1921509" h="590550">
                <a:moveTo>
                  <a:pt x="1921382" y="0"/>
                </a:moveTo>
                <a:lnTo>
                  <a:pt x="0" y="0"/>
                </a:lnTo>
                <a:lnTo>
                  <a:pt x="0" y="590308"/>
                </a:lnTo>
                <a:lnTo>
                  <a:pt x="1921382" y="590308"/>
                </a:lnTo>
                <a:lnTo>
                  <a:pt x="1921382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826745" y="7740650"/>
            <a:ext cx="1244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Calibri"/>
                <a:cs typeface="Calibri"/>
                <a:hlinkClick r:id="rId6"/>
              </a:rPr>
              <a:t>preencoded.png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1245" y="493522"/>
            <a:ext cx="4781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Key</a:t>
            </a:r>
            <a:r>
              <a:rPr sz="3800" spc="-15" dirty="0"/>
              <a:t> </a:t>
            </a:r>
            <a:r>
              <a:rPr sz="3800" spc="-5" dirty="0"/>
              <a:t>Features</a:t>
            </a:r>
            <a:r>
              <a:rPr sz="3800" spc="-20" dirty="0"/>
              <a:t> </a:t>
            </a:r>
            <a:r>
              <a:rPr sz="3800" spc="-5" dirty="0"/>
              <a:t>of</a:t>
            </a:r>
            <a:r>
              <a:rPr sz="3800" spc="-15" dirty="0"/>
              <a:t> </a:t>
            </a:r>
            <a:r>
              <a:rPr sz="3800" spc="-5" dirty="0"/>
              <a:t>AAKASH</a:t>
            </a:r>
            <a:endParaRPr sz="3800"/>
          </a:p>
        </p:txBody>
      </p:sp>
      <p:grpSp>
        <p:nvGrpSpPr>
          <p:cNvPr id="4" name="object 4"/>
          <p:cNvGrpSpPr/>
          <p:nvPr/>
        </p:nvGrpSpPr>
        <p:grpSpPr>
          <a:xfrm>
            <a:off x="6235827" y="1426210"/>
            <a:ext cx="1089025" cy="6274435"/>
            <a:chOff x="6235827" y="1426210"/>
            <a:chExt cx="1089025" cy="6274435"/>
          </a:xfrm>
        </p:grpSpPr>
        <p:sp>
          <p:nvSpPr>
            <p:cNvPr id="5" name="object 5"/>
            <p:cNvSpPr/>
            <p:nvPr/>
          </p:nvSpPr>
          <p:spPr>
            <a:xfrm>
              <a:off x="6441821" y="1426209"/>
              <a:ext cx="883285" cy="6274435"/>
            </a:xfrm>
            <a:custGeom>
              <a:avLst/>
              <a:gdLst/>
              <a:ahLst/>
              <a:cxnLst/>
              <a:rect l="l" t="t" r="r" b="b"/>
              <a:pathLst>
                <a:path w="883284" h="6274434">
                  <a:moveTo>
                    <a:pt x="22860" y="5207"/>
                  </a:moveTo>
                  <a:lnTo>
                    <a:pt x="17780" y="0"/>
                  </a:lnTo>
                  <a:lnTo>
                    <a:pt x="5207" y="0"/>
                  </a:lnTo>
                  <a:lnTo>
                    <a:pt x="0" y="5207"/>
                  </a:lnTo>
                  <a:lnTo>
                    <a:pt x="0" y="11430"/>
                  </a:lnTo>
                  <a:lnTo>
                    <a:pt x="0" y="6269037"/>
                  </a:lnTo>
                  <a:lnTo>
                    <a:pt x="5207" y="6274155"/>
                  </a:lnTo>
                  <a:lnTo>
                    <a:pt x="17780" y="6274155"/>
                  </a:lnTo>
                  <a:lnTo>
                    <a:pt x="22860" y="6269037"/>
                  </a:lnTo>
                  <a:lnTo>
                    <a:pt x="22860" y="5207"/>
                  </a:lnTo>
                  <a:close/>
                </a:path>
                <a:path w="883284" h="6274434">
                  <a:moveTo>
                    <a:pt x="883031" y="428752"/>
                  </a:moveTo>
                  <a:lnTo>
                    <a:pt x="877951" y="423672"/>
                  </a:lnTo>
                  <a:lnTo>
                    <a:pt x="211328" y="423672"/>
                  </a:lnTo>
                  <a:lnTo>
                    <a:pt x="206121" y="428752"/>
                  </a:lnTo>
                  <a:lnTo>
                    <a:pt x="206121" y="435102"/>
                  </a:lnTo>
                  <a:lnTo>
                    <a:pt x="206121" y="441452"/>
                  </a:lnTo>
                  <a:lnTo>
                    <a:pt x="211328" y="446532"/>
                  </a:lnTo>
                  <a:lnTo>
                    <a:pt x="877951" y="446532"/>
                  </a:lnTo>
                  <a:lnTo>
                    <a:pt x="883031" y="441452"/>
                  </a:lnTo>
                  <a:lnTo>
                    <a:pt x="883031" y="428752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5827" y="1643761"/>
              <a:ext cx="434975" cy="435609"/>
            </a:xfrm>
            <a:custGeom>
              <a:avLst/>
              <a:gdLst/>
              <a:ahLst/>
              <a:cxnLst/>
              <a:rect l="l" t="t" r="r" b="b"/>
              <a:pathLst>
                <a:path w="434975" h="435610">
                  <a:moveTo>
                    <a:pt x="406019" y="0"/>
                  </a:moveTo>
                  <a:lnTo>
                    <a:pt x="28956" y="0"/>
                  </a:lnTo>
                  <a:lnTo>
                    <a:pt x="17680" y="2276"/>
                  </a:lnTo>
                  <a:lnTo>
                    <a:pt x="8477" y="8493"/>
                  </a:lnTo>
                  <a:lnTo>
                    <a:pt x="2274" y="17734"/>
                  </a:lnTo>
                  <a:lnTo>
                    <a:pt x="0" y="29083"/>
                  </a:lnTo>
                  <a:lnTo>
                    <a:pt x="0" y="406019"/>
                  </a:lnTo>
                  <a:lnTo>
                    <a:pt x="2274" y="417314"/>
                  </a:lnTo>
                  <a:lnTo>
                    <a:pt x="8477" y="426561"/>
                  </a:lnTo>
                  <a:lnTo>
                    <a:pt x="17680" y="432808"/>
                  </a:lnTo>
                  <a:lnTo>
                    <a:pt x="28956" y="435102"/>
                  </a:lnTo>
                  <a:lnTo>
                    <a:pt x="406019" y="435102"/>
                  </a:lnTo>
                  <a:lnTo>
                    <a:pt x="417294" y="432808"/>
                  </a:lnTo>
                  <a:lnTo>
                    <a:pt x="426497" y="426561"/>
                  </a:lnTo>
                  <a:lnTo>
                    <a:pt x="432700" y="417314"/>
                  </a:lnTo>
                  <a:lnTo>
                    <a:pt x="434975" y="406019"/>
                  </a:lnTo>
                  <a:lnTo>
                    <a:pt x="434975" y="29083"/>
                  </a:lnTo>
                  <a:lnTo>
                    <a:pt x="432700" y="17734"/>
                  </a:lnTo>
                  <a:lnTo>
                    <a:pt x="426497" y="8493"/>
                  </a:lnTo>
                  <a:lnTo>
                    <a:pt x="417294" y="2276"/>
                  </a:lnTo>
                  <a:lnTo>
                    <a:pt x="406019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69558" y="1636903"/>
            <a:ext cx="17081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DFD5DE"/>
                </a:solidFill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938" y="1595119"/>
            <a:ext cx="21564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DFD5DE"/>
                </a:solidFill>
                <a:latin typeface="Calibri"/>
                <a:cs typeface="Calibri"/>
              </a:rPr>
              <a:t>Real-time</a:t>
            </a:r>
            <a:r>
              <a:rPr sz="19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DFD5DE"/>
                </a:solidFill>
                <a:latin typeface="Calibri"/>
                <a:cs typeface="Calibri"/>
              </a:rPr>
              <a:t>Forecasting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938" y="2063622"/>
            <a:ext cx="6329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AAKASH</a:t>
            </a:r>
            <a:r>
              <a:rPr sz="15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provides up-to-the-minute</a:t>
            </a:r>
            <a:r>
              <a:rPr sz="15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weather</a:t>
            </a:r>
            <a:r>
              <a:rPr sz="15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data</a:t>
            </a:r>
            <a:r>
              <a:rPr sz="15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using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advanced API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integration.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35827" y="3260597"/>
            <a:ext cx="1089025" cy="435609"/>
            <a:chOff x="6235827" y="3260597"/>
            <a:chExt cx="1089025" cy="435609"/>
          </a:xfrm>
        </p:grpSpPr>
        <p:sp>
          <p:nvSpPr>
            <p:cNvPr id="11" name="object 11"/>
            <p:cNvSpPr/>
            <p:nvPr/>
          </p:nvSpPr>
          <p:spPr>
            <a:xfrm>
              <a:off x="6647942" y="3466718"/>
              <a:ext cx="676910" cy="22860"/>
            </a:xfrm>
            <a:custGeom>
              <a:avLst/>
              <a:gdLst/>
              <a:ahLst/>
              <a:cxnLst/>
              <a:rect l="l" t="t" r="r" b="b"/>
              <a:pathLst>
                <a:path w="676909" h="22860">
                  <a:moveTo>
                    <a:pt x="671829" y="0"/>
                  </a:moveTo>
                  <a:lnTo>
                    <a:pt x="5206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206" y="22859"/>
                  </a:lnTo>
                  <a:lnTo>
                    <a:pt x="671829" y="22859"/>
                  </a:lnTo>
                  <a:lnTo>
                    <a:pt x="676909" y="17779"/>
                  </a:lnTo>
                  <a:lnTo>
                    <a:pt x="676909" y="5079"/>
                  </a:lnTo>
                  <a:lnTo>
                    <a:pt x="671829" y="0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35827" y="3260597"/>
              <a:ext cx="434975" cy="435609"/>
            </a:xfrm>
            <a:custGeom>
              <a:avLst/>
              <a:gdLst/>
              <a:ahLst/>
              <a:cxnLst/>
              <a:rect l="l" t="t" r="r" b="b"/>
              <a:pathLst>
                <a:path w="434975" h="435610">
                  <a:moveTo>
                    <a:pt x="406019" y="0"/>
                  </a:moveTo>
                  <a:lnTo>
                    <a:pt x="28956" y="0"/>
                  </a:lnTo>
                  <a:lnTo>
                    <a:pt x="17680" y="2293"/>
                  </a:lnTo>
                  <a:lnTo>
                    <a:pt x="8477" y="8540"/>
                  </a:lnTo>
                  <a:lnTo>
                    <a:pt x="2274" y="17787"/>
                  </a:lnTo>
                  <a:lnTo>
                    <a:pt x="0" y="29082"/>
                  </a:lnTo>
                  <a:lnTo>
                    <a:pt x="0" y="406146"/>
                  </a:lnTo>
                  <a:lnTo>
                    <a:pt x="2274" y="417421"/>
                  </a:lnTo>
                  <a:lnTo>
                    <a:pt x="8477" y="426624"/>
                  </a:lnTo>
                  <a:lnTo>
                    <a:pt x="17680" y="432827"/>
                  </a:lnTo>
                  <a:lnTo>
                    <a:pt x="28956" y="435101"/>
                  </a:lnTo>
                  <a:lnTo>
                    <a:pt x="406019" y="435101"/>
                  </a:lnTo>
                  <a:lnTo>
                    <a:pt x="417294" y="432827"/>
                  </a:lnTo>
                  <a:lnTo>
                    <a:pt x="426497" y="426624"/>
                  </a:lnTo>
                  <a:lnTo>
                    <a:pt x="432700" y="417421"/>
                  </a:lnTo>
                  <a:lnTo>
                    <a:pt x="434975" y="406146"/>
                  </a:lnTo>
                  <a:lnTo>
                    <a:pt x="434975" y="29082"/>
                  </a:lnTo>
                  <a:lnTo>
                    <a:pt x="432700" y="17787"/>
                  </a:lnTo>
                  <a:lnTo>
                    <a:pt x="426497" y="8540"/>
                  </a:lnTo>
                  <a:lnTo>
                    <a:pt x="417294" y="2293"/>
                  </a:lnTo>
                  <a:lnTo>
                    <a:pt x="406019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68288" y="3253561"/>
            <a:ext cx="17081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DFD5DE"/>
                </a:solidFill>
                <a:latin typeface="Calibri"/>
                <a:cs typeface="Calibri"/>
              </a:rPr>
              <a:t>2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4938" y="3212337"/>
            <a:ext cx="23704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DFD5DE"/>
                </a:solidFill>
                <a:latin typeface="Calibri"/>
                <a:cs typeface="Calibri"/>
              </a:rPr>
              <a:t>Location-based</a:t>
            </a:r>
            <a:r>
              <a:rPr sz="19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DFD5DE"/>
                </a:solidFill>
                <a:latin typeface="Calibri"/>
                <a:cs typeface="Calibri"/>
              </a:rPr>
              <a:t>Services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4938" y="3604640"/>
            <a:ext cx="6066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app automatically detects and displays weather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information for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user's </a:t>
            </a:r>
            <a:r>
              <a:rPr sz="1500" spc="-3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user's</a:t>
            </a:r>
            <a:r>
              <a:rPr sz="15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current</a:t>
            </a:r>
            <a:r>
              <a:rPr sz="15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location.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35827" y="4877561"/>
            <a:ext cx="1089025" cy="434975"/>
            <a:chOff x="6235827" y="4877561"/>
            <a:chExt cx="1089025" cy="434975"/>
          </a:xfrm>
        </p:grpSpPr>
        <p:sp>
          <p:nvSpPr>
            <p:cNvPr id="17" name="object 17"/>
            <p:cNvSpPr/>
            <p:nvPr/>
          </p:nvSpPr>
          <p:spPr>
            <a:xfrm>
              <a:off x="6647942" y="5083555"/>
              <a:ext cx="676910" cy="22860"/>
            </a:xfrm>
            <a:custGeom>
              <a:avLst/>
              <a:gdLst/>
              <a:ahLst/>
              <a:cxnLst/>
              <a:rect l="l" t="t" r="r" b="b"/>
              <a:pathLst>
                <a:path w="676909" h="22860">
                  <a:moveTo>
                    <a:pt x="671829" y="0"/>
                  </a:moveTo>
                  <a:lnTo>
                    <a:pt x="5206" y="0"/>
                  </a:lnTo>
                  <a:lnTo>
                    <a:pt x="0" y="5207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206" y="22860"/>
                  </a:lnTo>
                  <a:lnTo>
                    <a:pt x="671829" y="22860"/>
                  </a:lnTo>
                  <a:lnTo>
                    <a:pt x="676909" y="17780"/>
                  </a:lnTo>
                  <a:lnTo>
                    <a:pt x="676909" y="5207"/>
                  </a:lnTo>
                  <a:lnTo>
                    <a:pt x="671829" y="0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35827" y="4877561"/>
              <a:ext cx="434975" cy="434975"/>
            </a:xfrm>
            <a:custGeom>
              <a:avLst/>
              <a:gdLst/>
              <a:ahLst/>
              <a:cxnLst/>
              <a:rect l="l" t="t" r="r" b="b"/>
              <a:pathLst>
                <a:path w="434975" h="434975">
                  <a:moveTo>
                    <a:pt x="406019" y="0"/>
                  </a:moveTo>
                  <a:lnTo>
                    <a:pt x="28956" y="0"/>
                  </a:ln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5"/>
                  </a:lnTo>
                  <a:lnTo>
                    <a:pt x="0" y="406019"/>
                  </a:lnTo>
                  <a:lnTo>
                    <a:pt x="2274" y="417294"/>
                  </a:lnTo>
                  <a:lnTo>
                    <a:pt x="8477" y="426497"/>
                  </a:lnTo>
                  <a:lnTo>
                    <a:pt x="17680" y="432700"/>
                  </a:lnTo>
                  <a:lnTo>
                    <a:pt x="28956" y="434975"/>
                  </a:lnTo>
                  <a:lnTo>
                    <a:pt x="406019" y="434975"/>
                  </a:lnTo>
                  <a:lnTo>
                    <a:pt x="417294" y="432700"/>
                  </a:lnTo>
                  <a:lnTo>
                    <a:pt x="426497" y="426497"/>
                  </a:lnTo>
                  <a:lnTo>
                    <a:pt x="432700" y="417294"/>
                  </a:lnTo>
                  <a:lnTo>
                    <a:pt x="434975" y="406019"/>
                  </a:lnTo>
                  <a:lnTo>
                    <a:pt x="434975" y="28955"/>
                  </a:lnTo>
                  <a:lnTo>
                    <a:pt x="432700" y="17680"/>
                  </a:lnTo>
                  <a:lnTo>
                    <a:pt x="426497" y="8477"/>
                  </a:lnTo>
                  <a:lnTo>
                    <a:pt x="417294" y="2274"/>
                  </a:lnTo>
                  <a:lnTo>
                    <a:pt x="406019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68288" y="4871084"/>
            <a:ext cx="17081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DFD5DE"/>
                </a:solidFill>
                <a:latin typeface="Calibri"/>
                <a:cs typeface="Calibri"/>
              </a:rPr>
              <a:t>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4938" y="4829302"/>
            <a:ext cx="23571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DFD5DE"/>
                </a:solidFill>
                <a:latin typeface="Calibri"/>
                <a:cs typeface="Calibri"/>
              </a:rPr>
              <a:t>Comprehensive</a:t>
            </a:r>
            <a:r>
              <a:rPr sz="19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DFD5DE"/>
                </a:solidFill>
                <a:latin typeface="Calibri"/>
                <a:cs typeface="Calibri"/>
              </a:rPr>
              <a:t>Metrics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4938" y="5221223"/>
            <a:ext cx="61480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AAKASH offers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detailed insights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on rainfall,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humidity, wind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speed,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UV index,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Air </a:t>
            </a:r>
            <a:r>
              <a:rPr sz="1500" spc="-3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index,</a:t>
            </a:r>
            <a:r>
              <a:rPr sz="15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Air</a:t>
            </a:r>
            <a:r>
              <a:rPr sz="15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Pressure and</a:t>
            </a:r>
            <a:r>
              <a:rPr sz="15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AQI.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35827" y="6494398"/>
            <a:ext cx="1089025" cy="434975"/>
            <a:chOff x="6235827" y="6494398"/>
            <a:chExt cx="1089025" cy="434975"/>
          </a:xfrm>
        </p:grpSpPr>
        <p:sp>
          <p:nvSpPr>
            <p:cNvPr id="23" name="object 23"/>
            <p:cNvSpPr/>
            <p:nvPr/>
          </p:nvSpPr>
          <p:spPr>
            <a:xfrm>
              <a:off x="6647942" y="6700519"/>
              <a:ext cx="676910" cy="22860"/>
            </a:xfrm>
            <a:custGeom>
              <a:avLst/>
              <a:gdLst/>
              <a:ahLst/>
              <a:cxnLst/>
              <a:rect l="l" t="t" r="r" b="b"/>
              <a:pathLst>
                <a:path w="676909" h="22859">
                  <a:moveTo>
                    <a:pt x="671829" y="0"/>
                  </a:moveTo>
                  <a:lnTo>
                    <a:pt x="5206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652"/>
                  </a:lnTo>
                  <a:lnTo>
                    <a:pt x="5206" y="22859"/>
                  </a:lnTo>
                  <a:lnTo>
                    <a:pt x="671829" y="22859"/>
                  </a:lnTo>
                  <a:lnTo>
                    <a:pt x="676909" y="17652"/>
                  </a:lnTo>
                  <a:lnTo>
                    <a:pt x="676909" y="5079"/>
                  </a:lnTo>
                  <a:lnTo>
                    <a:pt x="671829" y="0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5827" y="6494398"/>
              <a:ext cx="434975" cy="434975"/>
            </a:xfrm>
            <a:custGeom>
              <a:avLst/>
              <a:gdLst/>
              <a:ahLst/>
              <a:cxnLst/>
              <a:rect l="l" t="t" r="r" b="b"/>
              <a:pathLst>
                <a:path w="434975" h="434975">
                  <a:moveTo>
                    <a:pt x="406019" y="0"/>
                  </a:moveTo>
                  <a:lnTo>
                    <a:pt x="28956" y="0"/>
                  </a:ln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6"/>
                  </a:lnTo>
                  <a:lnTo>
                    <a:pt x="0" y="406019"/>
                  </a:lnTo>
                  <a:lnTo>
                    <a:pt x="2274" y="417294"/>
                  </a:lnTo>
                  <a:lnTo>
                    <a:pt x="8477" y="426497"/>
                  </a:lnTo>
                  <a:lnTo>
                    <a:pt x="17680" y="432700"/>
                  </a:lnTo>
                  <a:lnTo>
                    <a:pt x="28956" y="434975"/>
                  </a:lnTo>
                  <a:lnTo>
                    <a:pt x="406019" y="434975"/>
                  </a:lnTo>
                  <a:lnTo>
                    <a:pt x="417294" y="432700"/>
                  </a:lnTo>
                  <a:lnTo>
                    <a:pt x="426497" y="426497"/>
                  </a:lnTo>
                  <a:lnTo>
                    <a:pt x="432700" y="417294"/>
                  </a:lnTo>
                  <a:lnTo>
                    <a:pt x="434975" y="406019"/>
                  </a:lnTo>
                  <a:lnTo>
                    <a:pt x="434975" y="28956"/>
                  </a:lnTo>
                  <a:lnTo>
                    <a:pt x="432700" y="17680"/>
                  </a:lnTo>
                  <a:lnTo>
                    <a:pt x="426497" y="8477"/>
                  </a:lnTo>
                  <a:lnTo>
                    <a:pt x="417294" y="2274"/>
                  </a:lnTo>
                  <a:lnTo>
                    <a:pt x="406019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68034" y="6488429"/>
            <a:ext cx="17081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DFD5DE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4938" y="6446646"/>
            <a:ext cx="1949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DFD5DE"/>
                </a:solidFill>
                <a:latin typeface="Calibri"/>
                <a:cs typeface="Calibri"/>
              </a:rPr>
              <a:t>Temporal</a:t>
            </a:r>
            <a:r>
              <a:rPr sz="19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DFD5DE"/>
                </a:solidFill>
                <a:latin typeface="Calibri"/>
                <a:cs typeface="Calibri"/>
              </a:rPr>
              <a:t>Forecasts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04938" y="6838899"/>
            <a:ext cx="6338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Users can access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both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hourly and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weekly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weather predictions </a:t>
            </a:r>
            <a:r>
              <a:rPr sz="1500" spc="-5" dirty="0">
                <a:solidFill>
                  <a:srgbClr val="DFD5DE"/>
                </a:solidFill>
                <a:latin typeface="Calibri"/>
                <a:cs typeface="Calibri"/>
              </a:rPr>
              <a:t>for better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planning. </a:t>
            </a:r>
            <a:r>
              <a:rPr sz="1500" spc="-3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FD5DE"/>
                </a:solidFill>
                <a:latin typeface="Calibri"/>
                <a:cs typeface="Calibri"/>
              </a:rPr>
              <a:t>planning.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41288" cy="822959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2709017" y="7639290"/>
            <a:ext cx="1921510" cy="590550"/>
          </a:xfrm>
          <a:custGeom>
            <a:avLst/>
            <a:gdLst/>
            <a:ahLst/>
            <a:cxnLst/>
            <a:rect l="l" t="t" r="r" b="b"/>
            <a:pathLst>
              <a:path w="1921509" h="590550">
                <a:moveTo>
                  <a:pt x="1921382" y="0"/>
                </a:moveTo>
                <a:lnTo>
                  <a:pt x="0" y="0"/>
                </a:lnTo>
                <a:lnTo>
                  <a:pt x="0" y="590308"/>
                </a:lnTo>
                <a:lnTo>
                  <a:pt x="1921382" y="590308"/>
                </a:lnTo>
                <a:lnTo>
                  <a:pt x="1921382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826745" y="7740650"/>
            <a:ext cx="1244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Calibri"/>
                <a:cs typeface="Calibri"/>
                <a:hlinkClick r:id="rId4"/>
              </a:rPr>
              <a:t>preencoded.png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655142"/>
            <a:ext cx="357187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Bonus</a:t>
            </a:r>
            <a:r>
              <a:rPr spc="-80" dirty="0"/>
              <a:t> </a:t>
            </a:r>
            <a:r>
              <a:rPr spc="-5" dirty="0"/>
              <a:t>Features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150" y="1748866"/>
            <a:ext cx="566978" cy="5669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67958" y="2518410"/>
            <a:ext cx="1365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DFD5DE"/>
                </a:solidFill>
                <a:latin typeface="Calibri"/>
                <a:cs typeface="Calibri"/>
              </a:rPr>
              <a:t>City</a:t>
            </a:r>
            <a:r>
              <a:rPr sz="22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Pinning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7958" y="2972929"/>
            <a:ext cx="3182620" cy="7626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Users can</a:t>
            </a:r>
            <a:r>
              <a:rPr sz="175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pin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up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to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three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cities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quick</a:t>
            </a:r>
            <a:r>
              <a:rPr sz="175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access</a:t>
            </a:r>
            <a:r>
              <a:rPr sz="175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to their</a:t>
            </a:r>
            <a:r>
              <a:rPr sz="175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weather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data.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28453" y="1748866"/>
            <a:ext cx="566978" cy="5669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16642" y="2518410"/>
            <a:ext cx="1818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Location</a:t>
            </a:r>
            <a:r>
              <a:rPr sz="22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DFD5DE"/>
                </a:solidFill>
                <a:latin typeface="Calibri"/>
                <a:cs typeface="Calibri"/>
              </a:rPr>
              <a:t>Search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6642" y="2972929"/>
            <a:ext cx="3487420" cy="7626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 search</a:t>
            </a:r>
            <a:r>
              <a:rPr sz="175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bar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allows</a:t>
            </a:r>
            <a:r>
              <a:rPr sz="175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users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to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find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weather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 data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for</a:t>
            </a:r>
            <a:r>
              <a:rPr sz="175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any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specific</a:t>
            </a:r>
            <a:r>
              <a:rPr sz="175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location.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0150" y="4802200"/>
            <a:ext cx="566978" cy="5669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67958" y="5571820"/>
            <a:ext cx="3296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Cross-platform</a:t>
            </a:r>
            <a:r>
              <a:rPr sz="22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Compatibility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7958" y="6380096"/>
            <a:ext cx="3473450" cy="113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5"/>
              </a:spcBef>
            </a:pP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The responsive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design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ensures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seamless usage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across various devices </a:t>
            </a:r>
            <a:r>
              <a:rPr sz="1750" spc="-3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devices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and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screen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sizes.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28453" y="4802200"/>
            <a:ext cx="566978" cy="56697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216642" y="5571820"/>
            <a:ext cx="2852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DFD5DE"/>
                </a:solidFill>
                <a:latin typeface="Calibri"/>
                <a:cs typeface="Calibri"/>
              </a:rPr>
              <a:t>Temperature</a:t>
            </a:r>
            <a:r>
              <a:rPr sz="22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FD5DE"/>
                </a:solidFill>
                <a:latin typeface="Calibri"/>
                <a:cs typeface="Calibri"/>
              </a:rPr>
              <a:t>Conversion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16642" y="6026582"/>
            <a:ext cx="3560445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AAKASH</a:t>
            </a:r>
            <a:r>
              <a:rPr sz="175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offers</a:t>
            </a:r>
            <a:r>
              <a:rPr sz="175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easy</a:t>
            </a:r>
            <a:r>
              <a:rPr sz="175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switching</a:t>
            </a:r>
            <a:r>
              <a:rPr sz="175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between </a:t>
            </a:r>
            <a:r>
              <a:rPr sz="1750" spc="-3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between different temperature units 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units</a:t>
            </a:r>
            <a:r>
              <a:rPr sz="175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for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DFD5DE"/>
                </a:solidFill>
                <a:latin typeface="Calibri"/>
                <a:cs typeface="Calibri"/>
              </a:rPr>
              <a:t>user</a:t>
            </a:r>
            <a:r>
              <a:rPr sz="175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5DE"/>
                </a:solidFill>
                <a:latin typeface="Calibri"/>
                <a:cs typeface="Calibri"/>
              </a:rPr>
              <a:t>convenience.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845173" cy="822959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2709017" y="7639290"/>
            <a:ext cx="1921510" cy="590550"/>
          </a:xfrm>
          <a:custGeom>
            <a:avLst/>
            <a:gdLst/>
            <a:ahLst/>
            <a:cxnLst/>
            <a:rect l="l" t="t" r="r" b="b"/>
            <a:pathLst>
              <a:path w="1921509" h="590550">
                <a:moveTo>
                  <a:pt x="1921382" y="0"/>
                </a:moveTo>
                <a:lnTo>
                  <a:pt x="0" y="0"/>
                </a:lnTo>
                <a:lnTo>
                  <a:pt x="0" y="590308"/>
                </a:lnTo>
                <a:lnTo>
                  <a:pt x="1921382" y="590308"/>
                </a:lnTo>
                <a:lnTo>
                  <a:pt x="1921382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26745" y="7740650"/>
            <a:ext cx="1244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Calibri"/>
                <a:cs typeface="Calibri"/>
                <a:hlinkClick r:id="rId8"/>
              </a:rPr>
              <a:t>preencoded.png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630399" cy="27315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2348" y="3291332"/>
            <a:ext cx="41471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Project</a:t>
            </a:r>
            <a:r>
              <a:rPr sz="4300" spc="-45" dirty="0"/>
              <a:t> </a:t>
            </a:r>
            <a:r>
              <a:rPr sz="4300" spc="-10" dirty="0"/>
              <a:t>Conclusion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970889" y="5519420"/>
            <a:ext cx="337756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DFD5DE"/>
                </a:solidFill>
                <a:latin typeface="Calibri"/>
                <a:cs typeface="Calibri"/>
              </a:rPr>
              <a:t>Comprehensive</a:t>
            </a:r>
            <a:r>
              <a:rPr sz="215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DFD5DE"/>
                </a:solidFill>
                <a:latin typeface="Calibri"/>
                <a:cs typeface="Calibri"/>
              </a:rPr>
              <a:t>Weather</a:t>
            </a:r>
            <a:r>
              <a:rPr sz="215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DFD5DE"/>
                </a:solidFill>
                <a:latin typeface="Calibri"/>
                <a:cs typeface="Calibri"/>
              </a:rPr>
              <a:t>Data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972" y="5979320"/>
            <a:ext cx="3797935" cy="1092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AAKASH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provides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detailed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current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3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weather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information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and forecasts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for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multiple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locations.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857" y="4344517"/>
            <a:ext cx="13100621" cy="8740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38064" y="5519420"/>
            <a:ext cx="221742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" dirty="0">
                <a:solidFill>
                  <a:srgbClr val="DFD5DE"/>
                </a:solidFill>
                <a:latin typeface="Calibri"/>
                <a:cs typeface="Calibri"/>
              </a:rPr>
              <a:t>User-Centric</a:t>
            </a:r>
            <a:r>
              <a:rPr sz="215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DFD5DE"/>
                </a:solidFill>
                <a:latin typeface="Calibri"/>
                <a:cs typeface="Calibri"/>
              </a:rPr>
              <a:t>Design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8064" y="5961735"/>
            <a:ext cx="3820795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95"/>
              </a:spcBef>
            </a:pP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app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features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an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intuitive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interface with </a:t>
            </a:r>
            <a:r>
              <a:rPr sz="1700" spc="-3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recent location history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for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enhanced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usability.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5213" y="5519420"/>
            <a:ext cx="212344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" dirty="0">
                <a:solidFill>
                  <a:srgbClr val="DFD5DE"/>
                </a:solidFill>
                <a:latin typeface="Calibri"/>
                <a:cs typeface="Calibri"/>
              </a:rPr>
              <a:t>Real-Time</a:t>
            </a:r>
            <a:r>
              <a:rPr sz="215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DFD5DE"/>
                </a:solidFill>
                <a:latin typeface="Calibri"/>
                <a:cs typeface="Calibri"/>
              </a:rPr>
              <a:t>Updates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5213" y="5961735"/>
            <a:ext cx="356997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9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AAKASH ensures up-to-date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information </a:t>
            </a:r>
            <a:r>
              <a:rPr sz="1700" spc="-3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information with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location-specific data 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refresh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throughout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day.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09017" y="7639290"/>
            <a:ext cx="1921510" cy="590550"/>
          </a:xfrm>
          <a:custGeom>
            <a:avLst/>
            <a:gdLst/>
            <a:ahLst/>
            <a:cxnLst/>
            <a:rect l="l" t="t" r="r" b="b"/>
            <a:pathLst>
              <a:path w="1921509" h="590550">
                <a:moveTo>
                  <a:pt x="1921382" y="0"/>
                </a:moveTo>
                <a:lnTo>
                  <a:pt x="0" y="0"/>
                </a:lnTo>
                <a:lnTo>
                  <a:pt x="0" y="590308"/>
                </a:lnTo>
                <a:lnTo>
                  <a:pt x="1921382" y="590308"/>
                </a:lnTo>
                <a:lnTo>
                  <a:pt x="1921382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826745" y="7740650"/>
            <a:ext cx="1244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Calibri"/>
                <a:cs typeface="Calibri"/>
                <a:hlinkClick r:id="rId5"/>
              </a:rPr>
              <a:t>preencoded.png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9445" y="7753350"/>
            <a:ext cx="99060" cy="1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"/>
              </a:lnSpc>
            </a:pPr>
            <a:r>
              <a:rPr sz="100" spc="5" dirty="0">
                <a:latin typeface="Calibri"/>
                <a:cs typeface="Calibri"/>
                <a:hlinkClick r:id="rId2"/>
              </a:rPr>
              <a:t>p</a:t>
            </a:r>
            <a:r>
              <a:rPr sz="100" spc="-5" dirty="0">
                <a:latin typeface="Calibri"/>
                <a:cs typeface="Calibri"/>
                <a:hlinkClick r:id="rId2"/>
              </a:rPr>
              <a:t>r</a:t>
            </a:r>
            <a:r>
              <a:rPr sz="100" spc="10" dirty="0">
                <a:latin typeface="Calibri"/>
                <a:cs typeface="Calibri"/>
                <a:hlinkClick r:id="rId2"/>
              </a:rPr>
              <a:t>ee</a:t>
            </a:r>
            <a:r>
              <a:rPr sz="100" spc="5" dirty="0">
                <a:latin typeface="Calibri"/>
                <a:cs typeface="Calibri"/>
                <a:hlinkClick r:id="rId2"/>
              </a:rPr>
              <a:t>ncod</a:t>
            </a:r>
            <a:r>
              <a:rPr sz="100" spc="10" dirty="0">
                <a:latin typeface="Calibri"/>
                <a:cs typeface="Calibri"/>
                <a:hlinkClick r:id="rId2"/>
              </a:rPr>
              <a:t>e</a:t>
            </a:r>
            <a:r>
              <a:rPr sz="100" spc="5" dirty="0">
                <a:latin typeface="Calibri"/>
                <a:cs typeface="Calibri"/>
                <a:hlinkClick r:id="rId2"/>
              </a:rPr>
              <a:t>d</a:t>
            </a:r>
            <a:r>
              <a:rPr sz="100" spc="10" dirty="0">
                <a:latin typeface="Calibri"/>
                <a:cs typeface="Calibri"/>
                <a:hlinkClick r:id="rId2"/>
              </a:rPr>
              <a:t>.</a:t>
            </a:r>
            <a:r>
              <a:rPr sz="100" spc="5" dirty="0">
                <a:latin typeface="Calibri"/>
                <a:cs typeface="Calibri"/>
                <a:hlinkClick r:id="rId2"/>
              </a:rPr>
              <a:t>png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191" y="7749538"/>
              <a:ext cx="1722627" cy="4114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1304" y="1663649"/>
            <a:ext cx="604710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References</a:t>
            </a:r>
            <a:r>
              <a:rPr spc="-7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Resources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76391"/>
              </p:ext>
            </p:extLst>
          </p:nvPr>
        </p:nvGraphicFramePr>
        <p:xfrm>
          <a:off x="787273" y="3459353"/>
          <a:ext cx="7541259" cy="305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0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750" spc="-6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Tools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09650" marR="735965">
                        <a:lnSpc>
                          <a:spcPct val="138300"/>
                        </a:lnSpc>
                        <a:spcBef>
                          <a:spcPts val="815"/>
                        </a:spcBef>
                      </a:pP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Visual Studio Code for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efficient </a:t>
                      </a:r>
                      <a:r>
                        <a:rPr sz="1750" spc="-38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coding</a:t>
                      </a:r>
                      <a:r>
                        <a:rPr sz="1750" spc="-1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and debugging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Design</a:t>
                      </a:r>
                      <a:r>
                        <a:rPr sz="1750" spc="-3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009650" marR="652780">
                        <a:lnSpc>
                          <a:spcPct val="138300"/>
                        </a:lnSpc>
                        <a:spcBef>
                          <a:spcPts val="755"/>
                        </a:spcBef>
                      </a:pP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Freepik website</a:t>
                      </a:r>
                      <a:r>
                        <a:rPr sz="1750" spc="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high-quality </a:t>
                      </a:r>
                      <a:r>
                        <a:rPr sz="1750" spc="-38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images</a:t>
                      </a:r>
                      <a:r>
                        <a:rPr sz="1750" spc="-2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750" spc="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icons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750" spc="-2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Materials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009650">
                        <a:lnSpc>
                          <a:spcPct val="100000"/>
                        </a:lnSpc>
                      </a:pP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CodeWithHarry</a:t>
                      </a:r>
                      <a:r>
                        <a:rPr sz="1750" spc="-2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750" spc="1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GreatStack</a:t>
                      </a:r>
                      <a:r>
                        <a:rPr sz="1750" spc="-2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  <a:p>
                      <a:pPr marL="10096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750" spc="-1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tutorials</a:t>
                      </a:r>
                      <a:r>
                        <a:rPr sz="1750" spc="-2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750" spc="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5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750" spc="-1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solidFill>
                            <a:srgbClr val="DFD5DE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endParaRPr sz="1750" dirty="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550</Words>
  <Application>Microsoft Office PowerPoint</Application>
  <PresentationFormat>Custom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JhengHei</vt:lpstr>
      <vt:lpstr>Microsoft YaHei</vt:lpstr>
      <vt:lpstr>Calibri</vt:lpstr>
      <vt:lpstr>Times New Roman</vt:lpstr>
      <vt:lpstr>Office Theme</vt:lpstr>
      <vt:lpstr>Frontend Engineering- I Project</vt:lpstr>
      <vt:lpstr>AAKASH: Advanced  Weather Forecasting Application</vt:lpstr>
      <vt:lpstr>Project Overview</vt:lpstr>
      <vt:lpstr>AAKASH: Detailed Overview</vt:lpstr>
      <vt:lpstr>Technical Implementation</vt:lpstr>
      <vt:lpstr>Key Features of AAKASH</vt:lpstr>
      <vt:lpstr>Bonus Features</vt:lpstr>
      <vt:lpstr>Project Conclusion</vt:lpstr>
      <vt:lpstr>References and Resources</vt:lpstr>
      <vt:lpstr>AAKASH in Action</vt:lpstr>
      <vt:lpstr>We sincerely thank you for your valuable  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Pulkit Bajaj</cp:lastModifiedBy>
  <cp:revision>6</cp:revision>
  <dcterms:created xsi:type="dcterms:W3CDTF">2024-11-03T16:49:05Z</dcterms:created>
  <dcterms:modified xsi:type="dcterms:W3CDTF">2024-11-04T08:34:15Z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2024-11-03T00:00:00Z</vt:filetime>
  </property>
</Properties>
</file>