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90" r:id="rId6"/>
    <p:sldId id="291" r:id="rId7"/>
    <p:sldId id="289" r:id="rId8"/>
    <p:sldId id="294" r:id="rId9"/>
    <p:sldId id="292" r:id="rId10"/>
    <p:sldId id="293" r:id="rId11"/>
    <p:sldId id="296" r:id="rId12"/>
    <p:sldId id="302" r:id="rId13"/>
    <p:sldId id="305" r:id="rId14"/>
    <p:sldId id="306" r:id="rId15"/>
    <p:sldId id="307" r:id="rId16"/>
    <p:sldId id="26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825021-C282-4A42-9C18-766494070C24}">
  <a:tblStyle styleId="{A4825021-C282-4A42-9C18-766494070C2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tcBdr/>
        <a:fill>
          <a:solidFill>
            <a:srgbClr val="CCDC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C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89092cfd2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2f89092cfd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89092cfd2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f89092cfd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B072FCF5-3C0D-BB3A-D5D3-53197007E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>
            <a:extLst>
              <a:ext uri="{FF2B5EF4-FFF2-40B4-BE49-F238E27FC236}">
                <a16:creationId xmlns:a16="http://schemas.microsoft.com/office/drawing/2014/main" id="{775D0F2B-0CF2-15D8-AC33-4FFD61DFB7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>
            <a:extLst>
              <a:ext uri="{FF2B5EF4-FFF2-40B4-BE49-F238E27FC236}">
                <a16:creationId xmlns:a16="http://schemas.microsoft.com/office/drawing/2014/main" id="{64176034-C315-BE5D-6E28-BE0B6E96A6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6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D4A30C95-4838-17B0-D2B3-5FC4A6F66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>
            <a:extLst>
              <a:ext uri="{FF2B5EF4-FFF2-40B4-BE49-F238E27FC236}">
                <a16:creationId xmlns:a16="http://schemas.microsoft.com/office/drawing/2014/main" id="{AAB117E2-D45C-8975-FD46-BA81AC664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>
            <a:extLst>
              <a:ext uri="{FF2B5EF4-FFF2-40B4-BE49-F238E27FC236}">
                <a16:creationId xmlns:a16="http://schemas.microsoft.com/office/drawing/2014/main" id="{6C1E7C17-EC0B-8E1E-D5E9-77B2A0CAAB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3112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A0D49259-631B-8C19-ADC9-02B6355D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>
            <a:extLst>
              <a:ext uri="{FF2B5EF4-FFF2-40B4-BE49-F238E27FC236}">
                <a16:creationId xmlns:a16="http://schemas.microsoft.com/office/drawing/2014/main" id="{AC164E46-52CA-4B44-86A7-FB7859BB6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>
            <a:extLst>
              <a:ext uri="{FF2B5EF4-FFF2-40B4-BE49-F238E27FC236}">
                <a16:creationId xmlns:a16="http://schemas.microsoft.com/office/drawing/2014/main" id="{774BB15E-F1F2-18FC-4494-8B6E53740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445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7E088C41-E2D7-5474-0E68-7A39DEB62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>
            <a:extLst>
              <a:ext uri="{FF2B5EF4-FFF2-40B4-BE49-F238E27FC236}">
                <a16:creationId xmlns:a16="http://schemas.microsoft.com/office/drawing/2014/main" id="{BC3F3034-0511-FAB8-43FD-C95E1F4E87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>
            <a:extLst>
              <a:ext uri="{FF2B5EF4-FFF2-40B4-BE49-F238E27FC236}">
                <a16:creationId xmlns:a16="http://schemas.microsoft.com/office/drawing/2014/main" id="{8DD3C215-15A3-A341-9E4A-99F4A709E6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908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lkitgarg3.github.io/Pulkit-Portfolio/" TargetMode="External"/><Relationship Id="rId5" Type="http://schemas.openxmlformats.org/officeDocument/2006/relationships/hyperlink" Target="https://github.com/pulkitgarg3" TargetMode="External"/><Relationship Id="rId4" Type="http://schemas.openxmlformats.org/officeDocument/2006/relationships/hyperlink" Target="https://www.linkedin.com/in/pulkitgarg03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90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513731" y="1143309"/>
            <a:ext cx="3297000" cy="487465"/>
          </a:xfrm>
          <a:prstGeom prst="rect">
            <a:avLst/>
          </a:prstGeom>
          <a:solidFill>
            <a:srgbClr val="1A4A5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Project </a:t>
            </a:r>
            <a:endParaRPr sz="3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3" descr="A picture containing text, clock, gaug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6546" y="4130894"/>
            <a:ext cx="6187306" cy="272710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685799" y="2136942"/>
            <a:ext cx="10820400" cy="1469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Assessing the Impact of Energy Poverty on Human Development: A State-Level Analysis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r="52969"/>
          <a:stretch/>
        </p:blipFill>
        <p:spPr>
          <a:xfrm>
            <a:off x="10933243" y="261175"/>
            <a:ext cx="1258750" cy="952500"/>
          </a:xfrm>
          <a:prstGeom prst="rect">
            <a:avLst/>
          </a:prstGeom>
          <a:solidFill>
            <a:srgbClr val="4590B2"/>
          </a:solidFill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l="52969"/>
          <a:stretch/>
        </p:blipFill>
        <p:spPr>
          <a:xfrm>
            <a:off x="132469" y="261175"/>
            <a:ext cx="1258750" cy="952500"/>
          </a:xfrm>
          <a:prstGeom prst="rect">
            <a:avLst/>
          </a:prstGeom>
          <a:solidFill>
            <a:srgbClr val="4590B2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8B1CAD-CEBF-2828-C39C-0F53FDCB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38" y="113122"/>
            <a:ext cx="7083382" cy="660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1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7">
            <a:extLst>
              <a:ext uri="{FF2B5EF4-FFF2-40B4-BE49-F238E27FC236}">
                <a16:creationId xmlns:a16="http://schemas.microsoft.com/office/drawing/2014/main" id="{F7A53620-1E7B-CED0-D2BF-3E755612E20F}"/>
              </a:ext>
            </a:extLst>
          </p:cNvPr>
          <p:cNvSpPr txBox="1"/>
          <p:nvPr/>
        </p:nvSpPr>
        <p:spPr>
          <a:xfrm>
            <a:off x="4532336" y="160142"/>
            <a:ext cx="3127327" cy="61961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Results</a:t>
            </a:r>
            <a:endParaRPr lang="en-IN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67279B-5216-167A-1D8A-6FB23FB16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9190"/>
              </p:ext>
            </p:extLst>
          </p:nvPr>
        </p:nvGraphicFramePr>
        <p:xfrm>
          <a:off x="1829493" y="1504239"/>
          <a:ext cx="8311340" cy="2494402"/>
        </p:xfrm>
        <a:graphic>
          <a:graphicData uri="http://schemas.openxmlformats.org/drawingml/2006/table">
            <a:tbl>
              <a:tblPr firstRow="1" firstCol="1" bandRow="1">
                <a:tableStyleId>{A4825021-C282-4A42-9C18-766494070C24}</a:tableStyleId>
              </a:tblPr>
              <a:tblGrid>
                <a:gridCol w="1662268">
                  <a:extLst>
                    <a:ext uri="{9D8B030D-6E8A-4147-A177-3AD203B41FA5}">
                      <a16:colId xmlns:a16="http://schemas.microsoft.com/office/drawing/2014/main" val="1747585790"/>
                    </a:ext>
                  </a:extLst>
                </a:gridCol>
                <a:gridCol w="1662268">
                  <a:extLst>
                    <a:ext uri="{9D8B030D-6E8A-4147-A177-3AD203B41FA5}">
                      <a16:colId xmlns:a16="http://schemas.microsoft.com/office/drawing/2014/main" val="868696799"/>
                    </a:ext>
                  </a:extLst>
                </a:gridCol>
                <a:gridCol w="1662268">
                  <a:extLst>
                    <a:ext uri="{9D8B030D-6E8A-4147-A177-3AD203B41FA5}">
                      <a16:colId xmlns:a16="http://schemas.microsoft.com/office/drawing/2014/main" val="246811378"/>
                    </a:ext>
                  </a:extLst>
                </a:gridCol>
                <a:gridCol w="1662268">
                  <a:extLst>
                    <a:ext uri="{9D8B030D-6E8A-4147-A177-3AD203B41FA5}">
                      <a16:colId xmlns:a16="http://schemas.microsoft.com/office/drawing/2014/main" val="1509653621"/>
                    </a:ext>
                  </a:extLst>
                </a:gridCol>
                <a:gridCol w="1662268">
                  <a:extLst>
                    <a:ext uri="{9D8B030D-6E8A-4147-A177-3AD203B41FA5}">
                      <a16:colId xmlns:a16="http://schemas.microsoft.com/office/drawing/2014/main" val="1750626946"/>
                    </a:ext>
                  </a:extLst>
                </a:gridCol>
              </a:tblGrid>
              <a:tr h="2282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 dirty="0">
                          <a:effectLst/>
                        </a:rPr>
                        <a:t>Variable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Coefficient (β)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Std. Error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t-value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p-value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589125"/>
                  </a:ext>
                </a:extLst>
              </a:tr>
              <a:tr h="2282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MEPI_PCA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 dirty="0">
                          <a:effectLst/>
                        </a:rPr>
                        <a:t>-0.7811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0.1990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-3.92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0.001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710025"/>
                  </a:ext>
                </a:extLst>
              </a:tr>
              <a:tr h="579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Year × MEPI_PCA (2015)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 dirty="0">
                          <a:effectLst/>
                        </a:rPr>
                        <a:t>0.2846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 dirty="0">
                          <a:effectLst/>
                        </a:rPr>
                        <a:t>0.0802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3.55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0.001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984670"/>
                  </a:ext>
                </a:extLst>
              </a:tr>
              <a:tr h="5791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Year × MEPI_PCA (2020)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0.4273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 dirty="0">
                          <a:effectLst/>
                        </a:rPr>
                        <a:t>0.2591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1.65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0.110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5613193"/>
                  </a:ext>
                </a:extLst>
              </a:tr>
              <a:tr h="4707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 dirty="0" err="1">
                          <a:effectLst/>
                        </a:rPr>
                        <a:t>Sanitation_Improved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 dirty="0">
                          <a:effectLst/>
                        </a:rPr>
                        <a:t>0.0027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0.0010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2.79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0.009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798213"/>
                  </a:ext>
                </a:extLst>
              </a:tr>
              <a:tr h="2282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Intercept (β0)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4.0711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0.1403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>
                          <a:effectLst/>
                        </a:rPr>
                        <a:t>29.01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600" dirty="0">
                          <a:effectLst/>
                        </a:rPr>
                        <a:t>0.000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7334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50017B-C9C3-DD3B-7E4B-E26FD6A44324}"/>
              </a:ext>
            </a:extLst>
          </p:cNvPr>
          <p:cNvSpPr txBox="1"/>
          <p:nvPr/>
        </p:nvSpPr>
        <p:spPr>
          <a:xfrm>
            <a:off x="6167696" y="4120635"/>
            <a:ext cx="4455622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MEPI coefficient is </a:t>
            </a:r>
            <a:r>
              <a:rPr lang="en-US" sz="1600" b="1" dirty="0"/>
              <a:t>statistically significant at 1% level</a:t>
            </a:r>
            <a:r>
              <a:rPr lang="en-US" sz="1600" dirty="0"/>
              <a:t>, confirming robustness.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high MEPI (more deprivation) corresponds with </a:t>
            </a:r>
            <a:r>
              <a:rPr lang="en-US" sz="1600" b="1" dirty="0"/>
              <a:t>notable decline in human development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Fixed Effects control for </a:t>
            </a:r>
            <a:r>
              <a:rPr lang="en-US" sz="1600" b="1" dirty="0"/>
              <a:t>unobserved state-level factors</a:t>
            </a:r>
            <a:r>
              <a:rPr lang="en-US" sz="1600" dirty="0"/>
              <a:t> like governance, infrastructure, or geography.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32BE6-3A83-3C77-21B4-4165A1FA46AE}"/>
              </a:ext>
            </a:extLst>
          </p:cNvPr>
          <p:cNvSpPr txBox="1"/>
          <p:nvPr/>
        </p:nvSpPr>
        <p:spPr>
          <a:xfrm>
            <a:off x="3796491" y="988110"/>
            <a:ext cx="459901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How Does Energy Poverty Affect Human Development?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EECDC-4CBB-96A9-E2AF-D888C881B4F7}"/>
              </a:ext>
            </a:extLst>
          </p:cNvPr>
          <p:cNvSpPr txBox="1"/>
          <p:nvPr/>
        </p:nvSpPr>
        <p:spPr>
          <a:xfrm>
            <a:off x="1022466" y="4120636"/>
            <a:ext cx="4677295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Key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MEPI coefficient = –0.782</a:t>
            </a:r>
            <a:br>
              <a:rPr lang="en-US" sz="1600" dirty="0"/>
            </a:br>
            <a:r>
              <a:rPr lang="en-US" dirty="0"/>
              <a:t>→ A </a:t>
            </a:r>
            <a:r>
              <a:rPr lang="en-US" b="1" dirty="0"/>
              <a:t>0.1 unit increase</a:t>
            </a:r>
            <a:r>
              <a:rPr lang="en-US" dirty="0"/>
              <a:t> in energy poverty leads to a </a:t>
            </a:r>
            <a:r>
              <a:rPr lang="en-US" b="1" dirty="0"/>
              <a:t>7.8% drop in HDI</a:t>
            </a:r>
            <a:r>
              <a:rPr lang="en-US" dirty="0"/>
              <a:t>, on average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R² (Within):</a:t>
            </a:r>
            <a:r>
              <a:rPr lang="en-US" sz="1600" dirty="0"/>
              <a:t> 0.748</a:t>
            </a:r>
            <a:br>
              <a:rPr lang="en-US" sz="1600" dirty="0"/>
            </a:br>
            <a:r>
              <a:rPr lang="en-US" sz="1600" dirty="0"/>
              <a:t>→ Model explains ~75% of variation in HDI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Controls: State-specific effects (culture, governance), and Time effects (policy, shocks)</a:t>
            </a:r>
          </a:p>
        </p:txBody>
      </p:sp>
    </p:spTree>
    <p:extLst>
      <p:ext uri="{BB962C8B-B14F-4D97-AF65-F5344CB8AC3E}">
        <p14:creationId xmlns:p14="http://schemas.microsoft.com/office/powerpoint/2010/main" val="144017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7">
            <a:extLst>
              <a:ext uri="{FF2B5EF4-FFF2-40B4-BE49-F238E27FC236}">
                <a16:creationId xmlns:a16="http://schemas.microsoft.com/office/drawing/2014/main" id="{ED0BAFC4-63A4-1D9A-6B1B-BBAA4D9DF556}"/>
              </a:ext>
            </a:extLst>
          </p:cNvPr>
          <p:cNvSpPr txBox="1"/>
          <p:nvPr/>
        </p:nvSpPr>
        <p:spPr>
          <a:xfrm>
            <a:off x="4748691" y="272852"/>
            <a:ext cx="2694618" cy="51343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Data Model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97F31-F016-CCCC-B0D3-1FAD0D2010D4}"/>
              </a:ext>
            </a:extLst>
          </p:cNvPr>
          <p:cNvSpPr txBox="1"/>
          <p:nvPr/>
        </p:nvSpPr>
        <p:spPr>
          <a:xfrm>
            <a:off x="681933" y="4067820"/>
            <a:ext cx="10828134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this matters: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Temporal interaction confirms that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 was a turning 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likely due to Ujjwala, Saubhagya, and energy schemes.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 reinforces the finding: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 after grouping states by similarity, MEPI remains a critical factor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Takeaway: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“Energy poverty’s effect is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has the power to mitigate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it. Targeted efforts post-2015 show measurable improvement.”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8945D-C53D-2494-1E80-2BA2469AE59C}"/>
              </a:ext>
            </a:extLst>
          </p:cNvPr>
          <p:cNvSpPr txBox="1"/>
          <p:nvPr/>
        </p:nvSpPr>
        <p:spPr>
          <a:xfrm>
            <a:off x="363683" y="960327"/>
            <a:ext cx="6097384" cy="2759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n-IN" sz="1400" u="sng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High energy poverty is significantly associated with lower HDI (p = 0.005)</a:t>
            </a:r>
            <a:r>
              <a:rPr lang="en-IN" sz="14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The coefficient of -0.1626 suggests that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states</a:t>
            </a:r>
            <a:r>
              <a:rPr lang="en-IN" sz="14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high energy poverty have 16.26% lower HDI compared to the reference group (low energy poverty), holding other factors constant.</a:t>
            </a:r>
            <a:endParaRPr lang="en-IN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n-IN" sz="1400" u="sng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Moderate energy poverty is not statistically significant (p = 0.291),</a:t>
            </a:r>
            <a:r>
              <a:rPr lang="en-IN" sz="14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implying that HDI differences between moderate and low energy poverty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states</a:t>
            </a:r>
            <a:r>
              <a:rPr lang="en-IN" sz="14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are less pronounced.</a:t>
            </a:r>
            <a:endParaRPr lang="en-IN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IN" sz="1400" u="sng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Access to improved sanitation has a positive and highly significant impact on HDI (p = 0.000),</a:t>
            </a:r>
            <a:r>
              <a:rPr lang="en-IN" sz="14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reinforcing the role of basic infrastructure in human development.</a:t>
            </a:r>
            <a:endParaRPr lang="en-IN" sz="1200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2" name="image20.png">
            <a:extLst>
              <a:ext uri="{FF2B5EF4-FFF2-40B4-BE49-F238E27FC236}">
                <a16:creationId xmlns:a16="http://schemas.microsoft.com/office/drawing/2014/main" id="{9BA9B027-7B5F-47FE-802A-28F0337524EE}"/>
              </a:ext>
            </a:extLst>
          </p:cNvPr>
          <p:cNvPicPr/>
          <p:nvPr/>
        </p:nvPicPr>
        <p:blipFill>
          <a:blip r:embed="rId2"/>
          <a:srcRect b="2129"/>
          <a:stretch>
            <a:fillRect/>
          </a:stretch>
        </p:blipFill>
        <p:spPr>
          <a:xfrm>
            <a:off x="6752012" y="980180"/>
            <a:ext cx="4730750" cy="27197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9510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9A5E6E3D-5787-6F37-000B-AF01DDA61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>
            <a:extLst>
              <a:ext uri="{FF2B5EF4-FFF2-40B4-BE49-F238E27FC236}">
                <a16:creationId xmlns:a16="http://schemas.microsoft.com/office/drawing/2014/main" id="{CA6E5B28-8753-065A-897F-FF479BBBFA79}"/>
              </a:ext>
            </a:extLst>
          </p:cNvPr>
          <p:cNvSpPr txBox="1"/>
          <p:nvPr/>
        </p:nvSpPr>
        <p:spPr>
          <a:xfrm>
            <a:off x="5087614" y="486053"/>
            <a:ext cx="2094355" cy="523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02;p14">
            <a:extLst>
              <a:ext uri="{FF2B5EF4-FFF2-40B4-BE49-F238E27FC236}">
                <a16:creationId xmlns:a16="http://schemas.microsoft.com/office/drawing/2014/main" id="{90AAFD1B-564B-F23D-3CD9-01948846C711}"/>
              </a:ext>
            </a:extLst>
          </p:cNvPr>
          <p:cNvSpPr/>
          <p:nvPr/>
        </p:nvSpPr>
        <p:spPr>
          <a:xfrm>
            <a:off x="1199804" y="1280160"/>
            <a:ext cx="9792392" cy="398179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MEPI (Multidimensional Energy Poverty Index) is a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strong negative predictor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of Human Development Index (HDI).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A 0.1 increase in MEPI leads to an average 7.8% drop in HDI.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impact weakens in 2015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indicating a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temporal shift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possibly due to energy access schemes like Saubhagya or Ujjwala Yojana.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State-level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fixed effects controlled for unobserved traits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like governance, geography—giving a more accurate causal picture.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Regression results are robust across models, even when controlling for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clustering and temporal dynamics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59B91-21C3-ED07-8EA7-7B9C12BA9637}"/>
              </a:ext>
            </a:extLst>
          </p:cNvPr>
          <p:cNvSpPr txBox="1"/>
          <p:nvPr/>
        </p:nvSpPr>
        <p:spPr>
          <a:xfrm>
            <a:off x="605444" y="5665364"/>
            <a:ext cx="10981111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"Energy poverty isn't just about power cuts — it's a structural barrier to human development."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8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9BFF8172-2DD5-6C1D-192F-C5FACABF6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>
            <a:extLst>
              <a:ext uri="{FF2B5EF4-FFF2-40B4-BE49-F238E27FC236}">
                <a16:creationId xmlns:a16="http://schemas.microsoft.com/office/drawing/2014/main" id="{D87C16B1-3B71-9CDC-82D1-B227C0021D0F}"/>
              </a:ext>
            </a:extLst>
          </p:cNvPr>
          <p:cNvSpPr txBox="1"/>
          <p:nvPr/>
        </p:nvSpPr>
        <p:spPr>
          <a:xfrm>
            <a:off x="3289180" y="659522"/>
            <a:ext cx="5982167" cy="52318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IN" sz="2800" dirty="0"/>
              <a:t>Targeted Policy Recommendations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02;p14">
            <a:extLst>
              <a:ext uri="{FF2B5EF4-FFF2-40B4-BE49-F238E27FC236}">
                <a16:creationId xmlns:a16="http://schemas.microsoft.com/office/drawing/2014/main" id="{646403FC-522A-BAE8-48F9-7261A565EE1F}"/>
              </a:ext>
            </a:extLst>
          </p:cNvPr>
          <p:cNvSpPr/>
          <p:nvPr/>
        </p:nvSpPr>
        <p:spPr>
          <a:xfrm>
            <a:off x="1454726" y="1496290"/>
            <a:ext cx="9651077" cy="3865419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Expand Solar Microgrids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in rural areas of Cluster 2 states (e.g., Bihar, Odisha) with high MEPI.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Subsidize clean cooking fuels and LPG kits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in households with high indoor pollution exposure.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Enhance mobile-based financial tools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energy purchases, credits, and government disbursals.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Design state-specific energy inclusion plans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using MEPI-HDI cluster maps.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Integrate MEPI into SDG dashboards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to track progress in real-time and inform mid-course corrections.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FA5EB-F7A0-4930-CCD8-1E6212B67BDB}"/>
              </a:ext>
            </a:extLst>
          </p:cNvPr>
          <p:cNvSpPr txBox="1"/>
          <p:nvPr/>
        </p:nvSpPr>
        <p:spPr>
          <a:xfrm>
            <a:off x="1706185" y="5675297"/>
            <a:ext cx="9148155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These policy moves align with SDG 7 and accelerate India’s Viksit Bharat goal.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2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02AF2EA7-3449-CAB5-35EF-305A48365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>
            <a:extLst>
              <a:ext uri="{FF2B5EF4-FFF2-40B4-BE49-F238E27FC236}">
                <a16:creationId xmlns:a16="http://schemas.microsoft.com/office/drawing/2014/main" id="{1DA7129B-1DEC-D399-3040-5215D7AAE058}"/>
              </a:ext>
            </a:extLst>
          </p:cNvPr>
          <p:cNvSpPr txBox="1"/>
          <p:nvPr/>
        </p:nvSpPr>
        <p:spPr>
          <a:xfrm>
            <a:off x="4832175" y="236094"/>
            <a:ext cx="2527649" cy="52318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IN" sz="2800" dirty="0"/>
              <a:t>Future Scope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02;p14">
            <a:extLst>
              <a:ext uri="{FF2B5EF4-FFF2-40B4-BE49-F238E27FC236}">
                <a16:creationId xmlns:a16="http://schemas.microsoft.com/office/drawing/2014/main" id="{CC17F5B2-6361-D2E7-C530-7A6AAFC42FAB}"/>
              </a:ext>
            </a:extLst>
          </p:cNvPr>
          <p:cNvSpPr/>
          <p:nvPr/>
        </p:nvSpPr>
        <p:spPr>
          <a:xfrm>
            <a:off x="1548937" y="1254672"/>
            <a:ext cx="9094124" cy="374072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Household-level econometric modeling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using IHDS or NSSO data for micro-targeted policies.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Apply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Instrumental Variable (IV) methods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to tackle endogeneity and establish causal links.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Extend MEPI to measure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energy inequality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across gender, income groups, and rural–urban divides.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Integrate findings with SDGs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beyond SDG 7, especially in education, health, and gender equality.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5FC9D-0231-06B8-C5A6-1FE298CB037C}"/>
              </a:ext>
            </a:extLst>
          </p:cNvPr>
          <p:cNvSpPr txBox="1"/>
          <p:nvPr/>
        </p:nvSpPr>
        <p:spPr>
          <a:xfrm>
            <a:off x="1068186" y="5490796"/>
            <a:ext cx="10245435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research lays the foundation — deeper work can shape real-time, data-driven policy.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8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2059328" y="690116"/>
            <a:ext cx="82044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800" b="1" dirty="0">
                <a:solidFill>
                  <a:srgbClr val="1A4A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1600" dirty="0"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l="23892" b="23555"/>
          <a:stretch/>
        </p:blipFill>
        <p:spPr>
          <a:xfrm>
            <a:off x="-1" y="4905251"/>
            <a:ext cx="6533935" cy="19527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3">
            <a:hlinkClick r:id="rId4"/>
            <a:extLst>
              <a:ext uri="{FF2B5EF4-FFF2-40B4-BE49-F238E27FC236}">
                <a16:creationId xmlns:a16="http://schemas.microsoft.com/office/drawing/2014/main" id="{8C59DDAB-93C6-CF6D-98F8-FCB9F7F6C09F}"/>
              </a:ext>
            </a:extLst>
          </p:cNvPr>
          <p:cNvSpPr/>
          <p:nvPr/>
        </p:nvSpPr>
        <p:spPr>
          <a:xfrm>
            <a:off x="2585258" y="3341435"/>
            <a:ext cx="2286000" cy="548640"/>
          </a:xfrm>
          <a:prstGeom prst="roundRect">
            <a:avLst/>
          </a:prstGeom>
          <a:solidFill>
            <a:srgbClr val="0A66C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latin typeface="Calibri"/>
              </a:defRPr>
            </a:pPr>
            <a:r>
              <a:rPr sz="2400" dirty="0">
                <a:solidFill>
                  <a:schemeClr val="bg1"/>
                </a:solidFill>
              </a:rPr>
              <a:t>LinkedIn</a:t>
            </a:r>
          </a:p>
        </p:txBody>
      </p:sp>
      <p:sp>
        <p:nvSpPr>
          <p:cNvPr id="7" name="Rounded Rectangle 4">
            <a:hlinkClick r:id="rId5"/>
            <a:extLst>
              <a:ext uri="{FF2B5EF4-FFF2-40B4-BE49-F238E27FC236}">
                <a16:creationId xmlns:a16="http://schemas.microsoft.com/office/drawing/2014/main" id="{21DD2AA7-D05C-C73B-560E-8EC371013BF5}"/>
              </a:ext>
            </a:extLst>
          </p:cNvPr>
          <p:cNvSpPr/>
          <p:nvPr/>
        </p:nvSpPr>
        <p:spPr>
          <a:xfrm>
            <a:off x="5153888" y="3341435"/>
            <a:ext cx="2286000" cy="548640"/>
          </a:xfrm>
          <a:prstGeom prst="roundRect">
            <a:avLst/>
          </a:prstGeom>
          <a:solidFill>
            <a:srgbClr val="2429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latin typeface="Calibri"/>
              </a:defRPr>
            </a:pPr>
            <a:r>
              <a:rPr sz="2400" dirty="0"/>
              <a:t>GitHub</a:t>
            </a:r>
          </a:p>
        </p:txBody>
      </p:sp>
      <p:sp>
        <p:nvSpPr>
          <p:cNvPr id="10" name="Google Shape;134;p17">
            <a:extLst>
              <a:ext uri="{FF2B5EF4-FFF2-40B4-BE49-F238E27FC236}">
                <a16:creationId xmlns:a16="http://schemas.microsoft.com/office/drawing/2014/main" id="{08B7E7AF-4BE6-093E-9BDB-3D4CB2BF0DCB}"/>
              </a:ext>
            </a:extLst>
          </p:cNvPr>
          <p:cNvSpPr txBox="1"/>
          <p:nvPr/>
        </p:nvSpPr>
        <p:spPr>
          <a:xfrm>
            <a:off x="5317642" y="2876868"/>
            <a:ext cx="1687772" cy="3692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IN" sz="1800" b="1" i="1" dirty="0"/>
              <a:t>Contact Info:</a:t>
            </a:r>
            <a:endParaRPr sz="105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16115-F7C8-6F2C-0F3B-FDAF3F534D88}"/>
              </a:ext>
            </a:extLst>
          </p:cNvPr>
          <p:cNvSpPr txBox="1"/>
          <p:nvPr/>
        </p:nvSpPr>
        <p:spPr>
          <a:xfrm>
            <a:off x="2894560" y="4173603"/>
            <a:ext cx="6533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Thank you for reviewing my research! I look forward to applying these insights in analytics, energy, and policy roles.</a:t>
            </a:r>
            <a:endParaRPr lang="en-IN" sz="1600" b="1" i="1" dirty="0"/>
          </a:p>
        </p:txBody>
      </p:sp>
      <p:sp>
        <p:nvSpPr>
          <p:cNvPr id="13" name="Rounded Rectangle 4">
            <a:hlinkClick r:id="rId6"/>
            <a:extLst>
              <a:ext uri="{FF2B5EF4-FFF2-40B4-BE49-F238E27FC236}">
                <a16:creationId xmlns:a16="http://schemas.microsoft.com/office/drawing/2014/main" id="{A4C64DBD-925F-977F-0570-97E1DD4AC3A1}"/>
              </a:ext>
            </a:extLst>
          </p:cNvPr>
          <p:cNvSpPr/>
          <p:nvPr/>
        </p:nvSpPr>
        <p:spPr>
          <a:xfrm>
            <a:off x="7722518" y="3341435"/>
            <a:ext cx="2286000" cy="54864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latin typeface="Calibri"/>
              </a:defRPr>
            </a:pPr>
            <a:r>
              <a:rPr lang="en-US" sz="2400" dirty="0"/>
              <a:t>Website</a:t>
            </a:r>
            <a:endParaRPr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7B4DB-803C-225F-B3C6-D18768DE1277}"/>
              </a:ext>
            </a:extLst>
          </p:cNvPr>
          <p:cNvSpPr txBox="1"/>
          <p:nvPr/>
        </p:nvSpPr>
        <p:spPr>
          <a:xfrm>
            <a:off x="2476482" y="2183765"/>
            <a:ext cx="723903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“Grateful to mentors, faculty, and peers who supported this research journey.”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/>
        </p:nvSpPr>
        <p:spPr>
          <a:xfrm>
            <a:off x="3431768" y="341245"/>
            <a:ext cx="5328459" cy="5231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718007" y="1158482"/>
            <a:ext cx="10755983" cy="52629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 has increasing energy demands, aligned with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2030 Agenda for Sustainable Development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includes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7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—ensuring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affordable, reliable, sustainable, and modern energy for all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(United Nations, 2015).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India’s current Human Development Index (HDI) stands at 0.644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(UNDP, 2023).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Requirement for Development: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reach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HDI of 0.9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estimated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capita final energy requirement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India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45.7 to 75 gigajoules per year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(Bhattacharyya et al., 2022).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Energy Consumption: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India’s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capita final energy consumption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FY23 was 16.7 gigajoules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gap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between actual and required energy consumption for achieving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Viksit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Bharat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MoSPI</a:t>
            </a: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2024).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2E3B4-6ADF-3497-7BAC-4FD48821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/>
        </p:nvSpPr>
        <p:spPr>
          <a:xfrm>
            <a:off x="3665417" y="344070"/>
            <a:ext cx="4175400" cy="523200"/>
          </a:xfrm>
          <a:prstGeom prst="rect">
            <a:avLst/>
          </a:prstGeom>
          <a:solidFill>
            <a:schemeClr val="lt1"/>
          </a:solidFill>
          <a:ln>
            <a:solidFill>
              <a:schemeClr val="accent1"/>
            </a:solidFill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Google Shape;101;p14">
            <a:extLst>
              <a:ext uri="{FF2B5EF4-FFF2-40B4-BE49-F238E27FC236}">
                <a16:creationId xmlns:a16="http://schemas.microsoft.com/office/drawing/2014/main" id="{AEAD9E51-5E45-A605-FF4B-36AAF257F35E}"/>
              </a:ext>
            </a:extLst>
          </p:cNvPr>
          <p:cNvGrpSpPr/>
          <p:nvPr/>
        </p:nvGrpSpPr>
        <p:grpSpPr>
          <a:xfrm>
            <a:off x="710067" y="4110087"/>
            <a:ext cx="10203114" cy="2494861"/>
            <a:chOff x="123838" y="1072830"/>
            <a:chExt cx="5521165" cy="1544901"/>
          </a:xfrm>
        </p:grpSpPr>
        <p:sp>
          <p:nvSpPr>
            <p:cNvPr id="4" name="Google Shape;102;p14">
              <a:extLst>
                <a:ext uri="{FF2B5EF4-FFF2-40B4-BE49-F238E27FC236}">
                  <a16:creationId xmlns:a16="http://schemas.microsoft.com/office/drawing/2014/main" id="{413996B7-A305-C3B6-EC93-096A942BEFEA}"/>
                </a:ext>
              </a:extLst>
            </p:cNvPr>
            <p:cNvSpPr/>
            <p:nvPr/>
          </p:nvSpPr>
          <p:spPr>
            <a:xfrm>
              <a:off x="123838" y="1072830"/>
              <a:ext cx="2513180" cy="1544901"/>
            </a:xfrm>
            <a:prstGeom prst="roundRect">
              <a:avLst>
                <a:gd name="adj" fmla="val 16667"/>
              </a:avLst>
            </a:prstGeom>
            <a:solidFill>
              <a:srgbClr val="4590B2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03;p14">
              <a:extLst>
                <a:ext uri="{FF2B5EF4-FFF2-40B4-BE49-F238E27FC236}">
                  <a16:creationId xmlns:a16="http://schemas.microsoft.com/office/drawing/2014/main" id="{C640E7B8-97EA-4C4D-BA46-9EF0E50A85DE}"/>
                </a:ext>
              </a:extLst>
            </p:cNvPr>
            <p:cNvSpPr/>
            <p:nvPr/>
          </p:nvSpPr>
          <p:spPr>
            <a:xfrm>
              <a:off x="3080813" y="1072830"/>
              <a:ext cx="2564190" cy="1541008"/>
            </a:xfrm>
            <a:prstGeom prst="roundRect">
              <a:avLst>
                <a:gd name="adj" fmla="val 16667"/>
              </a:avLst>
            </a:prstGeom>
            <a:solidFill>
              <a:srgbClr val="4590B2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101;p14">
            <a:extLst>
              <a:ext uri="{FF2B5EF4-FFF2-40B4-BE49-F238E27FC236}">
                <a16:creationId xmlns:a16="http://schemas.microsoft.com/office/drawing/2014/main" id="{8589800F-03FF-5CBA-837A-2536A71F2984}"/>
              </a:ext>
            </a:extLst>
          </p:cNvPr>
          <p:cNvGrpSpPr/>
          <p:nvPr/>
        </p:nvGrpSpPr>
        <p:grpSpPr>
          <a:xfrm>
            <a:off x="710067" y="1178352"/>
            <a:ext cx="10203113" cy="2620653"/>
            <a:chOff x="199504" y="1357889"/>
            <a:chExt cx="5521165" cy="1622795"/>
          </a:xfrm>
        </p:grpSpPr>
        <p:sp>
          <p:nvSpPr>
            <p:cNvPr id="7" name="Google Shape;102;p14">
              <a:extLst>
                <a:ext uri="{FF2B5EF4-FFF2-40B4-BE49-F238E27FC236}">
                  <a16:creationId xmlns:a16="http://schemas.microsoft.com/office/drawing/2014/main" id="{185B6B56-E92B-3D8D-1BF9-A82DAD202729}"/>
                </a:ext>
              </a:extLst>
            </p:cNvPr>
            <p:cNvSpPr/>
            <p:nvPr/>
          </p:nvSpPr>
          <p:spPr>
            <a:xfrm>
              <a:off x="199504" y="1357889"/>
              <a:ext cx="2513181" cy="1622795"/>
            </a:xfrm>
            <a:prstGeom prst="roundRect">
              <a:avLst>
                <a:gd name="adj" fmla="val 16667"/>
              </a:avLst>
            </a:prstGeom>
            <a:solidFill>
              <a:srgbClr val="4590B2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03;p14">
              <a:extLst>
                <a:ext uri="{FF2B5EF4-FFF2-40B4-BE49-F238E27FC236}">
                  <a16:creationId xmlns:a16="http://schemas.microsoft.com/office/drawing/2014/main" id="{346BCD97-4EE7-42B7-326E-80D4976EB16B}"/>
                </a:ext>
              </a:extLst>
            </p:cNvPr>
            <p:cNvSpPr/>
            <p:nvPr/>
          </p:nvSpPr>
          <p:spPr>
            <a:xfrm>
              <a:off x="3156479" y="1357889"/>
              <a:ext cx="2564190" cy="1622795"/>
            </a:xfrm>
            <a:prstGeom prst="roundRect">
              <a:avLst>
                <a:gd name="adj" fmla="val 16667"/>
              </a:avLst>
            </a:prstGeom>
            <a:solidFill>
              <a:srgbClr val="4590B2"/>
            </a:solidFill>
            <a:ln>
              <a:noFill/>
            </a:ln>
            <a:effectLst>
              <a:outerShdw blurRad="44450" dist="27940" dir="5400000" algn="ctr">
                <a:srgbClr val="000000">
                  <a:alpha val="317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113;p14">
            <a:extLst>
              <a:ext uri="{FF2B5EF4-FFF2-40B4-BE49-F238E27FC236}">
                <a16:creationId xmlns:a16="http://schemas.microsoft.com/office/drawing/2014/main" id="{D70986C5-E765-A95D-C11E-EFBFEF53DB0B}"/>
              </a:ext>
            </a:extLst>
          </p:cNvPr>
          <p:cNvSpPr/>
          <p:nvPr/>
        </p:nvSpPr>
        <p:spPr>
          <a:xfrm>
            <a:off x="4853117" y="3014040"/>
            <a:ext cx="1800000" cy="180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OBJECTIVES</a:t>
            </a:r>
            <a:endParaRPr b="0" i="0" u="none" strike="noStrike" cap="none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7407C-F402-454E-37B8-3834407323AF}"/>
              </a:ext>
            </a:extLst>
          </p:cNvPr>
          <p:cNvSpPr txBox="1"/>
          <p:nvPr/>
        </p:nvSpPr>
        <p:spPr>
          <a:xfrm>
            <a:off x="975934" y="1673070"/>
            <a:ext cx="4039386" cy="163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 Multidimensional Energy Poverty Index (MEPI) at the state level using NFHS-3, NFHS-4 and NFHS-5 data to assess energy poverty across Indian states.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65A65-9BB4-CEE6-C62E-14BAAFDF91CE}"/>
              </a:ext>
            </a:extLst>
          </p:cNvPr>
          <p:cNvSpPr txBox="1"/>
          <p:nvPr/>
        </p:nvSpPr>
        <p:spPr>
          <a:xfrm>
            <a:off x="6665570" y="1692204"/>
            <a:ext cx="3931654" cy="1323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the relationship between MEPI and HDI components (Education, life expectancy, and per capita income) at the state level.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DC085-078C-FD83-3CAF-DE9FB88B3441}"/>
              </a:ext>
            </a:extLst>
          </p:cNvPr>
          <p:cNvSpPr txBox="1"/>
          <p:nvPr/>
        </p:nvSpPr>
        <p:spPr>
          <a:xfrm>
            <a:off x="1093769" y="4481364"/>
            <a:ext cx="3803716" cy="193899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state-level variations in energy poverty and human development,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lagging regions and suggesting interventions to address these disparities.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80D65-E2AC-B72B-9A5F-96136153A3AD}"/>
              </a:ext>
            </a:extLst>
          </p:cNvPr>
          <p:cNvSpPr txBox="1"/>
          <p:nvPr/>
        </p:nvSpPr>
        <p:spPr>
          <a:xfrm>
            <a:off x="6873985" y="4481364"/>
            <a:ext cx="3801366" cy="16312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contextualize the findings with SDG7 goals, exploring reductions in energy poverty are aligned with India’s sustainable development objectives.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/>
        </p:nvSpPr>
        <p:spPr>
          <a:xfrm>
            <a:off x="1880663" y="183292"/>
            <a:ext cx="2094355" cy="5231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02;p14">
            <a:extLst>
              <a:ext uri="{FF2B5EF4-FFF2-40B4-BE49-F238E27FC236}">
                <a16:creationId xmlns:a16="http://schemas.microsoft.com/office/drawing/2014/main" id="{F10331C3-35A5-6C5A-47F6-E1ADA1456013}"/>
              </a:ext>
            </a:extLst>
          </p:cNvPr>
          <p:cNvSpPr/>
          <p:nvPr/>
        </p:nvSpPr>
        <p:spPr>
          <a:xfrm>
            <a:off x="284441" y="843842"/>
            <a:ext cx="5286800" cy="2143126"/>
          </a:xfrm>
          <a:prstGeom prst="roundRect">
            <a:avLst>
              <a:gd name="adj" fmla="val 16667"/>
            </a:avLst>
          </a:prstGeom>
          <a:solidFill>
            <a:srgbClr val="4590B2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NFHS-3 (2005-06), NFHS-4 (2015-16) and NFHS-5 (2019-21):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Household data on electricity access, primary cooking fuel, used for constructing MEPI.</a:t>
            </a:r>
          </a:p>
        </p:txBody>
      </p:sp>
      <p:pic>
        <p:nvPicPr>
          <p:cNvPr id="3" name="Picture 2" descr="Family health - Apps on Google Play">
            <a:extLst>
              <a:ext uri="{FF2B5EF4-FFF2-40B4-BE49-F238E27FC236}">
                <a16:creationId xmlns:a16="http://schemas.microsoft.com/office/drawing/2014/main" id="{898CD9CB-6FBD-27E9-DC5E-4E02E9EB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6" y="3234791"/>
            <a:ext cx="1924795" cy="169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Global Data Lab (@Globaldatalab) / X">
            <a:extLst>
              <a:ext uri="{FF2B5EF4-FFF2-40B4-BE49-F238E27FC236}">
                <a16:creationId xmlns:a16="http://schemas.microsoft.com/office/drawing/2014/main" id="{33A7B526-240D-0F44-6709-0A94920F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16" y="4770987"/>
            <a:ext cx="1776502" cy="177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ITI Aayog - NITI Aayog added a new photo.">
            <a:extLst>
              <a:ext uri="{FF2B5EF4-FFF2-40B4-BE49-F238E27FC236}">
                <a16:creationId xmlns:a16="http://schemas.microsoft.com/office/drawing/2014/main" id="{F76F0B7A-850F-E28D-0E4D-229243B7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16" y="3234791"/>
            <a:ext cx="1801531" cy="180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51846D-B6A9-480E-2C42-089214C1DD7B}"/>
              </a:ext>
            </a:extLst>
          </p:cNvPr>
          <p:cNvSpPr txBox="1"/>
          <p:nvPr/>
        </p:nvSpPr>
        <p:spPr>
          <a:xfrm>
            <a:off x="367645" y="3337231"/>
            <a:ext cx="5203596" cy="29732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Google Shape;102;p14">
            <a:extLst>
              <a:ext uri="{FF2B5EF4-FFF2-40B4-BE49-F238E27FC236}">
                <a16:creationId xmlns:a16="http://schemas.microsoft.com/office/drawing/2014/main" id="{0A993A86-7D9E-7995-6D08-07524C9D756A}"/>
              </a:ext>
            </a:extLst>
          </p:cNvPr>
          <p:cNvSpPr/>
          <p:nvPr/>
        </p:nvSpPr>
        <p:spPr>
          <a:xfrm>
            <a:off x="6212266" y="288177"/>
            <a:ext cx="5393454" cy="6281646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Panel data covering multiple states over several years.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Human Development Index (HDI)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 Energy Poverty Index (MEPI)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 Variables: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Year fixed effects to account for time trends.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Factors: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Sanitation Access (%)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Coverage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 Fertility Rate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Drinking Water Source (%)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9240F2EF-FD51-B150-3AD0-DD15BBBC2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0E024-6979-894F-3EB5-98F507B2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9" y="3664386"/>
            <a:ext cx="4765281" cy="288900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9" name="Google Shape;102;p14">
            <a:extLst>
              <a:ext uri="{FF2B5EF4-FFF2-40B4-BE49-F238E27FC236}">
                <a16:creationId xmlns:a16="http://schemas.microsoft.com/office/drawing/2014/main" id="{7F7A315E-7E1E-84A5-0194-53790E721B54}"/>
              </a:ext>
            </a:extLst>
          </p:cNvPr>
          <p:cNvSpPr/>
          <p:nvPr/>
        </p:nvSpPr>
        <p:spPr>
          <a:xfrm>
            <a:off x="224444" y="811506"/>
            <a:ext cx="4929447" cy="2617494"/>
          </a:xfrm>
          <a:prstGeom prst="roundRect">
            <a:avLst>
              <a:gd name="adj" fmla="val 16667"/>
            </a:avLst>
          </a:prstGeom>
          <a:solidFill>
            <a:srgbClr val="4590B2"/>
          </a:solidFill>
          <a:ln>
            <a:noFill/>
          </a:ln>
          <a:effectLst>
            <a:outerShdw blurRad="44450" dist="27940" dir="5400000" algn="ctr">
              <a:srgbClr val="000000">
                <a:alpha val="317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Multidimensional Energy Poverty Index (MEPI) to compare energy poverty across Indian states over time using NFHS data.</a:t>
            </a:r>
            <a:endParaRPr lang="en-IN" sz="16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 to Electricity (%)</a:t>
            </a: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 to Clean Cooking Fuel (%)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Women having a bank or savings account (%) </a:t>
            </a:r>
          </a:p>
        </p:txBody>
      </p:sp>
      <p:sp>
        <p:nvSpPr>
          <p:cNvPr id="10" name="Google Shape;134;p17">
            <a:extLst>
              <a:ext uri="{FF2B5EF4-FFF2-40B4-BE49-F238E27FC236}">
                <a16:creationId xmlns:a16="http://schemas.microsoft.com/office/drawing/2014/main" id="{49D7A9C7-E747-E849-730A-A91EF1D9DC39}"/>
              </a:ext>
            </a:extLst>
          </p:cNvPr>
          <p:cNvSpPr txBox="1"/>
          <p:nvPr/>
        </p:nvSpPr>
        <p:spPr>
          <a:xfrm>
            <a:off x="4469168" y="135899"/>
            <a:ext cx="3461174" cy="400069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MEPI CONSTRUCTION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3D73E-3585-A1DD-9AB4-D2026513E4BE}"/>
              </a:ext>
            </a:extLst>
          </p:cNvPr>
          <p:cNvSpPr txBox="1"/>
          <p:nvPr/>
        </p:nvSpPr>
        <p:spPr>
          <a:xfrm>
            <a:off x="5370023" y="1069126"/>
            <a:ext cx="6500947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 Methods Considered: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Weighting: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indicators contribute equally.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Weighting: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Assigns higher weight to indicators with greater variability.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Weighting: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the first principal component to capture joint variability—results in a more balanced weighting scheme.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A5E9DD-0853-2548-2AB5-D7380E5A7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665646"/>
              </p:ext>
            </p:extLst>
          </p:nvPr>
        </p:nvGraphicFramePr>
        <p:xfrm>
          <a:off x="5370022" y="3664387"/>
          <a:ext cx="6500948" cy="288900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94072">
                  <a:extLst>
                    <a:ext uri="{9D8B030D-6E8A-4147-A177-3AD203B41FA5}">
                      <a16:colId xmlns:a16="http://schemas.microsoft.com/office/drawing/2014/main" val="3378497049"/>
                    </a:ext>
                  </a:extLst>
                </a:gridCol>
                <a:gridCol w="1129622">
                  <a:extLst>
                    <a:ext uri="{9D8B030D-6E8A-4147-A177-3AD203B41FA5}">
                      <a16:colId xmlns:a16="http://schemas.microsoft.com/office/drawing/2014/main" val="1294415549"/>
                    </a:ext>
                  </a:extLst>
                </a:gridCol>
                <a:gridCol w="1148292">
                  <a:extLst>
                    <a:ext uri="{9D8B030D-6E8A-4147-A177-3AD203B41FA5}">
                      <a16:colId xmlns:a16="http://schemas.microsoft.com/office/drawing/2014/main" val="3801852437"/>
                    </a:ext>
                  </a:extLst>
                </a:gridCol>
                <a:gridCol w="1328962">
                  <a:extLst>
                    <a:ext uri="{9D8B030D-6E8A-4147-A177-3AD203B41FA5}">
                      <a16:colId xmlns:a16="http://schemas.microsoft.com/office/drawing/2014/main" val="1035817469"/>
                    </a:ext>
                  </a:extLst>
                </a:gridCol>
              </a:tblGrid>
              <a:tr h="5216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Variables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MEPI PCA 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MEPI Equal 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MEPI Entropy 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5917757"/>
                  </a:ext>
                </a:extLst>
              </a:tr>
              <a:tr h="6309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 err="1">
                          <a:solidFill>
                            <a:srgbClr val="1F1F1F"/>
                          </a:solidFill>
                          <a:effectLst/>
                          <a:latin typeface="Bahnschrift SemiBold" panose="020B0502040204020203" pitchFamily="34" charset="0"/>
                        </a:rPr>
                        <a:t>Dep_Households</a:t>
                      </a:r>
                      <a:r>
                        <a:rPr lang="en-IN" sz="1600" b="1" u="none" strike="noStrike" dirty="0">
                          <a:solidFill>
                            <a:srgbClr val="1F1F1F"/>
                          </a:solidFill>
                          <a:effectLst/>
                          <a:latin typeface="Bahnschrift SemiBold" panose="020B0502040204020203" pitchFamily="34" charset="0"/>
                        </a:rPr>
                        <a:t> with electricity (%) </a:t>
                      </a:r>
                      <a:endParaRPr lang="en-IN" sz="1600" b="1" i="0" u="none" strike="noStrike" dirty="0">
                        <a:solidFill>
                          <a:srgbClr val="1F1F1F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0.218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0.333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0.756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9775090"/>
                  </a:ext>
                </a:extLst>
              </a:tr>
              <a:tr h="6966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Dep_Households</a:t>
                      </a: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using clean fuel for cooking (%)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0.327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0.333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0.088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0613778"/>
                  </a:ext>
                </a:extLst>
              </a:tr>
              <a:tr h="1039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Dep_Women</a:t>
                      </a:r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having a bank or savings account that they themselves use (%)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0.455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0.333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0.157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656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69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98FAD-4ADB-18DB-3005-DE006679B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4A6CEA-77A7-6985-7EE0-F2F4D3469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011632"/>
              </p:ext>
            </p:extLst>
          </p:nvPr>
        </p:nvGraphicFramePr>
        <p:xfrm>
          <a:off x="461394" y="1267084"/>
          <a:ext cx="5279530" cy="499231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55906">
                  <a:extLst>
                    <a:ext uri="{9D8B030D-6E8A-4147-A177-3AD203B41FA5}">
                      <a16:colId xmlns:a16="http://schemas.microsoft.com/office/drawing/2014/main" val="2285868238"/>
                    </a:ext>
                  </a:extLst>
                </a:gridCol>
                <a:gridCol w="1055906">
                  <a:extLst>
                    <a:ext uri="{9D8B030D-6E8A-4147-A177-3AD203B41FA5}">
                      <a16:colId xmlns:a16="http://schemas.microsoft.com/office/drawing/2014/main" val="1658870520"/>
                    </a:ext>
                  </a:extLst>
                </a:gridCol>
                <a:gridCol w="1055906">
                  <a:extLst>
                    <a:ext uri="{9D8B030D-6E8A-4147-A177-3AD203B41FA5}">
                      <a16:colId xmlns:a16="http://schemas.microsoft.com/office/drawing/2014/main" val="403454044"/>
                    </a:ext>
                  </a:extLst>
                </a:gridCol>
                <a:gridCol w="1055906">
                  <a:extLst>
                    <a:ext uri="{9D8B030D-6E8A-4147-A177-3AD203B41FA5}">
                      <a16:colId xmlns:a16="http://schemas.microsoft.com/office/drawing/2014/main" val="1041058505"/>
                    </a:ext>
                  </a:extLst>
                </a:gridCol>
                <a:gridCol w="1055906">
                  <a:extLst>
                    <a:ext uri="{9D8B030D-6E8A-4147-A177-3AD203B41FA5}">
                      <a16:colId xmlns:a16="http://schemas.microsoft.com/office/drawing/2014/main" val="2515922402"/>
                    </a:ext>
                  </a:extLst>
                </a:gridCol>
              </a:tblGrid>
              <a:tr h="9496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State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HDI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MEPI PCA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HDI Rank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MEPI Rank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3740829"/>
                  </a:ext>
                </a:extLst>
              </a:tr>
              <a:tr h="773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Punjab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71.90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0.351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9404555"/>
                  </a:ext>
                </a:extLst>
              </a:tr>
              <a:tr h="773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Kerala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68.93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0.351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2361949"/>
                  </a:ext>
                </a:extLst>
              </a:tr>
              <a:tr h="773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Mizoram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68.13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0.336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7693014"/>
                  </a:ext>
                </a:extLst>
              </a:tr>
              <a:tr h="9496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Himachal Pradesh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67.17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0.398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3736211"/>
                  </a:ext>
                </a:extLst>
              </a:tr>
              <a:tr h="77326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Haryana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66.53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0.430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7519494"/>
                  </a:ext>
                </a:extLst>
              </a:tr>
            </a:tbl>
          </a:graphicData>
        </a:graphic>
      </p:graphicFrame>
      <p:sp>
        <p:nvSpPr>
          <p:cNvPr id="8" name="Google Shape;134;p17">
            <a:extLst>
              <a:ext uri="{FF2B5EF4-FFF2-40B4-BE49-F238E27FC236}">
                <a16:creationId xmlns:a16="http://schemas.microsoft.com/office/drawing/2014/main" id="{D971E820-AED6-CB27-10F5-B56CFE8C7289}"/>
              </a:ext>
            </a:extLst>
          </p:cNvPr>
          <p:cNvSpPr txBox="1"/>
          <p:nvPr/>
        </p:nvSpPr>
        <p:spPr>
          <a:xfrm>
            <a:off x="461392" y="383067"/>
            <a:ext cx="5279532" cy="5231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 States based on HDI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34;p17">
            <a:extLst>
              <a:ext uri="{FF2B5EF4-FFF2-40B4-BE49-F238E27FC236}">
                <a16:creationId xmlns:a16="http://schemas.microsoft.com/office/drawing/2014/main" id="{8933DACB-CAB4-1FF0-46B0-4E07053D4904}"/>
              </a:ext>
            </a:extLst>
          </p:cNvPr>
          <p:cNvSpPr txBox="1"/>
          <p:nvPr/>
        </p:nvSpPr>
        <p:spPr>
          <a:xfrm>
            <a:off x="6240544" y="383066"/>
            <a:ext cx="5402085" cy="5231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 States based on HDI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3E8A1B-FA29-A04D-C0F2-40D259255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43377"/>
              </p:ext>
            </p:extLst>
          </p:nvPr>
        </p:nvGraphicFramePr>
        <p:xfrm>
          <a:off x="6363099" y="1267084"/>
          <a:ext cx="5279530" cy="49923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55906">
                  <a:extLst>
                    <a:ext uri="{9D8B030D-6E8A-4147-A177-3AD203B41FA5}">
                      <a16:colId xmlns:a16="http://schemas.microsoft.com/office/drawing/2014/main" val="2277441004"/>
                    </a:ext>
                  </a:extLst>
                </a:gridCol>
                <a:gridCol w="1055906">
                  <a:extLst>
                    <a:ext uri="{9D8B030D-6E8A-4147-A177-3AD203B41FA5}">
                      <a16:colId xmlns:a16="http://schemas.microsoft.com/office/drawing/2014/main" val="3368301562"/>
                    </a:ext>
                  </a:extLst>
                </a:gridCol>
                <a:gridCol w="1055906">
                  <a:extLst>
                    <a:ext uri="{9D8B030D-6E8A-4147-A177-3AD203B41FA5}">
                      <a16:colId xmlns:a16="http://schemas.microsoft.com/office/drawing/2014/main" val="3103098684"/>
                    </a:ext>
                  </a:extLst>
                </a:gridCol>
                <a:gridCol w="1055906">
                  <a:extLst>
                    <a:ext uri="{9D8B030D-6E8A-4147-A177-3AD203B41FA5}">
                      <a16:colId xmlns:a16="http://schemas.microsoft.com/office/drawing/2014/main" val="631550738"/>
                    </a:ext>
                  </a:extLst>
                </a:gridCol>
                <a:gridCol w="1055906">
                  <a:extLst>
                    <a:ext uri="{9D8B030D-6E8A-4147-A177-3AD203B41FA5}">
                      <a16:colId xmlns:a16="http://schemas.microsoft.com/office/drawing/2014/main" val="4191743494"/>
                    </a:ext>
                  </a:extLst>
                </a:gridCol>
              </a:tblGrid>
              <a:tr h="9038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State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HDI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MEPI PCA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HDI Rank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MEPI Rank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5987932"/>
                  </a:ext>
                </a:extLst>
              </a:tr>
              <a:tr h="9038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Uttar Pradesh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42.90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0.526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2586196"/>
                  </a:ext>
                </a:extLst>
              </a:tr>
              <a:tr h="760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Odisha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40.33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0.534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332249"/>
                  </a:ext>
                </a:extLst>
              </a:tr>
              <a:tr h="760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Assam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39.80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0.545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3493734"/>
                  </a:ext>
                </a:extLst>
              </a:tr>
              <a:tr h="9038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Jharkhand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38.70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0.514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6414488"/>
                  </a:ext>
                </a:extLst>
              </a:tr>
              <a:tr h="7602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Bihar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34.43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0.627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283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69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1B8364-831E-DC21-8BE3-DBB116028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357502"/>
              </p:ext>
            </p:extLst>
          </p:nvPr>
        </p:nvGraphicFramePr>
        <p:xfrm>
          <a:off x="461392" y="1012549"/>
          <a:ext cx="5402082" cy="518084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00694">
                  <a:extLst>
                    <a:ext uri="{9D8B030D-6E8A-4147-A177-3AD203B41FA5}">
                      <a16:colId xmlns:a16="http://schemas.microsoft.com/office/drawing/2014/main" val="2285868238"/>
                    </a:ext>
                  </a:extLst>
                </a:gridCol>
                <a:gridCol w="1800694">
                  <a:extLst>
                    <a:ext uri="{9D8B030D-6E8A-4147-A177-3AD203B41FA5}">
                      <a16:colId xmlns:a16="http://schemas.microsoft.com/office/drawing/2014/main" val="1041058505"/>
                    </a:ext>
                  </a:extLst>
                </a:gridCol>
                <a:gridCol w="1800694">
                  <a:extLst>
                    <a:ext uri="{9D8B030D-6E8A-4147-A177-3AD203B41FA5}">
                      <a16:colId xmlns:a16="http://schemas.microsoft.com/office/drawing/2014/main" val="2515922402"/>
                    </a:ext>
                  </a:extLst>
                </a:gridCol>
              </a:tblGrid>
              <a:tr h="4529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State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HDI Growth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</a:rPr>
                        <a:t>MEPI Growth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3740829"/>
                  </a:ext>
                </a:extLst>
              </a:tr>
              <a:tr h="45295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Goa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90.1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-58.8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9404555"/>
                  </a:ext>
                </a:extLst>
              </a:tr>
              <a:tr h="45295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Odisha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55.3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-41.5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2361949"/>
                  </a:ext>
                </a:extLst>
              </a:tr>
              <a:tr h="45295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Bihar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48.7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-37.2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7693014"/>
                  </a:ext>
                </a:extLst>
              </a:tr>
              <a:tr h="45295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Chhattisgarh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44.1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-36.2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3736211"/>
                  </a:ext>
                </a:extLst>
              </a:tr>
              <a:tr h="45295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Madhya Pradesh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42.1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-45.7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7519494"/>
                  </a:ext>
                </a:extLst>
              </a:tr>
              <a:tr h="45295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Rajasthan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40.5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-37.9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35620981"/>
                  </a:ext>
                </a:extLst>
              </a:tr>
              <a:tr h="45295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Uttar Pradesh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39.3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-38.7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4514478"/>
                  </a:ext>
                </a:extLst>
              </a:tr>
              <a:tr h="45295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Assam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38.8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-37.7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0227893"/>
                  </a:ext>
                </a:extLst>
              </a:tr>
              <a:tr h="45295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Andhra Pradesh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36.6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-50.1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1047380"/>
                  </a:ext>
                </a:extLst>
              </a:tr>
              <a:tr h="65129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Jharkhand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35.6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-50.3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9683377"/>
                  </a:ext>
                </a:extLst>
              </a:tr>
            </a:tbl>
          </a:graphicData>
        </a:graphic>
      </p:graphicFrame>
      <p:sp>
        <p:nvSpPr>
          <p:cNvPr id="8" name="Google Shape;134;p17">
            <a:extLst>
              <a:ext uri="{FF2B5EF4-FFF2-40B4-BE49-F238E27FC236}">
                <a16:creationId xmlns:a16="http://schemas.microsoft.com/office/drawing/2014/main" id="{03C8BAD9-EBDF-2C89-0911-172B56D394C9}"/>
              </a:ext>
            </a:extLst>
          </p:cNvPr>
          <p:cNvSpPr txBox="1"/>
          <p:nvPr/>
        </p:nvSpPr>
        <p:spPr>
          <a:xfrm>
            <a:off x="461392" y="383067"/>
            <a:ext cx="5402082" cy="4000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States with Highest HDI Growth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34;p17">
            <a:extLst>
              <a:ext uri="{FF2B5EF4-FFF2-40B4-BE49-F238E27FC236}">
                <a16:creationId xmlns:a16="http://schemas.microsoft.com/office/drawing/2014/main" id="{DEB7887A-743E-0DC5-B199-5D6653626E5C}"/>
              </a:ext>
            </a:extLst>
          </p:cNvPr>
          <p:cNvSpPr txBox="1"/>
          <p:nvPr/>
        </p:nvSpPr>
        <p:spPr>
          <a:xfrm>
            <a:off x="6240544" y="383066"/>
            <a:ext cx="5402085" cy="4000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sz="20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 States with Lowest HDI Growth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2E8041-C1BE-DE98-458B-07CAC7307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90241"/>
              </p:ext>
            </p:extLst>
          </p:nvPr>
        </p:nvGraphicFramePr>
        <p:xfrm>
          <a:off x="6240544" y="1012560"/>
          <a:ext cx="5402082" cy="51808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00694">
                  <a:extLst>
                    <a:ext uri="{9D8B030D-6E8A-4147-A177-3AD203B41FA5}">
                      <a16:colId xmlns:a16="http://schemas.microsoft.com/office/drawing/2014/main" val="2277441004"/>
                    </a:ext>
                  </a:extLst>
                </a:gridCol>
                <a:gridCol w="1800694">
                  <a:extLst>
                    <a:ext uri="{9D8B030D-6E8A-4147-A177-3AD203B41FA5}">
                      <a16:colId xmlns:a16="http://schemas.microsoft.com/office/drawing/2014/main" val="631550738"/>
                    </a:ext>
                  </a:extLst>
                </a:gridCol>
                <a:gridCol w="1800694">
                  <a:extLst>
                    <a:ext uri="{9D8B030D-6E8A-4147-A177-3AD203B41FA5}">
                      <a16:colId xmlns:a16="http://schemas.microsoft.com/office/drawing/2014/main" val="4191743494"/>
                    </a:ext>
                  </a:extLst>
                </a:gridCol>
              </a:tblGrid>
              <a:tr h="5020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HDI Growth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FFFFFF"/>
                          </a:solidFill>
                          <a:effectLst/>
                          <a:latin typeface="Bahnschrift SemiBold" panose="020B0502040204020203" pitchFamily="34" charset="0"/>
                          <a:cs typeface="Times New Roman" panose="02020603050405020304" pitchFamily="18" charset="0"/>
                        </a:rPr>
                        <a:t>MEPI Growth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Bahnschrift SemiBold" panose="020B05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5987932"/>
                  </a:ext>
                </a:extLst>
              </a:tr>
              <a:tr h="467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Haryana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25.0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-39.5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149908"/>
                  </a:ext>
                </a:extLst>
              </a:tr>
              <a:tr h="467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Maharashtra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24.6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-19.4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2586196"/>
                  </a:ext>
                </a:extLst>
              </a:tr>
              <a:tr h="467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Uttarakhand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23.9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-39.5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332249"/>
                  </a:ext>
                </a:extLst>
              </a:tr>
              <a:tr h="467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Himachal Pradesh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-34.2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3493734"/>
                  </a:ext>
                </a:extLst>
              </a:tr>
              <a:tr h="467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Mizoram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21.1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-48.5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6414488"/>
                  </a:ext>
                </a:extLst>
              </a:tr>
              <a:tr h="467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Sikkim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21.0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-43.6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2832795"/>
                  </a:ext>
                </a:extLst>
              </a:tr>
              <a:tr h="467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Kerala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20.1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-42.1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2723917"/>
                  </a:ext>
                </a:extLst>
              </a:tr>
              <a:tr h="467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Gujarat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19.1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-34.6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914448"/>
                  </a:ext>
                </a:extLst>
              </a:tr>
              <a:tr h="467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Telangana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17.9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-58.0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166774"/>
                  </a:ext>
                </a:extLst>
              </a:tr>
              <a:tr h="467877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Punjab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17.5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-47.9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8296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53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8586B6-77E2-E816-0119-E980A7EA4BBA}"/>
              </a:ext>
            </a:extLst>
          </p:cNvPr>
          <p:cNvSpPr/>
          <p:nvPr/>
        </p:nvSpPr>
        <p:spPr>
          <a:xfrm>
            <a:off x="8898903" y="282804"/>
            <a:ext cx="2809187" cy="6099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6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Cluster 0 (High MEPI, Low HDI)</a:t>
            </a:r>
            <a:r>
              <a:rPr lang="en-IN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→ States with high energy poverty (MEPI), lower HDI, and poorer living conditions</a:t>
            </a:r>
          </a:p>
          <a:p>
            <a:pPr algn="just"/>
            <a:r>
              <a:rPr lang="en-IN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Examples: Bihar, Odisha, UP, Assam</a:t>
            </a:r>
          </a:p>
          <a:p>
            <a:pPr algn="just"/>
            <a:endParaRPr lang="en-IN" sz="16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IN" sz="16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Cluster 1 (Low MEPI, High HDI)</a:t>
            </a:r>
            <a:r>
              <a:rPr lang="en-IN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→ Developed states with lower energy poverty and better human development</a:t>
            </a:r>
          </a:p>
          <a:p>
            <a:pPr algn="just"/>
            <a:r>
              <a:rPr lang="en-IN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Examples: Kerala, Himachal Pradesh, Goa</a:t>
            </a:r>
          </a:p>
          <a:p>
            <a:pPr algn="just"/>
            <a:endParaRPr lang="en-IN" sz="16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IN" sz="16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Cluster 2 (Intermediate Group)</a:t>
            </a:r>
            <a:r>
              <a:rPr lang="en-IN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→ Moderate development, mixed energy access levels</a:t>
            </a:r>
          </a:p>
          <a:p>
            <a:pPr algn="just"/>
            <a:r>
              <a:rPr lang="en-IN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Examples: Rajasthan, Gujarat, Maharashtra</a:t>
            </a:r>
          </a:p>
          <a:p>
            <a:pPr algn="ctr"/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79B43-F35C-ACE0-7BE9-5E73E7A0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9" y="876693"/>
            <a:ext cx="8226457" cy="5061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Google Shape;134;p17">
            <a:extLst>
              <a:ext uri="{FF2B5EF4-FFF2-40B4-BE49-F238E27FC236}">
                <a16:creationId xmlns:a16="http://schemas.microsoft.com/office/drawing/2014/main" id="{65BF594F-5E0C-5F62-CF99-3689E740F8C6}"/>
              </a:ext>
            </a:extLst>
          </p:cNvPr>
          <p:cNvSpPr txBox="1"/>
          <p:nvPr/>
        </p:nvSpPr>
        <p:spPr>
          <a:xfrm>
            <a:off x="2914688" y="282804"/>
            <a:ext cx="3461174" cy="400069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Analysis</a:t>
            </a:r>
            <a:endParaRPr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4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09F94-CE58-3CAA-B017-3521F4B0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05" y="134158"/>
            <a:ext cx="7151836" cy="66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1411</Words>
  <Application>Microsoft Office PowerPoint</Application>
  <PresentationFormat>Widescreen</PresentationFormat>
  <Paragraphs>294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Bahnschrift SemiBold</vt:lpstr>
      <vt:lpstr>Calibri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Pulkit</dc:creator>
  <cp:lastModifiedBy>Pulkit  Garg</cp:lastModifiedBy>
  <cp:revision>57</cp:revision>
  <dcterms:modified xsi:type="dcterms:W3CDTF">2025-06-22T17:01:37Z</dcterms:modified>
</cp:coreProperties>
</file>