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76" r:id="rId8"/>
    <p:sldId id="267" r:id="rId9"/>
    <p:sldId id="268" r:id="rId10"/>
    <p:sldId id="277" r:id="rId11"/>
    <p:sldId id="269" r:id="rId12"/>
    <p:sldId id="270" r:id="rId13"/>
    <p:sldId id="271" r:id="rId14"/>
    <p:sldId id="263" r:id="rId15"/>
    <p:sldId id="278" r:id="rId16"/>
    <p:sldId id="272" r:id="rId17"/>
    <p:sldId id="264" r:id="rId18"/>
    <p:sldId id="265" r:id="rId19"/>
    <p:sldId id="273" r:id="rId20"/>
    <p:sldId id="275" r:id="rId21"/>
    <p:sldId id="274" r:id="rId22"/>
    <p:sldId id="279" r:id="rId23"/>
    <p:sldId id="280" r:id="rId24"/>
    <p:sldId id="281" r:id="rId25"/>
    <p:sldId id="282" r:id="rId26"/>
    <p:sldId id="283" r:id="rId27"/>
    <p:sldId id="284" r:id="rId28"/>
    <p:sldId id="262" r:id="rId29"/>
    <p:sldId id="26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1710A2-1134-488A-B01D-276F353A678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710A2-1134-488A-B01D-276F353A678A}"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7DF79A7-719B-4446-9198-1379E54AACEF}" type="datetimeFigureOut">
              <a:rPr lang="en-IN" smtClean="0"/>
              <a:pPr/>
              <a:t>19-04-2018</a:t>
            </a:fld>
            <a:endParaRPr lang="en-IN"/>
          </a:p>
        </p:txBody>
      </p:sp>
      <p:sp>
        <p:nvSpPr>
          <p:cNvPr id="9" name="Slide Number Placeholder 8"/>
          <p:cNvSpPr>
            <a:spLocks noGrp="1"/>
          </p:cNvSpPr>
          <p:nvPr>
            <p:ph type="sldNum" sz="quarter" idx="11"/>
          </p:nvPr>
        </p:nvSpPr>
        <p:spPr/>
        <p:txBody>
          <a:bodyPr/>
          <a:lstStyle/>
          <a:p>
            <a:fld id="{6F1710A2-1134-488A-B01D-276F353A678A}"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F1710A2-1134-488A-B01D-276F353A678A}"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7DF79A7-719B-4446-9198-1379E54AACEF}" type="datetimeFigureOut">
              <a:rPr lang="en-IN" smtClean="0"/>
              <a:pPr/>
              <a:t>19-04-2018</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QUIT IT</a:t>
            </a:r>
            <a:endParaRPr lang="en-IN" dirty="0"/>
          </a:p>
        </p:txBody>
      </p:sp>
      <p:sp>
        <p:nvSpPr>
          <p:cNvPr id="3" name="Subtitle 2"/>
          <p:cNvSpPr>
            <a:spLocks noGrp="1"/>
          </p:cNvSpPr>
          <p:nvPr>
            <p:ph type="subTitle" idx="1"/>
          </p:nvPr>
        </p:nvSpPr>
        <p:spPr/>
        <p:txBody>
          <a:bodyPr>
            <a:normAutofit lnSpcReduction="10000"/>
          </a:bodyPr>
          <a:lstStyle/>
          <a:p>
            <a:pPr algn="r"/>
            <a:r>
              <a:rPr lang="en-IN" dirty="0" smtClean="0"/>
              <a:t>-RISHABH KAKRYA</a:t>
            </a:r>
          </a:p>
          <a:p>
            <a:pPr algn="r"/>
            <a:r>
              <a:rPr lang="en-IN" dirty="0" smtClean="0"/>
              <a:t>AYUSH VAID</a:t>
            </a:r>
          </a:p>
          <a:p>
            <a:pPr algn="r"/>
            <a:r>
              <a:rPr lang="en-IN" dirty="0" smtClean="0"/>
              <a:t>PULKIT GUPTA</a:t>
            </a:r>
            <a:endParaRPr lang="en-IN" dirty="0"/>
          </a:p>
        </p:txBody>
      </p:sp>
    </p:spTree>
    <p:extLst>
      <p:ext uri="{BB962C8B-B14F-4D97-AF65-F5344CB8AC3E}">
        <p14:creationId xmlns="" xmlns:p14="http://schemas.microsoft.com/office/powerpoint/2010/main" val="255424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ACTIVITY DIAGRAM</a:t>
            </a:r>
            <a:endParaRPr lang="en-US" dirty="0"/>
          </a:p>
        </p:txBody>
      </p:sp>
      <p:pic>
        <p:nvPicPr>
          <p:cNvPr id="4" name="Content Placeholder 3"/>
          <p:cNvPicPr>
            <a:picLocks noGrp="1"/>
          </p:cNvPicPr>
          <p:nvPr>
            <p:ph idx="1"/>
          </p:nvPr>
        </p:nvPicPr>
        <p:blipFill>
          <a:blip r:embed="rId2"/>
          <a:srcRect/>
          <a:stretch>
            <a:fillRect/>
          </a:stretch>
        </p:blipFill>
        <p:spPr bwMode="auto">
          <a:xfrm>
            <a:off x="609600" y="1219200"/>
            <a:ext cx="7543800" cy="5410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11" name="Content Placeholder 10"/>
          <p:cNvPicPr>
            <a:picLocks noGrp="1"/>
          </p:cNvPicPr>
          <p:nvPr>
            <p:ph sz="half" idx="1"/>
          </p:nvPr>
        </p:nvPicPr>
        <p:blipFill>
          <a:blip r:embed="rId2"/>
          <a:srcRect/>
          <a:stretch>
            <a:fillRect/>
          </a:stretch>
        </p:blipFill>
        <p:spPr bwMode="auto">
          <a:xfrm>
            <a:off x="609600" y="1536700"/>
            <a:ext cx="3429000" cy="4589463"/>
          </a:xfrm>
          <a:prstGeom prst="rect">
            <a:avLst/>
          </a:prstGeom>
          <a:noFill/>
          <a:ln w="9525">
            <a:noFill/>
            <a:miter lim="800000"/>
            <a:headEnd/>
            <a:tailEnd/>
          </a:ln>
        </p:spPr>
      </p:pic>
      <p:pic>
        <p:nvPicPr>
          <p:cNvPr id="13" name="Content Placeholder 12" descr="C:\Users\pulkit gupta\Downloads\Screenshot_20180211-115052.png"/>
          <p:cNvPicPr>
            <a:picLocks noGrp="1"/>
          </p:cNvPicPr>
          <p:nvPr>
            <p:ph sz="half" idx="2"/>
          </p:nvPr>
        </p:nvPicPr>
        <p:blipFill>
          <a:blip r:embed="rId3" cstate="print"/>
          <a:srcRect/>
          <a:stretch>
            <a:fillRect/>
          </a:stretch>
        </p:blipFill>
        <p:spPr bwMode="auto">
          <a:xfrm>
            <a:off x="4495800" y="1524000"/>
            <a:ext cx="3276600" cy="45719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533400" y="1536700"/>
            <a:ext cx="3429000" cy="4589463"/>
          </a:xfrm>
          <a:prstGeom prst="rect">
            <a:avLst/>
          </a:prstGeom>
          <a:noFill/>
          <a:ln w="9525">
            <a:noFill/>
            <a:miter lim="800000"/>
            <a:headEnd/>
            <a:tailEnd/>
          </a:ln>
        </p:spPr>
      </p:pic>
      <p:pic>
        <p:nvPicPr>
          <p:cNvPr id="6" name="Content Placeholder 8"/>
          <p:cNvPicPr>
            <a:picLocks noGrp="1"/>
          </p:cNvPicPr>
          <p:nvPr>
            <p:ph sz="half" idx="2"/>
          </p:nvPr>
        </p:nvPicPr>
        <p:blipFill>
          <a:blip r:embed="rId3"/>
          <a:srcRect/>
          <a:stretch>
            <a:fillRect/>
          </a:stretch>
        </p:blipFill>
        <p:spPr bwMode="auto">
          <a:xfrm>
            <a:off x="4419601" y="1536700"/>
            <a:ext cx="3429000" cy="45894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609600" y="1536700"/>
            <a:ext cx="3429000" cy="4589463"/>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419600" y="1536700"/>
            <a:ext cx="3429000" cy="45894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7" name="Content Placeholder 6"/>
          <p:cNvPicPr>
            <a:picLocks noGrp="1"/>
          </p:cNvPicPr>
          <p:nvPr>
            <p:ph sz="half" idx="1"/>
          </p:nvPr>
        </p:nvPicPr>
        <p:blipFill>
          <a:blip r:embed="rId2"/>
          <a:srcRect/>
          <a:stretch>
            <a:fillRect/>
          </a:stretch>
        </p:blipFill>
        <p:spPr bwMode="auto">
          <a:xfrm>
            <a:off x="609600" y="1582737"/>
            <a:ext cx="3505200" cy="4589463"/>
          </a:xfrm>
          <a:prstGeom prst="rect">
            <a:avLst/>
          </a:prstGeom>
          <a:noFill/>
          <a:ln w="9525">
            <a:noFill/>
            <a:miter lim="800000"/>
            <a:headEnd/>
            <a:tailEnd/>
          </a:ln>
        </p:spPr>
      </p:pic>
      <p:pic>
        <p:nvPicPr>
          <p:cNvPr id="9" name="Content Placeholder 8"/>
          <p:cNvPicPr>
            <a:picLocks noGrp="1"/>
          </p:cNvPicPr>
          <p:nvPr>
            <p:ph sz="half" idx="2"/>
          </p:nvPr>
        </p:nvPicPr>
        <p:blipFill>
          <a:blip r:embed="rId3" cstate="print"/>
          <a:srcRect/>
          <a:stretch>
            <a:fillRect/>
          </a:stretch>
        </p:blipFill>
        <p:spPr bwMode="auto">
          <a:xfrm>
            <a:off x="4648200" y="1600200"/>
            <a:ext cx="3124200" cy="4419599"/>
          </a:xfrm>
          <a:prstGeom prst="rect">
            <a:avLst/>
          </a:prstGeom>
          <a:noFill/>
          <a:ln w="9525">
            <a:noFill/>
            <a:miter lim="800000"/>
            <a:headEnd/>
            <a:tailEnd/>
          </a:ln>
        </p:spPr>
      </p:pic>
    </p:spTree>
    <p:extLst>
      <p:ext uri="{BB962C8B-B14F-4D97-AF65-F5344CB8AC3E}">
        <p14:creationId xmlns="" xmlns:p14="http://schemas.microsoft.com/office/powerpoint/2010/main" val="356138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9" name="Content Placeholder 8"/>
          <p:cNvPicPr>
            <a:picLocks noGrp="1"/>
          </p:cNvPicPr>
          <p:nvPr>
            <p:ph sz="half" idx="2"/>
          </p:nvPr>
        </p:nvPicPr>
        <p:blipFill>
          <a:blip r:embed="rId2"/>
          <a:srcRect/>
          <a:stretch>
            <a:fillRect/>
          </a:stretch>
        </p:blipFill>
        <p:spPr bwMode="auto">
          <a:xfrm>
            <a:off x="4495800" y="1536700"/>
            <a:ext cx="3352800" cy="4589463"/>
          </a:xfrm>
          <a:prstGeom prst="rect">
            <a:avLst/>
          </a:prstGeom>
          <a:noFill/>
          <a:ln w="9525">
            <a:noFill/>
            <a:miter lim="800000"/>
            <a:headEnd/>
            <a:tailEnd/>
          </a:ln>
        </p:spPr>
      </p:pic>
      <p:pic>
        <p:nvPicPr>
          <p:cNvPr id="11" name="Content Placeholder 10"/>
          <p:cNvPicPr>
            <a:picLocks noGrp="1"/>
          </p:cNvPicPr>
          <p:nvPr>
            <p:ph sz="half" idx="1"/>
          </p:nvPr>
        </p:nvPicPr>
        <p:blipFill>
          <a:blip r:embed="rId3"/>
          <a:srcRect/>
          <a:stretch>
            <a:fillRect/>
          </a:stretch>
        </p:blipFill>
        <p:spPr bwMode="auto">
          <a:xfrm>
            <a:off x="533401" y="1536700"/>
            <a:ext cx="3429000" cy="458946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533400" y="1524000"/>
            <a:ext cx="3581400" cy="4589463"/>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419600" y="1536700"/>
            <a:ext cx="3352800" cy="45894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11" name="Content Placeholder 10"/>
          <p:cNvPicPr>
            <a:picLocks noGrp="1"/>
          </p:cNvPicPr>
          <p:nvPr>
            <p:ph sz="half" idx="2"/>
          </p:nvPr>
        </p:nvPicPr>
        <p:blipFill>
          <a:blip r:embed="rId2"/>
          <a:srcRect/>
          <a:stretch>
            <a:fillRect/>
          </a:stretch>
        </p:blipFill>
        <p:spPr bwMode="auto">
          <a:xfrm>
            <a:off x="4439002" y="1536700"/>
            <a:ext cx="3618796" cy="4589463"/>
          </a:xfrm>
          <a:prstGeom prst="rect">
            <a:avLst/>
          </a:prstGeom>
          <a:noFill/>
          <a:ln w="9525">
            <a:noFill/>
            <a:miter lim="800000"/>
            <a:headEnd/>
            <a:tailEnd/>
          </a:ln>
        </p:spPr>
      </p:pic>
      <p:pic>
        <p:nvPicPr>
          <p:cNvPr id="6" name="Content Placeholder 5"/>
          <p:cNvPicPr>
            <a:picLocks noGrp="1"/>
          </p:cNvPicPr>
          <p:nvPr>
            <p:ph sz="half" idx="1"/>
          </p:nvPr>
        </p:nvPicPr>
        <p:blipFill>
          <a:blip r:embed="rId3"/>
          <a:srcRect/>
          <a:stretch>
            <a:fillRect/>
          </a:stretch>
        </p:blipFill>
        <p:spPr bwMode="auto">
          <a:xfrm>
            <a:off x="533400" y="1536700"/>
            <a:ext cx="3505200" cy="4589463"/>
          </a:xfrm>
          <a:prstGeom prst="rect">
            <a:avLst/>
          </a:prstGeom>
          <a:noFill/>
          <a:ln w="9525">
            <a:noFill/>
            <a:miter lim="800000"/>
            <a:headEnd/>
            <a:tailEnd/>
          </a:ln>
        </p:spPr>
      </p:pic>
    </p:spTree>
    <p:extLst>
      <p:ext uri="{BB962C8B-B14F-4D97-AF65-F5344CB8AC3E}">
        <p14:creationId xmlns="" xmlns:p14="http://schemas.microsoft.com/office/powerpoint/2010/main" val="796922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9" name="Content Placeholder 8"/>
          <p:cNvPicPr>
            <a:picLocks noGrp="1"/>
          </p:cNvPicPr>
          <p:nvPr>
            <p:ph sz="half" idx="1"/>
          </p:nvPr>
        </p:nvPicPr>
        <p:blipFill>
          <a:blip r:embed="rId2"/>
          <a:srcRect/>
          <a:stretch>
            <a:fillRect/>
          </a:stretch>
        </p:blipFill>
        <p:spPr bwMode="auto">
          <a:xfrm>
            <a:off x="597110" y="1536700"/>
            <a:ext cx="3593889" cy="4589463"/>
          </a:xfrm>
          <a:prstGeom prst="rect">
            <a:avLst/>
          </a:prstGeom>
          <a:noFill/>
          <a:ln w="9525">
            <a:noFill/>
            <a:miter lim="800000"/>
            <a:headEnd/>
            <a:tailEnd/>
          </a:ln>
        </p:spPr>
      </p:pic>
      <p:pic>
        <p:nvPicPr>
          <p:cNvPr id="11" name="Content Placeholder 10"/>
          <p:cNvPicPr>
            <a:picLocks noGrp="1"/>
          </p:cNvPicPr>
          <p:nvPr>
            <p:ph sz="half" idx="2"/>
          </p:nvPr>
        </p:nvPicPr>
        <p:blipFill>
          <a:blip r:embed="rId3"/>
          <a:srcRect/>
          <a:stretch>
            <a:fillRect/>
          </a:stretch>
        </p:blipFill>
        <p:spPr bwMode="auto">
          <a:xfrm>
            <a:off x="4572000" y="1536700"/>
            <a:ext cx="3352800" cy="4589463"/>
          </a:xfrm>
          <a:prstGeom prst="rect">
            <a:avLst/>
          </a:prstGeom>
          <a:noFill/>
          <a:ln w="9525">
            <a:noFill/>
            <a:miter lim="800000"/>
            <a:headEnd/>
            <a:tailEnd/>
          </a:ln>
        </p:spPr>
      </p:pic>
    </p:spTree>
    <p:extLst>
      <p:ext uri="{BB962C8B-B14F-4D97-AF65-F5344CB8AC3E}">
        <p14:creationId xmlns="" xmlns:p14="http://schemas.microsoft.com/office/powerpoint/2010/main" val="197483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SCREENSHOTS</a:t>
            </a:r>
            <a:endParaRPr lang="en-US" dirty="0"/>
          </a:p>
        </p:txBody>
      </p:sp>
      <p:pic>
        <p:nvPicPr>
          <p:cNvPr id="7" name="Content Placeholder 6"/>
          <p:cNvPicPr>
            <a:picLocks noGrp="1"/>
          </p:cNvPicPr>
          <p:nvPr>
            <p:ph sz="half" idx="1"/>
          </p:nvPr>
        </p:nvPicPr>
        <p:blipFill>
          <a:blip r:embed="rId2"/>
          <a:stretch>
            <a:fillRect/>
          </a:stretch>
        </p:blipFill>
        <p:spPr bwMode="auto">
          <a:xfrm>
            <a:off x="609600" y="1536700"/>
            <a:ext cx="3276600" cy="4589463"/>
          </a:xfrm>
          <a:prstGeom prst="rect">
            <a:avLst/>
          </a:prstGeom>
          <a:noFill/>
          <a:ln w="9525">
            <a:noFill/>
            <a:miter lim="800000"/>
            <a:headEnd/>
            <a:tailEnd/>
          </a:ln>
        </p:spPr>
      </p:pic>
      <p:pic>
        <p:nvPicPr>
          <p:cNvPr id="9" name="Content Placeholder 8"/>
          <p:cNvPicPr>
            <a:picLocks noGrp="1"/>
          </p:cNvPicPr>
          <p:nvPr>
            <p:ph sz="half" idx="2"/>
          </p:nvPr>
        </p:nvPicPr>
        <p:blipFill>
          <a:blip r:embed="rId3"/>
          <a:srcRect/>
          <a:stretch>
            <a:fillRect/>
          </a:stretch>
        </p:blipFill>
        <p:spPr bwMode="auto">
          <a:xfrm>
            <a:off x="4419600" y="1524001"/>
            <a:ext cx="3657600" cy="444499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sz="2400" dirty="0" smtClean="0"/>
              <a:t>Smoking in India has been known since at least 2000 BC when cannabis was smoked and is first mentioned in the </a:t>
            </a:r>
            <a:r>
              <a:rPr lang="en-IN" sz="2400" i="1" dirty="0" err="1" smtClean="0"/>
              <a:t>Atharvaveda</a:t>
            </a:r>
            <a:r>
              <a:rPr lang="en-IN" sz="2400" dirty="0" smtClean="0"/>
              <a:t>, which dates back a few hundred years BC.</a:t>
            </a:r>
          </a:p>
          <a:p>
            <a:r>
              <a:rPr lang="en-IN" sz="2400" dirty="0"/>
              <a:t>According to the World Health Organization (WHO), India is home to 12% of the world’s smokers</a:t>
            </a:r>
            <a:r>
              <a:rPr lang="en-IN" sz="2400" dirty="0" smtClean="0"/>
              <a:t>.</a:t>
            </a:r>
          </a:p>
          <a:p>
            <a:r>
              <a:rPr lang="en-IN" sz="2400" dirty="0"/>
              <a:t>As of 2015, the number of men smoking tobacco in rose to 108 million, an increase of 36%, between 1998 and 2015 </a:t>
            </a:r>
            <a:r>
              <a:rPr lang="en-IN" sz="2400" dirty="0" smtClean="0"/>
              <a:t>.</a:t>
            </a:r>
          </a:p>
          <a:p>
            <a:r>
              <a:rPr lang="en-IN" sz="2400" dirty="0"/>
              <a:t>About 6 million people die of tobacco use globally every year and India accounts for 1/6th of the total </a:t>
            </a:r>
            <a:r>
              <a:rPr lang="en-IN" sz="2400" dirty="0" smtClean="0"/>
              <a:t>deaths.[1]</a:t>
            </a:r>
            <a:endParaRPr lang="en-IN" sz="2400" dirty="0"/>
          </a:p>
        </p:txBody>
      </p:sp>
    </p:spTree>
    <p:extLst>
      <p:ext uri="{BB962C8B-B14F-4D97-AF65-F5344CB8AC3E}">
        <p14:creationId xmlns="" xmlns:p14="http://schemas.microsoft.com/office/powerpoint/2010/main" val="289228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SCREENSHOTS</a:t>
            </a:r>
            <a:endParaRPr lang="en-US" dirty="0"/>
          </a:p>
        </p:txBody>
      </p:sp>
      <p:pic>
        <p:nvPicPr>
          <p:cNvPr id="7" name="Content Placeholder 6"/>
          <p:cNvPicPr>
            <a:picLocks noGrp="1"/>
          </p:cNvPicPr>
          <p:nvPr>
            <p:ph sz="half" idx="1"/>
          </p:nvPr>
        </p:nvPicPr>
        <p:blipFill>
          <a:blip r:embed="rId2"/>
          <a:srcRect/>
          <a:stretch>
            <a:fillRect/>
          </a:stretch>
        </p:blipFill>
        <p:spPr bwMode="auto">
          <a:xfrm>
            <a:off x="625449" y="1536700"/>
            <a:ext cx="3321102" cy="4589463"/>
          </a:xfrm>
          <a:prstGeom prst="rect">
            <a:avLst/>
          </a:prstGeom>
          <a:noFill/>
          <a:ln w="9525">
            <a:noFill/>
            <a:miter lim="800000"/>
            <a:headEnd/>
            <a:tailEnd/>
          </a:ln>
        </p:spPr>
      </p:pic>
      <p:pic>
        <p:nvPicPr>
          <p:cNvPr id="8" name="Content Placeholder 7"/>
          <p:cNvPicPr>
            <a:picLocks noGrp="1"/>
          </p:cNvPicPr>
          <p:nvPr>
            <p:ph sz="half" idx="2"/>
          </p:nvPr>
        </p:nvPicPr>
        <p:blipFill>
          <a:blip r:embed="rId3"/>
          <a:srcRect/>
          <a:stretch>
            <a:fillRect/>
          </a:stretch>
        </p:blipFill>
        <p:spPr bwMode="auto">
          <a:xfrm>
            <a:off x="4500562" y="1524000"/>
            <a:ext cx="3495675" cy="4572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SCREENSHOTS</a:t>
            </a:r>
            <a:endParaRPr lang="en-US" dirty="0"/>
          </a:p>
        </p:txBody>
      </p:sp>
      <p:pic>
        <p:nvPicPr>
          <p:cNvPr id="7" name="Content Placeholder 6"/>
          <p:cNvPicPr>
            <a:picLocks noGrp="1"/>
          </p:cNvPicPr>
          <p:nvPr>
            <p:ph sz="half" idx="1"/>
          </p:nvPr>
        </p:nvPicPr>
        <p:blipFill>
          <a:blip r:embed="rId2"/>
          <a:stretch>
            <a:fillRect/>
          </a:stretch>
        </p:blipFill>
        <p:spPr bwMode="auto">
          <a:xfrm>
            <a:off x="591634" y="1536700"/>
            <a:ext cx="3388731" cy="4589463"/>
          </a:xfrm>
          <a:prstGeom prst="rect">
            <a:avLst/>
          </a:prstGeom>
          <a:noFill/>
          <a:ln w="9525">
            <a:noFill/>
            <a:miter lim="800000"/>
            <a:headEnd/>
            <a:tailEnd/>
          </a:ln>
        </p:spPr>
      </p:pic>
      <p:pic>
        <p:nvPicPr>
          <p:cNvPr id="10" name="Content Placeholder 9"/>
          <p:cNvPicPr>
            <a:picLocks noGrp="1"/>
          </p:cNvPicPr>
          <p:nvPr>
            <p:ph sz="half" idx="2"/>
          </p:nvPr>
        </p:nvPicPr>
        <p:blipFill>
          <a:blip r:embed="rId3"/>
          <a:srcRect/>
          <a:stretch>
            <a:fillRect/>
          </a:stretch>
        </p:blipFill>
        <p:spPr bwMode="auto">
          <a:xfrm>
            <a:off x="4572000" y="1536700"/>
            <a:ext cx="3352800" cy="45894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609600" y="1536700"/>
            <a:ext cx="3276599" cy="4589463"/>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495800" y="1536700"/>
            <a:ext cx="3276600" cy="45894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cstate="print"/>
          <a:srcRect/>
          <a:stretch>
            <a:fillRect/>
          </a:stretch>
        </p:blipFill>
        <p:spPr bwMode="auto">
          <a:xfrm>
            <a:off x="609600" y="1524000"/>
            <a:ext cx="3200400" cy="4572000"/>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419600" y="1536700"/>
            <a:ext cx="3352800" cy="458946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533400" y="1536700"/>
            <a:ext cx="3429000" cy="4589463"/>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572000" y="1536700"/>
            <a:ext cx="3200400" cy="45894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609600" y="1536700"/>
            <a:ext cx="3200400" cy="4589463"/>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343400" y="1536700"/>
            <a:ext cx="3429000" cy="45894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457200" y="1536700"/>
            <a:ext cx="3505200" cy="4589463"/>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419600" y="1524000"/>
            <a:ext cx="3657600" cy="4648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5" name="Content Placeholder 4"/>
          <p:cNvPicPr>
            <a:picLocks noGrp="1"/>
          </p:cNvPicPr>
          <p:nvPr>
            <p:ph sz="half" idx="1"/>
          </p:nvPr>
        </p:nvPicPr>
        <p:blipFill>
          <a:blip r:embed="rId2"/>
          <a:srcRect/>
          <a:stretch>
            <a:fillRect/>
          </a:stretch>
        </p:blipFill>
        <p:spPr bwMode="auto">
          <a:xfrm>
            <a:off x="457200" y="1524000"/>
            <a:ext cx="3657600" cy="4648200"/>
          </a:xfrm>
          <a:prstGeom prst="rect">
            <a:avLst/>
          </a:prstGeom>
          <a:noFill/>
          <a:ln w="9525">
            <a:noFill/>
            <a:miter lim="800000"/>
            <a:headEnd/>
            <a:tailEnd/>
          </a:ln>
        </p:spPr>
      </p:pic>
      <p:pic>
        <p:nvPicPr>
          <p:cNvPr id="6" name="Content Placeholder 5"/>
          <p:cNvPicPr>
            <a:picLocks noGrp="1"/>
          </p:cNvPicPr>
          <p:nvPr>
            <p:ph sz="half" idx="2"/>
          </p:nvPr>
        </p:nvPicPr>
        <p:blipFill>
          <a:blip r:embed="rId3"/>
          <a:srcRect/>
          <a:stretch>
            <a:fillRect/>
          </a:stretch>
        </p:blipFill>
        <p:spPr bwMode="auto">
          <a:xfrm>
            <a:off x="4572000" y="1536700"/>
            <a:ext cx="3276599" cy="458946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normAutofit/>
          </a:bodyPr>
          <a:lstStyle/>
          <a:p>
            <a:r>
              <a:rPr lang="en-IN" sz="2400" dirty="0" smtClean="0"/>
              <a:t>Quit IT </a:t>
            </a:r>
            <a:r>
              <a:rPr lang="en-IN" sz="2400" dirty="0"/>
              <a:t>is about to </a:t>
            </a:r>
            <a:r>
              <a:rPr lang="en-IN" sz="2400" dirty="0" smtClean="0"/>
              <a:t>end </a:t>
            </a:r>
            <a:r>
              <a:rPr lang="en-IN" sz="2400" dirty="0"/>
              <a:t>its second phase. The phase where it can be used to help out user quit their habit of consumption of tobacco</a:t>
            </a:r>
            <a:r>
              <a:rPr lang="en-IN" sz="2400" dirty="0" smtClean="0"/>
              <a:t>. There</a:t>
            </a:r>
            <a:r>
              <a:rPr lang="en-IN" sz="2400" dirty="0"/>
              <a:t>, the user shall enter his details that may include, but are not restricted to, their consumption details, their personal information and their interests. </a:t>
            </a:r>
            <a:r>
              <a:rPr lang="en-IN" sz="2400" dirty="0" err="1"/>
              <a:t>QuitIT</a:t>
            </a:r>
            <a:r>
              <a:rPr lang="en-IN" sz="2400" dirty="0"/>
              <a:t> shall include the features to measure user’s daily intake, Reduction or increase in their habit, Timing, mental state as well as physical state as of when they usually consume or when they get a craving for one. All this data will then be used by our app to help the user in their quest for quitting their addiction. </a:t>
            </a:r>
          </a:p>
        </p:txBody>
      </p:sp>
    </p:spTree>
    <p:extLst>
      <p:ext uri="{BB962C8B-B14F-4D97-AF65-F5344CB8AC3E}">
        <p14:creationId xmlns="" xmlns:p14="http://schemas.microsoft.com/office/powerpoint/2010/main" val="584095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2852936"/>
            <a:ext cx="7620000" cy="1143000"/>
          </a:xfrm>
        </p:spPr>
        <p:txBody>
          <a:bodyPr/>
          <a:lstStyle/>
          <a:p>
            <a:pPr algn="ctr"/>
            <a:r>
              <a:rPr lang="en-IN" dirty="0" smtClean="0"/>
              <a:t>THANK YOU</a:t>
            </a:r>
            <a:endParaRPr lang="en-IN" dirty="0"/>
          </a:p>
        </p:txBody>
      </p:sp>
    </p:spTree>
    <p:extLst>
      <p:ext uri="{BB962C8B-B14F-4D97-AF65-F5344CB8AC3E}">
        <p14:creationId xmlns="" xmlns:p14="http://schemas.microsoft.com/office/powerpoint/2010/main" val="262640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CONSEQUENCES</a:t>
            </a:r>
            <a:endParaRPr lang="en-IN" dirty="0"/>
          </a:p>
        </p:txBody>
      </p:sp>
      <p:sp>
        <p:nvSpPr>
          <p:cNvPr id="3" name="Content Placeholder 2"/>
          <p:cNvSpPr>
            <a:spLocks noGrp="1"/>
          </p:cNvSpPr>
          <p:nvPr>
            <p:ph idx="1"/>
          </p:nvPr>
        </p:nvSpPr>
        <p:spPr/>
        <p:txBody>
          <a:bodyPr>
            <a:normAutofit/>
          </a:bodyPr>
          <a:lstStyle/>
          <a:p>
            <a:r>
              <a:rPr lang="en-IN" sz="2400" dirty="0"/>
              <a:t>With this increasing consumption of smoking and tobacco the diseases associated with these are also on an increase.</a:t>
            </a:r>
            <a:endParaRPr lang="en-IN" sz="2400" dirty="0" smtClean="0"/>
          </a:p>
          <a:p>
            <a:r>
              <a:rPr lang="en-IN" sz="2400" dirty="0" smtClean="0"/>
              <a:t>An</a:t>
            </a:r>
            <a:r>
              <a:rPr lang="en-IN" sz="2400" dirty="0"/>
              <a:t> Indian Council of Medical Research (ICMR) report says that use of tobacco accounts for about 30% of all cancers in men and women in India. Cancer of mouth is most common among men followed by lung cancer</a:t>
            </a:r>
            <a:r>
              <a:rPr lang="en-IN" sz="2400" dirty="0" smtClean="0"/>
              <a:t>.</a:t>
            </a:r>
          </a:p>
          <a:p>
            <a:r>
              <a:rPr lang="en-IN" sz="2400" dirty="0"/>
              <a:t>Tobacco related cancer accounts for 42% of the male deaths and 18.3% of female cancer deaths [2].</a:t>
            </a:r>
          </a:p>
        </p:txBody>
      </p:sp>
    </p:spTree>
    <p:extLst>
      <p:ext uri="{BB962C8B-B14F-4D97-AF65-F5344CB8AC3E}">
        <p14:creationId xmlns="" xmlns:p14="http://schemas.microsoft.com/office/powerpoint/2010/main" val="245459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r>
              <a:rPr lang="en-IN" sz="2400" dirty="0"/>
              <a:t>Our app keeps record of the people consuming such products. </a:t>
            </a:r>
            <a:endParaRPr lang="en-IN" sz="2400" dirty="0" smtClean="0"/>
          </a:p>
          <a:p>
            <a:r>
              <a:rPr lang="en-IN" sz="2400" dirty="0" smtClean="0"/>
              <a:t>It </a:t>
            </a:r>
            <a:r>
              <a:rPr lang="en-IN" sz="2400" dirty="0"/>
              <a:t>stores all their details like their name, age, address, age when they start consuming, per day consumption, salary, type of products they consume etc</a:t>
            </a:r>
            <a:r>
              <a:rPr lang="en-IN" sz="2400" dirty="0" smtClean="0"/>
              <a:t>.</a:t>
            </a:r>
          </a:p>
          <a:p>
            <a:r>
              <a:rPr lang="en-IN" sz="2400" dirty="0" smtClean="0"/>
              <a:t>.Then </a:t>
            </a:r>
            <a:r>
              <a:rPr lang="en-IN" sz="2400" dirty="0"/>
              <a:t>the data is </a:t>
            </a:r>
            <a:r>
              <a:rPr lang="en-IN" sz="2400" dirty="0" err="1"/>
              <a:t>analyzed</a:t>
            </a:r>
            <a:r>
              <a:rPr lang="en-IN" sz="2400" dirty="0"/>
              <a:t> graphically depending on patient’s starting age, gender, literacy etc</a:t>
            </a:r>
            <a:r>
              <a:rPr lang="en-IN" sz="2400" dirty="0" smtClean="0"/>
              <a:t>.</a:t>
            </a:r>
          </a:p>
          <a:p>
            <a:r>
              <a:rPr lang="en-IN" sz="2400" dirty="0"/>
              <a:t>Also a report with a personalized message is generated for the user. </a:t>
            </a:r>
            <a:endParaRPr lang="en-IN" sz="2400" dirty="0" smtClean="0"/>
          </a:p>
          <a:p>
            <a:r>
              <a:rPr lang="en-IN" sz="2400" dirty="0" smtClean="0"/>
              <a:t>The </a:t>
            </a:r>
            <a:r>
              <a:rPr lang="en-IN" sz="2400" dirty="0"/>
              <a:t>message is generated depending on the details provided by the user like salary, profession, per day consumption etc.</a:t>
            </a:r>
          </a:p>
        </p:txBody>
      </p:sp>
    </p:spTree>
    <p:extLst>
      <p:ext uri="{BB962C8B-B14F-4D97-AF65-F5344CB8AC3E}">
        <p14:creationId xmlns="" xmlns:p14="http://schemas.microsoft.com/office/powerpoint/2010/main" val="161745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normAutofit fontScale="92500"/>
          </a:bodyPr>
          <a:lstStyle/>
          <a:p>
            <a:pPr lvl="0"/>
            <a:r>
              <a:rPr lang="en-IN" sz="2400" dirty="0"/>
              <a:t>App makes use of the latest technologies like android platform, firebase and material design</a:t>
            </a:r>
            <a:r>
              <a:rPr lang="en-IN" sz="2400" dirty="0" smtClean="0"/>
              <a:t>.</a:t>
            </a:r>
          </a:p>
          <a:p>
            <a:r>
              <a:rPr lang="en-IN" sz="2400" dirty="0" smtClean="0"/>
              <a:t>App </a:t>
            </a:r>
            <a:r>
              <a:rPr lang="en-IN" sz="2400" dirty="0"/>
              <a:t>uses firebase real-time-database for database</a:t>
            </a:r>
            <a:r>
              <a:rPr lang="en-IN" sz="2400" dirty="0" smtClean="0"/>
              <a:t>.</a:t>
            </a:r>
          </a:p>
          <a:p>
            <a:r>
              <a:rPr lang="en-IN" sz="2400" dirty="0"/>
              <a:t>Analysis of patient’s data according to parameters like starting age of smoking or chewing, gender </a:t>
            </a:r>
            <a:r>
              <a:rPr lang="en-IN" sz="2400" dirty="0" err="1"/>
              <a:t>etc</a:t>
            </a:r>
            <a:r>
              <a:rPr lang="en-IN" sz="2400" dirty="0"/>
              <a:t> has been provided</a:t>
            </a:r>
            <a:r>
              <a:rPr lang="en-IN" sz="2400" dirty="0" smtClean="0"/>
              <a:t>.</a:t>
            </a:r>
          </a:p>
          <a:p>
            <a:pPr lvl="0"/>
            <a:r>
              <a:rPr lang="en-IN" sz="2400" dirty="0"/>
              <a:t>A report is generated for every patient containing details like name, gender, profession, fraction of salary spent in smoking or chewing and a personalized message. Moreover this report can be printed for the user through our app.</a:t>
            </a:r>
          </a:p>
          <a:p>
            <a:pPr lvl="0"/>
            <a:r>
              <a:rPr lang="en-IN" sz="2400" dirty="0"/>
              <a:t>A personalized message is generated for each patient in his/her report. This message contains the impact of his habits of smoking or chewing in his/her near future. </a:t>
            </a:r>
          </a:p>
        </p:txBody>
      </p:sp>
    </p:spTree>
    <p:extLst>
      <p:ext uri="{BB962C8B-B14F-4D97-AF65-F5344CB8AC3E}">
        <p14:creationId xmlns="" xmlns:p14="http://schemas.microsoft.com/office/powerpoint/2010/main" val="135296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DONE</a:t>
            </a:r>
            <a:endParaRPr lang="en-IN" dirty="0"/>
          </a:p>
        </p:txBody>
      </p:sp>
      <p:sp>
        <p:nvSpPr>
          <p:cNvPr id="3" name="Content Placeholder 2"/>
          <p:cNvSpPr>
            <a:spLocks noGrp="1"/>
          </p:cNvSpPr>
          <p:nvPr>
            <p:ph idx="1"/>
          </p:nvPr>
        </p:nvSpPr>
        <p:spPr/>
        <p:txBody>
          <a:bodyPr>
            <a:normAutofit fontScale="32500" lnSpcReduction="20000"/>
          </a:bodyPr>
          <a:lstStyle/>
          <a:p>
            <a:pPr lvl="0"/>
            <a:r>
              <a:rPr lang="en-IN" sz="6200" dirty="0"/>
              <a:t>App begins up with a login screen; user has to either sign in using </a:t>
            </a:r>
            <a:r>
              <a:rPr lang="en-IN" sz="6200" dirty="0" err="1"/>
              <a:t>gmail</a:t>
            </a:r>
            <a:r>
              <a:rPr lang="en-IN" sz="6200" dirty="0"/>
              <a:t> or </a:t>
            </a:r>
            <a:r>
              <a:rPr lang="en-IN" sz="6200" dirty="0" err="1"/>
              <a:t>facebook</a:t>
            </a:r>
            <a:r>
              <a:rPr lang="en-IN" sz="6200" dirty="0"/>
              <a:t> or can also register on the app. </a:t>
            </a:r>
          </a:p>
          <a:p>
            <a:pPr lvl="0"/>
            <a:r>
              <a:rPr lang="en-IN" sz="6200" dirty="0"/>
              <a:t>As the user login a screen appears containing the list of records of patients. </a:t>
            </a:r>
          </a:p>
          <a:p>
            <a:pPr lvl="0"/>
            <a:r>
              <a:rPr lang="en-IN" sz="6200" dirty="0"/>
              <a:t>Report can be generated for the user by selecting the particular user record and can further be printed by clicking on the print report button.</a:t>
            </a:r>
          </a:p>
          <a:p>
            <a:pPr lvl="0"/>
            <a:r>
              <a:rPr lang="en-IN" sz="6200" dirty="0"/>
              <a:t>On the main screen; a button is also provided for entering a new patient record. On clicking on new patient, new entry screen pops up containing the fields to be filled for the new user.</a:t>
            </a:r>
          </a:p>
          <a:p>
            <a:pPr lvl="0"/>
            <a:r>
              <a:rPr lang="en-IN" sz="6200" dirty="0"/>
              <a:t>App drawer menu on the main screen contains a section for analytics for smoking or chewing patients. Analytics screen then contains various graphs displaying the data analysis.</a:t>
            </a:r>
          </a:p>
          <a:p>
            <a:pPr lvl="0"/>
            <a:r>
              <a:rPr lang="en-IN" sz="6200" dirty="0"/>
              <a:t>Report screen contains a toolbar menu for either viewing, updating or deleting the record of the selected patient.</a:t>
            </a:r>
          </a:p>
          <a:p>
            <a:pPr lvl="0"/>
            <a:r>
              <a:rPr lang="en-IN" sz="6200" dirty="0"/>
              <a:t>Main screen also contains a toolbar menu for signing out of the login account</a:t>
            </a:r>
            <a:r>
              <a:rPr lang="en-IN" sz="6200" dirty="0" smtClean="0"/>
              <a:t>.</a:t>
            </a:r>
            <a:endParaRPr lang="en-IN" sz="6200" dirty="0"/>
          </a:p>
          <a:p>
            <a:endParaRPr lang="en-IN" sz="2600" dirty="0"/>
          </a:p>
        </p:txBody>
      </p:sp>
    </p:spTree>
    <p:extLst>
      <p:ext uri="{BB962C8B-B14F-4D97-AF65-F5344CB8AC3E}">
        <p14:creationId xmlns="" xmlns:p14="http://schemas.microsoft.com/office/powerpoint/2010/main" val="42868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a:t>
            </a:r>
            <a:endParaRPr lang="en-US" dirty="0"/>
          </a:p>
        </p:txBody>
      </p:sp>
      <p:sp>
        <p:nvSpPr>
          <p:cNvPr id="3" name="Content Placeholder 2"/>
          <p:cNvSpPr>
            <a:spLocks noGrp="1"/>
          </p:cNvSpPr>
          <p:nvPr>
            <p:ph idx="1"/>
          </p:nvPr>
        </p:nvSpPr>
        <p:spPr/>
        <p:txBody>
          <a:bodyPr/>
          <a:lstStyle/>
          <a:p>
            <a:r>
              <a:rPr lang="en-US" dirty="0" smtClean="0"/>
              <a:t>Patient report can also be directly mailed from the Report interface.</a:t>
            </a:r>
          </a:p>
          <a:p>
            <a:r>
              <a:rPr lang="en-US" dirty="0" smtClean="0"/>
              <a:t>Patient image was included in the Patient entry form.</a:t>
            </a:r>
          </a:p>
          <a:p>
            <a:r>
              <a:rPr lang="en-US" dirty="0" smtClean="0"/>
              <a:t>Patient home was created depicting graphically the smoking and chewing frequency of the user, average cigarettes smoked and tobacco chewed month wise.</a:t>
            </a:r>
          </a:p>
          <a:p>
            <a:r>
              <a:rPr lang="en-US" dirty="0" smtClean="0"/>
              <a:t>A notification activity was created for taking the daily response in terms of frequency, of the user at night.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USE CASE DIAGRAM</a:t>
            </a:r>
            <a:endParaRPr lang="en-US" dirty="0"/>
          </a:p>
        </p:txBody>
      </p:sp>
      <p:pic>
        <p:nvPicPr>
          <p:cNvPr id="5" name="Content Placeholder 4"/>
          <p:cNvPicPr>
            <a:picLocks noGrp="1"/>
          </p:cNvPicPr>
          <p:nvPr>
            <p:ph idx="1"/>
          </p:nvPr>
        </p:nvPicPr>
        <p:blipFill>
          <a:blip r:embed="rId2"/>
          <a:stretch>
            <a:fillRect/>
          </a:stretch>
        </p:blipFill>
        <p:spPr bwMode="auto">
          <a:xfrm>
            <a:off x="457200" y="1600200"/>
            <a:ext cx="7620000" cy="4800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dirty="0" smtClean="0"/>
              <a:t>DOCTOR ACTIVITY </a:t>
            </a:r>
            <a:r>
              <a:rPr lang="en-US" dirty="0" smtClean="0"/>
              <a:t>DIAGRAM</a:t>
            </a:r>
            <a:endParaRPr lang="en-US" dirty="0"/>
          </a:p>
        </p:txBody>
      </p:sp>
      <p:pic>
        <p:nvPicPr>
          <p:cNvPr id="4" name="Content Placeholder 3"/>
          <p:cNvPicPr>
            <a:picLocks noGrp="1"/>
          </p:cNvPicPr>
          <p:nvPr>
            <p:ph idx="1"/>
          </p:nvPr>
        </p:nvPicPr>
        <p:blipFill>
          <a:blip r:embed="rId2"/>
          <a:srcRect/>
          <a:stretch>
            <a:fillRect/>
          </a:stretch>
        </p:blipFill>
        <p:spPr bwMode="auto">
          <a:xfrm>
            <a:off x="457200" y="914400"/>
            <a:ext cx="7620000" cy="5791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204</TotalTime>
  <Words>640</Words>
  <Application>Microsoft Office PowerPoint</Application>
  <PresentationFormat>On-screen Show (4:3)</PresentationFormat>
  <Paragraphs>61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QUIT IT</vt:lpstr>
      <vt:lpstr>INTRODUCTION</vt:lpstr>
      <vt:lpstr>CONSEQUENCES</vt:lpstr>
      <vt:lpstr>SOLUTION</vt:lpstr>
      <vt:lpstr>FEATURES</vt:lpstr>
      <vt:lpstr>WORK DONE</vt:lpstr>
      <vt:lpstr>WORK DONE</vt:lpstr>
      <vt:lpstr>USE CASE DIAGRAM</vt:lpstr>
      <vt:lpstr>DOCTOR ACTIVITY DIAGRAM</vt:lpstr>
      <vt:lpstr>PATIENT ACTIVITY DIAGRAM</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QUIT IT</dc:title>
  <dc:creator>Ayush vaid</dc:creator>
  <cp:lastModifiedBy>kakrya</cp:lastModifiedBy>
  <cp:revision>15</cp:revision>
  <dcterms:created xsi:type="dcterms:W3CDTF">2017-10-09T03:28:31Z</dcterms:created>
  <dcterms:modified xsi:type="dcterms:W3CDTF">2018-04-18T20:51:56Z</dcterms:modified>
</cp:coreProperties>
</file>