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8" r:id="rId1"/>
  </p:sldMasterIdLst>
  <p:notesMasterIdLst>
    <p:notesMasterId r:id="rId12"/>
  </p:notesMasterIdLst>
  <p:handoutMasterIdLst>
    <p:handoutMasterId r:id="rId13"/>
  </p:handoutMasterIdLst>
  <p:sldIdLst>
    <p:sldId id="320" r:id="rId2"/>
    <p:sldId id="341" r:id="rId3"/>
    <p:sldId id="343" r:id="rId4"/>
    <p:sldId id="344" r:id="rId5"/>
    <p:sldId id="349" r:id="rId6"/>
    <p:sldId id="350" r:id="rId7"/>
    <p:sldId id="345" r:id="rId8"/>
    <p:sldId id="348" r:id="rId9"/>
    <p:sldId id="346" r:id="rId10"/>
    <p:sldId id="347" r:id="rId11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2160">
          <p15:clr>
            <a:srgbClr val="A4A3A4"/>
          </p15:clr>
        </p15:guide>
        <p15:guide id="3" orient="horz" pos="618">
          <p15:clr>
            <a:srgbClr val="A4A3A4"/>
          </p15:clr>
        </p15:guide>
        <p15:guide id="4" pos="476">
          <p15:clr>
            <a:srgbClr val="A4A3A4"/>
          </p15:clr>
        </p15:guide>
        <p15:guide id="5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2"/>
    <p:restoredTop sz="97010"/>
  </p:normalViewPr>
  <p:slideViewPr>
    <p:cSldViewPr>
      <p:cViewPr>
        <p:scale>
          <a:sx n="120" d="100"/>
          <a:sy n="120" d="100"/>
        </p:scale>
        <p:origin x="2032" y="192"/>
      </p:cViewPr>
      <p:guideLst>
        <p:guide orient="horz" pos="527"/>
        <p:guide orient="horz" pos="2160"/>
        <p:guide orient="horz" pos="618"/>
        <p:guide pos="47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0D621D-7253-6E23-2A54-D0707B06B1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Verdana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E2C244-8B37-F674-1E5D-8F1385D173B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Verdana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fld id="{7937FF0D-08F7-A04B-A29E-DCDB458CEA9D}" type="datetimeFigureOut">
              <a:rPr lang="en-US" altLang="en-US"/>
              <a:pPr>
                <a:defRPr/>
              </a:pPr>
              <a:t>12/6/23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91C4F3-A6E6-741A-8B44-D9EB23BED7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Verdana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392704-6938-F0E6-C30F-ED6ECAA046F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3028C2A-E4A3-544D-9B75-4CA71C4AD70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1026">
            <a:extLst>
              <a:ext uri="{FF2B5EF4-FFF2-40B4-BE49-F238E27FC236}">
                <a16:creationId xmlns:a16="http://schemas.microsoft.com/office/drawing/2014/main" id="{91A8E182-7B53-51BD-B14C-04B0C5812A0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Verdana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6259" name="Rectangle 1027">
            <a:extLst>
              <a:ext uri="{FF2B5EF4-FFF2-40B4-BE49-F238E27FC236}">
                <a16:creationId xmlns:a16="http://schemas.microsoft.com/office/drawing/2014/main" id="{178C7F24-F4B3-3619-25DE-0270C01AAFB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Verdana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1028">
            <a:extLst>
              <a:ext uri="{FF2B5EF4-FFF2-40B4-BE49-F238E27FC236}">
                <a16:creationId xmlns:a16="http://schemas.microsoft.com/office/drawing/2014/main" id="{09962614-C495-A74B-FDFF-A9EB6651ED17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61" name="Rectangle 1029">
            <a:extLst>
              <a:ext uri="{FF2B5EF4-FFF2-40B4-BE49-F238E27FC236}">
                <a16:creationId xmlns:a16="http://schemas.microsoft.com/office/drawing/2014/main" id="{FFC45283-7E8F-A266-5CD3-499221A4455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96262" name="Rectangle 1030">
            <a:extLst>
              <a:ext uri="{FF2B5EF4-FFF2-40B4-BE49-F238E27FC236}">
                <a16:creationId xmlns:a16="http://schemas.microsoft.com/office/drawing/2014/main" id="{1255354D-7A88-CB42-00FF-465BE2996BD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Verdana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6263" name="Rectangle 1031">
            <a:extLst>
              <a:ext uri="{FF2B5EF4-FFF2-40B4-BE49-F238E27FC236}">
                <a16:creationId xmlns:a16="http://schemas.microsoft.com/office/drawing/2014/main" id="{65E69C79-E8DC-6947-A451-189779D966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9E697EF-5DB9-5548-918C-1E926ED30260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UOW Leading the Way white150">
            <a:extLst>
              <a:ext uri="{FF2B5EF4-FFF2-40B4-BE49-F238E27FC236}">
                <a16:creationId xmlns:a16="http://schemas.microsoft.com/office/drawing/2014/main" id="{4AA6625F-B210-2838-EA88-30E1296CC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42875"/>
            <a:ext cx="1312862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5" descr="UOW Leading the Way claret150">
            <a:extLst>
              <a:ext uri="{FF2B5EF4-FFF2-40B4-BE49-F238E27FC236}">
                <a16:creationId xmlns:a16="http://schemas.microsoft.com/office/drawing/2014/main" id="{161732DD-BB32-1B38-FEBB-36E4B6205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42875"/>
            <a:ext cx="1312862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0688" y="1474788"/>
            <a:ext cx="7197725" cy="1470025"/>
          </a:xfrm>
        </p:spPr>
        <p:txBody>
          <a:bodyPr/>
          <a:lstStyle>
            <a:lvl1pPr>
              <a:lnSpc>
                <a:spcPts val="5000"/>
              </a:lnSpc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2275" y="3068638"/>
            <a:ext cx="7197725" cy="3455987"/>
          </a:xfrm>
        </p:spPr>
        <p:txBody>
          <a:bodyPr/>
          <a:lstStyle>
            <a:lvl1pPr marL="0" indent="0">
              <a:buFont typeface="Arial" pitchFamily="-105" charset="0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34698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D22BEFD-1143-9052-DA64-7A03C1DED4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6B6EB54-66D5-614B-9FFA-DB95A494806F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942B784-1621-8E99-4540-C874C5A6B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7587456" y="4048919"/>
            <a:ext cx="2366963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Verdana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736D1D9-D5E6-9898-1A4D-1E61ACC9FDB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 rot="16200000">
            <a:off x="7551738" y="1646237"/>
            <a:ext cx="24384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Verdana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209293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 rtlCol="0">
            <a:normAutofit/>
          </a:bodyPr>
          <a:lstStyle/>
          <a:p>
            <a:pPr lvl="0"/>
            <a:endParaRPr lang="en-GB" noProof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4800A3E-EF71-1915-C82E-B2FB85D4FE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AB3F805-EA2A-5049-80CE-0E3B8D7C1619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0FA81-7E1F-FCBE-335A-D2AE8213F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7587456" y="4048919"/>
            <a:ext cx="2366963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Verdana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93E463E9-34D3-1B74-9E0F-748616994359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 rot="16200000">
            <a:off x="7551738" y="1646237"/>
            <a:ext cx="24384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Verdana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742098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F0616CA-266F-427D-A96C-ED9BDA513E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0F60CAA-D477-B342-A0F8-9D2441B01FB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A17B84A-48CA-67A2-9975-26C9D1137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7587456" y="4048919"/>
            <a:ext cx="2366963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Verdana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2CA36E9-15A0-67A4-748F-8CE00DAFB6A9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 rot="16200000">
            <a:off x="7551738" y="1646237"/>
            <a:ext cx="24384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Verdana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963752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46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8684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92275" y="2205038"/>
            <a:ext cx="3522663" cy="43195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7338" y="2205038"/>
            <a:ext cx="3522662" cy="43195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1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0688" y="1980000"/>
            <a:ext cx="7197725" cy="2160000"/>
          </a:xfrm>
        </p:spPr>
        <p:txBody>
          <a:bodyPr/>
          <a:lstStyle>
            <a:lvl1pPr>
              <a:lnSpc>
                <a:spcPts val="5000"/>
              </a:lnSpc>
              <a:defRPr sz="48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579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9919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49877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D850BC7-8A1F-0723-8FF5-D062F63007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Verdana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fld id="{AAE60360-91D1-DC4D-AEC5-D9C6C6DA6C1F}" type="datetime1">
              <a:rPr lang="en-GB" altLang="en-US"/>
              <a:pPr>
                <a:defRPr/>
              </a:pPr>
              <a:t>06/12/2023</a:t>
            </a:fld>
            <a:endParaRPr lang="en-GB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6DB679-B37F-3D17-3226-663C23344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Verdana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81E3C3C-140C-BFC1-842B-29A1D91EE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C4B8076-B84B-2B4A-9F57-0A74829EF97B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10941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25963"/>
          </a:xfrm>
        </p:spPr>
        <p:txBody>
          <a:bodyPr rtlCol="0">
            <a:normAutofit/>
          </a:bodyPr>
          <a:lstStyle/>
          <a:p>
            <a:pPr lvl="0"/>
            <a:endParaRPr lang="en-GB" noProof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98158ED-6A1E-891F-E7DA-F191A10011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30A66B6-B4FA-7A42-B626-D68701A0F72D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67DA0-2A63-3BBF-ADCB-272320838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7587456" y="4048919"/>
            <a:ext cx="2366963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Verdana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85CBFD03-EAF3-0678-D544-BD574377FDC4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 rot="16200000">
            <a:off x="7551738" y="1646237"/>
            <a:ext cx="24384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Verdana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588639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54B0488-C793-5FC3-8A83-E5CF2FF970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690688" y="1474788"/>
            <a:ext cx="7197725" cy="65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5864EEB-2182-E70C-570D-22EA0DD7A0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692275" y="2205038"/>
            <a:ext cx="7197725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8" name="Picture 4" descr="UOW Leading the Way white150">
            <a:extLst>
              <a:ext uri="{FF2B5EF4-FFF2-40B4-BE49-F238E27FC236}">
                <a16:creationId xmlns:a16="http://schemas.microsoft.com/office/drawing/2014/main" id="{0902CECF-B56A-24B4-C671-545EF517B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42875"/>
            <a:ext cx="1312862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UOW Leading the Way claret150">
            <a:extLst>
              <a:ext uri="{FF2B5EF4-FFF2-40B4-BE49-F238E27FC236}">
                <a16:creationId xmlns:a16="http://schemas.microsoft.com/office/drawing/2014/main" id="{862362B3-FF80-7BDD-A289-EBCB3248B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42875"/>
            <a:ext cx="1312862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67" r:id="rId1"/>
    <p:sldLayoutId id="2147484361" r:id="rId2"/>
    <p:sldLayoutId id="2147484362" r:id="rId3"/>
    <p:sldLayoutId id="2147484363" r:id="rId4"/>
    <p:sldLayoutId id="2147484364" r:id="rId5"/>
    <p:sldLayoutId id="2147484365" r:id="rId6"/>
    <p:sldLayoutId id="2147484366" r:id="rId7"/>
    <p:sldLayoutId id="2147484368" r:id="rId8"/>
    <p:sldLayoutId id="2147484369" r:id="rId9"/>
    <p:sldLayoutId id="2147484370" r:id="rId10"/>
    <p:sldLayoutId id="2147484371" r:id="rId11"/>
    <p:sldLayoutId id="2147484372" r:id="rId12"/>
  </p:sldLayoutIdLst>
  <p:txStyles>
    <p:titleStyle>
      <a:lvl1pPr algn="ctr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+mj-lt"/>
          <a:ea typeface="MS PGothic" panose="020B0600070205080204" pitchFamily="34" charset="-128"/>
          <a:cs typeface="MS PGothic" panose="020B0600070205080204" pitchFamily="34" charset="-128"/>
        </a:defRPr>
      </a:lvl1pPr>
      <a:lvl2pPr algn="ctr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pitchFamily="-105" charset="0"/>
          <a:ea typeface="MS PGothic" panose="020B0600070205080204" pitchFamily="34" charset="-128"/>
          <a:cs typeface="MS PGothic" panose="020B0600070205080204" pitchFamily="34" charset="-128"/>
        </a:defRPr>
      </a:lvl2pPr>
      <a:lvl3pPr algn="ctr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pitchFamily="-105" charset="0"/>
          <a:ea typeface="MS PGothic" panose="020B0600070205080204" pitchFamily="34" charset="-128"/>
          <a:cs typeface="MS PGothic" panose="020B0600070205080204" pitchFamily="34" charset="-128"/>
        </a:defRPr>
      </a:lvl3pPr>
      <a:lvl4pPr algn="ctr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pitchFamily="-105" charset="0"/>
          <a:ea typeface="MS PGothic" panose="020B0600070205080204" pitchFamily="34" charset="-128"/>
          <a:cs typeface="MS PGothic" panose="020B0600070205080204" pitchFamily="34" charset="-128"/>
        </a:defRPr>
      </a:lvl4pPr>
      <a:lvl5pPr algn="ctr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pitchFamily="-105" charset="0"/>
          <a:ea typeface="MS PGothic" panose="020B0600070205080204" pitchFamily="34" charset="-128"/>
          <a:cs typeface="MS PGothic" panose="020B0600070205080204" pitchFamily="34" charset="-128"/>
        </a:defRPr>
      </a:lvl5pPr>
      <a:lvl6pPr marL="457200" algn="l" rtl="0" fontAlgn="base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rgbClr val="6A1A41"/>
          </a:solidFill>
          <a:latin typeface="Arial" pitchFamily="-105" charset="0"/>
        </a:defRPr>
      </a:lvl6pPr>
      <a:lvl7pPr marL="914400" algn="l" rtl="0" fontAlgn="base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rgbClr val="6A1A41"/>
          </a:solidFill>
          <a:latin typeface="Arial" pitchFamily="-105" charset="0"/>
        </a:defRPr>
      </a:lvl7pPr>
      <a:lvl8pPr marL="1371600" algn="l" rtl="0" fontAlgn="base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rgbClr val="6A1A41"/>
          </a:solidFill>
          <a:latin typeface="Arial" pitchFamily="-105" charset="0"/>
        </a:defRPr>
      </a:lvl8pPr>
      <a:lvl9pPr marL="1828800" algn="l" rtl="0" fontAlgn="base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rgbClr val="6A1A41"/>
          </a:solidFill>
          <a:latin typeface="Arial" pitchFamily="-105" charset="0"/>
        </a:defRPr>
      </a:lvl9pPr>
    </p:titleStyle>
    <p:bodyStyle>
      <a:lvl1pPr marL="342900" indent="-342900" algn="l" rtl="0" eaLnBrk="0" fontAlgn="base" hangingPunct="0">
        <a:lnSpc>
          <a:spcPts val="29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>
          <a:solidFill>
            <a:srgbClr val="000000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742950" indent="-285750" algn="l" rtl="0" eaLnBrk="0" fontAlgn="base" hangingPunct="0">
        <a:lnSpc>
          <a:spcPts val="2900"/>
        </a:lnSpc>
        <a:spcBef>
          <a:spcPct val="20000"/>
        </a:spcBef>
        <a:spcAft>
          <a:spcPct val="0"/>
        </a:spcAft>
        <a:buChar char="–"/>
        <a:defRPr sz="2400">
          <a:solidFill>
            <a:srgbClr val="000000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2pPr>
      <a:lvl3pPr marL="1143000" indent="-228600" algn="l" rtl="0" eaLnBrk="0" fontAlgn="base" hangingPunct="0">
        <a:lnSpc>
          <a:spcPts val="2900"/>
        </a:lnSpc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7D9AAA"/>
          </a:solidFill>
          <a:latin typeface="+mn-lt"/>
          <a:ea typeface="ＭＳ Ｐゴシック" pitchFamily="-105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7D9AAA"/>
          </a:solidFill>
          <a:latin typeface="+mn-lt"/>
          <a:ea typeface="ＭＳ Ｐゴシック" pitchFamily="-105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7D9AAA"/>
          </a:solidFill>
          <a:latin typeface="+mn-lt"/>
          <a:ea typeface="ＭＳ Ｐゴシック" pitchFamily="-105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7D9AAA"/>
          </a:solidFill>
          <a:latin typeface="+mn-lt"/>
          <a:ea typeface="ＭＳ Ｐゴシック" pitchFamily="-10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D93269C6-A1E4-1271-B997-21C29642811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74725" y="1474788"/>
            <a:ext cx="7197725" cy="1470025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GB" i="0" u="none" strike="noStrike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Clydesdale Bank PLC Liquidity Analysis</a:t>
            </a:r>
            <a:br>
              <a:rPr lang="en-GB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altLang="en-US" sz="1600" dirty="0">
                <a:latin typeface="Corbel" panose="020B0503020204020204" pitchFamily="34" charset="0"/>
              </a:rPr>
            </a:br>
            <a:r>
              <a:rPr lang="en-GB" sz="16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Comprehensive Overview of the Bank's Liquidity Position and Risk Management Practices</a:t>
            </a:r>
            <a:br>
              <a:rPr lang="en-GB" sz="16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16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16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16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16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16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16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16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16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16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6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160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Banking Technology</a:t>
            </a:r>
            <a:br>
              <a:rPr lang="en-GB" sz="1600" dirty="0"/>
            </a:br>
            <a:endParaRPr lang="en-GB" altLang="en-US" sz="1600" dirty="0">
              <a:latin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B51D1A66-FFE8-A60F-541E-DBA676CB5B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14822"/>
            <a:ext cx="8229600" cy="53181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2800" i="0" u="none" strike="noStrike" dirty="0">
                <a:solidFill>
                  <a:schemeClr val="bg2">
                    <a:lumMod val="75000"/>
                  </a:schemeClr>
                </a:solidFill>
                <a:effectLst/>
                <a:cs typeface="Times New Roman" panose="02020603050405020304" pitchFamily="18" charset="0"/>
              </a:rPr>
              <a:t>Conclusion</a:t>
            </a:r>
            <a:endParaRPr lang="en-GB" sz="2800" dirty="0">
              <a:solidFill>
                <a:schemeClr val="bg2">
                  <a:lumMod val="75000"/>
                </a:schemeClr>
              </a:solidFill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407C66B7-974A-9DA1-4D82-57B3F40189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7584" y="1340768"/>
            <a:ext cx="7344816" cy="4536504"/>
          </a:xfrm>
        </p:spPr>
        <p:txBody>
          <a:bodyPr/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Clydesdale Bank PLC maintains a strong liquidity position with a consistent LCR above the statutory threshold, a stable NSFR, and effective liquidity risk management strategies.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stress test results demonstrated Clydesdale Bank's ability to withstand adverse market conditions and manage short-term financial obligations even with a lower LCR and NSFR.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Overall, Clydesdale Bank has a strong liquidity position, but continued attention to these areas will further strengthen its resilience to future liquidity shocks.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C68F77D6-564A-96C7-B9E8-3AB59B92D9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4704"/>
            <a:ext cx="8229600" cy="53181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2800" dirty="0">
                <a:solidFill>
                  <a:schemeClr val="bg2">
                    <a:lumMod val="75000"/>
                  </a:schemeClr>
                </a:solidFill>
                <a:ea typeface="+mj-ea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A626AB26-EF45-0BE7-60C7-4AC59C7C00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7708" y="1772816"/>
            <a:ext cx="7702723" cy="3888531"/>
          </a:xfrm>
        </p:spPr>
        <p:txBody>
          <a:bodyPr/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Clydesdale Bank PLC is a leading Scottish retail and commercial bank with a rich history dating back to 1838.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bank has a strong customer deposit base and a well-diversified funding portfolio, which contributes to its robust liquidity position.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Clydesdale Bank PLC has a proven track record of effective liquidity risk management, which enables the bank to navigate market fluctuations and maintain financial stability.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15F6A397-BB8B-0041-DEB9-5A15D8B10E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6691" y="764704"/>
            <a:ext cx="8229600" cy="53181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3100" i="0" u="none" strike="noStrike" dirty="0">
                <a:solidFill>
                  <a:schemeClr val="bg2">
                    <a:lumMod val="75000"/>
                  </a:schemeClr>
                </a:solidFill>
                <a:effectLst/>
                <a:cs typeface="Times New Roman" panose="02020603050405020304" pitchFamily="18" charset="0"/>
              </a:rPr>
              <a:t>Key Liquidity Ratios</a:t>
            </a:r>
            <a:br>
              <a:rPr lang="en-GB" dirty="0"/>
            </a:br>
            <a:endParaRPr lang="en-GB" dirty="0">
              <a:ea typeface="+mj-ea"/>
              <a:cs typeface="ＭＳ Ｐゴシック" charset="0"/>
            </a:endParaRP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2557745E-A363-AC2F-716A-4711261836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7709" y="1412776"/>
            <a:ext cx="7628582" cy="4968552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endParaRPr lang="en-GB" sz="1800" b="0" i="0" u="none" strike="noStrike" dirty="0">
              <a:solidFill>
                <a:schemeClr val="tx2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of 31 March 2023, Clydesdale Bank PLC's current ratio was 153%, the quick ratio was 125%, and the cash ratio was 65%.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strong liquidity ratios indicate that the bank has more than enough liquid assets to meet its short-term obligations.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Clydesdale Bank PLC's liquidity ratios are comparable to industry benchmarks, demonstrating the bank's sound liquidity position.</a:t>
            </a:r>
          </a:p>
          <a:p>
            <a:pPr marL="0" indent="0" eaLnBrk="1" hangingPunct="1">
              <a:buNone/>
            </a:pPr>
            <a:endParaRPr lang="en-GB" sz="1600" b="1" i="1" u="none" strike="noStrike" dirty="0">
              <a:solidFill>
                <a:schemeClr val="tx2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n-GB" altLang="en-US" sz="2800" b="1" i="1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885A20FF-208E-8DF7-7D43-E29ACECCA7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3904"/>
            <a:ext cx="8229600" cy="432847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2800" i="0" u="none" strike="noStrike" dirty="0">
                <a:solidFill>
                  <a:schemeClr val="bg2">
                    <a:lumMod val="75000"/>
                  </a:schemeClr>
                </a:solidFill>
                <a:effectLst/>
                <a:cs typeface="Times New Roman" panose="02020603050405020304" pitchFamily="18" charset="0"/>
              </a:rPr>
              <a:t>Liquidity Trends</a:t>
            </a:r>
            <a:endParaRPr lang="en-GB" sz="2800" dirty="0">
              <a:solidFill>
                <a:schemeClr val="bg2">
                  <a:lumMod val="75000"/>
                </a:schemeClr>
              </a:solidFill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E8554C26-655B-5017-4E86-13C5305245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93713" y="1772815"/>
            <a:ext cx="7556574" cy="4032449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Clydesdale Bank PLC's liquidity ratios have been trending upwards over the past few years, indicating a strengthening liquidity position.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bank has a strong liquidity position is supported by its growing customer deposit base and a well-diversified funding portfolio.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bank also maintains a prudent approach to asset management, ensuring that it holds sufficient liquid assets to meet its obligations.</a:t>
            </a:r>
          </a:p>
          <a:p>
            <a:pPr marL="0" indent="0" eaLnBrk="1" hangingPunct="1">
              <a:buNone/>
            </a:pPr>
            <a:endParaRPr lang="en-GB" altLang="en-US" sz="1600" b="1" i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48C0E502-F021-8BE0-B52A-56E89A71DB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4704"/>
            <a:ext cx="8229600" cy="5760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2800" i="0" u="none" strike="noStrike" dirty="0">
                <a:solidFill>
                  <a:schemeClr val="bg2">
                    <a:lumMod val="75000"/>
                  </a:schemeClr>
                </a:solidFill>
                <a:effectLst/>
                <a:cs typeface="Times New Roman" panose="02020603050405020304" pitchFamily="18" charset="0"/>
              </a:rPr>
              <a:t>Factors Affecting Liquidity</a:t>
            </a:r>
            <a:endParaRPr lang="en-GB" sz="2800" dirty="0">
              <a:solidFill>
                <a:schemeClr val="bg2">
                  <a:lumMod val="75000"/>
                </a:schemeClr>
              </a:solidFill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81E8C9ED-6A63-D82D-BBAD-67CF4F3998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7584" y="1628800"/>
            <a:ext cx="7859216" cy="418489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Deposit Fluctuations: Deposits are a key source of funding for banks, and fluctuations in deposit levels can impact liquidity.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Loan Portfolio Composition: The composition of a bank's loan portfolio can also affect its liquidity.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Risk Management Practices: Robust risk management practices are essential for managing liquidity risks.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Economic Conditions: Economic conditions can also affect a bank's liquidity, as economic downturns can lead to increased loan default and reduced deposits.</a:t>
            </a:r>
          </a:p>
          <a:p>
            <a:pPr marL="0" indent="0">
              <a:buNone/>
            </a:pPr>
            <a:endParaRPr lang="en-GB" sz="1800" b="0" i="0" u="none" strike="noStrike" dirty="0">
              <a:solidFill>
                <a:schemeClr val="tx2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F38D28CA-75E8-C061-B822-9F2CA68EFE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4704"/>
            <a:ext cx="8229600" cy="459804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2800" dirty="0">
                <a:solidFill>
                  <a:schemeClr val="bg2">
                    <a:lumMod val="75000"/>
                  </a:schemeClr>
                </a:solidFill>
                <a:ea typeface="+mj-ea"/>
                <a:cs typeface="ＭＳ Ｐゴシック" charset="0"/>
              </a:rPr>
              <a:t>Strategies to tackle challenges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38E6299D-BE4E-8118-9F4F-A6D28913CC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7584" y="1628800"/>
            <a:ext cx="7416824" cy="4248472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Clydesdale Bank PLC mitigates deposit fluctuations by diversifying its funding base and implementing risk management practices to attract and retain deposits.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Clydesdale Bank PLC maintains a diversified loan portfolio across different sectors and maturities, reducing the risk of liquidity shocks from specific sectors or loan maturities.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Clydesdale Bank PLC has comprehensive risk management frameworks in place to identify, assess, and mitigate liquidity risks.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Clydesdale Bank PLC monitors economic conditions closely and adjusts its liquidity management strategies accordingly.</a:t>
            </a:r>
          </a:p>
          <a:p>
            <a:pPr marL="0" indent="0">
              <a:buNone/>
            </a:pPr>
            <a:endParaRPr lang="en-GB" altLang="en-US" sz="2800" i="1" dirty="0">
              <a:latin typeface="Corbel" panose="020B0503020204020204" pitchFamily="34" charset="0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588F5D00-3EF0-7F28-89D2-2A195E5E35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4704"/>
            <a:ext cx="8229600" cy="53181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2800" i="0" u="none" strike="noStrike" dirty="0">
                <a:solidFill>
                  <a:schemeClr val="bg2">
                    <a:lumMod val="75000"/>
                  </a:schemeClr>
                </a:solidFill>
                <a:effectLst/>
                <a:cs typeface="Times New Roman" panose="02020603050405020304" pitchFamily="18" charset="0"/>
              </a:rPr>
              <a:t>Regulatory Compliance</a:t>
            </a:r>
            <a:endParaRPr lang="en-GB" sz="2800" dirty="0">
              <a:solidFill>
                <a:schemeClr val="bg2">
                  <a:lumMod val="75000"/>
                </a:schemeClr>
              </a:solidFill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34EAFD8E-301A-F462-7B4E-010FACAA22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7584" y="1628800"/>
            <a:ext cx="6768752" cy="4896396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Regulatory liquidity requirements are designed to ensure that banks have adequate liquidity to meet their obligations.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Clydesdale Bank PLC complies with all regulatory liquidity requirements, including the Liquidity Coverage Ratio (LCR) and the Net Stable Funding Ratio (NSFR).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LCR requires banks to hold enough high-quality liquid assets to cover their expected net cash outflows for 30 calendar days under stressed conditions.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NSFR requires banks to maintain a stable funding profile that aligns with their business activities.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GB" i="1" kern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55D44E6B-0AAC-1BEE-6CB4-27B3697C1F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4704"/>
            <a:ext cx="8229600" cy="36004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2800" i="0" u="none" strike="noStrike" dirty="0">
                <a:solidFill>
                  <a:schemeClr val="bg2">
                    <a:lumMod val="75000"/>
                  </a:schemeClr>
                </a:solidFill>
                <a:effectLst/>
                <a:cs typeface="Times New Roman" panose="02020603050405020304" pitchFamily="18" charset="0"/>
              </a:rPr>
              <a:t>Stress Test</a:t>
            </a:r>
            <a:endParaRPr lang="en-GB" sz="2800" dirty="0">
              <a:solidFill>
                <a:schemeClr val="bg2">
                  <a:lumMod val="75000"/>
                </a:schemeClr>
              </a:solidFill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1F5B506D-B415-8D6D-FC36-01A8E6FDCB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7584" y="1484784"/>
            <a:ext cx="7859216" cy="426383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stress test is a simulated scenario that assesses a bank's ability to withstand a significant liquidity shock.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Clydesdale Bank PLC conducts regular stress tests to evaluate its resilience to various adverse market conditions.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a recent stress test, Clydesdale Bank PLC was able to successfully manage liquidity risks up to a 50% increase in total net cash outflows under adverse market conditions.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demonstrates the bank's sound liquidity risk management practices and its ability to withstand significant liquidity shocks.</a:t>
            </a:r>
          </a:p>
          <a:p>
            <a:pPr marL="0" indent="0" algn="l">
              <a:buNone/>
            </a:pPr>
            <a:endParaRPr lang="en-GB" sz="1800" b="0" i="0" u="none" strike="noStrike" dirty="0">
              <a:solidFill>
                <a:schemeClr val="tx2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392AFDB-A109-D0DE-AA79-A0CD1DEF3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50592"/>
              </p:ext>
            </p:extLst>
          </p:nvPr>
        </p:nvGraphicFramePr>
        <p:xfrm>
          <a:off x="827584" y="5286342"/>
          <a:ext cx="7632848" cy="9017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69143">
                  <a:extLst>
                    <a:ext uri="{9D8B030D-6E8A-4147-A177-3AD203B41FA5}">
                      <a16:colId xmlns:a16="http://schemas.microsoft.com/office/drawing/2014/main" val="654871975"/>
                    </a:ext>
                  </a:extLst>
                </a:gridCol>
                <a:gridCol w="886731">
                  <a:extLst>
                    <a:ext uri="{9D8B030D-6E8A-4147-A177-3AD203B41FA5}">
                      <a16:colId xmlns:a16="http://schemas.microsoft.com/office/drawing/2014/main" val="1076410021"/>
                    </a:ext>
                  </a:extLst>
                </a:gridCol>
                <a:gridCol w="938893">
                  <a:extLst>
                    <a:ext uri="{9D8B030D-6E8A-4147-A177-3AD203B41FA5}">
                      <a16:colId xmlns:a16="http://schemas.microsoft.com/office/drawing/2014/main" val="595271118"/>
                    </a:ext>
                  </a:extLst>
                </a:gridCol>
                <a:gridCol w="817184">
                  <a:extLst>
                    <a:ext uri="{9D8B030D-6E8A-4147-A177-3AD203B41FA5}">
                      <a16:colId xmlns:a16="http://schemas.microsoft.com/office/drawing/2014/main" val="549138905"/>
                    </a:ext>
                  </a:extLst>
                </a:gridCol>
                <a:gridCol w="817184">
                  <a:extLst>
                    <a:ext uri="{9D8B030D-6E8A-4147-A177-3AD203B41FA5}">
                      <a16:colId xmlns:a16="http://schemas.microsoft.com/office/drawing/2014/main" val="2692396470"/>
                    </a:ext>
                  </a:extLst>
                </a:gridCol>
                <a:gridCol w="851958">
                  <a:extLst>
                    <a:ext uri="{9D8B030D-6E8A-4147-A177-3AD203B41FA5}">
                      <a16:colId xmlns:a16="http://schemas.microsoft.com/office/drawing/2014/main" val="1333307879"/>
                    </a:ext>
                  </a:extLst>
                </a:gridCol>
                <a:gridCol w="782410">
                  <a:extLst>
                    <a:ext uri="{9D8B030D-6E8A-4147-A177-3AD203B41FA5}">
                      <a16:colId xmlns:a16="http://schemas.microsoft.com/office/drawing/2014/main" val="258068620"/>
                    </a:ext>
                  </a:extLst>
                </a:gridCol>
                <a:gridCol w="869345">
                  <a:extLst>
                    <a:ext uri="{9D8B030D-6E8A-4147-A177-3AD203B41FA5}">
                      <a16:colId xmlns:a16="http://schemas.microsoft.com/office/drawing/2014/main" val="346265210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/>
                      <a:r>
                        <a:rPr lang="en-GB" sz="1200" kern="100">
                          <a:effectLst/>
                        </a:rPr>
                        <a:t>Stress %</a:t>
                      </a:r>
                      <a:endParaRPr lang="en-GB" sz="1200" kern="1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kern="100">
                          <a:effectLst/>
                        </a:rPr>
                        <a:t>0%</a:t>
                      </a:r>
                      <a:endParaRPr lang="en-GB" sz="1200" kern="1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kern="100">
                          <a:effectLst/>
                        </a:rPr>
                        <a:t>10%</a:t>
                      </a:r>
                      <a:endParaRPr lang="en-GB" sz="1200" kern="1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kern="100">
                          <a:effectLst/>
                        </a:rPr>
                        <a:t>20%</a:t>
                      </a:r>
                      <a:endParaRPr lang="en-GB" sz="1200" kern="1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kern="100">
                          <a:effectLst/>
                        </a:rPr>
                        <a:t>30%</a:t>
                      </a:r>
                      <a:endParaRPr lang="en-GB" sz="1200" kern="1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kern="100">
                          <a:effectLst/>
                        </a:rPr>
                        <a:t>40%</a:t>
                      </a:r>
                      <a:endParaRPr lang="en-GB" sz="1200" kern="1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kern="100">
                          <a:effectLst/>
                        </a:rPr>
                        <a:t>50%</a:t>
                      </a:r>
                      <a:endParaRPr lang="en-GB" sz="1200" kern="1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kern="100">
                          <a:effectLst/>
                        </a:rPr>
                        <a:t>60%</a:t>
                      </a:r>
                      <a:endParaRPr lang="en-GB" sz="1200" kern="1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76873783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GB" sz="1200" kern="100" dirty="0">
                          <a:effectLst/>
                        </a:rPr>
                        <a:t>Net Cash Outflow</a:t>
                      </a:r>
                      <a:endParaRPr lang="en-GB" sz="1200" kern="10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kern="100">
                          <a:effectLst/>
                        </a:rPr>
                        <a:t>12644</a:t>
                      </a:r>
                      <a:endParaRPr lang="en-GB" sz="1200" kern="1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kern="100">
                          <a:effectLst/>
                        </a:rPr>
                        <a:t>13908.4</a:t>
                      </a:r>
                      <a:endParaRPr lang="en-GB" sz="1200" kern="1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kern="100">
                          <a:effectLst/>
                        </a:rPr>
                        <a:t>15172.8</a:t>
                      </a:r>
                      <a:endParaRPr lang="en-GB" sz="1200" kern="1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kern="100">
                          <a:effectLst/>
                        </a:rPr>
                        <a:t>16437.2</a:t>
                      </a:r>
                      <a:endParaRPr lang="en-GB" sz="1200" kern="1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kern="100">
                          <a:effectLst/>
                        </a:rPr>
                        <a:t>17701.6</a:t>
                      </a:r>
                      <a:endParaRPr lang="en-GB" sz="1200" kern="1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kern="100">
                          <a:effectLst/>
                        </a:rPr>
                        <a:t>18966</a:t>
                      </a:r>
                      <a:endParaRPr lang="en-GB" sz="1200" kern="1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kern="100">
                          <a:effectLst/>
                        </a:rPr>
                        <a:t>20230.4</a:t>
                      </a:r>
                      <a:endParaRPr lang="en-GB" sz="1200" kern="1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956679109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r>
                        <a:rPr lang="en-GB" sz="1200" kern="100">
                          <a:effectLst/>
                        </a:rPr>
                        <a:t>LCR</a:t>
                      </a:r>
                      <a:endParaRPr lang="en-GB" sz="1200" kern="1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kern="100">
                          <a:effectLst/>
                        </a:rPr>
                        <a:t>1.53</a:t>
                      </a:r>
                      <a:endParaRPr lang="en-GB" sz="1200" kern="1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kern="100">
                          <a:effectLst/>
                        </a:rPr>
                        <a:t>1.39</a:t>
                      </a:r>
                      <a:endParaRPr lang="en-GB" sz="1200" kern="1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kern="100">
                          <a:effectLst/>
                        </a:rPr>
                        <a:t>1.28</a:t>
                      </a:r>
                      <a:endParaRPr lang="en-GB" sz="1200" kern="1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kern="100">
                          <a:effectLst/>
                        </a:rPr>
                        <a:t>1.18</a:t>
                      </a:r>
                      <a:endParaRPr lang="en-GB" sz="1200" kern="1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kern="100">
                          <a:effectLst/>
                        </a:rPr>
                        <a:t>1.09</a:t>
                      </a:r>
                      <a:endParaRPr lang="en-GB" sz="1200" kern="1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kern="100">
                          <a:effectLst/>
                        </a:rPr>
                        <a:t>1.02</a:t>
                      </a:r>
                      <a:endParaRPr lang="en-GB" sz="1200" kern="1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kern="100" dirty="0">
                          <a:effectLst/>
                        </a:rPr>
                        <a:t>0.96</a:t>
                      </a:r>
                      <a:endParaRPr lang="en-GB" sz="1200" kern="10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908533848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749321DC-00DD-B745-966F-6FB6B1E27A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4704"/>
            <a:ext cx="8229600" cy="53181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2800" dirty="0">
                <a:solidFill>
                  <a:schemeClr val="bg2">
                    <a:lumMod val="75000"/>
                  </a:schemeClr>
                </a:solidFill>
                <a:ea typeface="+mj-ea"/>
                <a:cs typeface="ＭＳ Ｐゴシック" charset="0"/>
              </a:rPr>
              <a:t>Recommendations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9E6EBA36-6C0D-3A1C-073C-0C015702CE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7584" y="1412776"/>
            <a:ext cx="7560840" cy="4824536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Increase HQLA to at least the level of wholesale deposits to mitigate the risk of a liquidity issue arising from a wholesale funding withdrawal.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Incorporate sophisticated stress testing models and scenario studies into its risk management framework to improve its capacity to manage liquidity risk.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macro-prudential evaluation of stress should consider macroeconomic factors influencing interest rates, currencies, and market volatility.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different macroeconomic scenarios and their possible effects on liquidity situations to plan more effectively and decrease the consequences of unfavourable market circumstances.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White">
  <a:themeElements>
    <a:clrScheme name="White 2">
      <a:dk1>
        <a:srgbClr val="7D9AAA"/>
      </a:dk1>
      <a:lt1>
        <a:srgbClr val="FFFFFF"/>
      </a:lt1>
      <a:dk2>
        <a:srgbClr val="6A1A41"/>
      </a:dk2>
      <a:lt2>
        <a:srgbClr val="8C6CD0"/>
      </a:lt2>
      <a:accent1>
        <a:srgbClr val="F7403A"/>
      </a:accent1>
      <a:accent2>
        <a:srgbClr val="34B233"/>
      </a:accent2>
      <a:accent3>
        <a:srgbClr val="FFFFFF"/>
      </a:accent3>
      <a:accent4>
        <a:srgbClr val="6A8391"/>
      </a:accent4>
      <a:accent5>
        <a:srgbClr val="FAAFAE"/>
      </a:accent5>
      <a:accent6>
        <a:srgbClr val="2EA12D"/>
      </a:accent6>
      <a:hlink>
        <a:srgbClr val="D10074"/>
      </a:hlink>
      <a:folHlink>
        <a:srgbClr val="E4D700"/>
      </a:folHlink>
    </a:clrScheme>
    <a:fontScheme name="Whi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White 1">
        <a:dk1>
          <a:srgbClr val="8C6CD0"/>
        </a:dk1>
        <a:lt1>
          <a:srgbClr val="FFFFFF"/>
        </a:lt1>
        <a:dk2>
          <a:srgbClr val="7D9AAA"/>
        </a:dk2>
        <a:lt2>
          <a:srgbClr val="000000"/>
        </a:lt2>
        <a:accent1>
          <a:srgbClr val="4B92DB"/>
        </a:accent1>
        <a:accent2>
          <a:srgbClr val="F7403A"/>
        </a:accent2>
        <a:accent3>
          <a:srgbClr val="BFCAD2"/>
        </a:accent3>
        <a:accent4>
          <a:srgbClr val="DADADA"/>
        </a:accent4>
        <a:accent5>
          <a:srgbClr val="B1C7EA"/>
        </a:accent5>
        <a:accent6>
          <a:srgbClr val="E03934"/>
        </a:accent6>
        <a:hlink>
          <a:srgbClr val="009999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e 2">
        <a:dk1>
          <a:srgbClr val="7D9AAA"/>
        </a:dk1>
        <a:lt1>
          <a:srgbClr val="FFFFFF"/>
        </a:lt1>
        <a:dk2>
          <a:srgbClr val="6A1A41"/>
        </a:dk2>
        <a:lt2>
          <a:srgbClr val="8C6CD0"/>
        </a:lt2>
        <a:accent1>
          <a:srgbClr val="F7403A"/>
        </a:accent1>
        <a:accent2>
          <a:srgbClr val="34B233"/>
        </a:accent2>
        <a:accent3>
          <a:srgbClr val="FFFFFF"/>
        </a:accent3>
        <a:accent4>
          <a:srgbClr val="6A8391"/>
        </a:accent4>
        <a:accent5>
          <a:srgbClr val="FAAFAE"/>
        </a:accent5>
        <a:accent6>
          <a:srgbClr val="2EA12D"/>
        </a:accent6>
        <a:hlink>
          <a:srgbClr val="D10074"/>
        </a:hlink>
        <a:folHlink>
          <a:srgbClr val="E4D7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2504</TotalTime>
  <Words>791</Words>
  <Application>Microsoft Macintosh PowerPoint</Application>
  <PresentationFormat>On-screen Show (4:3)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Verdana</vt:lpstr>
      <vt:lpstr>MS PGothic</vt:lpstr>
      <vt:lpstr>Arial</vt:lpstr>
      <vt:lpstr>Corbel</vt:lpstr>
      <vt:lpstr>White</vt:lpstr>
      <vt:lpstr>Clydesdale Bank PLC Liquidity Analysis  A Comprehensive Overview of the Bank's Liquidity Position and Risk Management Practices              Banking Technology </vt:lpstr>
      <vt:lpstr>Introduction</vt:lpstr>
      <vt:lpstr>Key Liquidity Ratios </vt:lpstr>
      <vt:lpstr>Liquidity Trends</vt:lpstr>
      <vt:lpstr>Factors Affecting Liquidity</vt:lpstr>
      <vt:lpstr>Strategies to tackle challenges</vt:lpstr>
      <vt:lpstr>Regulatory Compliance</vt:lpstr>
      <vt:lpstr>Stress Test</vt:lpstr>
      <vt:lpstr>Recommendations</vt:lpstr>
      <vt:lpstr>Conclusion</vt:lpstr>
    </vt:vector>
  </TitlesOfParts>
  <Company>University of Westmintser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Analysis and Strategy: Derivatives, Options</dc:title>
  <dc:creator>Marylebone Campus</dc:creator>
  <cp:lastModifiedBy>Pulkit Gupta</cp:lastModifiedBy>
  <cp:revision>487</cp:revision>
  <cp:lastPrinted>2016-03-20T16:03:45Z</cp:lastPrinted>
  <dcterms:created xsi:type="dcterms:W3CDTF">2009-03-18T12:27:50Z</dcterms:created>
  <dcterms:modified xsi:type="dcterms:W3CDTF">2023-12-06T22:16:38Z</dcterms:modified>
</cp:coreProperties>
</file>