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7"/>
  </p:notesMasterIdLst>
  <p:handoutMasterIdLst>
    <p:handoutMasterId r:id="rId28"/>
  </p:handoutMasterIdLst>
  <p:sldIdLst>
    <p:sldId id="257" r:id="rId2"/>
    <p:sldId id="337" r:id="rId3"/>
    <p:sldId id="259" r:id="rId4"/>
    <p:sldId id="260" r:id="rId5"/>
    <p:sldId id="261" r:id="rId6"/>
    <p:sldId id="263" r:id="rId7"/>
    <p:sldId id="262" r:id="rId8"/>
    <p:sldId id="299" r:id="rId9"/>
    <p:sldId id="300" r:id="rId10"/>
    <p:sldId id="292" r:id="rId11"/>
    <p:sldId id="269" r:id="rId12"/>
    <p:sldId id="270" r:id="rId13"/>
    <p:sldId id="271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89" r:id="rId26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1385" autoAdjust="0"/>
  </p:normalViewPr>
  <p:slideViewPr>
    <p:cSldViewPr>
      <p:cViewPr varScale="1">
        <p:scale>
          <a:sx n="51" d="100"/>
          <a:sy n="51" d="100"/>
        </p:scale>
        <p:origin x="166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995" y="-6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50406-F1CE-499F-85D5-69548EB955D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9443010D-79C0-4A23-8C37-4F53A81C79C3}">
      <dgm:prSet phldrT="[Text]"/>
      <dgm:spPr/>
      <dgm:t>
        <a:bodyPr anchor="ctr"/>
        <a:lstStyle/>
        <a:p>
          <a:pPr algn="ctr"/>
          <a:r>
            <a:rPr lang="en-GB" dirty="0"/>
            <a:t>Intuition</a:t>
          </a:r>
        </a:p>
      </dgm:t>
    </dgm:pt>
    <dgm:pt modelId="{893AEDA8-FD3C-4290-950B-C068A66B36A0}" type="parTrans" cxnId="{0D278CC8-489C-4DE0-8195-4CB563626D90}">
      <dgm:prSet/>
      <dgm:spPr/>
      <dgm:t>
        <a:bodyPr/>
        <a:lstStyle/>
        <a:p>
          <a:pPr algn="ctr"/>
          <a:endParaRPr lang="en-GB"/>
        </a:p>
      </dgm:t>
    </dgm:pt>
    <dgm:pt modelId="{49D22B08-8281-4F57-A56D-762E74303969}" type="sibTrans" cxnId="{0D278CC8-489C-4DE0-8195-4CB563626D90}">
      <dgm:prSet/>
      <dgm:spPr/>
      <dgm:t>
        <a:bodyPr/>
        <a:lstStyle/>
        <a:p>
          <a:pPr algn="ctr"/>
          <a:endParaRPr lang="en-GB"/>
        </a:p>
      </dgm:t>
    </dgm:pt>
    <dgm:pt modelId="{23E40FB8-E632-427D-BFD7-C0724174721B}">
      <dgm:prSet phldrT="[Text]"/>
      <dgm:spPr/>
      <dgm:t>
        <a:bodyPr anchor="ctr"/>
        <a:lstStyle/>
        <a:p>
          <a:pPr algn="ctr"/>
          <a:r>
            <a:rPr lang="en-GB" dirty="0"/>
            <a:t>Simple</a:t>
          </a:r>
        </a:p>
      </dgm:t>
    </dgm:pt>
    <dgm:pt modelId="{55B9FE90-DD3E-4A60-8907-70781C2B7A5A}" type="parTrans" cxnId="{F58423E2-67FB-4D09-A97F-49CD819F8A6C}">
      <dgm:prSet/>
      <dgm:spPr/>
      <dgm:t>
        <a:bodyPr/>
        <a:lstStyle/>
        <a:p>
          <a:pPr algn="ctr"/>
          <a:endParaRPr lang="en-GB"/>
        </a:p>
      </dgm:t>
    </dgm:pt>
    <dgm:pt modelId="{C10ADD7F-9F90-417E-9CE9-DCC0A00309A5}" type="sibTrans" cxnId="{F58423E2-67FB-4D09-A97F-49CD819F8A6C}">
      <dgm:prSet/>
      <dgm:spPr/>
      <dgm:t>
        <a:bodyPr/>
        <a:lstStyle/>
        <a:p>
          <a:pPr algn="ctr"/>
          <a:endParaRPr lang="en-GB"/>
        </a:p>
      </dgm:t>
    </dgm:pt>
    <dgm:pt modelId="{4AEB884D-BB0B-4CAE-A1EA-B2294D322B73}">
      <dgm:prSet phldrT="[Text]"/>
      <dgm:spPr/>
      <dgm:t>
        <a:bodyPr anchor="ctr"/>
        <a:lstStyle/>
        <a:p>
          <a:pPr algn="ctr"/>
          <a:r>
            <a:rPr lang="en-GB" dirty="0"/>
            <a:t>t-statistics</a:t>
          </a:r>
        </a:p>
      </dgm:t>
    </dgm:pt>
    <dgm:pt modelId="{B7F75061-EC64-495E-93E5-744AC90A8EBD}" type="parTrans" cxnId="{4E5DD69A-26EF-4746-8A42-314F9572AB8E}">
      <dgm:prSet/>
      <dgm:spPr/>
      <dgm:t>
        <a:bodyPr/>
        <a:lstStyle/>
        <a:p>
          <a:pPr algn="ctr"/>
          <a:endParaRPr lang="en-GB"/>
        </a:p>
      </dgm:t>
    </dgm:pt>
    <dgm:pt modelId="{346EA903-3C7D-4614-87FD-A8B07D2B2D1E}" type="sibTrans" cxnId="{4E5DD69A-26EF-4746-8A42-314F9572AB8E}">
      <dgm:prSet/>
      <dgm:spPr/>
      <dgm:t>
        <a:bodyPr/>
        <a:lstStyle/>
        <a:p>
          <a:pPr algn="ctr"/>
          <a:endParaRPr lang="en-GB"/>
        </a:p>
      </dgm:t>
    </dgm:pt>
    <dgm:pt modelId="{74F6889F-B28A-4E41-A06D-DF0739329CA9}">
      <dgm:prSet phldrT="[Text]"/>
      <dgm:spPr/>
      <dgm:t>
        <a:bodyPr anchor="ctr"/>
        <a:lstStyle/>
        <a:p>
          <a:pPr algn="ctr"/>
          <a:r>
            <a:rPr lang="en-GB" dirty="0"/>
            <a:t>Making Predictions</a:t>
          </a:r>
        </a:p>
      </dgm:t>
    </dgm:pt>
    <dgm:pt modelId="{825C1A6D-3AAD-4839-AA60-9C4072338955}" type="parTrans" cxnId="{CFAABF42-D1E5-4126-AE25-8951628A444A}">
      <dgm:prSet/>
      <dgm:spPr/>
      <dgm:t>
        <a:bodyPr/>
        <a:lstStyle/>
        <a:p>
          <a:pPr algn="ctr"/>
          <a:endParaRPr lang="en-GB"/>
        </a:p>
      </dgm:t>
    </dgm:pt>
    <dgm:pt modelId="{95743D9C-BAB8-40F3-854E-7C37B9A58EAC}" type="sibTrans" cxnId="{CFAABF42-D1E5-4126-AE25-8951628A444A}">
      <dgm:prSet/>
      <dgm:spPr/>
      <dgm:t>
        <a:bodyPr/>
        <a:lstStyle/>
        <a:p>
          <a:pPr algn="ctr"/>
          <a:endParaRPr lang="en-GB"/>
        </a:p>
      </dgm:t>
    </dgm:pt>
    <dgm:pt modelId="{9AF72A28-64AC-4BC4-B4FB-EFD08452BB9E}">
      <dgm:prSet phldrT="[Text]"/>
      <dgm:spPr/>
      <dgm:t>
        <a:bodyPr anchor="ctr"/>
        <a:lstStyle/>
        <a:p>
          <a:pPr algn="ctr"/>
          <a:r>
            <a:rPr lang="en-GB" dirty="0"/>
            <a:t>Correlation</a:t>
          </a:r>
        </a:p>
      </dgm:t>
    </dgm:pt>
    <dgm:pt modelId="{5149BED7-13E5-4152-8D68-6B0A95380359}" type="parTrans" cxnId="{6A153A79-4574-44BE-AF7A-AB1885D1A0DB}">
      <dgm:prSet/>
      <dgm:spPr/>
      <dgm:t>
        <a:bodyPr/>
        <a:lstStyle/>
        <a:p>
          <a:endParaRPr lang="en-GB"/>
        </a:p>
      </dgm:t>
    </dgm:pt>
    <dgm:pt modelId="{CF0B849D-20C0-4F83-8E02-D2EDB74120DF}" type="sibTrans" cxnId="{6A153A79-4574-44BE-AF7A-AB1885D1A0DB}">
      <dgm:prSet/>
      <dgm:spPr/>
      <dgm:t>
        <a:bodyPr/>
        <a:lstStyle/>
        <a:p>
          <a:endParaRPr lang="en-GB"/>
        </a:p>
      </dgm:t>
    </dgm:pt>
    <dgm:pt modelId="{34311212-0F88-4EC3-A16B-B3C33A31192B}">
      <dgm:prSet phldrT="[Text]"/>
      <dgm:spPr/>
      <dgm:t>
        <a:bodyPr anchor="ctr"/>
        <a:lstStyle/>
        <a:p>
          <a:pPr algn="ctr"/>
          <a:r>
            <a:rPr lang="en-GB" dirty="0"/>
            <a:t>R</a:t>
          </a:r>
          <a:r>
            <a:rPr lang="en-GB" baseline="30000" dirty="0"/>
            <a:t>2</a:t>
          </a:r>
          <a:endParaRPr lang="en-GB" dirty="0"/>
        </a:p>
      </dgm:t>
    </dgm:pt>
    <dgm:pt modelId="{3E2948FB-160C-45D3-8FF7-6BA2B007C432}" type="parTrans" cxnId="{3209DD79-76B1-445E-A085-7628130B17CB}">
      <dgm:prSet/>
      <dgm:spPr/>
      <dgm:t>
        <a:bodyPr/>
        <a:lstStyle/>
        <a:p>
          <a:endParaRPr lang="en-GB"/>
        </a:p>
      </dgm:t>
    </dgm:pt>
    <dgm:pt modelId="{C9C6A14D-2C99-4D19-BBA5-3213BCA8932B}" type="sibTrans" cxnId="{3209DD79-76B1-445E-A085-7628130B17CB}">
      <dgm:prSet/>
      <dgm:spPr/>
      <dgm:t>
        <a:bodyPr/>
        <a:lstStyle/>
        <a:p>
          <a:endParaRPr lang="en-GB"/>
        </a:p>
      </dgm:t>
    </dgm:pt>
    <dgm:pt modelId="{1CFAF1E9-0596-4AB6-B7E0-08EB464E755A}" type="pres">
      <dgm:prSet presAssocID="{4DA50406-F1CE-499F-85D5-69548EB955DF}" presName="rootnode" presStyleCnt="0">
        <dgm:presLayoutVars>
          <dgm:chMax/>
          <dgm:chPref/>
          <dgm:dir/>
          <dgm:animLvl val="lvl"/>
        </dgm:presLayoutVars>
      </dgm:prSet>
      <dgm:spPr/>
    </dgm:pt>
    <dgm:pt modelId="{EDB1A0B0-E55D-47E6-8E55-9F2D79188C94}" type="pres">
      <dgm:prSet presAssocID="{9443010D-79C0-4A23-8C37-4F53A81C79C3}" presName="composite" presStyleCnt="0"/>
      <dgm:spPr/>
    </dgm:pt>
    <dgm:pt modelId="{9DB80B0F-5C62-4A69-B504-911CB283D69F}" type="pres">
      <dgm:prSet presAssocID="{9443010D-79C0-4A23-8C37-4F53A81C79C3}" presName="bentUpArrow1" presStyleLbl="alignImgPlace1" presStyleIdx="0" presStyleCnt="1"/>
      <dgm:spPr/>
    </dgm:pt>
    <dgm:pt modelId="{FB632DE2-8AE9-497C-9626-C3C1BD564DF4}" type="pres">
      <dgm:prSet presAssocID="{9443010D-79C0-4A23-8C37-4F53A81C79C3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E07E64CE-04B5-415C-82C7-5EE004785A34}" type="pres">
      <dgm:prSet presAssocID="{9443010D-79C0-4A23-8C37-4F53A81C79C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DA859DC-75C5-4316-9869-86908985BD35}" type="pres">
      <dgm:prSet presAssocID="{49D22B08-8281-4F57-A56D-762E74303969}" presName="sibTrans" presStyleCnt="0"/>
      <dgm:spPr/>
    </dgm:pt>
    <dgm:pt modelId="{A8F2C7C3-4048-46BF-B5B5-B2E53D0F0811}" type="pres">
      <dgm:prSet presAssocID="{23E40FB8-E632-427D-BFD7-C0724174721B}" presName="composite" presStyleCnt="0"/>
      <dgm:spPr/>
    </dgm:pt>
    <dgm:pt modelId="{4408FEDF-2DE9-42D2-892B-6105C45FE199}" type="pres">
      <dgm:prSet presAssocID="{23E40FB8-E632-427D-BFD7-C0724174721B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763EC632-650C-4DBE-96EE-AACFFE3D93DC}" type="pres">
      <dgm:prSet presAssocID="{23E40FB8-E632-427D-BFD7-C0724174721B}" presName="Final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39CE907-F1AE-4420-9FD3-B4672F8F0201}" type="presOf" srcId="{4AEB884D-BB0B-4CAE-A1EA-B2294D322B73}" destId="{763EC632-650C-4DBE-96EE-AACFFE3D93DC}" srcOrd="0" destOrd="0" presId="urn:microsoft.com/office/officeart/2005/8/layout/StepDownProcess"/>
    <dgm:cxn modelId="{1A0F7123-3A30-4D82-BA61-D5C16A02A3CC}" type="presOf" srcId="{9443010D-79C0-4A23-8C37-4F53A81C79C3}" destId="{FB632DE2-8AE9-497C-9626-C3C1BD564DF4}" srcOrd="0" destOrd="0" presId="urn:microsoft.com/office/officeart/2005/8/layout/StepDownProcess"/>
    <dgm:cxn modelId="{CFAABF42-D1E5-4126-AE25-8951628A444A}" srcId="{9443010D-79C0-4A23-8C37-4F53A81C79C3}" destId="{74F6889F-B28A-4E41-A06D-DF0739329CA9}" srcOrd="0" destOrd="0" parTransId="{825C1A6D-3AAD-4839-AA60-9C4072338955}" sibTransId="{95743D9C-BAB8-40F3-854E-7C37B9A58EAC}"/>
    <dgm:cxn modelId="{B051EC69-ADB9-4E17-A639-2AEF4234B2F4}" type="presOf" srcId="{34311212-0F88-4EC3-A16B-B3C33A31192B}" destId="{763EC632-650C-4DBE-96EE-AACFFE3D93DC}" srcOrd="0" destOrd="1" presId="urn:microsoft.com/office/officeart/2005/8/layout/StepDownProcess"/>
    <dgm:cxn modelId="{6A153A79-4574-44BE-AF7A-AB1885D1A0DB}" srcId="{9443010D-79C0-4A23-8C37-4F53A81C79C3}" destId="{9AF72A28-64AC-4BC4-B4FB-EFD08452BB9E}" srcOrd="1" destOrd="0" parTransId="{5149BED7-13E5-4152-8D68-6B0A95380359}" sibTransId="{CF0B849D-20C0-4F83-8E02-D2EDB74120DF}"/>
    <dgm:cxn modelId="{3209DD79-76B1-445E-A085-7628130B17CB}" srcId="{23E40FB8-E632-427D-BFD7-C0724174721B}" destId="{34311212-0F88-4EC3-A16B-B3C33A31192B}" srcOrd="1" destOrd="0" parTransId="{3E2948FB-160C-45D3-8FF7-6BA2B007C432}" sibTransId="{C9C6A14D-2C99-4D19-BBA5-3213BCA8932B}"/>
    <dgm:cxn modelId="{1A174994-1DD6-4E5C-9BC9-CBEAB6B689A2}" type="presOf" srcId="{4DA50406-F1CE-499F-85D5-69548EB955DF}" destId="{1CFAF1E9-0596-4AB6-B7E0-08EB464E755A}" srcOrd="0" destOrd="0" presId="urn:microsoft.com/office/officeart/2005/8/layout/StepDownProcess"/>
    <dgm:cxn modelId="{4E5DD69A-26EF-4746-8A42-314F9572AB8E}" srcId="{23E40FB8-E632-427D-BFD7-C0724174721B}" destId="{4AEB884D-BB0B-4CAE-A1EA-B2294D322B73}" srcOrd="0" destOrd="0" parTransId="{B7F75061-EC64-495E-93E5-744AC90A8EBD}" sibTransId="{346EA903-3C7D-4614-87FD-A8B07D2B2D1E}"/>
    <dgm:cxn modelId="{0D278CC8-489C-4DE0-8195-4CB563626D90}" srcId="{4DA50406-F1CE-499F-85D5-69548EB955DF}" destId="{9443010D-79C0-4A23-8C37-4F53A81C79C3}" srcOrd="0" destOrd="0" parTransId="{893AEDA8-FD3C-4290-950B-C068A66B36A0}" sibTransId="{49D22B08-8281-4F57-A56D-762E74303969}"/>
    <dgm:cxn modelId="{6D1516CF-51FF-4A20-9D91-35997E39BCC4}" type="presOf" srcId="{9AF72A28-64AC-4BC4-B4FB-EFD08452BB9E}" destId="{E07E64CE-04B5-415C-82C7-5EE004785A34}" srcOrd="0" destOrd="1" presId="urn:microsoft.com/office/officeart/2005/8/layout/StepDownProcess"/>
    <dgm:cxn modelId="{F58423E2-67FB-4D09-A97F-49CD819F8A6C}" srcId="{4DA50406-F1CE-499F-85D5-69548EB955DF}" destId="{23E40FB8-E632-427D-BFD7-C0724174721B}" srcOrd="1" destOrd="0" parTransId="{55B9FE90-DD3E-4A60-8907-70781C2B7A5A}" sibTransId="{C10ADD7F-9F90-417E-9CE9-DCC0A00309A5}"/>
    <dgm:cxn modelId="{2045B3E6-57E4-4F0B-A3E8-8EA45098AD56}" type="presOf" srcId="{23E40FB8-E632-427D-BFD7-C0724174721B}" destId="{4408FEDF-2DE9-42D2-892B-6105C45FE199}" srcOrd="0" destOrd="0" presId="urn:microsoft.com/office/officeart/2005/8/layout/StepDownProcess"/>
    <dgm:cxn modelId="{C713A4F3-98C4-4CBC-A2AC-F3FD4FC4C16A}" type="presOf" srcId="{74F6889F-B28A-4E41-A06D-DF0739329CA9}" destId="{E07E64CE-04B5-415C-82C7-5EE004785A34}" srcOrd="0" destOrd="0" presId="urn:microsoft.com/office/officeart/2005/8/layout/StepDownProcess"/>
    <dgm:cxn modelId="{1F5D71CA-B408-4764-BA5B-9CEC24E22751}" type="presParOf" srcId="{1CFAF1E9-0596-4AB6-B7E0-08EB464E755A}" destId="{EDB1A0B0-E55D-47E6-8E55-9F2D79188C94}" srcOrd="0" destOrd="0" presId="urn:microsoft.com/office/officeart/2005/8/layout/StepDownProcess"/>
    <dgm:cxn modelId="{1E0F1B2B-08AD-47CE-A368-87BA3B1AC02B}" type="presParOf" srcId="{EDB1A0B0-E55D-47E6-8E55-9F2D79188C94}" destId="{9DB80B0F-5C62-4A69-B504-911CB283D69F}" srcOrd="0" destOrd="0" presId="urn:microsoft.com/office/officeart/2005/8/layout/StepDownProcess"/>
    <dgm:cxn modelId="{61C06E70-3E4E-4498-90DA-71229B7E97BC}" type="presParOf" srcId="{EDB1A0B0-E55D-47E6-8E55-9F2D79188C94}" destId="{FB632DE2-8AE9-497C-9626-C3C1BD564DF4}" srcOrd="1" destOrd="0" presId="urn:microsoft.com/office/officeart/2005/8/layout/StepDownProcess"/>
    <dgm:cxn modelId="{21C38B9D-DFD1-4422-8E56-0FA15D1D32D3}" type="presParOf" srcId="{EDB1A0B0-E55D-47E6-8E55-9F2D79188C94}" destId="{E07E64CE-04B5-415C-82C7-5EE004785A34}" srcOrd="2" destOrd="0" presId="urn:microsoft.com/office/officeart/2005/8/layout/StepDownProcess"/>
    <dgm:cxn modelId="{8C683DDA-1DB7-48B3-A20A-D945662C0177}" type="presParOf" srcId="{1CFAF1E9-0596-4AB6-B7E0-08EB464E755A}" destId="{DDA859DC-75C5-4316-9869-86908985BD35}" srcOrd="1" destOrd="0" presId="urn:microsoft.com/office/officeart/2005/8/layout/StepDownProcess"/>
    <dgm:cxn modelId="{287B43BF-D03D-4052-AD86-31C80E85D802}" type="presParOf" srcId="{1CFAF1E9-0596-4AB6-B7E0-08EB464E755A}" destId="{A8F2C7C3-4048-46BF-B5B5-B2E53D0F0811}" srcOrd="2" destOrd="0" presId="urn:microsoft.com/office/officeart/2005/8/layout/StepDownProcess"/>
    <dgm:cxn modelId="{2894CF19-C724-485C-8BE1-15B17D0F126C}" type="presParOf" srcId="{A8F2C7C3-4048-46BF-B5B5-B2E53D0F0811}" destId="{4408FEDF-2DE9-42D2-892B-6105C45FE199}" srcOrd="0" destOrd="0" presId="urn:microsoft.com/office/officeart/2005/8/layout/StepDownProcess"/>
    <dgm:cxn modelId="{E1B1E054-C7DA-4E20-A2B9-1BA6BC69E0FD}" type="presParOf" srcId="{A8F2C7C3-4048-46BF-B5B5-B2E53D0F0811}" destId="{763EC632-650C-4DBE-96EE-AACFFE3D93D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22427-157F-4AC3-A5A9-9C58C96C63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83D36E-43B7-46F8-B063-FCB72AEFD539}">
      <dgm:prSet phldrT="[Text]"/>
      <dgm:spPr/>
      <dgm:t>
        <a:bodyPr/>
        <a:lstStyle/>
        <a:p>
          <a:r>
            <a:rPr lang="en-US" altLang="en-US" dirty="0"/>
            <a:t>Dependence of </a:t>
          </a:r>
          <a:r>
            <a:rPr lang="en-US" altLang="en-US" i="1" dirty="0"/>
            <a:t>one</a:t>
          </a:r>
          <a:r>
            <a:rPr lang="en-US" altLang="en-US" dirty="0"/>
            <a:t> variable (DV) on one or more explanatory or independent variables (IVs).</a:t>
          </a:r>
          <a:endParaRPr lang="en-GB" dirty="0"/>
        </a:p>
      </dgm:t>
    </dgm:pt>
    <dgm:pt modelId="{7CD5A666-433E-400D-92B9-86ED70F33467}" type="parTrans" cxnId="{13808C0F-F0F1-43E6-A378-A74D2BD05964}">
      <dgm:prSet/>
      <dgm:spPr/>
      <dgm:t>
        <a:bodyPr/>
        <a:lstStyle/>
        <a:p>
          <a:endParaRPr lang="en-GB"/>
        </a:p>
      </dgm:t>
    </dgm:pt>
    <dgm:pt modelId="{807B8D64-52B3-4BFD-949D-DD273EF70EAC}" type="sibTrans" cxnId="{13808C0F-F0F1-43E6-A378-A74D2BD05964}">
      <dgm:prSet/>
      <dgm:spPr/>
      <dgm:t>
        <a:bodyPr/>
        <a:lstStyle/>
        <a:p>
          <a:endParaRPr lang="en-GB"/>
        </a:p>
      </dgm:t>
    </dgm:pt>
    <dgm:pt modelId="{1E4801F6-0FD1-4B52-B5CC-1EB80421004B}">
      <dgm:prSet/>
      <dgm:spPr/>
      <dgm:t>
        <a:bodyPr/>
        <a:lstStyle/>
        <a:p>
          <a:r>
            <a:rPr lang="en-US" altLang="en-US" dirty="0"/>
            <a:t>Types of relationships</a:t>
          </a:r>
        </a:p>
      </dgm:t>
    </dgm:pt>
    <dgm:pt modelId="{3AF8965B-A0B6-4B11-A85E-6534F5D2D229}" type="parTrans" cxnId="{2E12CD30-28FB-4717-AC34-D84AF5FA83C7}">
      <dgm:prSet/>
      <dgm:spPr/>
      <dgm:t>
        <a:bodyPr/>
        <a:lstStyle/>
        <a:p>
          <a:endParaRPr lang="en-GB"/>
        </a:p>
      </dgm:t>
    </dgm:pt>
    <dgm:pt modelId="{1C03A26B-9C64-4AA0-A62F-87263F3A66EF}" type="sibTrans" cxnId="{2E12CD30-28FB-4717-AC34-D84AF5FA83C7}">
      <dgm:prSet/>
      <dgm:spPr/>
      <dgm:t>
        <a:bodyPr/>
        <a:lstStyle/>
        <a:p>
          <a:endParaRPr lang="en-GB"/>
        </a:p>
      </dgm:t>
    </dgm:pt>
    <dgm:pt modelId="{EF239572-E679-4964-B60F-0C78427240A7}">
      <dgm:prSet/>
      <dgm:spPr/>
      <dgm:t>
        <a:bodyPr/>
        <a:lstStyle/>
        <a:p>
          <a:r>
            <a:rPr lang="en-US" altLang="en-US" dirty="0"/>
            <a:t>Correlation</a:t>
          </a:r>
        </a:p>
      </dgm:t>
    </dgm:pt>
    <dgm:pt modelId="{84718AE9-B900-4503-A3E7-442DD592C5C1}" type="parTrans" cxnId="{1320D7EA-0F4B-4432-91F5-ACE92C98A1AA}">
      <dgm:prSet/>
      <dgm:spPr/>
      <dgm:t>
        <a:bodyPr/>
        <a:lstStyle/>
        <a:p>
          <a:endParaRPr lang="en-GB"/>
        </a:p>
      </dgm:t>
    </dgm:pt>
    <dgm:pt modelId="{6B52F494-0757-48EE-819B-2B6672AF152F}" type="sibTrans" cxnId="{1320D7EA-0F4B-4432-91F5-ACE92C98A1AA}">
      <dgm:prSet/>
      <dgm:spPr/>
      <dgm:t>
        <a:bodyPr/>
        <a:lstStyle/>
        <a:p>
          <a:endParaRPr lang="en-GB"/>
        </a:p>
      </dgm:t>
    </dgm:pt>
    <dgm:pt modelId="{DE46F7F1-1479-46F0-9922-3A6F0658A6C2}">
      <dgm:prSet/>
      <dgm:spPr/>
      <dgm:t>
        <a:bodyPr/>
        <a:lstStyle/>
        <a:p>
          <a:r>
            <a:rPr lang="en-US" altLang="en-US" dirty="0"/>
            <a:t>Causal</a:t>
          </a:r>
        </a:p>
      </dgm:t>
    </dgm:pt>
    <dgm:pt modelId="{C94DAD76-9B3F-463E-B011-BD880ABD543E}" type="parTrans" cxnId="{2A77DA37-DAA0-4C6C-A296-BC4E98B169F1}">
      <dgm:prSet/>
      <dgm:spPr/>
      <dgm:t>
        <a:bodyPr/>
        <a:lstStyle/>
        <a:p>
          <a:endParaRPr lang="en-GB"/>
        </a:p>
      </dgm:t>
    </dgm:pt>
    <dgm:pt modelId="{8B273EF1-8377-4B70-B79C-1058953C480D}" type="sibTrans" cxnId="{2A77DA37-DAA0-4C6C-A296-BC4E98B169F1}">
      <dgm:prSet/>
      <dgm:spPr/>
      <dgm:t>
        <a:bodyPr/>
        <a:lstStyle/>
        <a:p>
          <a:endParaRPr lang="en-GB"/>
        </a:p>
      </dgm:t>
    </dgm:pt>
    <dgm:pt modelId="{E296203C-BA53-41CA-BBF6-3ADFFEBFE501}">
      <dgm:prSet/>
      <dgm:spPr/>
      <dgm:t>
        <a:bodyPr/>
        <a:lstStyle/>
        <a:p>
          <a:r>
            <a:rPr lang="en-US" altLang="en-US" dirty="0"/>
            <a:t>The technique is …</a:t>
          </a:r>
        </a:p>
      </dgm:t>
    </dgm:pt>
    <dgm:pt modelId="{C94FBA28-C278-4C22-A32B-B8227013D6EC}" type="parTrans" cxnId="{A183F6D9-C196-4AAE-881B-29A7D466156F}">
      <dgm:prSet/>
      <dgm:spPr/>
      <dgm:t>
        <a:bodyPr/>
        <a:lstStyle/>
        <a:p>
          <a:endParaRPr lang="en-GB"/>
        </a:p>
      </dgm:t>
    </dgm:pt>
    <dgm:pt modelId="{AFAF7FC1-5AF6-4EEA-AD98-D2D1014CC451}" type="sibTrans" cxnId="{A183F6D9-C196-4AAE-881B-29A7D466156F}">
      <dgm:prSet/>
      <dgm:spPr/>
      <dgm:t>
        <a:bodyPr/>
        <a:lstStyle/>
        <a:p>
          <a:endParaRPr lang="en-GB"/>
        </a:p>
      </dgm:t>
    </dgm:pt>
    <dgm:pt modelId="{34009E4E-D9A6-4432-A88D-6D64D80718E4}">
      <dgm:prSet/>
      <dgm:spPr/>
      <dgm:t>
        <a:bodyPr/>
        <a:lstStyle/>
        <a:p>
          <a:r>
            <a:rPr lang="en-US" altLang="en-US" dirty="0"/>
            <a:t>Often referred to as fitting a line to the data</a:t>
          </a:r>
        </a:p>
      </dgm:t>
    </dgm:pt>
    <dgm:pt modelId="{900F408A-894C-4EFE-9F2C-D72F52E0ED12}" type="parTrans" cxnId="{FB6F48E4-6BC0-45FD-8BF0-A44527B10166}">
      <dgm:prSet/>
      <dgm:spPr/>
      <dgm:t>
        <a:bodyPr/>
        <a:lstStyle/>
        <a:p>
          <a:endParaRPr lang="en-GB"/>
        </a:p>
      </dgm:t>
    </dgm:pt>
    <dgm:pt modelId="{F11E3CFC-C571-4C0F-9F9F-F1BFECA97E72}" type="sibTrans" cxnId="{FB6F48E4-6BC0-45FD-8BF0-A44527B10166}">
      <dgm:prSet/>
      <dgm:spPr/>
      <dgm:t>
        <a:bodyPr/>
        <a:lstStyle/>
        <a:p>
          <a:endParaRPr lang="en-GB"/>
        </a:p>
      </dgm:t>
    </dgm:pt>
    <dgm:pt modelId="{B85E0FD6-B450-498A-9DDC-7F9A8029C925}">
      <dgm:prSet/>
      <dgm:spPr/>
      <dgm:t>
        <a:bodyPr/>
        <a:lstStyle/>
        <a:p>
          <a:r>
            <a:rPr lang="en-US" altLang="en-US" dirty="0"/>
            <a:t>Used to calibrate a statistical model</a:t>
          </a:r>
        </a:p>
      </dgm:t>
    </dgm:pt>
    <dgm:pt modelId="{123F30C0-3DDB-4D91-B666-39104DE6F29C}" type="parTrans" cxnId="{6B3ADA11-A5DD-4212-BCBE-D84814766ED7}">
      <dgm:prSet/>
      <dgm:spPr/>
      <dgm:t>
        <a:bodyPr/>
        <a:lstStyle/>
        <a:p>
          <a:endParaRPr lang="en-GB"/>
        </a:p>
      </dgm:t>
    </dgm:pt>
    <dgm:pt modelId="{9AE51841-067E-4CE2-A15F-FC5D17E600F6}" type="sibTrans" cxnId="{6B3ADA11-A5DD-4212-BCBE-D84814766ED7}">
      <dgm:prSet/>
      <dgm:spPr/>
      <dgm:t>
        <a:bodyPr/>
        <a:lstStyle/>
        <a:p>
          <a:endParaRPr lang="en-GB"/>
        </a:p>
      </dgm:t>
    </dgm:pt>
    <dgm:pt modelId="{4460B13C-36C5-4AD5-8361-2319D964FF9D}">
      <dgm:prSet/>
      <dgm:spPr/>
      <dgm:t>
        <a:bodyPr/>
        <a:lstStyle/>
        <a:p>
          <a:r>
            <a:rPr lang="en-US" altLang="en-US"/>
            <a:t>Widely </a:t>
          </a:r>
          <a:r>
            <a:rPr lang="en-US" altLang="en-US" dirty="0"/>
            <a:t>used for solving business problems</a:t>
          </a:r>
        </a:p>
      </dgm:t>
    </dgm:pt>
    <dgm:pt modelId="{0956E39A-892F-4A9E-AF83-2BBC804817DE}" type="parTrans" cxnId="{5E169640-59FE-462B-9690-DC1D33F4DF43}">
      <dgm:prSet/>
      <dgm:spPr/>
      <dgm:t>
        <a:bodyPr/>
        <a:lstStyle/>
        <a:p>
          <a:endParaRPr lang="en-GB"/>
        </a:p>
      </dgm:t>
    </dgm:pt>
    <dgm:pt modelId="{53F1D15A-91EA-45B0-BA10-7733826B40CF}" type="sibTrans" cxnId="{5E169640-59FE-462B-9690-DC1D33F4DF43}">
      <dgm:prSet/>
      <dgm:spPr/>
      <dgm:t>
        <a:bodyPr/>
        <a:lstStyle/>
        <a:p>
          <a:endParaRPr lang="en-GB"/>
        </a:p>
      </dgm:t>
    </dgm:pt>
    <dgm:pt modelId="{95AB71EE-D929-4DB9-92E7-60055BB94238}" type="pres">
      <dgm:prSet presAssocID="{4B022427-157F-4AC3-A5A9-9C58C96C6302}" presName="linear" presStyleCnt="0">
        <dgm:presLayoutVars>
          <dgm:animLvl val="lvl"/>
          <dgm:resizeHandles val="exact"/>
        </dgm:presLayoutVars>
      </dgm:prSet>
      <dgm:spPr/>
    </dgm:pt>
    <dgm:pt modelId="{8B4347D7-CC5A-4B03-8A94-5CF644223E73}" type="pres">
      <dgm:prSet presAssocID="{8D83D36E-43B7-46F8-B063-FCB72AEFD5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D7531F-CE40-4567-AD3E-5287CCD0C3EF}" type="pres">
      <dgm:prSet presAssocID="{807B8D64-52B3-4BFD-949D-DD273EF70EAC}" presName="spacer" presStyleCnt="0"/>
      <dgm:spPr/>
    </dgm:pt>
    <dgm:pt modelId="{EC127380-06E0-4F0F-86A7-02846A070E2F}" type="pres">
      <dgm:prSet presAssocID="{1E4801F6-0FD1-4B52-B5CC-1EB8042100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28E2AC-F6E4-4024-B7B9-A07E7705CB08}" type="pres">
      <dgm:prSet presAssocID="{1E4801F6-0FD1-4B52-B5CC-1EB80421004B}" presName="childText" presStyleLbl="revTx" presStyleIdx="0" presStyleCnt="2">
        <dgm:presLayoutVars>
          <dgm:bulletEnabled val="1"/>
        </dgm:presLayoutVars>
      </dgm:prSet>
      <dgm:spPr/>
    </dgm:pt>
    <dgm:pt modelId="{08E8F089-EC21-44BB-A3A2-CFDDC845CA2B}" type="pres">
      <dgm:prSet presAssocID="{E296203C-BA53-41CA-BBF6-3ADFFEBFE5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DDE7319-6EBF-4CAB-A812-ACEC7D45BC96}" type="pres">
      <dgm:prSet presAssocID="{E296203C-BA53-41CA-BBF6-3ADFFEBFE5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3808C0F-F0F1-43E6-A378-A74D2BD05964}" srcId="{4B022427-157F-4AC3-A5A9-9C58C96C6302}" destId="{8D83D36E-43B7-46F8-B063-FCB72AEFD539}" srcOrd="0" destOrd="0" parTransId="{7CD5A666-433E-400D-92B9-86ED70F33467}" sibTransId="{807B8D64-52B3-4BFD-949D-DD273EF70EAC}"/>
    <dgm:cxn modelId="{6B3ADA11-A5DD-4212-BCBE-D84814766ED7}" srcId="{E296203C-BA53-41CA-BBF6-3ADFFEBFE501}" destId="{B85E0FD6-B450-498A-9DDC-7F9A8029C925}" srcOrd="1" destOrd="0" parTransId="{123F30C0-3DDB-4D91-B666-39104DE6F29C}" sibTransId="{9AE51841-067E-4CE2-A15F-FC5D17E600F6}"/>
    <dgm:cxn modelId="{0A3DEA15-C6A2-4C73-AB4C-C0BCD08C6A21}" type="presOf" srcId="{4460B13C-36C5-4AD5-8361-2319D964FF9D}" destId="{6DDE7319-6EBF-4CAB-A812-ACEC7D45BC96}" srcOrd="0" destOrd="2" presId="urn:microsoft.com/office/officeart/2005/8/layout/vList2"/>
    <dgm:cxn modelId="{2A404128-93A3-4787-8FCF-A0CEE38C2A01}" type="presOf" srcId="{E296203C-BA53-41CA-BBF6-3ADFFEBFE501}" destId="{08E8F089-EC21-44BB-A3A2-CFDDC845CA2B}" srcOrd="0" destOrd="0" presId="urn:microsoft.com/office/officeart/2005/8/layout/vList2"/>
    <dgm:cxn modelId="{2E12CD30-28FB-4717-AC34-D84AF5FA83C7}" srcId="{4B022427-157F-4AC3-A5A9-9C58C96C6302}" destId="{1E4801F6-0FD1-4B52-B5CC-1EB80421004B}" srcOrd="1" destOrd="0" parTransId="{3AF8965B-A0B6-4B11-A85E-6534F5D2D229}" sibTransId="{1C03A26B-9C64-4AA0-A62F-87263F3A66EF}"/>
    <dgm:cxn modelId="{FCEB9436-39AA-446F-A3E5-A73EF805DB32}" type="presOf" srcId="{DE46F7F1-1479-46F0-9922-3A6F0658A6C2}" destId="{BC28E2AC-F6E4-4024-B7B9-A07E7705CB08}" srcOrd="0" destOrd="1" presId="urn:microsoft.com/office/officeart/2005/8/layout/vList2"/>
    <dgm:cxn modelId="{2A77DA37-DAA0-4C6C-A296-BC4E98B169F1}" srcId="{1E4801F6-0FD1-4B52-B5CC-1EB80421004B}" destId="{DE46F7F1-1479-46F0-9922-3A6F0658A6C2}" srcOrd="1" destOrd="0" parTransId="{C94DAD76-9B3F-463E-B011-BD880ABD543E}" sibTransId="{8B273EF1-8377-4B70-B79C-1058953C480D}"/>
    <dgm:cxn modelId="{5E169640-59FE-462B-9690-DC1D33F4DF43}" srcId="{E296203C-BA53-41CA-BBF6-3ADFFEBFE501}" destId="{4460B13C-36C5-4AD5-8361-2319D964FF9D}" srcOrd="2" destOrd="0" parTransId="{0956E39A-892F-4A9E-AF83-2BBC804817DE}" sibTransId="{53F1D15A-91EA-45B0-BA10-7733826B40CF}"/>
    <dgm:cxn modelId="{8AD14945-646B-47BB-9418-781FD88DA8E4}" type="presOf" srcId="{4B022427-157F-4AC3-A5A9-9C58C96C6302}" destId="{95AB71EE-D929-4DB9-92E7-60055BB94238}" srcOrd="0" destOrd="0" presId="urn:microsoft.com/office/officeart/2005/8/layout/vList2"/>
    <dgm:cxn modelId="{60FC2679-EBBB-4083-9D08-356B293EE3CC}" type="presOf" srcId="{B85E0FD6-B450-498A-9DDC-7F9A8029C925}" destId="{6DDE7319-6EBF-4CAB-A812-ACEC7D45BC96}" srcOrd="0" destOrd="1" presId="urn:microsoft.com/office/officeart/2005/8/layout/vList2"/>
    <dgm:cxn modelId="{37986AA8-6B16-43B0-A463-AA3AD8E3B8F0}" type="presOf" srcId="{34009E4E-D9A6-4432-A88D-6D64D80718E4}" destId="{6DDE7319-6EBF-4CAB-A812-ACEC7D45BC96}" srcOrd="0" destOrd="0" presId="urn:microsoft.com/office/officeart/2005/8/layout/vList2"/>
    <dgm:cxn modelId="{A6B962C5-E28B-4920-8D1E-A653E19ECFB5}" type="presOf" srcId="{8D83D36E-43B7-46F8-B063-FCB72AEFD539}" destId="{8B4347D7-CC5A-4B03-8A94-5CF644223E73}" srcOrd="0" destOrd="0" presId="urn:microsoft.com/office/officeart/2005/8/layout/vList2"/>
    <dgm:cxn modelId="{604EC6D6-4EB8-45F7-B293-E0403D874A53}" type="presOf" srcId="{1E4801F6-0FD1-4B52-B5CC-1EB80421004B}" destId="{EC127380-06E0-4F0F-86A7-02846A070E2F}" srcOrd="0" destOrd="0" presId="urn:microsoft.com/office/officeart/2005/8/layout/vList2"/>
    <dgm:cxn modelId="{A183F6D9-C196-4AAE-881B-29A7D466156F}" srcId="{4B022427-157F-4AC3-A5A9-9C58C96C6302}" destId="{E296203C-BA53-41CA-BBF6-3ADFFEBFE501}" srcOrd="2" destOrd="0" parTransId="{C94FBA28-C278-4C22-A32B-B8227013D6EC}" sibTransId="{AFAF7FC1-5AF6-4EEA-AD98-D2D1014CC451}"/>
    <dgm:cxn modelId="{FB6F48E4-6BC0-45FD-8BF0-A44527B10166}" srcId="{E296203C-BA53-41CA-BBF6-3ADFFEBFE501}" destId="{34009E4E-D9A6-4432-A88D-6D64D80718E4}" srcOrd="0" destOrd="0" parTransId="{900F408A-894C-4EFE-9F2C-D72F52E0ED12}" sibTransId="{F11E3CFC-C571-4C0F-9F9F-F1BFECA97E72}"/>
    <dgm:cxn modelId="{716E13E5-9EB9-4CAE-A4B1-15E8A7B4D69C}" type="presOf" srcId="{EF239572-E679-4964-B60F-0C78427240A7}" destId="{BC28E2AC-F6E4-4024-B7B9-A07E7705CB08}" srcOrd="0" destOrd="0" presId="urn:microsoft.com/office/officeart/2005/8/layout/vList2"/>
    <dgm:cxn modelId="{1320D7EA-0F4B-4432-91F5-ACE92C98A1AA}" srcId="{1E4801F6-0FD1-4B52-B5CC-1EB80421004B}" destId="{EF239572-E679-4964-B60F-0C78427240A7}" srcOrd="0" destOrd="0" parTransId="{84718AE9-B900-4503-A3E7-442DD592C5C1}" sibTransId="{6B52F494-0757-48EE-819B-2B6672AF152F}"/>
    <dgm:cxn modelId="{AA820371-6F8E-4233-B9D2-94B86B2E7579}" type="presParOf" srcId="{95AB71EE-D929-4DB9-92E7-60055BB94238}" destId="{8B4347D7-CC5A-4B03-8A94-5CF644223E73}" srcOrd="0" destOrd="0" presId="urn:microsoft.com/office/officeart/2005/8/layout/vList2"/>
    <dgm:cxn modelId="{6E689581-5D46-4876-BBD5-19F877841402}" type="presParOf" srcId="{95AB71EE-D929-4DB9-92E7-60055BB94238}" destId="{FFD7531F-CE40-4567-AD3E-5287CCD0C3EF}" srcOrd="1" destOrd="0" presId="urn:microsoft.com/office/officeart/2005/8/layout/vList2"/>
    <dgm:cxn modelId="{44043686-1C5E-4A2F-B98E-008D28D6C6C7}" type="presParOf" srcId="{95AB71EE-D929-4DB9-92E7-60055BB94238}" destId="{EC127380-06E0-4F0F-86A7-02846A070E2F}" srcOrd="2" destOrd="0" presId="urn:microsoft.com/office/officeart/2005/8/layout/vList2"/>
    <dgm:cxn modelId="{58F803EF-FBE9-4187-8EC1-CEC868375541}" type="presParOf" srcId="{95AB71EE-D929-4DB9-92E7-60055BB94238}" destId="{BC28E2AC-F6E4-4024-B7B9-A07E7705CB08}" srcOrd="3" destOrd="0" presId="urn:microsoft.com/office/officeart/2005/8/layout/vList2"/>
    <dgm:cxn modelId="{5797BB62-808D-40EE-AED8-35AD7591592C}" type="presParOf" srcId="{95AB71EE-D929-4DB9-92E7-60055BB94238}" destId="{08E8F089-EC21-44BB-A3A2-CFDDC845CA2B}" srcOrd="4" destOrd="0" presId="urn:microsoft.com/office/officeart/2005/8/layout/vList2"/>
    <dgm:cxn modelId="{E52B2C72-1D86-4736-8E03-2FD8D3981EC3}" type="presParOf" srcId="{95AB71EE-D929-4DB9-92E7-60055BB94238}" destId="{6DDE7319-6EBF-4CAB-A812-ACEC7D45BC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4F972-177D-4759-9276-69BD4740ABD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B1502F9-A9B1-49DE-910C-72EDE7A21BEF}">
      <dgm:prSet phldrT="[Text]"/>
      <dgm:spPr/>
      <dgm:t>
        <a:bodyPr/>
        <a:lstStyle/>
        <a:p>
          <a:r>
            <a:rPr lang="en-GB" dirty="0"/>
            <a:t>1</a:t>
          </a:r>
        </a:p>
      </dgm:t>
    </dgm:pt>
    <dgm:pt modelId="{3F751D71-0966-48EE-A26A-C6B03277721E}" type="parTrans" cxnId="{5E1A2018-EC32-4EC2-B167-398F6088F437}">
      <dgm:prSet/>
      <dgm:spPr/>
      <dgm:t>
        <a:bodyPr/>
        <a:lstStyle/>
        <a:p>
          <a:endParaRPr lang="en-GB"/>
        </a:p>
      </dgm:t>
    </dgm:pt>
    <dgm:pt modelId="{708B00F0-17AC-40B8-B583-CB8E9CAA30DF}" type="sibTrans" cxnId="{5E1A2018-EC32-4EC2-B167-398F6088F437}">
      <dgm:prSet/>
      <dgm:spPr/>
      <dgm:t>
        <a:bodyPr/>
        <a:lstStyle/>
        <a:p>
          <a:endParaRPr lang="en-GB"/>
        </a:p>
      </dgm:t>
    </dgm:pt>
    <dgm:pt modelId="{973A6D6E-19DF-4CB4-A87C-DD3E861FB3FD}">
      <dgm:prSet phldrT="[Text]" custT="1"/>
      <dgm:spPr/>
      <dgm:t>
        <a:bodyPr/>
        <a:lstStyle/>
        <a:p>
          <a:r>
            <a:rPr lang="en-GB" sz="3200" i="0" dirty="0"/>
            <a:t>E(</a:t>
          </a:r>
          <a:r>
            <a:rPr lang="en-GB" sz="3200" i="0" dirty="0" err="1"/>
            <a:t>e</a:t>
          </a:r>
          <a:r>
            <a:rPr lang="en-GB" sz="3200" i="0" baseline="-25000" dirty="0" err="1"/>
            <a:t>i</a:t>
          </a:r>
          <a:r>
            <a:rPr lang="en-GB" sz="3200" i="0" dirty="0"/>
            <a:t>) = 0</a:t>
          </a:r>
        </a:p>
      </dgm:t>
    </dgm:pt>
    <dgm:pt modelId="{4EF29651-F25A-4DAA-B80F-B35EFAB5FE19}" type="parTrans" cxnId="{6EB3C87F-AB2E-4A4B-A03B-E96B79B301B0}">
      <dgm:prSet/>
      <dgm:spPr/>
      <dgm:t>
        <a:bodyPr/>
        <a:lstStyle/>
        <a:p>
          <a:endParaRPr lang="en-GB"/>
        </a:p>
      </dgm:t>
    </dgm:pt>
    <dgm:pt modelId="{BDDAEA15-41BC-47BF-9F9B-971D7005B50C}" type="sibTrans" cxnId="{6EB3C87F-AB2E-4A4B-A03B-E96B79B301B0}">
      <dgm:prSet/>
      <dgm:spPr/>
      <dgm:t>
        <a:bodyPr/>
        <a:lstStyle/>
        <a:p>
          <a:endParaRPr lang="en-GB"/>
        </a:p>
      </dgm:t>
    </dgm:pt>
    <dgm:pt modelId="{65E79ADE-A421-4236-BDAA-C8452BB4AB6D}">
      <dgm:prSet phldrT="[Text]"/>
      <dgm:spPr/>
      <dgm:t>
        <a:bodyPr/>
        <a:lstStyle/>
        <a:p>
          <a:r>
            <a:rPr lang="en-GB" dirty="0"/>
            <a:t>2</a:t>
          </a:r>
        </a:p>
      </dgm:t>
    </dgm:pt>
    <dgm:pt modelId="{42147FCA-0E82-4330-BC50-38793943860A}" type="parTrans" cxnId="{6899C42C-A534-4999-8BAC-54A8B8B02953}">
      <dgm:prSet/>
      <dgm:spPr/>
      <dgm:t>
        <a:bodyPr/>
        <a:lstStyle/>
        <a:p>
          <a:endParaRPr lang="en-GB"/>
        </a:p>
      </dgm:t>
    </dgm:pt>
    <dgm:pt modelId="{6582E7E1-958D-45C7-BC7A-7094E35E9674}" type="sibTrans" cxnId="{6899C42C-A534-4999-8BAC-54A8B8B02953}">
      <dgm:prSet/>
      <dgm:spPr/>
      <dgm:t>
        <a:bodyPr/>
        <a:lstStyle/>
        <a:p>
          <a:endParaRPr lang="en-GB"/>
        </a:p>
      </dgm:t>
    </dgm:pt>
    <dgm:pt modelId="{4D031424-9CFA-4326-BD84-E63420C52834}">
      <dgm:prSet phldrT="[Text]" custT="1"/>
      <dgm:spPr/>
      <dgm:t>
        <a:bodyPr/>
        <a:lstStyle/>
        <a:p>
          <a:r>
            <a:rPr lang="en-GB" sz="3200" dirty="0"/>
            <a:t> </a:t>
          </a:r>
          <a:r>
            <a:rPr lang="en-GB" sz="3200" dirty="0" err="1"/>
            <a:t>Var</a:t>
          </a:r>
          <a:r>
            <a:rPr lang="en-GB" sz="3200" dirty="0"/>
            <a:t>(</a:t>
          </a:r>
          <a:r>
            <a:rPr lang="en-GB" sz="3200" dirty="0" err="1"/>
            <a:t>e</a:t>
          </a:r>
          <a:r>
            <a:rPr lang="en-GB" sz="3200" baseline="-25000" dirty="0" err="1"/>
            <a:t>i</a:t>
          </a:r>
          <a:r>
            <a:rPr lang="en-GB" sz="3200" dirty="0"/>
            <a:t>) = constant</a:t>
          </a:r>
        </a:p>
      </dgm:t>
    </dgm:pt>
    <dgm:pt modelId="{DB4DAA59-856F-4B55-A71E-685CE38E17CC}" type="parTrans" cxnId="{ED28B500-1B69-42EF-9E98-F664E79E2776}">
      <dgm:prSet/>
      <dgm:spPr/>
      <dgm:t>
        <a:bodyPr/>
        <a:lstStyle/>
        <a:p>
          <a:endParaRPr lang="en-GB"/>
        </a:p>
      </dgm:t>
    </dgm:pt>
    <dgm:pt modelId="{8EF37576-1FC7-45ED-8341-3B9BC7F48B7E}" type="sibTrans" cxnId="{ED28B500-1B69-42EF-9E98-F664E79E2776}">
      <dgm:prSet/>
      <dgm:spPr/>
      <dgm:t>
        <a:bodyPr/>
        <a:lstStyle/>
        <a:p>
          <a:endParaRPr lang="en-GB"/>
        </a:p>
      </dgm:t>
    </dgm:pt>
    <dgm:pt modelId="{776B3B68-F8A3-4B6B-BE45-F6CB85A10A7F}">
      <dgm:prSet phldrT="[Text]"/>
      <dgm:spPr/>
      <dgm:t>
        <a:bodyPr/>
        <a:lstStyle/>
        <a:p>
          <a:r>
            <a:rPr lang="en-GB" dirty="0"/>
            <a:t>3</a:t>
          </a:r>
        </a:p>
      </dgm:t>
    </dgm:pt>
    <dgm:pt modelId="{3EFBB38F-F7FA-49C1-8FDE-40DC162612D7}" type="parTrans" cxnId="{77E26371-6316-4401-BF65-3BDADB9D5C7E}">
      <dgm:prSet/>
      <dgm:spPr/>
      <dgm:t>
        <a:bodyPr/>
        <a:lstStyle/>
        <a:p>
          <a:endParaRPr lang="en-GB"/>
        </a:p>
      </dgm:t>
    </dgm:pt>
    <dgm:pt modelId="{42842521-1E55-4667-9522-9F2E45877A6C}" type="sibTrans" cxnId="{77E26371-6316-4401-BF65-3BDADB9D5C7E}">
      <dgm:prSet/>
      <dgm:spPr/>
      <dgm:t>
        <a:bodyPr/>
        <a:lstStyle/>
        <a:p>
          <a:endParaRPr lang="en-GB"/>
        </a:p>
      </dgm:t>
    </dgm:pt>
    <dgm:pt modelId="{E295EB22-D021-4086-962C-6CCD544F0752}">
      <dgm:prSet phldrT="[Text]" custT="1"/>
      <dgm:spPr/>
      <dgm:t>
        <a:bodyPr/>
        <a:lstStyle/>
        <a:p>
          <a:r>
            <a:rPr lang="en-GB" sz="3200" dirty="0" err="1"/>
            <a:t>e</a:t>
          </a:r>
          <a:r>
            <a:rPr lang="en-GB" sz="3200" baseline="-25000" dirty="0" err="1"/>
            <a:t>i</a:t>
          </a:r>
          <a:r>
            <a:rPr lang="en-GB" sz="3200" dirty="0"/>
            <a:t> are normally distributed</a:t>
          </a:r>
        </a:p>
      </dgm:t>
    </dgm:pt>
    <dgm:pt modelId="{735B4A51-CBBB-4329-9D7A-9389070CB679}" type="parTrans" cxnId="{951B46A8-2BA0-4EB3-AED3-5FB04E995368}">
      <dgm:prSet/>
      <dgm:spPr/>
      <dgm:t>
        <a:bodyPr/>
        <a:lstStyle/>
        <a:p>
          <a:endParaRPr lang="en-GB"/>
        </a:p>
      </dgm:t>
    </dgm:pt>
    <dgm:pt modelId="{C44DF85D-29A3-4AB6-BD59-56D0914B9D6A}" type="sibTrans" cxnId="{951B46A8-2BA0-4EB3-AED3-5FB04E995368}">
      <dgm:prSet/>
      <dgm:spPr/>
      <dgm:t>
        <a:bodyPr/>
        <a:lstStyle/>
        <a:p>
          <a:endParaRPr lang="en-GB"/>
        </a:p>
      </dgm:t>
    </dgm:pt>
    <dgm:pt modelId="{FC36CCF6-2D49-46DA-87C8-9AC6AD62652F}">
      <dgm:prSet phldrT="[Text]" custT="1"/>
      <dgm:spPr/>
      <dgm:t>
        <a:bodyPr/>
        <a:lstStyle/>
        <a:p>
          <a:r>
            <a:rPr lang="en-GB" sz="3200" dirty="0"/>
            <a:t>4</a:t>
          </a:r>
        </a:p>
      </dgm:t>
    </dgm:pt>
    <dgm:pt modelId="{570EB78B-4D8E-4F50-8B34-8EF60C74E445}" type="parTrans" cxnId="{E670FCDC-FC95-4187-AD3F-22F34E094D13}">
      <dgm:prSet/>
      <dgm:spPr/>
      <dgm:t>
        <a:bodyPr/>
        <a:lstStyle/>
        <a:p>
          <a:endParaRPr lang="en-GB"/>
        </a:p>
      </dgm:t>
    </dgm:pt>
    <dgm:pt modelId="{E089E4A2-B1EA-4DC8-9F63-E1CCBBA949DE}" type="sibTrans" cxnId="{E670FCDC-FC95-4187-AD3F-22F34E094D13}">
      <dgm:prSet/>
      <dgm:spPr/>
      <dgm:t>
        <a:bodyPr/>
        <a:lstStyle/>
        <a:p>
          <a:endParaRPr lang="en-GB"/>
        </a:p>
      </dgm:t>
    </dgm:pt>
    <dgm:pt modelId="{EF20C0CB-3982-4242-AB7B-72FDA515C967}">
      <dgm:prSet phldrT="[Text]" custT="1"/>
      <dgm:spPr/>
      <dgm:t>
        <a:bodyPr/>
        <a:lstStyle/>
        <a:p>
          <a:r>
            <a:rPr lang="en-GB" sz="3200" dirty="0" err="1"/>
            <a:t>e</a:t>
          </a:r>
          <a:r>
            <a:rPr lang="en-GB" sz="3200" baseline="-25000" dirty="0" err="1"/>
            <a:t>i</a:t>
          </a:r>
          <a:r>
            <a:rPr lang="en-GB" sz="3200" dirty="0"/>
            <a:t> are independent</a:t>
          </a:r>
        </a:p>
      </dgm:t>
    </dgm:pt>
    <dgm:pt modelId="{DDCEA74F-8788-4562-A9A4-E17337DA47AF}" type="parTrans" cxnId="{F370A099-1989-4CFE-B2E3-E3F35EC7FB3A}">
      <dgm:prSet/>
      <dgm:spPr/>
      <dgm:t>
        <a:bodyPr/>
        <a:lstStyle/>
        <a:p>
          <a:endParaRPr lang="en-GB"/>
        </a:p>
      </dgm:t>
    </dgm:pt>
    <dgm:pt modelId="{8D7BB432-3A79-4DAB-AA70-6E02BC52A926}" type="sibTrans" cxnId="{F370A099-1989-4CFE-B2E3-E3F35EC7FB3A}">
      <dgm:prSet/>
      <dgm:spPr/>
      <dgm:t>
        <a:bodyPr/>
        <a:lstStyle/>
        <a:p>
          <a:endParaRPr lang="en-GB"/>
        </a:p>
      </dgm:t>
    </dgm:pt>
    <dgm:pt modelId="{87F8AB6C-F46D-42D8-92E1-3BF5B1C8DC7A}" type="pres">
      <dgm:prSet presAssocID="{3F34F972-177D-4759-9276-69BD4740ABDC}" presName="linearFlow" presStyleCnt="0">
        <dgm:presLayoutVars>
          <dgm:dir/>
          <dgm:animLvl val="lvl"/>
          <dgm:resizeHandles val="exact"/>
        </dgm:presLayoutVars>
      </dgm:prSet>
      <dgm:spPr/>
    </dgm:pt>
    <dgm:pt modelId="{927CCB1F-A8FB-4756-A627-7FBBE72578D0}" type="pres">
      <dgm:prSet presAssocID="{8B1502F9-A9B1-49DE-910C-72EDE7A21BEF}" presName="composite" presStyleCnt="0"/>
      <dgm:spPr/>
    </dgm:pt>
    <dgm:pt modelId="{E1B8FDDA-45E8-4E0B-9BEA-5A3C43DD97A1}" type="pres">
      <dgm:prSet presAssocID="{8B1502F9-A9B1-49DE-910C-72EDE7A21BE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A3232CE-9BD7-4D11-9467-E449E66CBFCB}" type="pres">
      <dgm:prSet presAssocID="{8B1502F9-A9B1-49DE-910C-72EDE7A21BEF}" presName="descendantText" presStyleLbl="alignAcc1" presStyleIdx="0" presStyleCnt="4">
        <dgm:presLayoutVars>
          <dgm:bulletEnabled val="1"/>
        </dgm:presLayoutVars>
      </dgm:prSet>
      <dgm:spPr/>
    </dgm:pt>
    <dgm:pt modelId="{15DCCBB6-1EBD-44D9-B2D5-BE0CFADDA402}" type="pres">
      <dgm:prSet presAssocID="{708B00F0-17AC-40B8-B583-CB8E9CAA30DF}" presName="sp" presStyleCnt="0"/>
      <dgm:spPr/>
    </dgm:pt>
    <dgm:pt modelId="{5572E33B-D319-4BF2-969C-F4E4A9A93DF8}" type="pres">
      <dgm:prSet presAssocID="{65E79ADE-A421-4236-BDAA-C8452BB4AB6D}" presName="composite" presStyleCnt="0"/>
      <dgm:spPr/>
    </dgm:pt>
    <dgm:pt modelId="{F19F26EE-AC5B-47B6-B0B5-162D409D4B32}" type="pres">
      <dgm:prSet presAssocID="{65E79ADE-A421-4236-BDAA-C8452BB4AB6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DB18E8E-F8B2-46CD-A97E-2C77711A8CB3}" type="pres">
      <dgm:prSet presAssocID="{65E79ADE-A421-4236-BDAA-C8452BB4AB6D}" presName="descendantText" presStyleLbl="alignAcc1" presStyleIdx="1" presStyleCnt="4">
        <dgm:presLayoutVars>
          <dgm:bulletEnabled val="1"/>
        </dgm:presLayoutVars>
      </dgm:prSet>
      <dgm:spPr/>
    </dgm:pt>
    <dgm:pt modelId="{2FBC2D3F-7906-4598-9177-BA06696FF4D7}" type="pres">
      <dgm:prSet presAssocID="{6582E7E1-958D-45C7-BC7A-7094E35E9674}" presName="sp" presStyleCnt="0"/>
      <dgm:spPr/>
    </dgm:pt>
    <dgm:pt modelId="{633353CF-5193-4C2A-92ED-3AB6F54BF488}" type="pres">
      <dgm:prSet presAssocID="{776B3B68-F8A3-4B6B-BE45-F6CB85A10A7F}" presName="composite" presStyleCnt="0"/>
      <dgm:spPr/>
    </dgm:pt>
    <dgm:pt modelId="{AA15F8A9-936B-4016-A077-241AF4A3812C}" type="pres">
      <dgm:prSet presAssocID="{776B3B68-F8A3-4B6B-BE45-F6CB85A10A7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318A8E0-30C7-482A-AE50-7DF4CAC8FDF6}" type="pres">
      <dgm:prSet presAssocID="{776B3B68-F8A3-4B6B-BE45-F6CB85A10A7F}" presName="descendantText" presStyleLbl="alignAcc1" presStyleIdx="2" presStyleCnt="4">
        <dgm:presLayoutVars>
          <dgm:bulletEnabled val="1"/>
        </dgm:presLayoutVars>
      </dgm:prSet>
      <dgm:spPr/>
    </dgm:pt>
    <dgm:pt modelId="{C8FA462B-150A-4F10-8ED2-E4FD7B88293D}" type="pres">
      <dgm:prSet presAssocID="{42842521-1E55-4667-9522-9F2E45877A6C}" presName="sp" presStyleCnt="0"/>
      <dgm:spPr/>
    </dgm:pt>
    <dgm:pt modelId="{ED0CA00C-1ACE-4B99-A222-10BF8CCD4110}" type="pres">
      <dgm:prSet presAssocID="{FC36CCF6-2D49-46DA-87C8-9AC6AD62652F}" presName="composite" presStyleCnt="0"/>
      <dgm:spPr/>
    </dgm:pt>
    <dgm:pt modelId="{C97FE96A-251F-486B-B4DE-03D9ADC3F336}" type="pres">
      <dgm:prSet presAssocID="{FC36CCF6-2D49-46DA-87C8-9AC6AD62652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6F48208-150B-4CAA-B6D3-877D71C6C454}" type="pres">
      <dgm:prSet presAssocID="{FC36CCF6-2D49-46DA-87C8-9AC6AD62652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D28B500-1B69-42EF-9E98-F664E79E2776}" srcId="{65E79ADE-A421-4236-BDAA-C8452BB4AB6D}" destId="{4D031424-9CFA-4326-BD84-E63420C52834}" srcOrd="0" destOrd="0" parTransId="{DB4DAA59-856F-4B55-A71E-685CE38E17CC}" sibTransId="{8EF37576-1FC7-45ED-8341-3B9BC7F48B7E}"/>
    <dgm:cxn modelId="{F104AF01-0525-4F61-9258-59F61101EF82}" type="presOf" srcId="{65E79ADE-A421-4236-BDAA-C8452BB4AB6D}" destId="{F19F26EE-AC5B-47B6-B0B5-162D409D4B32}" srcOrd="0" destOrd="0" presId="urn:microsoft.com/office/officeart/2005/8/layout/chevron2"/>
    <dgm:cxn modelId="{BED6C707-CF48-4E21-B589-81132A07F01B}" type="presOf" srcId="{EF20C0CB-3982-4242-AB7B-72FDA515C967}" destId="{66F48208-150B-4CAA-B6D3-877D71C6C454}" srcOrd="0" destOrd="0" presId="urn:microsoft.com/office/officeart/2005/8/layout/chevron2"/>
    <dgm:cxn modelId="{3210B517-F742-4FF7-BF05-997C869AC17C}" type="presOf" srcId="{FC36CCF6-2D49-46DA-87C8-9AC6AD62652F}" destId="{C97FE96A-251F-486B-B4DE-03D9ADC3F336}" srcOrd="0" destOrd="0" presId="urn:microsoft.com/office/officeart/2005/8/layout/chevron2"/>
    <dgm:cxn modelId="{5E1A2018-EC32-4EC2-B167-398F6088F437}" srcId="{3F34F972-177D-4759-9276-69BD4740ABDC}" destId="{8B1502F9-A9B1-49DE-910C-72EDE7A21BEF}" srcOrd="0" destOrd="0" parTransId="{3F751D71-0966-48EE-A26A-C6B03277721E}" sibTransId="{708B00F0-17AC-40B8-B583-CB8E9CAA30DF}"/>
    <dgm:cxn modelId="{6899C42C-A534-4999-8BAC-54A8B8B02953}" srcId="{3F34F972-177D-4759-9276-69BD4740ABDC}" destId="{65E79ADE-A421-4236-BDAA-C8452BB4AB6D}" srcOrd="1" destOrd="0" parTransId="{42147FCA-0E82-4330-BC50-38793943860A}" sibTransId="{6582E7E1-958D-45C7-BC7A-7094E35E9674}"/>
    <dgm:cxn modelId="{77E26371-6316-4401-BF65-3BDADB9D5C7E}" srcId="{3F34F972-177D-4759-9276-69BD4740ABDC}" destId="{776B3B68-F8A3-4B6B-BE45-F6CB85A10A7F}" srcOrd="2" destOrd="0" parTransId="{3EFBB38F-F7FA-49C1-8FDE-40DC162612D7}" sibTransId="{42842521-1E55-4667-9522-9F2E45877A6C}"/>
    <dgm:cxn modelId="{6EB3C87F-AB2E-4A4B-A03B-E96B79B301B0}" srcId="{8B1502F9-A9B1-49DE-910C-72EDE7A21BEF}" destId="{973A6D6E-19DF-4CB4-A87C-DD3E861FB3FD}" srcOrd="0" destOrd="0" parTransId="{4EF29651-F25A-4DAA-B80F-B35EFAB5FE19}" sibTransId="{BDDAEA15-41BC-47BF-9F9B-971D7005B50C}"/>
    <dgm:cxn modelId="{0436F77F-C23C-42BA-8A64-11D4485D4608}" type="presOf" srcId="{776B3B68-F8A3-4B6B-BE45-F6CB85A10A7F}" destId="{AA15F8A9-936B-4016-A077-241AF4A3812C}" srcOrd="0" destOrd="0" presId="urn:microsoft.com/office/officeart/2005/8/layout/chevron2"/>
    <dgm:cxn modelId="{D4563991-EBF6-4CC4-AFCE-2E33C27D1BE6}" type="presOf" srcId="{8B1502F9-A9B1-49DE-910C-72EDE7A21BEF}" destId="{E1B8FDDA-45E8-4E0B-9BEA-5A3C43DD97A1}" srcOrd="0" destOrd="0" presId="urn:microsoft.com/office/officeart/2005/8/layout/chevron2"/>
    <dgm:cxn modelId="{F370A099-1989-4CFE-B2E3-E3F35EC7FB3A}" srcId="{FC36CCF6-2D49-46DA-87C8-9AC6AD62652F}" destId="{EF20C0CB-3982-4242-AB7B-72FDA515C967}" srcOrd="0" destOrd="0" parTransId="{DDCEA74F-8788-4562-A9A4-E17337DA47AF}" sibTransId="{8D7BB432-3A79-4DAB-AA70-6E02BC52A926}"/>
    <dgm:cxn modelId="{0193579E-D0EA-4154-9D8C-94DA34A7F445}" type="presOf" srcId="{E295EB22-D021-4086-962C-6CCD544F0752}" destId="{B318A8E0-30C7-482A-AE50-7DF4CAC8FDF6}" srcOrd="0" destOrd="0" presId="urn:microsoft.com/office/officeart/2005/8/layout/chevron2"/>
    <dgm:cxn modelId="{951B46A8-2BA0-4EB3-AED3-5FB04E995368}" srcId="{776B3B68-F8A3-4B6B-BE45-F6CB85A10A7F}" destId="{E295EB22-D021-4086-962C-6CCD544F0752}" srcOrd="0" destOrd="0" parTransId="{735B4A51-CBBB-4329-9D7A-9389070CB679}" sibTransId="{C44DF85D-29A3-4AB6-BD59-56D0914B9D6A}"/>
    <dgm:cxn modelId="{E1E2FEB1-220C-44C3-B605-67B16F17DFDE}" type="presOf" srcId="{973A6D6E-19DF-4CB4-A87C-DD3E861FB3FD}" destId="{DA3232CE-9BD7-4D11-9467-E449E66CBFCB}" srcOrd="0" destOrd="0" presId="urn:microsoft.com/office/officeart/2005/8/layout/chevron2"/>
    <dgm:cxn modelId="{E670FCDC-FC95-4187-AD3F-22F34E094D13}" srcId="{3F34F972-177D-4759-9276-69BD4740ABDC}" destId="{FC36CCF6-2D49-46DA-87C8-9AC6AD62652F}" srcOrd="3" destOrd="0" parTransId="{570EB78B-4D8E-4F50-8B34-8EF60C74E445}" sibTransId="{E089E4A2-B1EA-4DC8-9F63-E1CCBBA949DE}"/>
    <dgm:cxn modelId="{428B04DF-1B3A-4124-94BF-C6F10B39E9F6}" type="presOf" srcId="{4D031424-9CFA-4326-BD84-E63420C52834}" destId="{CDB18E8E-F8B2-46CD-A97E-2C77711A8CB3}" srcOrd="0" destOrd="0" presId="urn:microsoft.com/office/officeart/2005/8/layout/chevron2"/>
    <dgm:cxn modelId="{A87E3EF9-FC43-4A1F-B366-4FD02B15273F}" type="presOf" srcId="{3F34F972-177D-4759-9276-69BD4740ABDC}" destId="{87F8AB6C-F46D-42D8-92E1-3BF5B1C8DC7A}" srcOrd="0" destOrd="0" presId="urn:microsoft.com/office/officeart/2005/8/layout/chevron2"/>
    <dgm:cxn modelId="{433EC3F2-A3BC-4DEB-9079-FD4F030AABBB}" type="presParOf" srcId="{87F8AB6C-F46D-42D8-92E1-3BF5B1C8DC7A}" destId="{927CCB1F-A8FB-4756-A627-7FBBE72578D0}" srcOrd="0" destOrd="0" presId="urn:microsoft.com/office/officeart/2005/8/layout/chevron2"/>
    <dgm:cxn modelId="{EA99395C-E134-483C-8725-53CCD0EA5EFD}" type="presParOf" srcId="{927CCB1F-A8FB-4756-A627-7FBBE72578D0}" destId="{E1B8FDDA-45E8-4E0B-9BEA-5A3C43DD97A1}" srcOrd="0" destOrd="0" presId="urn:microsoft.com/office/officeart/2005/8/layout/chevron2"/>
    <dgm:cxn modelId="{D0C337F4-A852-4E15-A242-D455AFB41E24}" type="presParOf" srcId="{927CCB1F-A8FB-4756-A627-7FBBE72578D0}" destId="{DA3232CE-9BD7-4D11-9467-E449E66CBFCB}" srcOrd="1" destOrd="0" presId="urn:microsoft.com/office/officeart/2005/8/layout/chevron2"/>
    <dgm:cxn modelId="{D3E2EA41-EFF9-4B3B-8A89-836EA8BD9A70}" type="presParOf" srcId="{87F8AB6C-F46D-42D8-92E1-3BF5B1C8DC7A}" destId="{15DCCBB6-1EBD-44D9-B2D5-BE0CFADDA402}" srcOrd="1" destOrd="0" presId="urn:microsoft.com/office/officeart/2005/8/layout/chevron2"/>
    <dgm:cxn modelId="{49FA119E-8A6C-4A2E-BE8A-CE3113B42FAD}" type="presParOf" srcId="{87F8AB6C-F46D-42D8-92E1-3BF5B1C8DC7A}" destId="{5572E33B-D319-4BF2-969C-F4E4A9A93DF8}" srcOrd="2" destOrd="0" presId="urn:microsoft.com/office/officeart/2005/8/layout/chevron2"/>
    <dgm:cxn modelId="{36863940-3262-4F1D-B046-C104BD8132AB}" type="presParOf" srcId="{5572E33B-D319-4BF2-969C-F4E4A9A93DF8}" destId="{F19F26EE-AC5B-47B6-B0B5-162D409D4B32}" srcOrd="0" destOrd="0" presId="urn:microsoft.com/office/officeart/2005/8/layout/chevron2"/>
    <dgm:cxn modelId="{9F21B01B-0B6A-4F62-827E-81AE4ACD88BF}" type="presParOf" srcId="{5572E33B-D319-4BF2-969C-F4E4A9A93DF8}" destId="{CDB18E8E-F8B2-46CD-A97E-2C77711A8CB3}" srcOrd="1" destOrd="0" presId="urn:microsoft.com/office/officeart/2005/8/layout/chevron2"/>
    <dgm:cxn modelId="{01ED2C8A-0EC5-41B2-9302-2EB1E442C82B}" type="presParOf" srcId="{87F8AB6C-F46D-42D8-92E1-3BF5B1C8DC7A}" destId="{2FBC2D3F-7906-4598-9177-BA06696FF4D7}" srcOrd="3" destOrd="0" presId="urn:microsoft.com/office/officeart/2005/8/layout/chevron2"/>
    <dgm:cxn modelId="{C5856BF1-E563-467E-9B32-7A26A331A0EE}" type="presParOf" srcId="{87F8AB6C-F46D-42D8-92E1-3BF5B1C8DC7A}" destId="{633353CF-5193-4C2A-92ED-3AB6F54BF488}" srcOrd="4" destOrd="0" presId="urn:microsoft.com/office/officeart/2005/8/layout/chevron2"/>
    <dgm:cxn modelId="{C6C0951D-046A-441E-951D-AA2819E2019A}" type="presParOf" srcId="{633353CF-5193-4C2A-92ED-3AB6F54BF488}" destId="{AA15F8A9-936B-4016-A077-241AF4A3812C}" srcOrd="0" destOrd="0" presId="urn:microsoft.com/office/officeart/2005/8/layout/chevron2"/>
    <dgm:cxn modelId="{ED27848E-F50A-4BCD-B333-D07C7627297E}" type="presParOf" srcId="{633353CF-5193-4C2A-92ED-3AB6F54BF488}" destId="{B318A8E0-30C7-482A-AE50-7DF4CAC8FDF6}" srcOrd="1" destOrd="0" presId="urn:microsoft.com/office/officeart/2005/8/layout/chevron2"/>
    <dgm:cxn modelId="{0C15460D-DF32-418A-BAE3-7B67AE41952E}" type="presParOf" srcId="{87F8AB6C-F46D-42D8-92E1-3BF5B1C8DC7A}" destId="{C8FA462B-150A-4F10-8ED2-E4FD7B88293D}" srcOrd="5" destOrd="0" presId="urn:microsoft.com/office/officeart/2005/8/layout/chevron2"/>
    <dgm:cxn modelId="{F00CE7D1-4CEA-4BD2-8FF8-604F3BACCB76}" type="presParOf" srcId="{87F8AB6C-F46D-42D8-92E1-3BF5B1C8DC7A}" destId="{ED0CA00C-1ACE-4B99-A222-10BF8CCD4110}" srcOrd="6" destOrd="0" presId="urn:microsoft.com/office/officeart/2005/8/layout/chevron2"/>
    <dgm:cxn modelId="{650DA39B-B191-4B00-8370-30664D501F4C}" type="presParOf" srcId="{ED0CA00C-1ACE-4B99-A222-10BF8CCD4110}" destId="{C97FE96A-251F-486B-B4DE-03D9ADC3F336}" srcOrd="0" destOrd="0" presId="urn:microsoft.com/office/officeart/2005/8/layout/chevron2"/>
    <dgm:cxn modelId="{AAA847F5-5EA0-49E6-A904-8D93F69D9F1C}" type="presParOf" srcId="{ED0CA00C-1ACE-4B99-A222-10BF8CCD4110}" destId="{66F48208-150B-4CAA-B6D3-877D71C6C4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26AABC-10BA-4C61-97F7-D135C921E96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9D8BA20-1EE5-42B2-A25C-967E99A957C4}">
      <dgm:prSet custT="1"/>
      <dgm:spPr/>
      <dgm:t>
        <a:bodyPr/>
        <a:lstStyle/>
        <a:p>
          <a:r>
            <a:rPr lang="en-US" altLang="en-US" sz="2400" dirty="0"/>
            <a:t>Restaurant owner wants to develop an equation to predict sales.</a:t>
          </a:r>
        </a:p>
      </dgm:t>
    </dgm:pt>
    <dgm:pt modelId="{367F9ED8-DDCA-448E-ACF8-8DDE1C98ED70}" type="parTrans" cxnId="{69222E80-C3B1-44B4-9319-FA39278BB6B8}">
      <dgm:prSet/>
      <dgm:spPr/>
      <dgm:t>
        <a:bodyPr/>
        <a:lstStyle/>
        <a:p>
          <a:endParaRPr lang="en-GB" sz="1800"/>
        </a:p>
      </dgm:t>
    </dgm:pt>
    <dgm:pt modelId="{ACD9BF87-0CDC-41BD-8336-DB233F4AB722}" type="sibTrans" cxnId="{69222E80-C3B1-44B4-9319-FA39278BB6B8}">
      <dgm:prSet/>
      <dgm:spPr/>
      <dgm:t>
        <a:bodyPr/>
        <a:lstStyle/>
        <a:p>
          <a:endParaRPr lang="en-GB" sz="1800"/>
        </a:p>
      </dgm:t>
    </dgm:pt>
    <dgm:pt modelId="{790E1B2A-8772-4B13-ADF0-EF6F6B9DFBEA}">
      <dgm:prSet custT="1"/>
      <dgm:spPr>
        <a:noFill/>
        <a:ln>
          <a:noFill/>
        </a:ln>
      </dgm:spPr>
      <dgm:t>
        <a:bodyPr/>
        <a:lstStyle/>
        <a:p>
          <a:r>
            <a:rPr lang="en-US" altLang="en-US" sz="2400" dirty="0">
              <a:solidFill>
                <a:schemeClr val="tx1"/>
              </a:solidFill>
            </a:rPr>
            <a:t>What is your first, best guess at the predicted value of the DV?</a:t>
          </a:r>
        </a:p>
      </dgm:t>
    </dgm:pt>
    <dgm:pt modelId="{5222B7DD-88E3-40B0-995F-DF71DEEF1E4F}" type="parTrans" cxnId="{3329A8DE-BBF3-4526-A73E-17ADFE0A0662}">
      <dgm:prSet/>
      <dgm:spPr/>
      <dgm:t>
        <a:bodyPr/>
        <a:lstStyle/>
        <a:p>
          <a:endParaRPr lang="en-GB" sz="1800"/>
        </a:p>
      </dgm:t>
    </dgm:pt>
    <dgm:pt modelId="{3C76C0E7-9213-42E1-918C-5302DCE5546A}" type="sibTrans" cxnId="{3329A8DE-BBF3-4526-A73E-17ADFE0A0662}">
      <dgm:prSet/>
      <dgm:spPr/>
      <dgm:t>
        <a:bodyPr/>
        <a:lstStyle/>
        <a:p>
          <a:endParaRPr lang="en-GB" sz="1800"/>
        </a:p>
      </dgm:t>
    </dgm:pt>
    <dgm:pt modelId="{F37EDF51-CDF9-4CC7-B393-9ACC1978A43D}">
      <dgm:prSet custT="1"/>
      <dgm:spPr>
        <a:noFill/>
        <a:ln>
          <a:noFill/>
        </a:ln>
      </dgm:spPr>
      <dgm:t>
        <a:bodyPr/>
        <a:lstStyle/>
        <a:p>
          <a:r>
            <a:rPr lang="en-US" altLang="en-US" sz="2400" dirty="0">
              <a:solidFill>
                <a:schemeClr val="tx1"/>
              </a:solidFill>
            </a:rPr>
            <a:t>How accurate is this prediction?</a:t>
          </a:r>
        </a:p>
      </dgm:t>
    </dgm:pt>
    <dgm:pt modelId="{E8378DA1-33E4-4563-AE96-0F2AB5C02D82}" type="parTrans" cxnId="{D3808B66-2AD9-45A8-BDD3-96B248905918}">
      <dgm:prSet/>
      <dgm:spPr/>
      <dgm:t>
        <a:bodyPr/>
        <a:lstStyle/>
        <a:p>
          <a:endParaRPr lang="en-GB" sz="1800"/>
        </a:p>
      </dgm:t>
    </dgm:pt>
    <dgm:pt modelId="{19AF4947-DE49-44CB-B4D5-69C0E746C20F}" type="sibTrans" cxnId="{D3808B66-2AD9-45A8-BDD3-96B248905918}">
      <dgm:prSet/>
      <dgm:spPr/>
      <dgm:t>
        <a:bodyPr/>
        <a:lstStyle/>
        <a:p>
          <a:endParaRPr lang="en-GB" sz="1800"/>
        </a:p>
      </dgm:t>
    </dgm:pt>
    <dgm:pt modelId="{E0B7B522-B7A9-40CC-84A7-D4DB111627DA}">
      <dgm:prSet custT="1"/>
      <dgm:spPr>
        <a:noFill/>
        <a:ln>
          <a:noFill/>
        </a:ln>
      </dgm:spPr>
      <dgm:t>
        <a:bodyPr/>
        <a:lstStyle/>
        <a:p>
          <a:r>
            <a:rPr lang="en-US" altLang="en-US" sz="2400" b="1" dirty="0">
              <a:solidFill>
                <a:schemeClr val="tx1"/>
              </a:solidFill>
            </a:rPr>
            <a:t>What variable is the dependent variable? Why?</a:t>
          </a:r>
        </a:p>
      </dgm:t>
    </dgm:pt>
    <dgm:pt modelId="{6E47971A-5408-4AB0-8E73-C62179BDF1CC}" type="parTrans" cxnId="{DDCA5423-CDD7-4DE9-9CC1-5F63B34CCD97}">
      <dgm:prSet/>
      <dgm:spPr/>
      <dgm:t>
        <a:bodyPr/>
        <a:lstStyle/>
        <a:p>
          <a:endParaRPr lang="en-GB"/>
        </a:p>
      </dgm:t>
    </dgm:pt>
    <dgm:pt modelId="{B8D43AC1-CC11-4372-82F2-EF3835E5A59C}" type="sibTrans" cxnId="{DDCA5423-CDD7-4DE9-9CC1-5F63B34CCD97}">
      <dgm:prSet/>
      <dgm:spPr/>
      <dgm:t>
        <a:bodyPr/>
        <a:lstStyle/>
        <a:p>
          <a:endParaRPr lang="en-GB"/>
        </a:p>
      </dgm:t>
    </dgm:pt>
    <dgm:pt modelId="{B45AF8F5-6129-4DBC-B6D3-010300A3CF6E}" type="pres">
      <dgm:prSet presAssocID="{8726AABC-10BA-4C61-97F7-D135C921E962}" presName="linear" presStyleCnt="0">
        <dgm:presLayoutVars>
          <dgm:dir/>
          <dgm:animLvl val="lvl"/>
          <dgm:resizeHandles val="exact"/>
        </dgm:presLayoutVars>
      </dgm:prSet>
      <dgm:spPr/>
    </dgm:pt>
    <dgm:pt modelId="{658B73BF-FE57-4DA1-906A-A031BE4AC60B}" type="pres">
      <dgm:prSet presAssocID="{E9D8BA20-1EE5-42B2-A25C-967E99A957C4}" presName="parentLin" presStyleCnt="0"/>
      <dgm:spPr/>
    </dgm:pt>
    <dgm:pt modelId="{2028E4C9-4A23-4A09-88D8-E8AFD99197A0}" type="pres">
      <dgm:prSet presAssocID="{E9D8BA20-1EE5-42B2-A25C-967E99A957C4}" presName="parentLeftMargin" presStyleLbl="node1" presStyleIdx="0" presStyleCnt="4"/>
      <dgm:spPr/>
    </dgm:pt>
    <dgm:pt modelId="{1E292152-F205-4665-8A8A-C188609CCAAA}" type="pres">
      <dgm:prSet presAssocID="{E9D8BA20-1EE5-42B2-A25C-967E99A957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EDD391-B51A-4512-8B09-C86B6B50C75F}" type="pres">
      <dgm:prSet presAssocID="{E9D8BA20-1EE5-42B2-A25C-967E99A957C4}" presName="negativeSpace" presStyleCnt="0"/>
      <dgm:spPr/>
    </dgm:pt>
    <dgm:pt modelId="{0DF3E795-765A-40F9-ACB0-47B75B20B2CF}" type="pres">
      <dgm:prSet presAssocID="{E9D8BA20-1EE5-42B2-A25C-967E99A957C4}" presName="childText" presStyleLbl="conFgAcc1" presStyleIdx="0" presStyleCnt="4">
        <dgm:presLayoutVars>
          <dgm:bulletEnabled val="1"/>
        </dgm:presLayoutVars>
      </dgm:prSet>
      <dgm:spPr/>
    </dgm:pt>
    <dgm:pt modelId="{A129D14A-7A28-4C01-A4C7-F8B94711C649}" type="pres">
      <dgm:prSet presAssocID="{ACD9BF87-0CDC-41BD-8336-DB233F4AB722}" presName="spaceBetweenRectangles" presStyleCnt="0"/>
      <dgm:spPr/>
    </dgm:pt>
    <dgm:pt modelId="{44F93CFC-F7A3-4119-8D34-9B1B34270F60}" type="pres">
      <dgm:prSet presAssocID="{E0B7B522-B7A9-40CC-84A7-D4DB111627DA}" presName="parentLin" presStyleCnt="0"/>
      <dgm:spPr/>
    </dgm:pt>
    <dgm:pt modelId="{C0E5D348-CB56-4F54-9674-8668D80382B2}" type="pres">
      <dgm:prSet presAssocID="{E0B7B522-B7A9-40CC-84A7-D4DB111627DA}" presName="parentLeftMargin" presStyleLbl="node1" presStyleIdx="0" presStyleCnt="4"/>
      <dgm:spPr/>
    </dgm:pt>
    <dgm:pt modelId="{47645883-A30D-422C-8E78-E25AFB4E6504}" type="pres">
      <dgm:prSet presAssocID="{E0B7B522-B7A9-40CC-84A7-D4DB111627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057A80-091E-4E53-BCD9-924B6892FA7F}" type="pres">
      <dgm:prSet presAssocID="{E0B7B522-B7A9-40CC-84A7-D4DB111627DA}" presName="negativeSpace" presStyleCnt="0"/>
      <dgm:spPr/>
    </dgm:pt>
    <dgm:pt modelId="{7286992B-2E2F-4E05-B5D4-4D06D174555C}" type="pres">
      <dgm:prSet presAssocID="{E0B7B522-B7A9-40CC-84A7-D4DB111627DA}" presName="childText" presStyleLbl="conFgAcc1" presStyleIdx="1" presStyleCnt="4">
        <dgm:presLayoutVars>
          <dgm:bulletEnabled val="1"/>
        </dgm:presLayoutVars>
      </dgm:prSet>
      <dgm:spPr>
        <a:noFill/>
        <a:ln>
          <a:noFill/>
        </a:ln>
      </dgm:spPr>
    </dgm:pt>
    <dgm:pt modelId="{D02FE067-D70D-4774-A531-A11D7D09471D}" type="pres">
      <dgm:prSet presAssocID="{B8D43AC1-CC11-4372-82F2-EF3835E5A59C}" presName="spaceBetweenRectangles" presStyleCnt="0"/>
      <dgm:spPr/>
    </dgm:pt>
    <dgm:pt modelId="{3019DAD5-0690-4095-A017-62333811D479}" type="pres">
      <dgm:prSet presAssocID="{790E1B2A-8772-4B13-ADF0-EF6F6B9DFBEA}" presName="parentLin" presStyleCnt="0"/>
      <dgm:spPr/>
    </dgm:pt>
    <dgm:pt modelId="{56C23B56-4906-494A-9231-AD9F089932B5}" type="pres">
      <dgm:prSet presAssocID="{790E1B2A-8772-4B13-ADF0-EF6F6B9DFBEA}" presName="parentLeftMargin" presStyleLbl="node1" presStyleIdx="1" presStyleCnt="4"/>
      <dgm:spPr/>
    </dgm:pt>
    <dgm:pt modelId="{7852B9EF-7053-4A5B-9083-4D0B01B66F59}" type="pres">
      <dgm:prSet presAssocID="{790E1B2A-8772-4B13-ADF0-EF6F6B9DFB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2A7C26-EA92-465A-8E4B-8373C437E5F5}" type="pres">
      <dgm:prSet presAssocID="{790E1B2A-8772-4B13-ADF0-EF6F6B9DFBEA}" presName="negativeSpace" presStyleCnt="0"/>
      <dgm:spPr/>
    </dgm:pt>
    <dgm:pt modelId="{CDC42B55-B1CE-4E7E-9D06-F758B61CD529}" type="pres">
      <dgm:prSet presAssocID="{790E1B2A-8772-4B13-ADF0-EF6F6B9DFBEA}" presName="childText" presStyleLbl="conFgAcc1" presStyleIdx="2" presStyleCnt="4">
        <dgm:presLayoutVars>
          <dgm:bulletEnabled val="1"/>
        </dgm:presLayoutVars>
      </dgm:prSet>
      <dgm:spPr>
        <a:noFill/>
        <a:ln>
          <a:noFill/>
        </a:ln>
      </dgm:spPr>
    </dgm:pt>
    <dgm:pt modelId="{EDDF453C-D357-4900-BC73-85434E088265}" type="pres">
      <dgm:prSet presAssocID="{3C76C0E7-9213-42E1-918C-5302DCE5546A}" presName="spaceBetweenRectangles" presStyleCnt="0"/>
      <dgm:spPr/>
    </dgm:pt>
    <dgm:pt modelId="{D49BBE7B-C62E-47F6-9F36-CF74137393B4}" type="pres">
      <dgm:prSet presAssocID="{F37EDF51-CDF9-4CC7-B393-9ACC1978A43D}" presName="parentLin" presStyleCnt="0"/>
      <dgm:spPr/>
    </dgm:pt>
    <dgm:pt modelId="{D7795378-9B35-4627-828E-D6BF3301D94C}" type="pres">
      <dgm:prSet presAssocID="{F37EDF51-CDF9-4CC7-B393-9ACC1978A43D}" presName="parentLeftMargin" presStyleLbl="node1" presStyleIdx="2" presStyleCnt="4"/>
      <dgm:spPr/>
    </dgm:pt>
    <dgm:pt modelId="{73E95931-CF60-449E-8AF0-961061259185}" type="pres">
      <dgm:prSet presAssocID="{F37EDF51-CDF9-4CC7-B393-9ACC1978A43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5EC317C-5350-4EFA-B609-BE4557FE1594}" type="pres">
      <dgm:prSet presAssocID="{F37EDF51-CDF9-4CC7-B393-9ACC1978A43D}" presName="negativeSpace" presStyleCnt="0"/>
      <dgm:spPr/>
    </dgm:pt>
    <dgm:pt modelId="{A3ECB63B-2B59-4092-9066-F189BF516BE7}" type="pres">
      <dgm:prSet presAssocID="{F37EDF51-CDF9-4CC7-B393-9ACC1978A43D}" presName="childText" presStyleLbl="conFgAcc1" presStyleIdx="3" presStyleCnt="4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DDCA5423-CDD7-4DE9-9CC1-5F63B34CCD97}" srcId="{8726AABC-10BA-4C61-97F7-D135C921E962}" destId="{E0B7B522-B7A9-40CC-84A7-D4DB111627DA}" srcOrd="1" destOrd="0" parTransId="{6E47971A-5408-4AB0-8E73-C62179BDF1CC}" sibTransId="{B8D43AC1-CC11-4372-82F2-EF3835E5A59C}"/>
    <dgm:cxn modelId="{2E48693D-B874-4BD7-972B-D541A42C67A6}" type="presOf" srcId="{790E1B2A-8772-4B13-ADF0-EF6F6B9DFBEA}" destId="{7852B9EF-7053-4A5B-9083-4D0B01B66F59}" srcOrd="1" destOrd="0" presId="urn:microsoft.com/office/officeart/2005/8/layout/list1"/>
    <dgm:cxn modelId="{D3808B66-2AD9-45A8-BDD3-96B248905918}" srcId="{8726AABC-10BA-4C61-97F7-D135C921E962}" destId="{F37EDF51-CDF9-4CC7-B393-9ACC1978A43D}" srcOrd="3" destOrd="0" parTransId="{E8378DA1-33E4-4563-AE96-0F2AB5C02D82}" sibTransId="{19AF4947-DE49-44CB-B4D5-69C0E746C20F}"/>
    <dgm:cxn modelId="{29A6BB66-5E17-4CCF-B690-2C190F8D1F26}" type="presOf" srcId="{E0B7B522-B7A9-40CC-84A7-D4DB111627DA}" destId="{C0E5D348-CB56-4F54-9674-8668D80382B2}" srcOrd="0" destOrd="0" presId="urn:microsoft.com/office/officeart/2005/8/layout/list1"/>
    <dgm:cxn modelId="{DE8EF84D-A9B0-419E-86C9-981631ED1AD3}" type="presOf" srcId="{E0B7B522-B7A9-40CC-84A7-D4DB111627DA}" destId="{47645883-A30D-422C-8E78-E25AFB4E6504}" srcOrd="1" destOrd="0" presId="urn:microsoft.com/office/officeart/2005/8/layout/list1"/>
    <dgm:cxn modelId="{C0E38178-936B-4EB6-9487-BE7B574CC834}" type="presOf" srcId="{790E1B2A-8772-4B13-ADF0-EF6F6B9DFBEA}" destId="{56C23B56-4906-494A-9231-AD9F089932B5}" srcOrd="0" destOrd="0" presId="urn:microsoft.com/office/officeart/2005/8/layout/list1"/>
    <dgm:cxn modelId="{8E85E558-A6FD-4BB4-A6D1-0A20DC824911}" type="presOf" srcId="{8726AABC-10BA-4C61-97F7-D135C921E962}" destId="{B45AF8F5-6129-4DBC-B6D3-010300A3CF6E}" srcOrd="0" destOrd="0" presId="urn:microsoft.com/office/officeart/2005/8/layout/list1"/>
    <dgm:cxn modelId="{69222E80-C3B1-44B4-9319-FA39278BB6B8}" srcId="{8726AABC-10BA-4C61-97F7-D135C921E962}" destId="{E9D8BA20-1EE5-42B2-A25C-967E99A957C4}" srcOrd="0" destOrd="0" parTransId="{367F9ED8-DDCA-448E-ACF8-8DDE1C98ED70}" sibTransId="{ACD9BF87-0CDC-41BD-8336-DB233F4AB722}"/>
    <dgm:cxn modelId="{78768782-CA00-4F63-B44B-C76363BBD885}" type="presOf" srcId="{F37EDF51-CDF9-4CC7-B393-9ACC1978A43D}" destId="{D7795378-9B35-4627-828E-D6BF3301D94C}" srcOrd="0" destOrd="0" presId="urn:microsoft.com/office/officeart/2005/8/layout/list1"/>
    <dgm:cxn modelId="{4A87C79B-68DE-450E-9248-EDFB65517466}" type="presOf" srcId="{E9D8BA20-1EE5-42B2-A25C-967E99A957C4}" destId="{1E292152-F205-4665-8A8A-C188609CCAAA}" srcOrd="1" destOrd="0" presId="urn:microsoft.com/office/officeart/2005/8/layout/list1"/>
    <dgm:cxn modelId="{E695EEC5-4D98-429D-B49A-091F975EE024}" type="presOf" srcId="{E9D8BA20-1EE5-42B2-A25C-967E99A957C4}" destId="{2028E4C9-4A23-4A09-88D8-E8AFD99197A0}" srcOrd="0" destOrd="0" presId="urn:microsoft.com/office/officeart/2005/8/layout/list1"/>
    <dgm:cxn modelId="{C54ED8D0-6265-41EF-9465-9658A23BE6AD}" type="presOf" srcId="{F37EDF51-CDF9-4CC7-B393-9ACC1978A43D}" destId="{73E95931-CF60-449E-8AF0-961061259185}" srcOrd="1" destOrd="0" presId="urn:microsoft.com/office/officeart/2005/8/layout/list1"/>
    <dgm:cxn modelId="{3329A8DE-BBF3-4526-A73E-17ADFE0A0662}" srcId="{8726AABC-10BA-4C61-97F7-D135C921E962}" destId="{790E1B2A-8772-4B13-ADF0-EF6F6B9DFBEA}" srcOrd="2" destOrd="0" parTransId="{5222B7DD-88E3-40B0-995F-DF71DEEF1E4F}" sibTransId="{3C76C0E7-9213-42E1-918C-5302DCE5546A}"/>
    <dgm:cxn modelId="{B6820845-1438-4D46-B651-FD9C0757989F}" type="presParOf" srcId="{B45AF8F5-6129-4DBC-B6D3-010300A3CF6E}" destId="{658B73BF-FE57-4DA1-906A-A031BE4AC60B}" srcOrd="0" destOrd="0" presId="urn:microsoft.com/office/officeart/2005/8/layout/list1"/>
    <dgm:cxn modelId="{B1C84EDA-F6ED-4AB2-A9FB-C7433A183F23}" type="presParOf" srcId="{658B73BF-FE57-4DA1-906A-A031BE4AC60B}" destId="{2028E4C9-4A23-4A09-88D8-E8AFD99197A0}" srcOrd="0" destOrd="0" presId="urn:microsoft.com/office/officeart/2005/8/layout/list1"/>
    <dgm:cxn modelId="{80CC7A2A-6E99-464D-9392-F8B3CB87071F}" type="presParOf" srcId="{658B73BF-FE57-4DA1-906A-A031BE4AC60B}" destId="{1E292152-F205-4665-8A8A-C188609CCAAA}" srcOrd="1" destOrd="0" presId="urn:microsoft.com/office/officeart/2005/8/layout/list1"/>
    <dgm:cxn modelId="{B94406BB-DC9D-4457-B91A-896358309285}" type="presParOf" srcId="{B45AF8F5-6129-4DBC-B6D3-010300A3CF6E}" destId="{8CEDD391-B51A-4512-8B09-C86B6B50C75F}" srcOrd="1" destOrd="0" presId="urn:microsoft.com/office/officeart/2005/8/layout/list1"/>
    <dgm:cxn modelId="{DA8A5C94-1570-4D0A-B530-4703240E7D34}" type="presParOf" srcId="{B45AF8F5-6129-4DBC-B6D3-010300A3CF6E}" destId="{0DF3E795-765A-40F9-ACB0-47B75B20B2CF}" srcOrd="2" destOrd="0" presId="urn:microsoft.com/office/officeart/2005/8/layout/list1"/>
    <dgm:cxn modelId="{C4F1DA8C-7AE0-480F-AD8F-240D0BC6B192}" type="presParOf" srcId="{B45AF8F5-6129-4DBC-B6D3-010300A3CF6E}" destId="{A129D14A-7A28-4C01-A4C7-F8B94711C649}" srcOrd="3" destOrd="0" presId="urn:microsoft.com/office/officeart/2005/8/layout/list1"/>
    <dgm:cxn modelId="{08CE3973-3AF2-4756-A244-B9980034E2A4}" type="presParOf" srcId="{B45AF8F5-6129-4DBC-B6D3-010300A3CF6E}" destId="{44F93CFC-F7A3-4119-8D34-9B1B34270F60}" srcOrd="4" destOrd="0" presId="urn:microsoft.com/office/officeart/2005/8/layout/list1"/>
    <dgm:cxn modelId="{AC846CDB-68A1-4D33-835C-5E4878E0C04C}" type="presParOf" srcId="{44F93CFC-F7A3-4119-8D34-9B1B34270F60}" destId="{C0E5D348-CB56-4F54-9674-8668D80382B2}" srcOrd="0" destOrd="0" presId="urn:microsoft.com/office/officeart/2005/8/layout/list1"/>
    <dgm:cxn modelId="{50E8A861-06D6-4061-95D8-6C4A74A8758D}" type="presParOf" srcId="{44F93CFC-F7A3-4119-8D34-9B1B34270F60}" destId="{47645883-A30D-422C-8E78-E25AFB4E6504}" srcOrd="1" destOrd="0" presId="urn:microsoft.com/office/officeart/2005/8/layout/list1"/>
    <dgm:cxn modelId="{DA38BEE1-7540-4467-ACBA-831D433805AC}" type="presParOf" srcId="{B45AF8F5-6129-4DBC-B6D3-010300A3CF6E}" destId="{3D057A80-091E-4E53-BCD9-924B6892FA7F}" srcOrd="5" destOrd="0" presId="urn:microsoft.com/office/officeart/2005/8/layout/list1"/>
    <dgm:cxn modelId="{C60F35C6-8127-4C4E-8F27-2DC190072EFC}" type="presParOf" srcId="{B45AF8F5-6129-4DBC-B6D3-010300A3CF6E}" destId="{7286992B-2E2F-4E05-B5D4-4D06D174555C}" srcOrd="6" destOrd="0" presId="urn:microsoft.com/office/officeart/2005/8/layout/list1"/>
    <dgm:cxn modelId="{9119C1D3-B755-42D5-BB54-E701CA0B20AD}" type="presParOf" srcId="{B45AF8F5-6129-4DBC-B6D3-010300A3CF6E}" destId="{D02FE067-D70D-4774-A531-A11D7D09471D}" srcOrd="7" destOrd="0" presId="urn:microsoft.com/office/officeart/2005/8/layout/list1"/>
    <dgm:cxn modelId="{D17E16B7-F36A-461B-B671-1A1BDC340F39}" type="presParOf" srcId="{B45AF8F5-6129-4DBC-B6D3-010300A3CF6E}" destId="{3019DAD5-0690-4095-A017-62333811D479}" srcOrd="8" destOrd="0" presId="urn:microsoft.com/office/officeart/2005/8/layout/list1"/>
    <dgm:cxn modelId="{D3E9425C-295A-41E2-AEBE-DB346A3401C4}" type="presParOf" srcId="{3019DAD5-0690-4095-A017-62333811D479}" destId="{56C23B56-4906-494A-9231-AD9F089932B5}" srcOrd="0" destOrd="0" presId="urn:microsoft.com/office/officeart/2005/8/layout/list1"/>
    <dgm:cxn modelId="{ECD297AA-AEA2-44EF-B319-10540F24FCE8}" type="presParOf" srcId="{3019DAD5-0690-4095-A017-62333811D479}" destId="{7852B9EF-7053-4A5B-9083-4D0B01B66F59}" srcOrd="1" destOrd="0" presId="urn:microsoft.com/office/officeart/2005/8/layout/list1"/>
    <dgm:cxn modelId="{A6B0866B-B40D-45C9-B635-58BDA97A2C0F}" type="presParOf" srcId="{B45AF8F5-6129-4DBC-B6D3-010300A3CF6E}" destId="{BD2A7C26-EA92-465A-8E4B-8373C437E5F5}" srcOrd="9" destOrd="0" presId="urn:microsoft.com/office/officeart/2005/8/layout/list1"/>
    <dgm:cxn modelId="{1EBA01B8-4705-4B04-9133-DAD4885E5CBC}" type="presParOf" srcId="{B45AF8F5-6129-4DBC-B6D3-010300A3CF6E}" destId="{CDC42B55-B1CE-4E7E-9D06-F758B61CD529}" srcOrd="10" destOrd="0" presId="urn:microsoft.com/office/officeart/2005/8/layout/list1"/>
    <dgm:cxn modelId="{C14A5C80-058A-4C7B-92AD-58FAB1AF3409}" type="presParOf" srcId="{B45AF8F5-6129-4DBC-B6D3-010300A3CF6E}" destId="{EDDF453C-D357-4900-BC73-85434E088265}" srcOrd="11" destOrd="0" presId="urn:microsoft.com/office/officeart/2005/8/layout/list1"/>
    <dgm:cxn modelId="{DBCC457F-69CB-4D48-95DA-4328043CD052}" type="presParOf" srcId="{B45AF8F5-6129-4DBC-B6D3-010300A3CF6E}" destId="{D49BBE7B-C62E-47F6-9F36-CF74137393B4}" srcOrd="12" destOrd="0" presId="urn:microsoft.com/office/officeart/2005/8/layout/list1"/>
    <dgm:cxn modelId="{96E97E5C-3948-4FAC-8EB7-6D55553C5C97}" type="presParOf" srcId="{D49BBE7B-C62E-47F6-9F36-CF74137393B4}" destId="{D7795378-9B35-4627-828E-D6BF3301D94C}" srcOrd="0" destOrd="0" presId="urn:microsoft.com/office/officeart/2005/8/layout/list1"/>
    <dgm:cxn modelId="{B58EE012-B16E-4A44-B115-0D21D341B7A2}" type="presParOf" srcId="{D49BBE7B-C62E-47F6-9F36-CF74137393B4}" destId="{73E95931-CF60-449E-8AF0-961061259185}" srcOrd="1" destOrd="0" presId="urn:microsoft.com/office/officeart/2005/8/layout/list1"/>
    <dgm:cxn modelId="{D900DE7A-A23A-4434-AAF0-890FD93C93B7}" type="presParOf" srcId="{B45AF8F5-6129-4DBC-B6D3-010300A3CF6E}" destId="{35EC317C-5350-4EFA-B609-BE4557FE1594}" srcOrd="13" destOrd="0" presId="urn:microsoft.com/office/officeart/2005/8/layout/list1"/>
    <dgm:cxn modelId="{A1B515A9-2E65-4980-A866-CC0932F6793D}" type="presParOf" srcId="{B45AF8F5-6129-4DBC-B6D3-010300A3CF6E}" destId="{A3ECB63B-2B59-4092-9066-F189BF516BE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26AABC-10BA-4C61-97F7-D135C921E96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9D8BA20-1EE5-42B2-A25C-967E99A957C4}">
      <dgm:prSet custT="1"/>
      <dgm:spPr/>
      <dgm:t>
        <a:bodyPr/>
        <a:lstStyle/>
        <a:p>
          <a:r>
            <a:rPr lang="en-US" altLang="en-US" sz="2400" dirty="0">
              <a:solidFill>
                <a:schemeClr val="tx1"/>
              </a:solidFill>
            </a:rPr>
            <a:t>Restaurant owner wants to develop an equation to predict sales</a:t>
          </a:r>
          <a:r>
            <a:rPr lang="en-US" altLang="en-US" sz="2400" dirty="0"/>
            <a:t>.</a:t>
          </a:r>
        </a:p>
      </dgm:t>
    </dgm:pt>
    <dgm:pt modelId="{367F9ED8-DDCA-448E-ACF8-8DDE1C98ED70}" type="parTrans" cxnId="{69222E80-C3B1-44B4-9319-FA39278BB6B8}">
      <dgm:prSet/>
      <dgm:spPr/>
      <dgm:t>
        <a:bodyPr/>
        <a:lstStyle/>
        <a:p>
          <a:endParaRPr lang="en-GB" sz="1800"/>
        </a:p>
      </dgm:t>
    </dgm:pt>
    <dgm:pt modelId="{ACD9BF87-0CDC-41BD-8336-DB233F4AB722}" type="sibTrans" cxnId="{69222E80-C3B1-44B4-9319-FA39278BB6B8}">
      <dgm:prSet/>
      <dgm:spPr/>
      <dgm:t>
        <a:bodyPr/>
        <a:lstStyle/>
        <a:p>
          <a:endParaRPr lang="en-GB" sz="1800"/>
        </a:p>
      </dgm:t>
    </dgm:pt>
    <dgm:pt modelId="{790E1B2A-8772-4B13-ADF0-EF6F6B9DFBEA}">
      <dgm:prSet custT="1"/>
      <dgm:spPr/>
      <dgm:t>
        <a:bodyPr/>
        <a:lstStyle/>
        <a:p>
          <a:r>
            <a:rPr lang="en-US" altLang="en-US" sz="2400" dirty="0">
              <a:solidFill>
                <a:schemeClr val="tx1"/>
              </a:solidFill>
            </a:rPr>
            <a:t>What is your first, best guess at the predicted value of the DV?</a:t>
          </a:r>
        </a:p>
      </dgm:t>
    </dgm:pt>
    <dgm:pt modelId="{5222B7DD-88E3-40B0-995F-DF71DEEF1E4F}" type="parTrans" cxnId="{3329A8DE-BBF3-4526-A73E-17ADFE0A0662}">
      <dgm:prSet/>
      <dgm:spPr/>
      <dgm:t>
        <a:bodyPr/>
        <a:lstStyle/>
        <a:p>
          <a:endParaRPr lang="en-GB" sz="1800"/>
        </a:p>
      </dgm:t>
    </dgm:pt>
    <dgm:pt modelId="{3C76C0E7-9213-42E1-918C-5302DCE5546A}" type="sibTrans" cxnId="{3329A8DE-BBF3-4526-A73E-17ADFE0A0662}">
      <dgm:prSet/>
      <dgm:spPr/>
      <dgm:t>
        <a:bodyPr/>
        <a:lstStyle/>
        <a:p>
          <a:endParaRPr lang="en-GB" sz="1800"/>
        </a:p>
      </dgm:t>
    </dgm:pt>
    <dgm:pt modelId="{F37EDF51-CDF9-4CC7-B393-9ACC1978A43D}">
      <dgm:prSet custT="1"/>
      <dgm:spPr/>
      <dgm:t>
        <a:bodyPr/>
        <a:lstStyle/>
        <a:p>
          <a:r>
            <a:rPr lang="en-US" altLang="en-US" sz="2400" dirty="0">
              <a:solidFill>
                <a:schemeClr val="tx1"/>
              </a:solidFill>
            </a:rPr>
            <a:t>How accurate is this prediction</a:t>
          </a:r>
          <a:r>
            <a:rPr lang="en-US" altLang="en-US" sz="2400" dirty="0"/>
            <a:t>?</a:t>
          </a:r>
        </a:p>
      </dgm:t>
    </dgm:pt>
    <dgm:pt modelId="{E8378DA1-33E4-4563-AE96-0F2AB5C02D82}" type="parTrans" cxnId="{D3808B66-2AD9-45A8-BDD3-96B248905918}">
      <dgm:prSet/>
      <dgm:spPr/>
      <dgm:t>
        <a:bodyPr/>
        <a:lstStyle/>
        <a:p>
          <a:endParaRPr lang="en-GB" sz="1800"/>
        </a:p>
      </dgm:t>
    </dgm:pt>
    <dgm:pt modelId="{19AF4947-DE49-44CB-B4D5-69C0E746C20F}" type="sibTrans" cxnId="{D3808B66-2AD9-45A8-BDD3-96B248905918}">
      <dgm:prSet/>
      <dgm:spPr/>
      <dgm:t>
        <a:bodyPr/>
        <a:lstStyle/>
        <a:p>
          <a:endParaRPr lang="en-GB" sz="1800"/>
        </a:p>
      </dgm:t>
    </dgm:pt>
    <dgm:pt modelId="{E0B7B522-B7A9-40CC-84A7-D4DB111627DA}">
      <dgm:prSet custT="1"/>
      <dgm:spPr/>
      <dgm:t>
        <a:bodyPr/>
        <a:lstStyle/>
        <a:p>
          <a:r>
            <a:rPr lang="en-US" altLang="en-US" sz="2400" dirty="0">
              <a:solidFill>
                <a:schemeClr val="tx1"/>
              </a:solidFill>
            </a:rPr>
            <a:t>What variable is the dependent variable (DV)? Why?</a:t>
          </a:r>
        </a:p>
      </dgm:t>
    </dgm:pt>
    <dgm:pt modelId="{6E47971A-5408-4AB0-8E73-C62179BDF1CC}" type="parTrans" cxnId="{DDCA5423-CDD7-4DE9-9CC1-5F63B34CCD97}">
      <dgm:prSet/>
      <dgm:spPr/>
      <dgm:t>
        <a:bodyPr/>
        <a:lstStyle/>
        <a:p>
          <a:endParaRPr lang="en-GB"/>
        </a:p>
      </dgm:t>
    </dgm:pt>
    <dgm:pt modelId="{B8D43AC1-CC11-4372-82F2-EF3835E5A59C}" type="sibTrans" cxnId="{DDCA5423-CDD7-4DE9-9CC1-5F63B34CCD97}">
      <dgm:prSet/>
      <dgm:spPr/>
      <dgm:t>
        <a:bodyPr/>
        <a:lstStyle/>
        <a:p>
          <a:endParaRPr lang="en-GB"/>
        </a:p>
      </dgm:t>
    </dgm:pt>
    <dgm:pt modelId="{B45AF8F5-6129-4DBC-B6D3-010300A3CF6E}" type="pres">
      <dgm:prSet presAssocID="{8726AABC-10BA-4C61-97F7-D135C921E962}" presName="linear" presStyleCnt="0">
        <dgm:presLayoutVars>
          <dgm:dir/>
          <dgm:animLvl val="lvl"/>
          <dgm:resizeHandles val="exact"/>
        </dgm:presLayoutVars>
      </dgm:prSet>
      <dgm:spPr/>
    </dgm:pt>
    <dgm:pt modelId="{658B73BF-FE57-4DA1-906A-A031BE4AC60B}" type="pres">
      <dgm:prSet presAssocID="{E9D8BA20-1EE5-42B2-A25C-967E99A957C4}" presName="parentLin" presStyleCnt="0"/>
      <dgm:spPr/>
    </dgm:pt>
    <dgm:pt modelId="{2028E4C9-4A23-4A09-88D8-E8AFD99197A0}" type="pres">
      <dgm:prSet presAssocID="{E9D8BA20-1EE5-42B2-A25C-967E99A957C4}" presName="parentLeftMargin" presStyleLbl="node1" presStyleIdx="0" presStyleCnt="4"/>
      <dgm:spPr/>
    </dgm:pt>
    <dgm:pt modelId="{1E292152-F205-4665-8A8A-C188609CCAAA}" type="pres">
      <dgm:prSet presAssocID="{E9D8BA20-1EE5-42B2-A25C-967E99A957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EDD391-B51A-4512-8B09-C86B6B50C75F}" type="pres">
      <dgm:prSet presAssocID="{E9D8BA20-1EE5-42B2-A25C-967E99A957C4}" presName="negativeSpace" presStyleCnt="0"/>
      <dgm:spPr/>
    </dgm:pt>
    <dgm:pt modelId="{0DF3E795-765A-40F9-ACB0-47B75B20B2CF}" type="pres">
      <dgm:prSet presAssocID="{E9D8BA20-1EE5-42B2-A25C-967E99A957C4}" presName="childText" presStyleLbl="conFgAcc1" presStyleIdx="0" presStyleCnt="4">
        <dgm:presLayoutVars>
          <dgm:bulletEnabled val="1"/>
        </dgm:presLayoutVars>
      </dgm:prSet>
      <dgm:spPr/>
    </dgm:pt>
    <dgm:pt modelId="{A129D14A-7A28-4C01-A4C7-F8B94711C649}" type="pres">
      <dgm:prSet presAssocID="{ACD9BF87-0CDC-41BD-8336-DB233F4AB722}" presName="spaceBetweenRectangles" presStyleCnt="0"/>
      <dgm:spPr/>
    </dgm:pt>
    <dgm:pt modelId="{44F93CFC-F7A3-4119-8D34-9B1B34270F60}" type="pres">
      <dgm:prSet presAssocID="{E0B7B522-B7A9-40CC-84A7-D4DB111627DA}" presName="parentLin" presStyleCnt="0"/>
      <dgm:spPr/>
    </dgm:pt>
    <dgm:pt modelId="{C0E5D348-CB56-4F54-9674-8668D80382B2}" type="pres">
      <dgm:prSet presAssocID="{E0B7B522-B7A9-40CC-84A7-D4DB111627DA}" presName="parentLeftMargin" presStyleLbl="node1" presStyleIdx="0" presStyleCnt="4"/>
      <dgm:spPr/>
    </dgm:pt>
    <dgm:pt modelId="{47645883-A30D-422C-8E78-E25AFB4E6504}" type="pres">
      <dgm:prSet presAssocID="{E0B7B522-B7A9-40CC-84A7-D4DB111627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057A80-091E-4E53-BCD9-924B6892FA7F}" type="pres">
      <dgm:prSet presAssocID="{E0B7B522-B7A9-40CC-84A7-D4DB111627DA}" presName="negativeSpace" presStyleCnt="0"/>
      <dgm:spPr/>
    </dgm:pt>
    <dgm:pt modelId="{7286992B-2E2F-4E05-B5D4-4D06D174555C}" type="pres">
      <dgm:prSet presAssocID="{E0B7B522-B7A9-40CC-84A7-D4DB111627DA}" presName="childText" presStyleLbl="conFgAcc1" presStyleIdx="1" presStyleCnt="4">
        <dgm:presLayoutVars>
          <dgm:bulletEnabled val="1"/>
        </dgm:presLayoutVars>
      </dgm:prSet>
      <dgm:spPr/>
    </dgm:pt>
    <dgm:pt modelId="{D02FE067-D70D-4774-A531-A11D7D09471D}" type="pres">
      <dgm:prSet presAssocID="{B8D43AC1-CC11-4372-82F2-EF3835E5A59C}" presName="spaceBetweenRectangles" presStyleCnt="0"/>
      <dgm:spPr/>
    </dgm:pt>
    <dgm:pt modelId="{3019DAD5-0690-4095-A017-62333811D479}" type="pres">
      <dgm:prSet presAssocID="{790E1B2A-8772-4B13-ADF0-EF6F6B9DFBEA}" presName="parentLin" presStyleCnt="0"/>
      <dgm:spPr/>
    </dgm:pt>
    <dgm:pt modelId="{56C23B56-4906-494A-9231-AD9F089932B5}" type="pres">
      <dgm:prSet presAssocID="{790E1B2A-8772-4B13-ADF0-EF6F6B9DFBEA}" presName="parentLeftMargin" presStyleLbl="node1" presStyleIdx="1" presStyleCnt="4"/>
      <dgm:spPr/>
    </dgm:pt>
    <dgm:pt modelId="{7852B9EF-7053-4A5B-9083-4D0B01B66F59}" type="pres">
      <dgm:prSet presAssocID="{790E1B2A-8772-4B13-ADF0-EF6F6B9DFB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2A7C26-EA92-465A-8E4B-8373C437E5F5}" type="pres">
      <dgm:prSet presAssocID="{790E1B2A-8772-4B13-ADF0-EF6F6B9DFBEA}" presName="negativeSpace" presStyleCnt="0"/>
      <dgm:spPr/>
    </dgm:pt>
    <dgm:pt modelId="{CDC42B55-B1CE-4E7E-9D06-F758B61CD529}" type="pres">
      <dgm:prSet presAssocID="{790E1B2A-8772-4B13-ADF0-EF6F6B9DFBEA}" presName="childText" presStyleLbl="conFgAcc1" presStyleIdx="2" presStyleCnt="4">
        <dgm:presLayoutVars>
          <dgm:bulletEnabled val="1"/>
        </dgm:presLayoutVars>
      </dgm:prSet>
      <dgm:spPr/>
    </dgm:pt>
    <dgm:pt modelId="{EDDF453C-D357-4900-BC73-85434E088265}" type="pres">
      <dgm:prSet presAssocID="{3C76C0E7-9213-42E1-918C-5302DCE5546A}" presName="spaceBetweenRectangles" presStyleCnt="0"/>
      <dgm:spPr/>
    </dgm:pt>
    <dgm:pt modelId="{D49BBE7B-C62E-47F6-9F36-CF74137393B4}" type="pres">
      <dgm:prSet presAssocID="{F37EDF51-CDF9-4CC7-B393-9ACC1978A43D}" presName="parentLin" presStyleCnt="0"/>
      <dgm:spPr/>
    </dgm:pt>
    <dgm:pt modelId="{D7795378-9B35-4627-828E-D6BF3301D94C}" type="pres">
      <dgm:prSet presAssocID="{F37EDF51-CDF9-4CC7-B393-9ACC1978A43D}" presName="parentLeftMargin" presStyleLbl="node1" presStyleIdx="2" presStyleCnt="4"/>
      <dgm:spPr/>
    </dgm:pt>
    <dgm:pt modelId="{73E95931-CF60-449E-8AF0-961061259185}" type="pres">
      <dgm:prSet presAssocID="{F37EDF51-CDF9-4CC7-B393-9ACC1978A43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5EC317C-5350-4EFA-B609-BE4557FE1594}" type="pres">
      <dgm:prSet presAssocID="{F37EDF51-CDF9-4CC7-B393-9ACC1978A43D}" presName="negativeSpace" presStyleCnt="0"/>
      <dgm:spPr/>
    </dgm:pt>
    <dgm:pt modelId="{A3ECB63B-2B59-4092-9066-F189BF516BE7}" type="pres">
      <dgm:prSet presAssocID="{F37EDF51-CDF9-4CC7-B393-9ACC1978A43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3AD5A11-C35C-4601-B27A-0B2AC7DF8356}" type="presOf" srcId="{E9D8BA20-1EE5-42B2-A25C-967E99A957C4}" destId="{1E292152-F205-4665-8A8A-C188609CCAAA}" srcOrd="1" destOrd="0" presId="urn:microsoft.com/office/officeart/2005/8/layout/list1"/>
    <dgm:cxn modelId="{DDCA5423-CDD7-4DE9-9CC1-5F63B34CCD97}" srcId="{8726AABC-10BA-4C61-97F7-D135C921E962}" destId="{E0B7B522-B7A9-40CC-84A7-D4DB111627DA}" srcOrd="1" destOrd="0" parTransId="{6E47971A-5408-4AB0-8E73-C62179BDF1CC}" sibTransId="{B8D43AC1-CC11-4372-82F2-EF3835E5A59C}"/>
    <dgm:cxn modelId="{D3808B66-2AD9-45A8-BDD3-96B248905918}" srcId="{8726AABC-10BA-4C61-97F7-D135C921E962}" destId="{F37EDF51-CDF9-4CC7-B393-9ACC1978A43D}" srcOrd="3" destOrd="0" parTransId="{E8378DA1-33E4-4563-AE96-0F2AB5C02D82}" sibTransId="{19AF4947-DE49-44CB-B4D5-69C0E746C20F}"/>
    <dgm:cxn modelId="{5B31BB72-2C80-4B50-AF14-ABF2C318E84F}" type="presOf" srcId="{F37EDF51-CDF9-4CC7-B393-9ACC1978A43D}" destId="{73E95931-CF60-449E-8AF0-961061259185}" srcOrd="1" destOrd="0" presId="urn:microsoft.com/office/officeart/2005/8/layout/list1"/>
    <dgm:cxn modelId="{69222E80-C3B1-44B4-9319-FA39278BB6B8}" srcId="{8726AABC-10BA-4C61-97F7-D135C921E962}" destId="{E9D8BA20-1EE5-42B2-A25C-967E99A957C4}" srcOrd="0" destOrd="0" parTransId="{367F9ED8-DDCA-448E-ACF8-8DDE1C98ED70}" sibTransId="{ACD9BF87-0CDC-41BD-8336-DB233F4AB722}"/>
    <dgm:cxn modelId="{C10251B3-A337-4B56-BF9B-A699D44980B5}" type="presOf" srcId="{F37EDF51-CDF9-4CC7-B393-9ACC1978A43D}" destId="{D7795378-9B35-4627-828E-D6BF3301D94C}" srcOrd="0" destOrd="0" presId="urn:microsoft.com/office/officeart/2005/8/layout/list1"/>
    <dgm:cxn modelId="{665BBDB7-AE8C-42F6-A9BF-635A7361A7AC}" type="presOf" srcId="{8726AABC-10BA-4C61-97F7-D135C921E962}" destId="{B45AF8F5-6129-4DBC-B6D3-010300A3CF6E}" srcOrd="0" destOrd="0" presId="urn:microsoft.com/office/officeart/2005/8/layout/list1"/>
    <dgm:cxn modelId="{2A5FBACA-6A9F-4760-99D4-CD323B00E241}" type="presOf" srcId="{E0B7B522-B7A9-40CC-84A7-D4DB111627DA}" destId="{C0E5D348-CB56-4F54-9674-8668D80382B2}" srcOrd="0" destOrd="0" presId="urn:microsoft.com/office/officeart/2005/8/layout/list1"/>
    <dgm:cxn modelId="{748813D9-B215-4159-8E49-2D85882ACF8E}" type="presOf" srcId="{E0B7B522-B7A9-40CC-84A7-D4DB111627DA}" destId="{47645883-A30D-422C-8E78-E25AFB4E6504}" srcOrd="1" destOrd="0" presId="urn:microsoft.com/office/officeart/2005/8/layout/list1"/>
    <dgm:cxn modelId="{3329A8DE-BBF3-4526-A73E-17ADFE0A0662}" srcId="{8726AABC-10BA-4C61-97F7-D135C921E962}" destId="{790E1B2A-8772-4B13-ADF0-EF6F6B9DFBEA}" srcOrd="2" destOrd="0" parTransId="{5222B7DD-88E3-40B0-995F-DF71DEEF1E4F}" sibTransId="{3C76C0E7-9213-42E1-918C-5302DCE5546A}"/>
    <dgm:cxn modelId="{B53A05E7-11FD-4CC5-8593-282FC41027E2}" type="presOf" srcId="{E9D8BA20-1EE5-42B2-A25C-967E99A957C4}" destId="{2028E4C9-4A23-4A09-88D8-E8AFD99197A0}" srcOrd="0" destOrd="0" presId="urn:microsoft.com/office/officeart/2005/8/layout/list1"/>
    <dgm:cxn modelId="{45BB1FEC-F8FF-4D34-A97D-1E7C1FF02394}" type="presOf" srcId="{790E1B2A-8772-4B13-ADF0-EF6F6B9DFBEA}" destId="{7852B9EF-7053-4A5B-9083-4D0B01B66F59}" srcOrd="1" destOrd="0" presId="urn:microsoft.com/office/officeart/2005/8/layout/list1"/>
    <dgm:cxn modelId="{7F9F81EF-200F-4394-9E52-A1F62150214F}" type="presOf" srcId="{790E1B2A-8772-4B13-ADF0-EF6F6B9DFBEA}" destId="{56C23B56-4906-494A-9231-AD9F089932B5}" srcOrd="0" destOrd="0" presId="urn:microsoft.com/office/officeart/2005/8/layout/list1"/>
    <dgm:cxn modelId="{1303C25A-5FF4-4ED1-A66F-2E32B0BC2BB9}" type="presParOf" srcId="{B45AF8F5-6129-4DBC-B6D3-010300A3CF6E}" destId="{658B73BF-FE57-4DA1-906A-A031BE4AC60B}" srcOrd="0" destOrd="0" presId="urn:microsoft.com/office/officeart/2005/8/layout/list1"/>
    <dgm:cxn modelId="{B9B74F9D-7A51-4E7B-BCD3-3CC1F0604119}" type="presParOf" srcId="{658B73BF-FE57-4DA1-906A-A031BE4AC60B}" destId="{2028E4C9-4A23-4A09-88D8-E8AFD99197A0}" srcOrd="0" destOrd="0" presId="urn:microsoft.com/office/officeart/2005/8/layout/list1"/>
    <dgm:cxn modelId="{91593E9B-3481-448B-808D-3FEA6BF6189F}" type="presParOf" srcId="{658B73BF-FE57-4DA1-906A-A031BE4AC60B}" destId="{1E292152-F205-4665-8A8A-C188609CCAAA}" srcOrd="1" destOrd="0" presId="urn:microsoft.com/office/officeart/2005/8/layout/list1"/>
    <dgm:cxn modelId="{2CDC3E7B-2AB3-4663-933F-DB5C200F5C99}" type="presParOf" srcId="{B45AF8F5-6129-4DBC-B6D3-010300A3CF6E}" destId="{8CEDD391-B51A-4512-8B09-C86B6B50C75F}" srcOrd="1" destOrd="0" presId="urn:microsoft.com/office/officeart/2005/8/layout/list1"/>
    <dgm:cxn modelId="{E9C1FF24-EB3D-470B-B579-8D57CF038F06}" type="presParOf" srcId="{B45AF8F5-6129-4DBC-B6D3-010300A3CF6E}" destId="{0DF3E795-765A-40F9-ACB0-47B75B20B2CF}" srcOrd="2" destOrd="0" presId="urn:microsoft.com/office/officeart/2005/8/layout/list1"/>
    <dgm:cxn modelId="{62F0B76D-3838-43B6-BA47-70C325DD0CDA}" type="presParOf" srcId="{B45AF8F5-6129-4DBC-B6D3-010300A3CF6E}" destId="{A129D14A-7A28-4C01-A4C7-F8B94711C649}" srcOrd="3" destOrd="0" presId="urn:microsoft.com/office/officeart/2005/8/layout/list1"/>
    <dgm:cxn modelId="{3BA1D59C-E3A4-494A-B1AE-DAF1AE574522}" type="presParOf" srcId="{B45AF8F5-6129-4DBC-B6D3-010300A3CF6E}" destId="{44F93CFC-F7A3-4119-8D34-9B1B34270F60}" srcOrd="4" destOrd="0" presId="urn:microsoft.com/office/officeart/2005/8/layout/list1"/>
    <dgm:cxn modelId="{7D152117-EDB7-4A06-A19D-8BF0E927BE7E}" type="presParOf" srcId="{44F93CFC-F7A3-4119-8D34-9B1B34270F60}" destId="{C0E5D348-CB56-4F54-9674-8668D80382B2}" srcOrd="0" destOrd="0" presId="urn:microsoft.com/office/officeart/2005/8/layout/list1"/>
    <dgm:cxn modelId="{ACE02A4F-D8B3-4542-9C5E-3AC272D3DA67}" type="presParOf" srcId="{44F93CFC-F7A3-4119-8D34-9B1B34270F60}" destId="{47645883-A30D-422C-8E78-E25AFB4E6504}" srcOrd="1" destOrd="0" presId="urn:microsoft.com/office/officeart/2005/8/layout/list1"/>
    <dgm:cxn modelId="{7E69B611-6107-4BA9-906F-FC54FDBC919E}" type="presParOf" srcId="{B45AF8F5-6129-4DBC-B6D3-010300A3CF6E}" destId="{3D057A80-091E-4E53-BCD9-924B6892FA7F}" srcOrd="5" destOrd="0" presId="urn:microsoft.com/office/officeart/2005/8/layout/list1"/>
    <dgm:cxn modelId="{DE87E82C-D5C9-410C-83A3-40AE54E66728}" type="presParOf" srcId="{B45AF8F5-6129-4DBC-B6D3-010300A3CF6E}" destId="{7286992B-2E2F-4E05-B5D4-4D06D174555C}" srcOrd="6" destOrd="0" presId="urn:microsoft.com/office/officeart/2005/8/layout/list1"/>
    <dgm:cxn modelId="{39526B50-A084-464A-B780-99C8499F1F68}" type="presParOf" srcId="{B45AF8F5-6129-4DBC-B6D3-010300A3CF6E}" destId="{D02FE067-D70D-4774-A531-A11D7D09471D}" srcOrd="7" destOrd="0" presId="urn:microsoft.com/office/officeart/2005/8/layout/list1"/>
    <dgm:cxn modelId="{A7768B5C-EC7F-4D7D-96EC-385C22E239DB}" type="presParOf" srcId="{B45AF8F5-6129-4DBC-B6D3-010300A3CF6E}" destId="{3019DAD5-0690-4095-A017-62333811D479}" srcOrd="8" destOrd="0" presId="urn:microsoft.com/office/officeart/2005/8/layout/list1"/>
    <dgm:cxn modelId="{5661F5A1-D991-446E-A0C9-CCFAB4119E7A}" type="presParOf" srcId="{3019DAD5-0690-4095-A017-62333811D479}" destId="{56C23B56-4906-494A-9231-AD9F089932B5}" srcOrd="0" destOrd="0" presId="urn:microsoft.com/office/officeart/2005/8/layout/list1"/>
    <dgm:cxn modelId="{CF31EED6-FD3A-4DFA-A012-3E20CE98F0E2}" type="presParOf" srcId="{3019DAD5-0690-4095-A017-62333811D479}" destId="{7852B9EF-7053-4A5B-9083-4D0B01B66F59}" srcOrd="1" destOrd="0" presId="urn:microsoft.com/office/officeart/2005/8/layout/list1"/>
    <dgm:cxn modelId="{2702F8CA-3D3F-4DC1-AA2F-2BF177F27AEF}" type="presParOf" srcId="{B45AF8F5-6129-4DBC-B6D3-010300A3CF6E}" destId="{BD2A7C26-EA92-465A-8E4B-8373C437E5F5}" srcOrd="9" destOrd="0" presId="urn:microsoft.com/office/officeart/2005/8/layout/list1"/>
    <dgm:cxn modelId="{E1F0ADAA-F59F-468A-804E-B85134927C01}" type="presParOf" srcId="{B45AF8F5-6129-4DBC-B6D3-010300A3CF6E}" destId="{CDC42B55-B1CE-4E7E-9D06-F758B61CD529}" srcOrd="10" destOrd="0" presId="urn:microsoft.com/office/officeart/2005/8/layout/list1"/>
    <dgm:cxn modelId="{75FAD0FF-7E3B-4BDC-AAD2-C3C55B5B4A7C}" type="presParOf" srcId="{B45AF8F5-6129-4DBC-B6D3-010300A3CF6E}" destId="{EDDF453C-D357-4900-BC73-85434E088265}" srcOrd="11" destOrd="0" presId="urn:microsoft.com/office/officeart/2005/8/layout/list1"/>
    <dgm:cxn modelId="{A4EDF6CD-24DD-4E78-8A96-6D0ED5419886}" type="presParOf" srcId="{B45AF8F5-6129-4DBC-B6D3-010300A3CF6E}" destId="{D49BBE7B-C62E-47F6-9F36-CF74137393B4}" srcOrd="12" destOrd="0" presId="urn:microsoft.com/office/officeart/2005/8/layout/list1"/>
    <dgm:cxn modelId="{EEAB079B-4DD4-4434-A778-CD41FBB25E4E}" type="presParOf" srcId="{D49BBE7B-C62E-47F6-9F36-CF74137393B4}" destId="{D7795378-9B35-4627-828E-D6BF3301D94C}" srcOrd="0" destOrd="0" presId="urn:microsoft.com/office/officeart/2005/8/layout/list1"/>
    <dgm:cxn modelId="{7FD3AAF8-1BF0-46C6-9C72-60DF53EDDDC2}" type="presParOf" srcId="{D49BBE7B-C62E-47F6-9F36-CF74137393B4}" destId="{73E95931-CF60-449E-8AF0-961061259185}" srcOrd="1" destOrd="0" presId="urn:microsoft.com/office/officeart/2005/8/layout/list1"/>
    <dgm:cxn modelId="{51BDB3F7-BA55-48B3-B2F9-F8389663B2E1}" type="presParOf" srcId="{B45AF8F5-6129-4DBC-B6D3-010300A3CF6E}" destId="{35EC317C-5350-4EFA-B609-BE4557FE1594}" srcOrd="13" destOrd="0" presId="urn:microsoft.com/office/officeart/2005/8/layout/list1"/>
    <dgm:cxn modelId="{0C617AFA-5C46-422B-B900-919BA1477B17}" type="presParOf" srcId="{B45AF8F5-6129-4DBC-B6D3-010300A3CF6E}" destId="{A3ECB63B-2B59-4092-9066-F189BF516BE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80B0F-5C62-4A69-B504-911CB283D69F}">
      <dsp:nvSpPr>
        <dsp:cNvPr id="0" name=""/>
        <dsp:cNvSpPr/>
      </dsp:nvSpPr>
      <dsp:spPr>
        <a:xfrm rot="5400000">
          <a:off x="240984" y="2047140"/>
          <a:ext cx="902114" cy="10270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32DE2-8AE9-497C-9626-C3C1BD564DF4}">
      <dsp:nvSpPr>
        <dsp:cNvPr id="0" name=""/>
        <dsp:cNvSpPr/>
      </dsp:nvSpPr>
      <dsp:spPr>
        <a:xfrm>
          <a:off x="1979" y="1047128"/>
          <a:ext cx="1518629" cy="10629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Intuition</a:t>
          </a:r>
        </a:p>
      </dsp:txBody>
      <dsp:txXfrm>
        <a:off x="53879" y="1099028"/>
        <a:ext cx="1414829" cy="959191"/>
      </dsp:txXfrm>
    </dsp:sp>
    <dsp:sp modelId="{E07E64CE-04B5-415C-82C7-5EE004785A34}">
      <dsp:nvSpPr>
        <dsp:cNvPr id="0" name=""/>
        <dsp:cNvSpPr/>
      </dsp:nvSpPr>
      <dsp:spPr>
        <a:xfrm>
          <a:off x="1520608" y="1148508"/>
          <a:ext cx="1104506" cy="85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Making Predictions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Correlation</a:t>
          </a:r>
        </a:p>
      </dsp:txBody>
      <dsp:txXfrm>
        <a:off x="1520608" y="1148508"/>
        <a:ext cx="1104506" cy="859156"/>
      </dsp:txXfrm>
    </dsp:sp>
    <dsp:sp modelId="{4408FEDF-2DE9-42D2-892B-6105C45FE199}">
      <dsp:nvSpPr>
        <dsp:cNvPr id="0" name=""/>
        <dsp:cNvSpPr/>
      </dsp:nvSpPr>
      <dsp:spPr>
        <a:xfrm>
          <a:off x="1261084" y="2241218"/>
          <a:ext cx="1518629" cy="10629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Simple</a:t>
          </a:r>
        </a:p>
      </dsp:txBody>
      <dsp:txXfrm>
        <a:off x="1312984" y="2293118"/>
        <a:ext cx="1414829" cy="959191"/>
      </dsp:txXfrm>
    </dsp:sp>
    <dsp:sp modelId="{763EC632-650C-4DBE-96EE-AACFFE3D93DC}">
      <dsp:nvSpPr>
        <dsp:cNvPr id="0" name=""/>
        <dsp:cNvSpPr/>
      </dsp:nvSpPr>
      <dsp:spPr>
        <a:xfrm>
          <a:off x="2779714" y="2342598"/>
          <a:ext cx="1104506" cy="85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t-statistics</a:t>
          </a: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</a:t>
          </a:r>
          <a:r>
            <a:rPr lang="en-GB" sz="1500" kern="1200" baseline="30000" dirty="0"/>
            <a:t>2</a:t>
          </a:r>
          <a:endParaRPr lang="en-GB" sz="1500" kern="1200" dirty="0"/>
        </a:p>
      </dsp:txBody>
      <dsp:txXfrm>
        <a:off x="2779714" y="2342598"/>
        <a:ext cx="1104506" cy="859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47D7-CC5A-4B03-8A94-5CF644223E73}">
      <dsp:nvSpPr>
        <dsp:cNvPr id="0" name=""/>
        <dsp:cNvSpPr/>
      </dsp:nvSpPr>
      <dsp:spPr>
        <a:xfrm>
          <a:off x="0" y="91223"/>
          <a:ext cx="78867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Dependence of </a:t>
          </a:r>
          <a:r>
            <a:rPr lang="en-US" altLang="en-US" sz="2200" i="1" kern="1200" dirty="0"/>
            <a:t>one</a:t>
          </a:r>
          <a:r>
            <a:rPr lang="en-US" altLang="en-US" sz="2200" kern="1200" dirty="0"/>
            <a:t> variable (DV) on one or more explanatory or independent variables (IVs).</a:t>
          </a:r>
          <a:endParaRPr lang="en-GB" sz="2200" kern="1200" dirty="0"/>
        </a:p>
      </dsp:txBody>
      <dsp:txXfrm>
        <a:off x="42722" y="133945"/>
        <a:ext cx="7801256" cy="789716"/>
      </dsp:txXfrm>
    </dsp:sp>
    <dsp:sp modelId="{EC127380-06E0-4F0F-86A7-02846A070E2F}">
      <dsp:nvSpPr>
        <dsp:cNvPr id="0" name=""/>
        <dsp:cNvSpPr/>
      </dsp:nvSpPr>
      <dsp:spPr>
        <a:xfrm>
          <a:off x="0" y="1029744"/>
          <a:ext cx="78867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Types of relationships</a:t>
          </a:r>
        </a:p>
      </dsp:txBody>
      <dsp:txXfrm>
        <a:off x="42722" y="1072466"/>
        <a:ext cx="7801256" cy="789716"/>
      </dsp:txXfrm>
    </dsp:sp>
    <dsp:sp modelId="{BC28E2AC-F6E4-4024-B7B9-A07E7705CB08}">
      <dsp:nvSpPr>
        <dsp:cNvPr id="0" name=""/>
        <dsp:cNvSpPr/>
      </dsp:nvSpPr>
      <dsp:spPr>
        <a:xfrm>
          <a:off x="0" y="1904904"/>
          <a:ext cx="78867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700" kern="1200" dirty="0"/>
            <a:t>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700" kern="1200" dirty="0"/>
            <a:t>Causal</a:t>
          </a:r>
        </a:p>
      </dsp:txBody>
      <dsp:txXfrm>
        <a:off x="0" y="1904904"/>
        <a:ext cx="7886700" cy="592020"/>
      </dsp:txXfrm>
    </dsp:sp>
    <dsp:sp modelId="{08E8F089-EC21-44BB-A3A2-CFDDC845CA2B}">
      <dsp:nvSpPr>
        <dsp:cNvPr id="0" name=""/>
        <dsp:cNvSpPr/>
      </dsp:nvSpPr>
      <dsp:spPr>
        <a:xfrm>
          <a:off x="0" y="2496924"/>
          <a:ext cx="78867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The technique is …</a:t>
          </a:r>
        </a:p>
      </dsp:txBody>
      <dsp:txXfrm>
        <a:off x="42722" y="2539646"/>
        <a:ext cx="7801256" cy="789716"/>
      </dsp:txXfrm>
    </dsp:sp>
    <dsp:sp modelId="{6DDE7319-6EBF-4CAB-A812-ACEC7D45BC96}">
      <dsp:nvSpPr>
        <dsp:cNvPr id="0" name=""/>
        <dsp:cNvSpPr/>
      </dsp:nvSpPr>
      <dsp:spPr>
        <a:xfrm>
          <a:off x="0" y="3372084"/>
          <a:ext cx="78867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700" kern="1200" dirty="0"/>
            <a:t>Often referred to as fitting a line to the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700" kern="1200" dirty="0"/>
            <a:t>Used to calibrate a statistical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700" kern="1200"/>
            <a:t>Widely </a:t>
          </a:r>
          <a:r>
            <a:rPr lang="en-US" altLang="en-US" sz="1700" kern="1200" dirty="0"/>
            <a:t>used for solving business problems</a:t>
          </a:r>
        </a:p>
      </dsp:txBody>
      <dsp:txXfrm>
        <a:off x="0" y="3372084"/>
        <a:ext cx="7886700" cy="888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8FDDA-45E8-4E0B-9BEA-5A3C43DD97A1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1</a:t>
          </a:r>
        </a:p>
      </dsp:txBody>
      <dsp:txXfrm rot="-5400000">
        <a:off x="1" y="421441"/>
        <a:ext cx="838003" cy="359144"/>
      </dsp:txXfrm>
    </dsp:sp>
    <dsp:sp modelId="{DA3232CE-9BD7-4D11-9467-E449E66CBFCB}">
      <dsp:nvSpPr>
        <dsp:cNvPr id="0" name=""/>
        <dsp:cNvSpPr/>
      </dsp:nvSpPr>
      <dsp:spPr>
        <a:xfrm rot="5400000">
          <a:off x="3973278" y="-3132835"/>
          <a:ext cx="778145" cy="70486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i="0" kern="1200" dirty="0"/>
            <a:t>E(</a:t>
          </a:r>
          <a:r>
            <a:rPr lang="en-GB" sz="3200" i="0" kern="1200" dirty="0" err="1"/>
            <a:t>e</a:t>
          </a:r>
          <a:r>
            <a:rPr lang="en-GB" sz="3200" i="0" kern="1200" baseline="-25000" dirty="0" err="1"/>
            <a:t>i</a:t>
          </a:r>
          <a:r>
            <a:rPr lang="en-GB" sz="3200" i="0" kern="1200" dirty="0"/>
            <a:t>) = 0</a:t>
          </a:r>
        </a:p>
      </dsp:txBody>
      <dsp:txXfrm rot="-5400000">
        <a:off x="838003" y="40426"/>
        <a:ext cx="7010710" cy="702173"/>
      </dsp:txXfrm>
    </dsp:sp>
    <dsp:sp modelId="{F19F26EE-AC5B-47B6-B0B5-162D409D4B32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2</a:t>
          </a:r>
        </a:p>
      </dsp:txBody>
      <dsp:txXfrm rot="-5400000">
        <a:off x="1" y="1471212"/>
        <a:ext cx="838003" cy="359144"/>
      </dsp:txXfrm>
    </dsp:sp>
    <dsp:sp modelId="{CDB18E8E-F8B2-46CD-A97E-2C77711A8CB3}">
      <dsp:nvSpPr>
        <dsp:cNvPr id="0" name=""/>
        <dsp:cNvSpPr/>
      </dsp:nvSpPr>
      <dsp:spPr>
        <a:xfrm rot="5400000">
          <a:off x="3973278" y="-2083065"/>
          <a:ext cx="778145" cy="70486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 </a:t>
          </a:r>
          <a:r>
            <a:rPr lang="en-GB" sz="3200" kern="1200" dirty="0" err="1"/>
            <a:t>Var</a:t>
          </a:r>
          <a:r>
            <a:rPr lang="en-GB" sz="3200" kern="1200" dirty="0"/>
            <a:t>(</a:t>
          </a:r>
          <a:r>
            <a:rPr lang="en-GB" sz="3200" kern="1200" dirty="0" err="1"/>
            <a:t>e</a:t>
          </a:r>
          <a:r>
            <a:rPr lang="en-GB" sz="3200" kern="1200" baseline="-25000" dirty="0" err="1"/>
            <a:t>i</a:t>
          </a:r>
          <a:r>
            <a:rPr lang="en-GB" sz="3200" kern="1200" dirty="0"/>
            <a:t>) = constant</a:t>
          </a:r>
        </a:p>
      </dsp:txBody>
      <dsp:txXfrm rot="-5400000">
        <a:off x="838003" y="1090196"/>
        <a:ext cx="7010710" cy="702173"/>
      </dsp:txXfrm>
    </dsp:sp>
    <dsp:sp modelId="{AA15F8A9-936B-4016-A077-241AF4A3812C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3</a:t>
          </a:r>
        </a:p>
      </dsp:txBody>
      <dsp:txXfrm rot="-5400000">
        <a:off x="1" y="2520982"/>
        <a:ext cx="838003" cy="359144"/>
      </dsp:txXfrm>
    </dsp:sp>
    <dsp:sp modelId="{B318A8E0-30C7-482A-AE50-7DF4CAC8FDF6}">
      <dsp:nvSpPr>
        <dsp:cNvPr id="0" name=""/>
        <dsp:cNvSpPr/>
      </dsp:nvSpPr>
      <dsp:spPr>
        <a:xfrm rot="5400000">
          <a:off x="3973278" y="-1033295"/>
          <a:ext cx="778145" cy="70486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 err="1"/>
            <a:t>e</a:t>
          </a:r>
          <a:r>
            <a:rPr lang="en-GB" sz="3200" kern="1200" baseline="-25000" dirty="0" err="1"/>
            <a:t>i</a:t>
          </a:r>
          <a:r>
            <a:rPr lang="en-GB" sz="3200" kern="1200" dirty="0"/>
            <a:t> are normally distributed</a:t>
          </a:r>
        </a:p>
      </dsp:txBody>
      <dsp:txXfrm rot="-5400000">
        <a:off x="838003" y="2139966"/>
        <a:ext cx="7010710" cy="702173"/>
      </dsp:txXfrm>
    </dsp:sp>
    <dsp:sp modelId="{C97FE96A-251F-486B-B4DE-03D9ADC3F336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4</a:t>
          </a:r>
        </a:p>
      </dsp:txBody>
      <dsp:txXfrm rot="-5400000">
        <a:off x="1" y="3570752"/>
        <a:ext cx="838003" cy="359144"/>
      </dsp:txXfrm>
    </dsp:sp>
    <dsp:sp modelId="{66F48208-150B-4CAA-B6D3-877D71C6C454}">
      <dsp:nvSpPr>
        <dsp:cNvPr id="0" name=""/>
        <dsp:cNvSpPr/>
      </dsp:nvSpPr>
      <dsp:spPr>
        <a:xfrm rot="5400000">
          <a:off x="3973074" y="16679"/>
          <a:ext cx="778555" cy="70486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 err="1"/>
            <a:t>e</a:t>
          </a:r>
          <a:r>
            <a:rPr lang="en-GB" sz="3200" kern="1200" baseline="-25000" dirty="0" err="1"/>
            <a:t>i</a:t>
          </a:r>
          <a:r>
            <a:rPr lang="en-GB" sz="3200" kern="1200" dirty="0"/>
            <a:t> are independent</a:t>
          </a:r>
        </a:p>
      </dsp:txBody>
      <dsp:txXfrm rot="-5400000">
        <a:off x="838004" y="3189755"/>
        <a:ext cx="7010690" cy="702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3E795-765A-40F9-ACB0-47B75B20B2CF}">
      <dsp:nvSpPr>
        <dsp:cNvPr id="0" name=""/>
        <dsp:cNvSpPr/>
      </dsp:nvSpPr>
      <dsp:spPr>
        <a:xfrm>
          <a:off x="0" y="417429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92152-F205-4665-8A8A-C188609CCAAA}">
      <dsp:nvSpPr>
        <dsp:cNvPr id="0" name=""/>
        <dsp:cNvSpPr/>
      </dsp:nvSpPr>
      <dsp:spPr>
        <a:xfrm>
          <a:off x="394335" y="63189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Restaurant owner wants to develop an equation to predict sales.</a:t>
          </a:r>
        </a:p>
      </dsp:txBody>
      <dsp:txXfrm>
        <a:off x="428920" y="97774"/>
        <a:ext cx="5451520" cy="639310"/>
      </dsp:txXfrm>
    </dsp:sp>
    <dsp:sp modelId="{7286992B-2E2F-4E05-B5D4-4D06D174555C}">
      <dsp:nvSpPr>
        <dsp:cNvPr id="0" name=""/>
        <dsp:cNvSpPr/>
      </dsp:nvSpPr>
      <dsp:spPr>
        <a:xfrm>
          <a:off x="0" y="1506069"/>
          <a:ext cx="7886700" cy="604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45883-A30D-422C-8E78-E25AFB4E6504}">
      <dsp:nvSpPr>
        <dsp:cNvPr id="0" name=""/>
        <dsp:cNvSpPr/>
      </dsp:nvSpPr>
      <dsp:spPr>
        <a:xfrm>
          <a:off x="394335" y="1151829"/>
          <a:ext cx="5520690" cy="70848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1" kern="1200" dirty="0">
              <a:solidFill>
                <a:schemeClr val="tx1"/>
              </a:solidFill>
            </a:rPr>
            <a:t>What variable is the dependent variable? Why?</a:t>
          </a:r>
        </a:p>
      </dsp:txBody>
      <dsp:txXfrm>
        <a:off x="428920" y="1186414"/>
        <a:ext cx="5451520" cy="639310"/>
      </dsp:txXfrm>
    </dsp:sp>
    <dsp:sp modelId="{CDC42B55-B1CE-4E7E-9D06-F758B61CD529}">
      <dsp:nvSpPr>
        <dsp:cNvPr id="0" name=""/>
        <dsp:cNvSpPr/>
      </dsp:nvSpPr>
      <dsp:spPr>
        <a:xfrm>
          <a:off x="0" y="2594709"/>
          <a:ext cx="7886700" cy="604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2B9EF-7053-4A5B-9083-4D0B01B66F59}">
      <dsp:nvSpPr>
        <dsp:cNvPr id="0" name=""/>
        <dsp:cNvSpPr/>
      </dsp:nvSpPr>
      <dsp:spPr>
        <a:xfrm>
          <a:off x="394335" y="2240469"/>
          <a:ext cx="5520690" cy="70848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>
              <a:solidFill>
                <a:schemeClr val="tx1"/>
              </a:solidFill>
            </a:rPr>
            <a:t>What is your first, best guess at the predicted value of the DV?</a:t>
          </a:r>
        </a:p>
      </dsp:txBody>
      <dsp:txXfrm>
        <a:off x="428920" y="2275054"/>
        <a:ext cx="5451520" cy="639310"/>
      </dsp:txXfrm>
    </dsp:sp>
    <dsp:sp modelId="{A3ECB63B-2B59-4092-9066-F189BF516BE7}">
      <dsp:nvSpPr>
        <dsp:cNvPr id="0" name=""/>
        <dsp:cNvSpPr/>
      </dsp:nvSpPr>
      <dsp:spPr>
        <a:xfrm>
          <a:off x="0" y="3683349"/>
          <a:ext cx="7886700" cy="604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95931-CF60-449E-8AF0-961061259185}">
      <dsp:nvSpPr>
        <dsp:cNvPr id="0" name=""/>
        <dsp:cNvSpPr/>
      </dsp:nvSpPr>
      <dsp:spPr>
        <a:xfrm>
          <a:off x="394335" y="3329109"/>
          <a:ext cx="5520690" cy="70848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>
              <a:solidFill>
                <a:schemeClr val="tx1"/>
              </a:solidFill>
            </a:rPr>
            <a:t>How accurate is this prediction?</a:t>
          </a:r>
        </a:p>
      </dsp:txBody>
      <dsp:txXfrm>
        <a:off x="428920" y="3363694"/>
        <a:ext cx="545152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3E795-765A-40F9-ACB0-47B75B20B2CF}">
      <dsp:nvSpPr>
        <dsp:cNvPr id="0" name=""/>
        <dsp:cNvSpPr/>
      </dsp:nvSpPr>
      <dsp:spPr>
        <a:xfrm>
          <a:off x="0" y="417429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92152-F205-4665-8A8A-C188609CCAAA}">
      <dsp:nvSpPr>
        <dsp:cNvPr id="0" name=""/>
        <dsp:cNvSpPr/>
      </dsp:nvSpPr>
      <dsp:spPr>
        <a:xfrm>
          <a:off x="394335" y="63189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>
              <a:solidFill>
                <a:schemeClr val="tx1"/>
              </a:solidFill>
            </a:rPr>
            <a:t>Restaurant owner wants to develop an equation to predict sales</a:t>
          </a:r>
          <a:r>
            <a:rPr lang="en-US" altLang="en-US" sz="2400" kern="1200" dirty="0"/>
            <a:t>.</a:t>
          </a:r>
        </a:p>
      </dsp:txBody>
      <dsp:txXfrm>
        <a:off x="428920" y="97774"/>
        <a:ext cx="5451520" cy="639310"/>
      </dsp:txXfrm>
    </dsp:sp>
    <dsp:sp modelId="{7286992B-2E2F-4E05-B5D4-4D06D174555C}">
      <dsp:nvSpPr>
        <dsp:cNvPr id="0" name=""/>
        <dsp:cNvSpPr/>
      </dsp:nvSpPr>
      <dsp:spPr>
        <a:xfrm>
          <a:off x="0" y="1506069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45883-A30D-422C-8E78-E25AFB4E6504}">
      <dsp:nvSpPr>
        <dsp:cNvPr id="0" name=""/>
        <dsp:cNvSpPr/>
      </dsp:nvSpPr>
      <dsp:spPr>
        <a:xfrm>
          <a:off x="394335" y="1151829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>
              <a:solidFill>
                <a:schemeClr val="tx1"/>
              </a:solidFill>
            </a:rPr>
            <a:t>What variable is the dependent variable (DV)? Why?</a:t>
          </a:r>
        </a:p>
      </dsp:txBody>
      <dsp:txXfrm>
        <a:off x="428920" y="1186414"/>
        <a:ext cx="5451520" cy="639310"/>
      </dsp:txXfrm>
    </dsp:sp>
    <dsp:sp modelId="{CDC42B55-B1CE-4E7E-9D06-F758B61CD529}">
      <dsp:nvSpPr>
        <dsp:cNvPr id="0" name=""/>
        <dsp:cNvSpPr/>
      </dsp:nvSpPr>
      <dsp:spPr>
        <a:xfrm>
          <a:off x="0" y="2594709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2B9EF-7053-4A5B-9083-4D0B01B66F59}">
      <dsp:nvSpPr>
        <dsp:cNvPr id="0" name=""/>
        <dsp:cNvSpPr/>
      </dsp:nvSpPr>
      <dsp:spPr>
        <a:xfrm>
          <a:off x="394335" y="2240469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>
              <a:solidFill>
                <a:schemeClr val="tx1"/>
              </a:solidFill>
            </a:rPr>
            <a:t>What is your first, best guess at the predicted value of the DV?</a:t>
          </a:r>
        </a:p>
      </dsp:txBody>
      <dsp:txXfrm>
        <a:off x="428920" y="2275054"/>
        <a:ext cx="5451520" cy="639310"/>
      </dsp:txXfrm>
    </dsp:sp>
    <dsp:sp modelId="{A3ECB63B-2B59-4092-9066-F189BF516BE7}">
      <dsp:nvSpPr>
        <dsp:cNvPr id="0" name=""/>
        <dsp:cNvSpPr/>
      </dsp:nvSpPr>
      <dsp:spPr>
        <a:xfrm>
          <a:off x="0" y="3683349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95931-CF60-449E-8AF0-961061259185}">
      <dsp:nvSpPr>
        <dsp:cNvPr id="0" name=""/>
        <dsp:cNvSpPr/>
      </dsp:nvSpPr>
      <dsp:spPr>
        <a:xfrm>
          <a:off x="394335" y="3329109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>
              <a:solidFill>
                <a:schemeClr val="tx1"/>
              </a:solidFill>
            </a:rPr>
            <a:t>How accurate is this prediction</a:t>
          </a:r>
          <a:r>
            <a:rPr lang="en-US" altLang="en-US" sz="2400" kern="1200" dirty="0"/>
            <a:t>?</a:t>
          </a:r>
        </a:p>
      </dsp:txBody>
      <dsp:txXfrm>
        <a:off x="428920" y="3363694"/>
        <a:ext cx="545152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7FCA8-ED6C-468C-A1FD-5F9359161DB9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96012-91BA-475D-B423-1B26259F4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11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0A1D0-A330-4A23-B280-4B2BE9D292DF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E40AB-A978-4239-A6D7-08A281FB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2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AC867-2FBA-44A9-9D3B-92DC5F3D39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2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05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82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2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Note that b</a:t>
            </a:r>
            <a:r>
              <a:rPr lang="en-GB" baseline="-25000" dirty="0"/>
              <a:t>1</a:t>
            </a:r>
            <a:r>
              <a:rPr lang="en-GB" dirty="0"/>
              <a:t> is based on actual and mean</a:t>
            </a:r>
            <a:r>
              <a:rPr lang="en-GB" baseline="0" dirty="0"/>
              <a:t> values of x and 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b</a:t>
            </a:r>
            <a:r>
              <a:rPr lang="en-GB" baseline="-25000" dirty="0"/>
              <a:t>0</a:t>
            </a:r>
            <a:r>
              <a:rPr lang="en-GB" baseline="0" dirty="0"/>
              <a:t> is a balancing value that anchors the line onto the vertical axis.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Without this value a line with the slope (b</a:t>
            </a:r>
            <a:r>
              <a:rPr lang="en-GB" baseline="-25000" dirty="0"/>
              <a:t>1</a:t>
            </a:r>
            <a:r>
              <a:rPr lang="en-GB" baseline="0" dirty="0"/>
              <a:t>) could be any where on the plane.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09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2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7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74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D2 = Sheet3!$B$17+(Sheet3!$B$18*C2)</a:t>
            </a:r>
          </a:p>
          <a:p>
            <a:endParaRPr lang="en-GB" dirty="0"/>
          </a:p>
          <a:p>
            <a:r>
              <a:rPr lang="en-GB" dirty="0"/>
              <a:t>‘Sheet3!’ identifies the sheet where regression output is located</a:t>
            </a:r>
          </a:p>
          <a:p>
            <a:r>
              <a:rPr lang="en-GB" dirty="0"/>
              <a:t>$B$17 and $B$18 are the</a:t>
            </a:r>
            <a:r>
              <a:rPr lang="en-GB" baseline="0" dirty="0"/>
              <a:t> cells on the regression worksheet where the coefficients are located</a:t>
            </a:r>
          </a:p>
          <a:p>
            <a:r>
              <a:rPr lang="en-GB" baseline="0" dirty="0"/>
              <a:t>Be sure to include the ‘$’ signs so that when the formula is copied these cells don’t change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5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87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Error</a:t>
            </a:r>
            <a:r>
              <a:rPr lang="en-GB" baseline="0" dirty="0"/>
              <a:t> = Actual Sales – Predicted Sales = B2 – D2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Error Squared = E2^2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Create sum of the columns E and F in Row 21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87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01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0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2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75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74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The Mean</a:t>
            </a:r>
            <a:r>
              <a:rPr lang="en-GB" baseline="0" dirty="0"/>
              <a:t> Squared Error is intuitively similar to the variance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The variance is the dispersion around the mean, a point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The </a:t>
            </a:r>
            <a:r>
              <a:rPr lang="en-GB" dirty="0"/>
              <a:t>Mean</a:t>
            </a:r>
            <a:r>
              <a:rPr lang="en-GB" baseline="0" dirty="0"/>
              <a:t> Squared Error is the dispersion around the regression line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The Standard Error of the Estimate is intuitively similar to the standard</a:t>
            </a:r>
            <a:r>
              <a:rPr lang="en-GB" baseline="0" dirty="0"/>
              <a:t> deviation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It is the square root of the Mean Squared error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Just as the standard deviation is the square root of the variance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3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en-US" dirty="0"/>
              <a:t>Involves the study of the dependence of one variable, the dependent variable, on one or more other variables, the explanatory or independent variables.</a:t>
            </a:r>
            <a:endParaRPr lang="en-GB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en-US" dirty="0"/>
              <a:t>Types of relationships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en-US" dirty="0"/>
              <a:t>Correlation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en-US" dirty="0"/>
              <a:t>Causal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en-US" dirty="0"/>
              <a:t>Most widely used technique for solving business problems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en-US" dirty="0"/>
              <a:t>Statistical technique to calibrate a model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en-US" dirty="0"/>
              <a:t>Often referred to as fitting a line to the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80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This slide highlights the terminology</a:t>
            </a:r>
            <a:r>
              <a:rPr lang="en-GB" baseline="0" dirty="0"/>
              <a:t> and process for simple regression.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The outputs from the regression (b</a:t>
            </a:r>
            <a:r>
              <a:rPr lang="en-GB" baseline="-25000" dirty="0"/>
              <a:t>1</a:t>
            </a:r>
            <a:r>
              <a:rPr lang="en-GB" baseline="0" dirty="0"/>
              <a:t> and b</a:t>
            </a:r>
            <a:r>
              <a:rPr lang="en-GB" baseline="-25000" dirty="0"/>
              <a:t>0</a:t>
            </a:r>
            <a:r>
              <a:rPr lang="en-GB" baseline="0" dirty="0"/>
              <a:t>) are estimates of the population parameters (</a:t>
            </a:r>
            <a:r>
              <a:rPr lang="el-GR" baseline="0" dirty="0">
                <a:latin typeface="Arial"/>
                <a:cs typeface="Arial"/>
              </a:rPr>
              <a:t>β</a:t>
            </a:r>
            <a:r>
              <a:rPr lang="en-GB" baseline="-25000" dirty="0"/>
              <a:t>0</a:t>
            </a:r>
            <a:r>
              <a:rPr lang="en-GB" baseline="0" dirty="0"/>
              <a:t> and </a:t>
            </a:r>
            <a:r>
              <a:rPr lang="el-GR" baseline="0" dirty="0">
                <a:latin typeface="Arial"/>
                <a:cs typeface="Arial"/>
              </a:rPr>
              <a:t>β</a:t>
            </a:r>
            <a:r>
              <a:rPr lang="en-GB" baseline="-25000" dirty="0">
                <a:latin typeface="Arial"/>
                <a:cs typeface="Arial"/>
              </a:rPr>
              <a:t>1</a:t>
            </a:r>
            <a:r>
              <a:rPr lang="en-GB" baseline="0" dirty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23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Violation of the</a:t>
            </a:r>
            <a:r>
              <a:rPr lang="en-GB" baseline="0" dirty="0"/>
              <a:t> assumptions are considered in Chapter 6 of </a:t>
            </a:r>
            <a:r>
              <a:rPr lang="en-GB" baseline="0" dirty="0" err="1"/>
              <a:t>Dielman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8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6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These data are shown</a:t>
            </a:r>
            <a:r>
              <a:rPr lang="en-GB" baseline="0" dirty="0"/>
              <a:t> on the data sheet of Restaurant Data.xlsx.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The  owner has sales from last 19 years.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4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6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Owner also has data on population, advertising,</a:t>
            </a:r>
            <a:r>
              <a:rPr lang="en-GB" baseline="0" dirty="0"/>
              <a:t> and previous advertising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These data are shown</a:t>
            </a:r>
            <a:r>
              <a:rPr lang="en-GB" baseline="0" dirty="0"/>
              <a:t> on the Data sheet of Restaurant Data.xlsx.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4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B2B-1014-4432-8CDD-1A63E47AE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AB4F8-192F-4C29-A055-695972A8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4F63C-76FC-4CAF-8695-4F6FBB6F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F7D87-2F2C-4257-981E-4F903528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C6F3-F13E-40EE-8F8A-4A7EF892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7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2838-AF82-4818-8D6B-11E8E853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C72E3-449A-45CD-97BC-9F99519F7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E845-89B2-4AAC-BA8B-B7BFFCA1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02E9-4B71-4175-86F5-20862672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A3A6-8D04-426D-84D1-66C45F3A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1446D-1651-47D7-A8E2-58F7E10E8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2CBC5-D319-4FCC-82E3-C6E3E2B97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8A78-F5F9-4ABE-BD2A-69B044D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650B-CD81-475E-8028-47B85DA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DD97-BEBC-48D8-8840-516FF3FC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7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34EE-1458-44C5-BBBC-64432B09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696B-3B54-4733-9C5A-22CFD64E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41D0-720B-4F55-8E44-73080672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0CD6-3C01-40C4-9E3B-0801137E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B432-7387-4773-91EA-4BC6B432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3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D52D-686D-4618-9247-5F04092F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956DE-B32B-4468-8F37-85F17DE2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1F69-1685-45C1-90AF-D95C517F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F16F-6C8F-457F-A5FC-F4AE39C4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1B19-D391-45CC-AE00-8B013A2E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62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283C-E094-440A-BAA9-6012FD53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87C0-79C7-494E-86B3-742238594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10D64-9969-4238-A6C6-CB9E9D24D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CB9B-C9A9-4F40-8E7B-80D3FC1C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C3AC-080F-427F-9E64-2B597085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0DE05-A302-42E2-9757-99A06F47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C306-52C1-4C6E-9700-E6A27FC5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DD62-DA34-4F83-96CB-CDF07EAD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C5075-595E-4158-9603-CF408D757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18913-C531-45F4-9E42-347173249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8D2E6-D1F3-40CA-9030-61CE58A27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2C7CA-FC84-4E18-ACFB-C01405F7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B317B-DF2D-4FA7-BBAC-BDC0386C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E3499-8337-4751-928B-70B4EA75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6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3487-0C08-4F66-8DE2-7E76BB2A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0CB92-5A0D-4739-8EED-2212A96D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9BBC5-B934-4EE4-990C-42159787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896AA-E9FB-46D5-B57B-142FBAFF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6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B3F0A-37BD-40F1-AB0D-CC51EDB8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4B8E1-0F9D-47BA-96A1-C2758B4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86B55-E143-4F20-8393-43ACE080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5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4E4B-E939-4A8D-8EB3-0733D633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42B0-C5A7-4A01-A641-DC3646EA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2376A-D84B-4947-94DD-69B1F45E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B2C1-212B-4442-B136-5EDC460C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3747-CB28-4D56-B3D3-097907F7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55766-2E1A-48A4-B1A8-85501951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2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A80C-FD80-414C-9EA4-1ABA38D0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45BF3-F8BA-4562-B568-B1EFF5EA0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4C66-4795-443E-B73D-D622F05E6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C31A8-0A9C-4F28-87AC-A659FFD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A6240-6C4E-48FB-8EC6-485667BD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2626-627F-4700-B606-8C8CE885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A96C-3FCC-4F10-A750-F9ED1D4A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C92A7-6ED0-4F19-85D7-53F0BF7E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CADF6-6BE4-4CC8-873A-C98DCFFC3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7A96-F386-4940-BB21-A2D933013FA6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C703-D806-481D-B219-5E566645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A0B9-B6C6-46CF-92FF-4B59236BB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25" y="980728"/>
            <a:ext cx="7406640" cy="27363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Regression</a:t>
            </a:r>
            <a:b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7406640" cy="2016224"/>
          </a:xfrm>
        </p:spPr>
        <p:txBody>
          <a:bodyPr anchor="ctr"/>
          <a:lstStyle/>
          <a:p>
            <a:r>
              <a:rPr lang="en-US" dirty="0"/>
              <a:t>Ann Thapar</a:t>
            </a:r>
          </a:p>
        </p:txBody>
      </p:sp>
    </p:spTree>
    <p:extLst>
      <p:ext uri="{BB962C8B-B14F-4D97-AF65-F5344CB8AC3E}">
        <p14:creationId xmlns:p14="http://schemas.microsoft.com/office/powerpoint/2010/main" val="30640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next?</a:t>
            </a:r>
          </a:p>
        </p:txBody>
      </p:sp>
      <p:sp>
        <p:nvSpPr>
          <p:cNvPr id="622596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Which column should we look at most closely?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Which variable has highest correlation with the dependent variable?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Why is this the best candidate for improving our prediction?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2072093"/>
              </p:ext>
            </p:extLst>
          </p:nvPr>
        </p:nvGraphicFramePr>
        <p:xfrm>
          <a:off x="4629150" y="1825625"/>
          <a:ext cx="3885934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 dirty="0"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 dirty="0">
                          <a:effectLst/>
                          <a:latin typeface="+mn-lt"/>
                        </a:rPr>
                        <a:t>Pop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 dirty="0" err="1">
                          <a:effectLst/>
                          <a:latin typeface="+mn-lt"/>
                        </a:rPr>
                        <a:t>Adv</a:t>
                      </a:r>
                      <a:endParaRPr lang="en-GB" sz="1800" b="0" i="1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 dirty="0" err="1">
                          <a:effectLst/>
                          <a:latin typeface="+mn-lt"/>
                        </a:rPr>
                        <a:t>Prev</a:t>
                      </a:r>
                      <a:r>
                        <a:rPr lang="en-GB" sz="1800" b="0" i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800" b="0" i="1" u="none" strike="noStrike" dirty="0" err="1">
                          <a:effectLst/>
                          <a:latin typeface="+mn-lt"/>
                        </a:rPr>
                        <a:t>Adv</a:t>
                      </a:r>
                      <a:endParaRPr lang="en-GB" sz="1800" b="0" i="1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Pop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Adv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0.515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Prev Adv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0.894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-0.086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0.162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5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this what we expected?</a:t>
            </a:r>
            <a:endParaRPr lang="en-US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8565392"/>
              </p:ext>
            </p:extLst>
          </p:nvPr>
        </p:nvGraphicFramePr>
        <p:xfrm>
          <a:off x="1435100" y="1524000"/>
          <a:ext cx="3658576" cy="507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effectLst/>
                          <a:latin typeface="Calibri"/>
                        </a:rPr>
                        <a:t>Prev Adv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£15,713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£12,937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£12,872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£16,227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£15,388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£13,180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£20,674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£20,350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£40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£14,444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£17,530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£16,711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£9,715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£12,248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£13,856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£15,620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£17,158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6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Calibri"/>
                        </a:rPr>
                        <a:t>£17,800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Calibri"/>
                        </a:rPr>
                        <a:t>£26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2833367"/>
            <a:ext cx="3886200" cy="233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8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2570794" y="1828800"/>
            <a:ext cx="63840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1203C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Ŷ</a:t>
            </a:r>
            <a:r>
              <a:rPr lang="en-US" altLang="en-US" sz="2400" dirty="0"/>
              <a:t>= intercept + (slope)*X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Ŷ</a:t>
            </a:r>
            <a:r>
              <a:rPr lang="en-US" altLang="en-US" sz="2400" dirty="0"/>
              <a:t>= b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(b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)*X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598008" y="5029200"/>
            <a:ext cx="16949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1203C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000" dirty="0"/>
              <a:t>Intercept = b</a:t>
            </a:r>
            <a:r>
              <a:rPr lang="en-US" altLang="en-US" sz="2000" baseline="-25000" dirty="0"/>
              <a:t>0</a:t>
            </a:r>
            <a:endParaRPr lang="en-US" altLang="en-US" sz="2000" b="1" baseline="-25000" dirty="0">
              <a:solidFill>
                <a:schemeClr val="accent1"/>
              </a:solidFill>
            </a:endParaRPr>
          </a:p>
        </p:txBody>
      </p:sp>
      <p:sp>
        <p:nvSpPr>
          <p:cNvPr id="630789" name="Line 5"/>
          <p:cNvSpPr>
            <a:spLocks noChangeShapeType="1"/>
          </p:cNvSpPr>
          <p:nvPr/>
        </p:nvSpPr>
        <p:spPr bwMode="auto">
          <a:xfrm flipV="1">
            <a:off x="2339752" y="2446338"/>
            <a:ext cx="0" cy="359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1403648" y="2057400"/>
            <a:ext cx="79609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2400" dirty="0"/>
              <a:t>Sales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7646760" y="6096000"/>
            <a:ext cx="136371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2400" dirty="0"/>
              <a:t>Prev. Adv.</a:t>
            </a:r>
          </a:p>
        </p:txBody>
      </p:sp>
      <p:sp>
        <p:nvSpPr>
          <p:cNvPr id="630792" name="Line 8"/>
          <p:cNvSpPr>
            <a:spLocks noChangeShapeType="1"/>
          </p:cNvSpPr>
          <p:nvPr/>
        </p:nvSpPr>
        <p:spPr bwMode="auto">
          <a:xfrm flipH="1">
            <a:off x="2273811" y="6034088"/>
            <a:ext cx="63968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0793" name="Line 9"/>
          <p:cNvSpPr>
            <a:spLocks noChangeShapeType="1"/>
          </p:cNvSpPr>
          <p:nvPr/>
        </p:nvSpPr>
        <p:spPr bwMode="auto">
          <a:xfrm flipV="1">
            <a:off x="2306876" y="2808288"/>
            <a:ext cx="6255876" cy="248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30805" name="Group 21"/>
          <p:cNvGrpSpPr>
            <a:grpSpLocks/>
          </p:cNvGrpSpPr>
          <p:nvPr/>
        </p:nvGrpSpPr>
        <p:grpSpPr bwMode="auto">
          <a:xfrm>
            <a:off x="5126951" y="3621088"/>
            <a:ext cx="1922913" cy="2751137"/>
            <a:chOff x="2736" y="2281"/>
            <a:chExt cx="1200" cy="1733"/>
          </a:xfrm>
        </p:grpSpPr>
        <p:sp>
          <p:nvSpPr>
            <p:cNvPr id="630794" name="Line 10"/>
            <p:cNvSpPr>
              <a:spLocks noChangeShapeType="1"/>
            </p:cNvSpPr>
            <p:nvPr/>
          </p:nvSpPr>
          <p:spPr bwMode="auto">
            <a:xfrm flipV="1">
              <a:off x="3604" y="2281"/>
              <a:ext cx="0" cy="26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0796" name="Line 12"/>
            <p:cNvSpPr>
              <a:spLocks noChangeShapeType="1"/>
            </p:cNvSpPr>
            <p:nvPr/>
          </p:nvSpPr>
          <p:spPr bwMode="auto">
            <a:xfrm>
              <a:off x="3026" y="2536"/>
              <a:ext cx="578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0797" name="Line 13"/>
            <p:cNvSpPr>
              <a:spLocks noChangeShapeType="1"/>
            </p:cNvSpPr>
            <p:nvPr/>
          </p:nvSpPr>
          <p:spPr bwMode="auto">
            <a:xfrm>
              <a:off x="3024" y="2544"/>
              <a:ext cx="0" cy="12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0798" name="Line 14"/>
            <p:cNvSpPr>
              <a:spLocks noChangeShapeType="1"/>
            </p:cNvSpPr>
            <p:nvPr/>
          </p:nvSpPr>
          <p:spPr bwMode="auto">
            <a:xfrm>
              <a:off x="3600" y="2544"/>
              <a:ext cx="0" cy="12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2736" y="3840"/>
              <a:ext cx="120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dirty="0"/>
                <a:t>1 Unit of Prev. Adv. (£1,000)</a:t>
              </a:r>
            </a:p>
          </p:txBody>
        </p:sp>
      </p:grpSp>
      <p:grpSp>
        <p:nvGrpSpPr>
          <p:cNvPr id="630804" name="Group 20"/>
          <p:cNvGrpSpPr>
            <a:grpSpLocks/>
          </p:cNvGrpSpPr>
          <p:nvPr/>
        </p:nvGrpSpPr>
        <p:grpSpPr bwMode="auto">
          <a:xfrm>
            <a:off x="6571676" y="3581400"/>
            <a:ext cx="2253013" cy="396875"/>
            <a:chOff x="4032" y="1584"/>
            <a:chExt cx="1406" cy="250"/>
          </a:xfrm>
        </p:grpSpPr>
        <p:sp>
          <p:nvSpPr>
            <p:cNvPr id="630795" name="Text Box 11"/>
            <p:cNvSpPr txBox="1">
              <a:spLocks noChangeArrowheads="1"/>
            </p:cNvSpPr>
            <p:nvPr/>
          </p:nvSpPr>
          <p:spPr bwMode="auto">
            <a:xfrm>
              <a:off x="4032" y="1584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/>
                <a:t>Slope = b</a:t>
              </a:r>
              <a:r>
                <a:rPr lang="en-US" altLang="en-US" sz="2000" baseline="-25000" dirty="0"/>
                <a:t>1</a:t>
              </a:r>
              <a:endParaRPr lang="en-US" altLang="en-US" sz="2000" b="1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630800" name="AutoShape 16"/>
            <p:cNvSpPr>
              <a:spLocks/>
            </p:cNvSpPr>
            <p:nvPr/>
          </p:nvSpPr>
          <p:spPr bwMode="auto">
            <a:xfrm>
              <a:off x="4032" y="1632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30802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Graphical Form</a:t>
            </a:r>
          </a:p>
        </p:txBody>
      </p:sp>
    </p:spTree>
    <p:extLst>
      <p:ext uri="{BB962C8B-B14F-4D97-AF65-F5344CB8AC3E}">
        <p14:creationId xmlns:p14="http://schemas.microsoft.com/office/powerpoint/2010/main" val="74211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Slope &amp; Intercept Equations</a:t>
            </a:r>
            <a:endParaRPr lang="en-US" altLang="en-US" dirty="0"/>
          </a:p>
        </p:txBody>
      </p:sp>
      <p:graphicFrame>
        <p:nvGraphicFramePr>
          <p:cNvPr id="624643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401443"/>
              </p:ext>
            </p:extLst>
          </p:nvPr>
        </p:nvGraphicFramePr>
        <p:xfrm>
          <a:off x="1042988" y="1916113"/>
          <a:ext cx="327977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1396800" imgH="888840" progId="Equation.3">
                  <p:embed/>
                </p:oleObj>
              </mc:Choice>
              <mc:Fallback>
                <p:oleObj name="Equation" r:id="rId4" imgW="1396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3279775" cy="208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4644" name="Rectangle 4"/>
              <p:cNvSpPr>
                <a:spLocks noGrp="1" noChangeArrowheads="1"/>
              </p:cNvSpPr>
              <p:nvPr>
                <p:ph sz="half" idx="2"/>
              </p:nvPr>
            </p:nvSpPr>
            <p:spPr>
              <a:xfrm>
                <a:off x="4932040" y="1916832"/>
                <a:ext cx="3886200" cy="3384376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Where</a:t>
                </a:r>
              </a:p>
              <a:p>
                <a:pPr lvl="1"/>
                <a:r>
                  <a:rPr lang="en-US" altLang="en-US" i="1" dirty="0"/>
                  <a:t>x</a:t>
                </a:r>
                <a:r>
                  <a:rPr lang="en-US" altLang="en-US" i="1" baseline="-25000" dirty="0"/>
                  <a:t>i</a:t>
                </a:r>
                <a:r>
                  <a:rPr lang="en-US" altLang="en-US" dirty="0"/>
                  <a:t> = value of the independent variable for </a:t>
                </a:r>
                <a:r>
                  <a:rPr lang="en-US" altLang="en-US" dirty="0" err="1"/>
                  <a:t>ith</a:t>
                </a:r>
                <a:r>
                  <a:rPr lang="en-US" altLang="en-US" dirty="0"/>
                  <a:t> observation</a:t>
                </a:r>
              </a:p>
              <a:p>
                <a:pPr lvl="1"/>
                <a:r>
                  <a:rPr lang="en-US" altLang="en-US" i="1" dirty="0" err="1"/>
                  <a:t>y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= value of the dependent variable for </a:t>
                </a:r>
                <a:r>
                  <a:rPr lang="en-US" altLang="en-US" dirty="0" err="1"/>
                  <a:t>ith</a:t>
                </a:r>
                <a:r>
                  <a:rPr lang="en-US" altLang="en-US" dirty="0"/>
                  <a:t> observation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dirty="0"/>
                  <a:t> = mean value for the independent variable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GB" alt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dirty="0"/>
                  <a:t>= mean value for the dependent variable</a:t>
                </a:r>
              </a:p>
              <a:p>
                <a:pPr lvl="1"/>
                <a:r>
                  <a:rPr lang="en-US" altLang="en-US" i="1" dirty="0"/>
                  <a:t>n</a:t>
                </a:r>
                <a:r>
                  <a:rPr lang="en-US" altLang="en-US" dirty="0"/>
                  <a:t> = number of observations</a:t>
                </a:r>
              </a:p>
            </p:txBody>
          </p:sp>
        </mc:Choice>
        <mc:Fallback xmlns="">
          <p:sp>
            <p:nvSpPr>
              <p:cNvPr id="62464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32040" y="1916832"/>
                <a:ext cx="3886200" cy="3384376"/>
              </a:xfrm>
              <a:blipFill>
                <a:blip r:embed="rId6"/>
                <a:stretch>
                  <a:fillRect l="-1567" t="-1978" r="-2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81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2570794" y="1828800"/>
            <a:ext cx="63840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1203C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Ŷ</a:t>
            </a:r>
            <a:r>
              <a:rPr lang="en-US" altLang="en-US" sz="2400" dirty="0"/>
              <a:t>= intercept + (slope)*x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782490" y="4876800"/>
            <a:ext cx="152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1203C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000" dirty="0"/>
              <a:t>Intercept = </a:t>
            </a:r>
            <a:r>
              <a:rPr lang="en-US" altLang="en-US" sz="2000" b="1" dirty="0">
                <a:solidFill>
                  <a:schemeClr val="accent1"/>
                </a:solidFill>
              </a:rPr>
              <a:t>8956.742</a:t>
            </a:r>
          </a:p>
        </p:txBody>
      </p:sp>
      <p:sp>
        <p:nvSpPr>
          <p:cNvPr id="630789" name="Line 5"/>
          <p:cNvSpPr>
            <a:spLocks noChangeShapeType="1"/>
          </p:cNvSpPr>
          <p:nvPr/>
        </p:nvSpPr>
        <p:spPr bwMode="auto">
          <a:xfrm flipV="1">
            <a:off x="2339752" y="2446338"/>
            <a:ext cx="0" cy="359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1403648" y="2057400"/>
            <a:ext cx="79609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2400" dirty="0"/>
              <a:t>Sales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7646760" y="6096000"/>
            <a:ext cx="136371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2400" dirty="0"/>
              <a:t>Prev. Adv.</a:t>
            </a:r>
          </a:p>
        </p:txBody>
      </p:sp>
      <p:sp>
        <p:nvSpPr>
          <p:cNvPr id="630792" name="Line 8"/>
          <p:cNvSpPr>
            <a:spLocks noChangeShapeType="1"/>
          </p:cNvSpPr>
          <p:nvPr/>
        </p:nvSpPr>
        <p:spPr bwMode="auto">
          <a:xfrm flipH="1">
            <a:off x="2273811" y="6034088"/>
            <a:ext cx="63968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0793" name="Line 9"/>
          <p:cNvSpPr>
            <a:spLocks noChangeShapeType="1"/>
          </p:cNvSpPr>
          <p:nvPr/>
        </p:nvSpPr>
        <p:spPr bwMode="auto">
          <a:xfrm flipV="1">
            <a:off x="2306876" y="2808288"/>
            <a:ext cx="6255876" cy="248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30805" name="Group 21"/>
          <p:cNvGrpSpPr>
            <a:grpSpLocks/>
          </p:cNvGrpSpPr>
          <p:nvPr/>
        </p:nvGrpSpPr>
        <p:grpSpPr bwMode="auto">
          <a:xfrm>
            <a:off x="5126951" y="3621088"/>
            <a:ext cx="1922913" cy="2751137"/>
            <a:chOff x="2736" y="2281"/>
            <a:chExt cx="1200" cy="1733"/>
          </a:xfrm>
        </p:grpSpPr>
        <p:sp>
          <p:nvSpPr>
            <p:cNvPr id="630794" name="Line 10"/>
            <p:cNvSpPr>
              <a:spLocks noChangeShapeType="1"/>
            </p:cNvSpPr>
            <p:nvPr/>
          </p:nvSpPr>
          <p:spPr bwMode="auto">
            <a:xfrm flipV="1">
              <a:off x="3604" y="2281"/>
              <a:ext cx="0" cy="26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0796" name="Line 12"/>
            <p:cNvSpPr>
              <a:spLocks noChangeShapeType="1"/>
            </p:cNvSpPr>
            <p:nvPr/>
          </p:nvSpPr>
          <p:spPr bwMode="auto">
            <a:xfrm>
              <a:off x="3026" y="2536"/>
              <a:ext cx="578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0797" name="Line 13"/>
            <p:cNvSpPr>
              <a:spLocks noChangeShapeType="1"/>
            </p:cNvSpPr>
            <p:nvPr/>
          </p:nvSpPr>
          <p:spPr bwMode="auto">
            <a:xfrm>
              <a:off x="3024" y="2544"/>
              <a:ext cx="0" cy="12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0798" name="Line 14"/>
            <p:cNvSpPr>
              <a:spLocks noChangeShapeType="1"/>
            </p:cNvSpPr>
            <p:nvPr/>
          </p:nvSpPr>
          <p:spPr bwMode="auto">
            <a:xfrm>
              <a:off x="3600" y="2544"/>
              <a:ext cx="0" cy="12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2736" y="3840"/>
              <a:ext cx="120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dirty="0"/>
                <a:t>1 Unit of Prev. Adv. (£1,000)</a:t>
              </a:r>
            </a:p>
          </p:txBody>
        </p:sp>
      </p:grpSp>
      <p:grpSp>
        <p:nvGrpSpPr>
          <p:cNvPr id="630804" name="Group 20"/>
          <p:cNvGrpSpPr>
            <a:grpSpLocks/>
          </p:cNvGrpSpPr>
          <p:nvPr/>
        </p:nvGrpSpPr>
        <p:grpSpPr bwMode="auto">
          <a:xfrm>
            <a:off x="6571676" y="3581400"/>
            <a:ext cx="2253013" cy="396875"/>
            <a:chOff x="4032" y="1584"/>
            <a:chExt cx="1406" cy="250"/>
          </a:xfrm>
        </p:grpSpPr>
        <p:sp>
          <p:nvSpPr>
            <p:cNvPr id="630795" name="Text Box 11"/>
            <p:cNvSpPr txBox="1">
              <a:spLocks noChangeArrowheads="1"/>
            </p:cNvSpPr>
            <p:nvPr/>
          </p:nvSpPr>
          <p:spPr bwMode="auto">
            <a:xfrm>
              <a:off x="4032" y="1584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Slope = </a:t>
              </a:r>
              <a:r>
                <a:rPr lang="en-US" altLang="en-US" sz="2000" b="1">
                  <a:solidFill>
                    <a:schemeClr val="accent1"/>
                  </a:solidFill>
                </a:rPr>
                <a:t>282.832</a:t>
              </a:r>
            </a:p>
          </p:txBody>
        </p:sp>
        <p:sp>
          <p:nvSpPr>
            <p:cNvPr id="630800" name="AutoShape 16"/>
            <p:cNvSpPr>
              <a:spLocks/>
            </p:cNvSpPr>
            <p:nvPr/>
          </p:nvSpPr>
          <p:spPr bwMode="auto">
            <a:xfrm>
              <a:off x="4032" y="1632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30802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Graphical Form</a:t>
            </a:r>
          </a:p>
        </p:txBody>
      </p:sp>
    </p:spTree>
    <p:extLst>
      <p:ext uri="{BB962C8B-B14F-4D97-AF65-F5344CB8AC3E}">
        <p14:creationId xmlns:p14="http://schemas.microsoft.com/office/powerpoint/2010/main" val="395656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Verbal Form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86000"/>
            <a:ext cx="6762750" cy="121500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2000" dirty="0"/>
              <a:t>Where</a:t>
            </a:r>
          </a:p>
          <a:p>
            <a:pPr lvl="1">
              <a:lnSpc>
                <a:spcPct val="75000"/>
              </a:lnSpc>
            </a:pPr>
            <a:r>
              <a:rPr lang="en-US" altLang="en-US" sz="1800" i="1" dirty="0"/>
              <a:t>b</a:t>
            </a:r>
            <a:r>
              <a:rPr lang="en-US" altLang="en-US" sz="1800" i="1" baseline="-25000" dirty="0"/>
              <a:t>0 </a:t>
            </a:r>
            <a:r>
              <a:rPr lang="en-US" altLang="en-US" sz="1800" dirty="0"/>
              <a:t>= 8956.742</a:t>
            </a:r>
          </a:p>
          <a:p>
            <a:pPr lvl="1">
              <a:lnSpc>
                <a:spcPct val="80000"/>
              </a:lnSpc>
            </a:pPr>
            <a:r>
              <a:rPr lang="en-US" altLang="en-US" sz="1800" i="1" dirty="0"/>
              <a:t>b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= </a:t>
            </a:r>
            <a:r>
              <a:rPr lang="en-US" altLang="en-US" sz="1800" dirty="0"/>
              <a:t>282.832</a:t>
            </a:r>
          </a:p>
          <a:p>
            <a:pPr marL="82296" indent="0">
              <a:lnSpc>
                <a:spcPct val="75000"/>
              </a:lnSpc>
              <a:buNone/>
            </a:pPr>
            <a:endParaRPr lang="en-US" altLang="en-US" sz="2000" dirty="0"/>
          </a:p>
          <a:p>
            <a:pPr lvl="4">
              <a:lnSpc>
                <a:spcPct val="75000"/>
              </a:lnSpc>
            </a:pPr>
            <a:endParaRPr lang="en-US" altLang="en-US" sz="1400" dirty="0"/>
          </a:p>
          <a:p>
            <a:pPr lvl="4">
              <a:lnSpc>
                <a:spcPct val="75000"/>
              </a:lnSpc>
              <a:buFont typeface="Wingdings" pitchFamily="2" charset="2"/>
              <a:buNone/>
            </a:pPr>
            <a:endParaRPr lang="en-US" altLang="en-US" dirty="0">
              <a:cs typeface="Times New Roman" pitchFamily="18" charset="0"/>
            </a:endParaRPr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72400"/>
              </p:ext>
            </p:extLst>
          </p:nvPr>
        </p:nvGraphicFramePr>
        <p:xfrm>
          <a:off x="3178175" y="1600200"/>
          <a:ext cx="2254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4" imgW="799920" imgH="241200" progId="Equation.3">
                  <p:embed/>
                </p:oleObj>
              </mc:Choice>
              <mc:Fallback>
                <p:oleObj name="Equation" r:id="rId4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600200"/>
                        <a:ext cx="2254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1203C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1813" name="Group 5"/>
          <p:cNvGrpSpPr>
            <a:grpSpLocks/>
          </p:cNvGrpSpPr>
          <p:nvPr/>
        </p:nvGrpSpPr>
        <p:grpSpPr bwMode="auto">
          <a:xfrm>
            <a:off x="1170582" y="3687762"/>
            <a:ext cx="7543800" cy="1920875"/>
            <a:chOff x="288" y="2736"/>
            <a:chExt cx="5232" cy="1210"/>
          </a:xfrm>
        </p:grpSpPr>
        <p:sp>
          <p:nvSpPr>
            <p:cNvPr id="631814" name="Text Box 6"/>
            <p:cNvSpPr txBox="1">
              <a:spLocks noChangeArrowheads="1"/>
            </p:cNvSpPr>
            <p:nvPr/>
          </p:nvSpPr>
          <p:spPr bwMode="auto">
            <a:xfrm>
              <a:off x="288" y="3024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accent1"/>
                  </a:solidFill>
                </a:rPr>
                <a:t>Predicted Sales</a:t>
              </a:r>
            </a:p>
          </p:txBody>
        </p:sp>
        <p:sp>
          <p:nvSpPr>
            <p:cNvPr id="631815" name="Text Box 7"/>
            <p:cNvSpPr txBox="1">
              <a:spLocks noChangeArrowheads="1"/>
            </p:cNvSpPr>
            <p:nvPr/>
          </p:nvSpPr>
          <p:spPr bwMode="auto">
            <a:xfrm>
              <a:off x="1536" y="2928"/>
              <a:ext cx="105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accent1"/>
                  </a:solidFill>
                </a:rPr>
                <a:t>8956.742</a:t>
              </a:r>
            </a:p>
            <a:p>
              <a:pPr algn="ctr"/>
              <a:r>
                <a:rPr lang="en-US" altLang="en-US" sz="2000" dirty="0">
                  <a:solidFill>
                    <a:schemeClr val="accent1"/>
                  </a:solidFill>
                </a:rPr>
                <a:t>Level of Sales w/o Previous Advertising</a:t>
              </a:r>
            </a:p>
          </p:txBody>
        </p:sp>
        <p:sp>
          <p:nvSpPr>
            <p:cNvPr id="631816" name="Text Box 8"/>
            <p:cNvSpPr txBox="1">
              <a:spLocks noChangeArrowheads="1"/>
            </p:cNvSpPr>
            <p:nvPr/>
          </p:nvSpPr>
          <p:spPr bwMode="auto">
            <a:xfrm>
              <a:off x="2976" y="2736"/>
              <a:ext cx="1344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accent1"/>
                  </a:solidFill>
                </a:rPr>
                <a:t>282.832 </a:t>
              </a:r>
            </a:p>
            <a:p>
              <a:pPr algn="ctr"/>
              <a:r>
                <a:rPr lang="en-US" altLang="en-US" sz="2000">
                  <a:solidFill>
                    <a:schemeClr val="accent1"/>
                  </a:solidFill>
                </a:rPr>
                <a:t>Change in Sales Associated with a Unit change in Previous Advertising</a:t>
              </a:r>
            </a:p>
          </p:txBody>
        </p:sp>
        <p:sp>
          <p:nvSpPr>
            <p:cNvPr id="631817" name="Text Box 9"/>
            <p:cNvSpPr txBox="1">
              <a:spLocks noChangeArrowheads="1"/>
            </p:cNvSpPr>
            <p:nvPr/>
          </p:nvSpPr>
          <p:spPr bwMode="auto">
            <a:xfrm>
              <a:off x="4320" y="2976"/>
              <a:ext cx="115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1"/>
                  </a:solidFill>
                </a:rPr>
                <a:t>Units of Previous Advertising</a:t>
              </a:r>
            </a:p>
          </p:txBody>
        </p:sp>
        <p:sp>
          <p:nvSpPr>
            <p:cNvPr id="631818" name="Text Box 10"/>
            <p:cNvSpPr txBox="1">
              <a:spLocks noChangeArrowheads="1"/>
            </p:cNvSpPr>
            <p:nvPr/>
          </p:nvSpPr>
          <p:spPr bwMode="auto">
            <a:xfrm>
              <a:off x="2537" y="3129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631819" name="Text Box 11"/>
            <p:cNvSpPr txBox="1">
              <a:spLocks noChangeArrowheads="1"/>
            </p:cNvSpPr>
            <p:nvPr/>
          </p:nvSpPr>
          <p:spPr bwMode="auto">
            <a:xfrm>
              <a:off x="2640" y="2832"/>
              <a:ext cx="1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1200">
                <a:solidFill>
                  <a:srgbClr val="1203C2"/>
                </a:solidFill>
                <a:latin typeface="Wingdings" pitchFamily="2" charset="2"/>
              </a:endParaRPr>
            </a:p>
          </p:txBody>
        </p:sp>
        <p:sp>
          <p:nvSpPr>
            <p:cNvPr id="631820" name="AutoShape 12"/>
            <p:cNvSpPr>
              <a:spLocks/>
            </p:cNvSpPr>
            <p:nvPr/>
          </p:nvSpPr>
          <p:spPr bwMode="auto">
            <a:xfrm>
              <a:off x="2544" y="2832"/>
              <a:ext cx="624" cy="864"/>
            </a:xfrm>
            <a:prstGeom prst="leftBracket">
              <a:avLst>
                <a:gd name="adj" fmla="val 115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1821" name="AutoShape 13"/>
            <p:cNvSpPr>
              <a:spLocks/>
            </p:cNvSpPr>
            <p:nvPr/>
          </p:nvSpPr>
          <p:spPr bwMode="auto">
            <a:xfrm>
              <a:off x="5328" y="2736"/>
              <a:ext cx="192" cy="1152"/>
            </a:xfrm>
            <a:prstGeom prst="rightBracket">
              <a:avLst>
                <a:gd name="adj" fmla="val 50000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1822" name="AutoShape 14"/>
            <p:cNvSpPr>
              <a:spLocks/>
            </p:cNvSpPr>
            <p:nvPr/>
          </p:nvSpPr>
          <p:spPr bwMode="auto">
            <a:xfrm rot="10752644">
              <a:off x="2879" y="2736"/>
              <a:ext cx="192" cy="1151"/>
            </a:xfrm>
            <a:prstGeom prst="rightBracket">
              <a:avLst>
                <a:gd name="adj" fmla="val 49957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1823" name="Text Box 15"/>
            <p:cNvSpPr txBox="1">
              <a:spLocks noChangeArrowheads="1"/>
            </p:cNvSpPr>
            <p:nvPr/>
          </p:nvSpPr>
          <p:spPr bwMode="auto">
            <a:xfrm>
              <a:off x="4272" y="302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631824" name="Text Box 16"/>
            <p:cNvSpPr txBox="1">
              <a:spLocks noChangeArrowheads="1"/>
            </p:cNvSpPr>
            <p:nvPr/>
          </p:nvSpPr>
          <p:spPr bwMode="auto">
            <a:xfrm>
              <a:off x="1200" y="30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52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2838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The equation:</a:t>
                </a:r>
              </a:p>
              <a:p>
                <a:pPr lvl="1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altLang="en-US" i="0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GB" altLang="en-US" b="0" i="0" smtClean="0"/>
                      <m:t> </m:t>
                    </m:r>
                    <m:r>
                      <m:rPr>
                        <m:nor/>
                      </m:rPr>
                      <a:rPr lang="en-GB" altLang="en-US" i="0"/>
                      <m:t>=</m:t>
                    </m:r>
                    <m:r>
                      <m:rPr>
                        <m:nor/>
                      </m:rPr>
                      <a:rPr lang="en-GB" altLang="en-US" b="0" i="0" smtClean="0"/>
                      <m:t> </m:t>
                    </m:r>
                    <m:r>
                      <m:rPr>
                        <m:nor/>
                      </m:rPr>
                      <a:rPr lang="en-GB" altLang="en-US" i="0"/>
                      <m:t>8956.742</m:t>
                    </m:r>
                    <m:r>
                      <m:rPr>
                        <m:nor/>
                      </m:rPr>
                      <a:rPr lang="en-GB" altLang="en-US" b="0" i="0" smtClean="0"/>
                      <m:t> </m:t>
                    </m:r>
                    <m:r>
                      <m:rPr>
                        <m:nor/>
                      </m:rPr>
                      <a:rPr lang="en-GB" altLang="en-US" i="0"/>
                      <m:t>+</m:t>
                    </m:r>
                    <m:r>
                      <m:rPr>
                        <m:nor/>
                      </m:rPr>
                      <a:rPr lang="en-GB" altLang="en-US" b="0" i="0" smtClean="0"/>
                      <m:t> </m:t>
                    </m:r>
                    <m:r>
                      <m:rPr>
                        <m:nor/>
                      </m:rPr>
                      <a:rPr lang="en-GB" altLang="en-US" i="0"/>
                      <m:t>(282.832∗</m:t>
                    </m:r>
                    <m:r>
                      <m:rPr>
                        <m:nor/>
                      </m:rPr>
                      <a:rPr lang="en-GB" altLang="en-US" i="0"/>
                      <m:t>x</m:t>
                    </m:r>
                    <m:r>
                      <m:rPr>
                        <m:nor/>
                      </m:rPr>
                      <a:rPr lang="en-GB" altLang="en-US" i="0"/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What is predicted level of sales?</a:t>
                </a:r>
              </a:p>
              <a:p>
                <a:pPr lvl="1"/>
                <a:r>
                  <a:rPr lang="en-US" altLang="en-US" dirty="0"/>
                  <a:t>if X = 0?</a:t>
                </a:r>
              </a:p>
              <a:p>
                <a:pPr lvl="1"/>
                <a:r>
                  <a:rPr lang="en-US" altLang="en-US" dirty="0"/>
                  <a:t>if X = 10?</a:t>
                </a:r>
              </a:p>
              <a:p>
                <a:pPr lvl="1"/>
                <a:r>
                  <a:rPr lang="en-US" altLang="en-US" dirty="0"/>
                  <a:t>if X = 25?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Answers: </a:t>
                </a:r>
              </a:p>
              <a:p>
                <a:pPr lvl="1"/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632838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32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Predicting Sales w/ Equation</a:t>
            </a:r>
          </a:p>
        </p:txBody>
      </p:sp>
      <p:sp>
        <p:nvSpPr>
          <p:cNvPr id="633862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Open “</a:t>
            </a:r>
            <a:r>
              <a:rPr lang="en-US" altLang="en-US" dirty="0" err="1"/>
              <a:t>Reg</a:t>
            </a:r>
            <a:r>
              <a:rPr lang="en-US" altLang="en-US" dirty="0"/>
              <a:t> Error” worksheet</a:t>
            </a:r>
          </a:p>
          <a:p>
            <a:pPr lvl="1"/>
            <a:r>
              <a:rPr lang="en-US" altLang="en-US" dirty="0"/>
              <a:t>Year</a:t>
            </a:r>
          </a:p>
          <a:p>
            <a:pPr lvl="1"/>
            <a:r>
              <a:rPr lang="en-US" altLang="en-US" dirty="0"/>
              <a:t>Sales</a:t>
            </a:r>
          </a:p>
          <a:p>
            <a:pPr lvl="1"/>
            <a:r>
              <a:rPr lang="en-US" altLang="en-US" dirty="0"/>
              <a:t>Prev. Adv.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Calculate Pred. Sales</a:t>
            </a:r>
          </a:p>
          <a:p>
            <a:pPr lvl="1"/>
            <a:r>
              <a:rPr lang="en-US" altLang="en-US" dirty="0"/>
              <a:t>Use Prev. Adv. Data</a:t>
            </a:r>
          </a:p>
          <a:p>
            <a:pPr lvl="1"/>
            <a:r>
              <a:rPr lang="en-US" altLang="en-US" dirty="0"/>
              <a:t>Use the regression equation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4262786"/>
              </p:ext>
            </p:extLst>
          </p:nvPr>
        </p:nvGraphicFramePr>
        <p:xfrm>
          <a:off x="5276850" y="1524000"/>
          <a:ext cx="3384376" cy="515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9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Calibri"/>
                        </a:rPr>
                        <a:t>  Prev. Adv.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Calibri"/>
                        </a:rPr>
                        <a:t>Pred. Sales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£15,713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£12,937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£12,872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£16,227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£15,388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£13,180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£20,674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£20,350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£14,444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£17,530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£16,711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£9,715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£12,248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£13,856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£15,620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£17,158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7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Calibri"/>
                        </a:rPr>
                        <a:t>£17,800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Calibri"/>
                        </a:rPr>
                        <a:t>£26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0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Actual vs. Predicted Values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18682"/>
            <a:ext cx="6768752" cy="4546622"/>
          </a:xfrm>
        </p:spPr>
      </p:pic>
    </p:spTree>
    <p:extLst>
      <p:ext uri="{BB962C8B-B14F-4D97-AF65-F5344CB8AC3E}">
        <p14:creationId xmlns:p14="http://schemas.microsoft.com/office/powerpoint/2010/main" val="231891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Are these Predictions Better?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Create Error column</a:t>
            </a:r>
          </a:p>
          <a:p>
            <a:pPr lvl="1"/>
            <a:r>
              <a:rPr lang="en-US" altLang="en-US" dirty="0"/>
              <a:t>Sales – </a:t>
            </a:r>
            <a:r>
              <a:rPr lang="en-US" altLang="en-US" dirty="0" err="1"/>
              <a:t>Pred</a:t>
            </a:r>
            <a:r>
              <a:rPr lang="en-US" altLang="en-US" dirty="0"/>
              <a:t> Sales</a:t>
            </a:r>
          </a:p>
          <a:p>
            <a:pPr lvl="1"/>
            <a:r>
              <a:rPr lang="en-US" altLang="en-US" dirty="0"/>
              <a:t>Sum errors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Create Error Squared column</a:t>
            </a:r>
          </a:p>
          <a:p>
            <a:pPr lvl="1"/>
            <a:r>
              <a:rPr lang="en-US" altLang="en-US" dirty="0"/>
              <a:t>Square each error</a:t>
            </a:r>
          </a:p>
          <a:p>
            <a:pPr lvl="1"/>
            <a:r>
              <a:rPr lang="en-US" altLang="en-US" dirty="0"/>
              <a:t>Sum the squared errors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How does this sum compare to the sum of squared errors from the baseline prediction?</a:t>
            </a:r>
          </a:p>
          <a:p>
            <a:endParaRPr lang="en-GB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7201839"/>
              </p:ext>
            </p:extLst>
          </p:nvPr>
        </p:nvGraphicFramePr>
        <p:xfrm>
          <a:off x="5004048" y="1268760"/>
          <a:ext cx="3858396" cy="541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6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Calibri"/>
                        </a:rPr>
                        <a:t>Prev. Adv.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effectLst/>
                          <a:latin typeface="Calibri"/>
                        </a:rPr>
                        <a:t>Pred Sales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Calibri"/>
                        </a:rPr>
                        <a:t>Error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Calibri"/>
                        </a:rPr>
                        <a:t>Error Squared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£15,713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£17,442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-£1,729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2,988,408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£12,937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£14,613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-£1,676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2,810,255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£12,872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£13,199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-£327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107,074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£16,227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£16,028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39,784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£15,388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£17,442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-£2,054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4,217,689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£13,180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£13,199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-£19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369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£17,199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£16,028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£1,171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1,372,315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£20,674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£18,856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£1,818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3,305,629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£20,350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£20,270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6,397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£14,444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£14,613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-£169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28,690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£17,530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£16,028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£1,502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2,257,382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£16,711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£18,856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-£2,145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4,600,429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£9,715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/>
                        </a:rPr>
                        <a:t>£5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£10,371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-£656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430,208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£12,248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£12,351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-£103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10,553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£13,856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£13,482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£374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139,836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£15,285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£14,896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£389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151,155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£15,620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£15,179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£441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194,441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£17,158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£15,745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£1,413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1,997,390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6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£17,800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£16,310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£1,490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2,218,988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567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noFill/>
                          <a:effectLst/>
                          <a:latin typeface="Calibri"/>
                        </a:rPr>
                        <a:t>£0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noFill/>
                          <a:effectLst/>
                          <a:latin typeface="Calibri"/>
                        </a:rPr>
                        <a:t>£26,876,991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5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Regression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225006"/>
            <a:ext cx="2819400" cy="1552575"/>
          </a:xfr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9657412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30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Are these Predictions Better?</a:t>
            </a:r>
            <a:endParaRPr lang="en-GB" dirty="0"/>
          </a:p>
        </p:txBody>
      </p:sp>
      <p:graphicFrame>
        <p:nvGraphicFramePr>
          <p:cNvPr id="8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874118"/>
              </p:ext>
            </p:extLst>
          </p:nvPr>
        </p:nvGraphicFramePr>
        <p:xfrm>
          <a:off x="1435100" y="1447800"/>
          <a:ext cx="7530805" cy="523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4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Calibri"/>
                        </a:rPr>
                        <a:t>Prev. Adv.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effectLst/>
                          <a:latin typeface="Calibri"/>
                        </a:rPr>
                        <a:t>Pred Sales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Calibri"/>
                        </a:rPr>
                        <a:t>Error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Calibri"/>
                        </a:rPr>
                        <a:t>Error Squared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£15,713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£17,442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-£1,729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2,988,408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Calibri"/>
                        </a:rPr>
                        <a:t>£12,937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£14,613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-£1,676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2,810,255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£12,872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£13,199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-£327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107,074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£16,227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£16,028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39,784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£15,388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£17,442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-£2,054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4,217,689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£13,180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£13,199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-£19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£16,028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£1,171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1,372,315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£20,674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£18,856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£1,818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3,305,629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£20,350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£20,270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6,397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£14,444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£14,613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-£169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28,690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£17,530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£16,028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£1,502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2,257,382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£16,711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£18,856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-£2,145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4,600,429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£9,715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£10,371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-£656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430,208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£12,248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£12,351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-£103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10,553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£13,856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£13,482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£374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139,836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£14,896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£389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151,155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£15,620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£15,179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£441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194,441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£17,158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£15,745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£1,413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1,997,390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£17,800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£16,310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£1,490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2,218,988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349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£26,876,991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1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Assessing Prediction Accuracy</a:t>
            </a:r>
          </a:p>
        </p:txBody>
      </p:sp>
      <p:graphicFrame>
        <p:nvGraphicFramePr>
          <p:cNvPr id="636931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8887904"/>
              </p:ext>
            </p:extLst>
          </p:nvPr>
        </p:nvGraphicFramePr>
        <p:xfrm>
          <a:off x="1547813" y="1592263"/>
          <a:ext cx="6694487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4" imgW="2463480" imgH="431640" progId="Equation.3">
                  <p:embed/>
                </p:oleObj>
              </mc:Choice>
              <mc:Fallback>
                <p:oleObj name="Equation" r:id="rId4" imgW="2463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92263"/>
                        <a:ext cx="6694487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1259632" y="4365104"/>
            <a:ext cx="7530040" cy="2398400"/>
          </a:xfrm>
        </p:spPr>
        <p:txBody>
          <a:bodyPr/>
          <a:lstStyle/>
          <a:p>
            <a:r>
              <a:rPr lang="en-US" altLang="en-US" sz="2000"/>
              <a:t>Where: 							</a:t>
            </a:r>
            <a:endParaRPr lang="en-US" altLang="en-US" sz="2000" dirty="0"/>
          </a:p>
        </p:txBody>
      </p:sp>
      <p:grpSp>
        <p:nvGrpSpPr>
          <p:cNvPr id="636933" name="Group 5"/>
          <p:cNvGrpSpPr>
            <a:grpSpLocks/>
          </p:cNvGrpSpPr>
          <p:nvPr/>
        </p:nvGrpSpPr>
        <p:grpSpPr bwMode="auto">
          <a:xfrm>
            <a:off x="1619672" y="4807597"/>
            <a:ext cx="6172200" cy="1371600"/>
            <a:chOff x="1392" y="3312"/>
            <a:chExt cx="2592" cy="864"/>
          </a:xfrm>
        </p:grpSpPr>
        <p:graphicFrame>
          <p:nvGraphicFramePr>
            <p:cNvPr id="636934" name="Object 6"/>
            <p:cNvGraphicFramePr>
              <a:graphicFrameLocks noChangeAspect="1"/>
            </p:cNvGraphicFramePr>
            <p:nvPr/>
          </p:nvGraphicFramePr>
          <p:xfrm>
            <a:off x="1392" y="3312"/>
            <a:ext cx="2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Equation" r:id="rId6" imgW="164880" imgH="672840" progId="Equation.3">
                    <p:embed/>
                  </p:oleObj>
                </mc:Choice>
                <mc:Fallback>
                  <p:oleObj name="Equation" r:id="rId6" imgW="16488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312"/>
                          <a:ext cx="212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1203C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935" name="Text Box 7"/>
            <p:cNvSpPr txBox="1">
              <a:spLocks noChangeArrowheads="1"/>
            </p:cNvSpPr>
            <p:nvPr/>
          </p:nvSpPr>
          <p:spPr bwMode="auto">
            <a:xfrm>
              <a:off x="1584" y="3312"/>
              <a:ext cx="2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000000"/>
                  </a:solidFill>
                  <a:latin typeface="Times New Roman" pitchFamily="18" charset="0"/>
                </a:rPr>
                <a:t>= Average of all observations</a:t>
              </a:r>
              <a:endParaRPr lang="en-US" altLang="en-US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36" name="Text Box 8"/>
            <p:cNvSpPr txBox="1">
              <a:spLocks noChangeArrowheads="1"/>
            </p:cNvSpPr>
            <p:nvPr/>
          </p:nvSpPr>
          <p:spPr bwMode="auto">
            <a:xfrm>
              <a:off x="1584" y="3600"/>
              <a:ext cx="2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000000"/>
                  </a:solidFill>
                  <a:latin typeface="Times New Roman" pitchFamily="18" charset="0"/>
                </a:rPr>
                <a:t>= Predicted value of observation </a:t>
              </a:r>
              <a:r>
                <a:rPr lang="en-US" altLang="en-US" i="1" dirty="0" err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en-US" i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Times New Roman" pitchFamily="18" charset="0"/>
                </a:rPr>
                <a:t>using regression equation</a:t>
              </a:r>
            </a:p>
          </p:txBody>
        </p:sp>
        <p:sp>
          <p:nvSpPr>
            <p:cNvPr id="636937" name="Text Box 9"/>
            <p:cNvSpPr txBox="1">
              <a:spLocks noChangeArrowheads="1"/>
            </p:cNvSpPr>
            <p:nvPr/>
          </p:nvSpPr>
          <p:spPr bwMode="auto">
            <a:xfrm>
              <a:off x="1584" y="3888"/>
              <a:ext cx="2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= Actual value of observation </a:t>
              </a: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636939" name="Text Box 11"/>
          <p:cNvSpPr txBox="1">
            <a:spLocks noChangeArrowheads="1"/>
          </p:cNvSpPr>
          <p:nvPr/>
        </p:nvSpPr>
        <p:spPr bwMode="auto">
          <a:xfrm>
            <a:off x="1259632" y="2863643"/>
            <a:ext cx="22098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1203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Total Sum of Squares (TSS)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Errors from Baseline</a:t>
            </a:r>
          </a:p>
        </p:txBody>
      </p:sp>
      <p:sp>
        <p:nvSpPr>
          <p:cNvPr id="636940" name="Text Box 12"/>
          <p:cNvSpPr txBox="1">
            <a:spLocks noChangeArrowheads="1"/>
          </p:cNvSpPr>
          <p:nvPr/>
        </p:nvSpPr>
        <p:spPr bwMode="auto">
          <a:xfrm>
            <a:off x="3657600" y="2855786"/>
            <a:ext cx="22860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1203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Sum of Squares Error or Residual (SSE)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Actual vs. Regression Predictions</a:t>
            </a:r>
          </a:p>
        </p:txBody>
      </p:sp>
      <p:sp>
        <p:nvSpPr>
          <p:cNvPr id="636941" name="Text Box 13"/>
          <p:cNvSpPr txBox="1">
            <a:spLocks noChangeArrowheads="1"/>
          </p:cNvSpPr>
          <p:nvPr/>
        </p:nvSpPr>
        <p:spPr bwMode="auto">
          <a:xfrm>
            <a:off x="6156176" y="2855786"/>
            <a:ext cx="22098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1203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Sum of Squares Regression (SSR)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Improvement due to the regression</a:t>
            </a:r>
          </a:p>
        </p:txBody>
      </p:sp>
    </p:spTree>
    <p:extLst>
      <p:ext uri="{BB962C8B-B14F-4D97-AF65-F5344CB8AC3E}">
        <p14:creationId xmlns:p14="http://schemas.microsoft.com/office/powerpoint/2010/main" val="14813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Assessing Prediction Accuracy</a:t>
            </a:r>
          </a:p>
        </p:txBody>
      </p:sp>
      <p:graphicFrame>
        <p:nvGraphicFramePr>
          <p:cNvPr id="637961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9644098"/>
              </p:ext>
            </p:extLst>
          </p:nvPr>
        </p:nvGraphicFramePr>
        <p:xfrm>
          <a:off x="900113" y="2593975"/>
          <a:ext cx="34559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4" imgW="2463480" imgH="431640" progId="Equation.3">
                  <p:embed/>
                </p:oleObj>
              </mc:Choice>
              <mc:Fallback>
                <p:oleObj name="Equation" r:id="rId4" imgW="2463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93975"/>
                        <a:ext cx="3455987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62" name="Rectangle 10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 TSS                     = 	SSE	     +     SSR</a:t>
            </a:r>
          </a:p>
          <a:p>
            <a:r>
              <a:rPr lang="en-US" altLang="en-US" sz="2400" dirty="0">
                <a:sym typeface="Wingdings" pitchFamily="2" charset="2"/>
              </a:rPr>
              <a:t>134,161,464.632   =  26,876,990.655 +	 SSR</a:t>
            </a:r>
          </a:p>
          <a:p>
            <a:r>
              <a:rPr lang="en-US" altLang="en-US" sz="2400" dirty="0">
                <a:sym typeface="Wingdings" pitchFamily="2" charset="2"/>
              </a:rPr>
              <a:t>134,161,464.632   =  26,876,990.655 + </a:t>
            </a:r>
            <a:r>
              <a:rPr lang="en-US" altLang="en-US" sz="2400" dirty="0">
                <a:solidFill>
                  <a:srgbClr val="FF0000"/>
                </a:solidFill>
                <a:sym typeface="Wingdings" pitchFamily="2" charset="2"/>
              </a:rPr>
              <a:t>107,284,473.977</a:t>
            </a:r>
          </a:p>
          <a:p>
            <a:endParaRPr lang="en-US" altLang="en-US" sz="2400" dirty="0">
              <a:sym typeface="Wingdings" pitchFamily="2" charset="2"/>
            </a:endParaRPr>
          </a:p>
          <a:p>
            <a:r>
              <a:rPr lang="en-US" altLang="en-US" sz="2400" dirty="0"/>
              <a:t>Can you find these numbers on the regression output?</a:t>
            </a:r>
            <a:endParaRPr lang="en-US" altLang="en-US" sz="2400" dirty="0">
              <a:sym typeface="Wingdings" pitchFamily="2" charset="2"/>
            </a:endParaRP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410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Coefficient of Determination – R</a:t>
            </a:r>
            <a:r>
              <a:rPr lang="en-US" altLang="en-US" baseline="30000" dirty="0"/>
              <a:t>2</a:t>
            </a:r>
          </a:p>
        </p:txBody>
      </p:sp>
      <p:graphicFrame>
        <p:nvGraphicFramePr>
          <p:cNvPr id="638986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6154074"/>
              </p:ext>
            </p:extLst>
          </p:nvPr>
        </p:nvGraphicFramePr>
        <p:xfrm>
          <a:off x="2035933" y="3861048"/>
          <a:ext cx="3657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4" imgW="3657600" imgH="253800" progId="Equation.3">
                  <p:embed/>
                </p:oleObj>
              </mc:Choice>
              <mc:Fallback>
                <p:oleObj name="Equation" r:id="rId4" imgW="3657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933" y="3861048"/>
                        <a:ext cx="3657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897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475656" y="2636912"/>
            <a:ext cx="7458032" cy="316835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     =   SSR / TSS </a:t>
            </a:r>
          </a:p>
          <a:p>
            <a:r>
              <a:rPr lang="en-US" altLang="en-US" dirty="0"/>
              <a:t>         =   SSR / (SSR+ SSE)     Since TSS = SSR + SSE </a:t>
            </a:r>
          </a:p>
          <a:p>
            <a:r>
              <a:rPr lang="en-US" altLang="en-US" dirty="0"/>
              <a:t>         =   107,284,473.977 / 134,161,464.632</a:t>
            </a:r>
          </a:p>
          <a:p>
            <a:r>
              <a:rPr lang="en-US" altLang="en-US" dirty="0"/>
              <a:t>         =   0.800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r>
              <a:rPr lang="en-US" altLang="en-US" dirty="0"/>
              <a:t>Proportion of the total variation in the dependent variable explained by the independent variable of the regression equation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Range</a:t>
            </a:r>
          </a:p>
          <a:p>
            <a:pPr lvl="1"/>
            <a:r>
              <a:rPr lang="en-US" altLang="en-US" dirty="0"/>
              <a:t>Is Between 0 and 1</a:t>
            </a:r>
          </a:p>
          <a:p>
            <a:pPr lvl="1"/>
            <a:r>
              <a:rPr lang="en-US" altLang="en-US" dirty="0"/>
              <a:t>“Goodness of Fit”: Higher is better</a:t>
            </a:r>
          </a:p>
        </p:txBody>
      </p:sp>
      <p:grpSp>
        <p:nvGrpSpPr>
          <p:cNvPr id="638988" name="Group 12"/>
          <p:cNvGrpSpPr>
            <a:grpSpLocks/>
          </p:cNvGrpSpPr>
          <p:nvPr/>
        </p:nvGrpSpPr>
        <p:grpSpPr bwMode="auto">
          <a:xfrm>
            <a:off x="1920553" y="1360095"/>
            <a:ext cx="5949950" cy="930275"/>
            <a:chOff x="1868" y="1296"/>
            <a:chExt cx="3748" cy="586"/>
          </a:xfrm>
        </p:grpSpPr>
        <p:sp>
          <p:nvSpPr>
            <p:cNvPr id="638981" name="Text Box 5"/>
            <p:cNvSpPr txBox="1">
              <a:spLocks noChangeArrowheads="1"/>
            </p:cNvSpPr>
            <p:nvPr/>
          </p:nvSpPr>
          <p:spPr bwMode="auto">
            <a:xfrm>
              <a:off x="1868" y="1488"/>
              <a:ext cx="11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203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 dirty="0"/>
                <a:t>R</a:t>
              </a:r>
              <a:r>
                <a:rPr lang="en-US" altLang="en-US" sz="2000" b="1" i="1" baseline="30000" dirty="0"/>
                <a:t>2</a:t>
              </a:r>
              <a:r>
                <a:rPr lang="en-US" altLang="en-US" sz="2000" b="1" dirty="0"/>
                <a:t> = </a:t>
              </a:r>
            </a:p>
          </p:txBody>
        </p:sp>
        <p:grpSp>
          <p:nvGrpSpPr>
            <p:cNvPr id="638987" name="Group 11"/>
            <p:cNvGrpSpPr>
              <a:grpSpLocks/>
            </p:cNvGrpSpPr>
            <p:nvPr/>
          </p:nvGrpSpPr>
          <p:grpSpPr bwMode="auto">
            <a:xfrm>
              <a:off x="2880" y="1296"/>
              <a:ext cx="2736" cy="586"/>
              <a:chOff x="2880" y="1296"/>
              <a:chExt cx="2736" cy="586"/>
            </a:xfrm>
          </p:grpSpPr>
          <p:sp>
            <p:nvSpPr>
              <p:cNvPr id="638983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96"/>
                <a:ext cx="27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1203C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b="1" dirty="0"/>
                  <a:t>Sum of Squares Regression (SSR)</a:t>
                </a:r>
              </a:p>
            </p:txBody>
          </p:sp>
          <p:sp>
            <p:nvSpPr>
              <p:cNvPr id="638984" name="Text Box 8"/>
              <p:cNvSpPr txBox="1">
                <a:spLocks noChangeArrowheads="1"/>
              </p:cNvSpPr>
              <p:nvPr/>
            </p:nvSpPr>
            <p:spPr bwMode="auto">
              <a:xfrm>
                <a:off x="2976" y="1632"/>
                <a:ext cx="2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1203C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b="1" dirty="0"/>
                  <a:t>Total Sum of Squares (TSS) </a:t>
                </a:r>
              </a:p>
            </p:txBody>
          </p:sp>
          <p:sp>
            <p:nvSpPr>
              <p:cNvPr id="638985" name="Line 9"/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sz="20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48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44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Output – R</a:t>
            </a:r>
            <a:r>
              <a:rPr lang="en-US" altLang="en-US" baseline="30000"/>
              <a:t>2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18" y="1752600"/>
            <a:ext cx="658976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31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Standard Error of Estimate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Dispersion of the actual values around the estimated regression line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Mean Square Error (MSE)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𝑀𝑆𝐸</m:t>
                    </m:r>
                    <m:r>
                      <a:rPr lang="en-GB" alt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b="0" i="1" smtClean="0">
                            <a:latin typeface="Cambria Math"/>
                          </a:rPr>
                          <m:t>𝑆𝑆𝐸</m:t>
                        </m:r>
                      </m:num>
                      <m:den>
                        <m:r>
                          <a:rPr lang="en-GB" altLang="en-US" b="0" i="1" smtClean="0">
                            <a:latin typeface="Cambria Math"/>
                          </a:rPr>
                          <m:t>(</m:t>
                        </m:r>
                        <m:r>
                          <a:rPr lang="en-GB" alt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GB" altLang="en-US" b="0" i="1" smtClean="0">
                            <a:latin typeface="Cambria Math"/>
                          </a:rPr>
                          <m:t>−2)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lvl="4"/>
                <a:endParaRPr lang="en-US" altLang="en-US" dirty="0"/>
              </a:p>
              <a:p>
                <a:pPr lvl="1"/>
                <a:r>
                  <a:rPr lang="en-US" altLang="en-US" dirty="0"/>
                  <a:t>MSE = 1,580,999.450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Standard Error of the Estimate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𝑠</m:t>
                    </m:r>
                    <m:r>
                      <a:rPr lang="en-GB" altLang="en-US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altLang="en-US" b="0" i="1" smtClean="0">
                            <a:latin typeface="Cambria Math"/>
                          </a:rPr>
                          <m:t>𝑀𝑆𝐸</m:t>
                        </m:r>
                      </m:e>
                    </m:rad>
                    <m:r>
                      <a:rPr lang="en-GB" alt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b="0" i="1" smtClean="0">
                                <a:latin typeface="Cambria Math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GB" alt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GB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GB" altLang="en-US" b="0" i="1" smtClean="0">
                                <a:latin typeface="Cambria Math"/>
                              </a:rPr>
                              <m:t>−2)</m:t>
                            </m:r>
                          </m:den>
                        </m:f>
                      </m:e>
                    </m:rad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Standard Error of Estimate =  1257.378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3919372" y="2913325"/>
            <a:ext cx="3960440" cy="646113"/>
            <a:chOff x="3168" y="1776"/>
            <a:chExt cx="2208" cy="407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792" y="1776"/>
              <a:ext cx="158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accent1">
                      <a:lumMod val="50000"/>
                    </a:schemeClr>
                  </a:solidFill>
                </a:rPr>
                <a:t>n - Number of parameters estimated, b</a:t>
              </a:r>
              <a:r>
                <a:rPr lang="en-US" altLang="en-US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en-US" altLang="en-US" dirty="0">
                  <a:solidFill>
                    <a:schemeClr val="accent1">
                      <a:lumMod val="50000"/>
                    </a:schemeClr>
                  </a:solidFill>
                </a:rPr>
                <a:t> and b</a:t>
              </a:r>
              <a:r>
                <a:rPr lang="en-US" altLang="en-US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3168" y="1968"/>
              <a:ext cx="576" cy="96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4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regression?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6296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52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for Simple Regression</a:t>
            </a:r>
            <a:endParaRPr lang="en-US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72" y="1825625"/>
            <a:ext cx="5837855" cy="4351338"/>
          </a:xfrm>
        </p:spPr>
      </p:pic>
    </p:spTree>
    <p:extLst>
      <p:ext uri="{BB962C8B-B14F-4D97-AF65-F5344CB8AC3E}">
        <p14:creationId xmlns:p14="http://schemas.microsoft.com/office/powerpoint/2010/main" val="383519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Assumptions of Regression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4847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984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Let’s get started…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0408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33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Restaurant Sales</a:t>
            </a:r>
            <a:endParaRPr lang="en-US" alt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765549"/>
              </p:ext>
            </p:extLst>
          </p:nvPr>
        </p:nvGraphicFramePr>
        <p:xfrm>
          <a:off x="3563888" y="1412776"/>
          <a:ext cx="2760301" cy="521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£15,713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£12,937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£12,872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£16,227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£15,388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£13,180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£17,199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£20,674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£20,350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£14,444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£17,530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£16,711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£9,715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£12,248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£13,856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£15,285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£15,620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£17,158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effectLst/>
                          <a:latin typeface="+mn-lt"/>
                        </a:rPr>
                        <a:t>£17,800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1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 to Be Answered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1131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246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Restaurant Sales</a:t>
            </a:r>
            <a:endParaRPr lang="en-US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22"/>
          <a:stretch/>
        </p:blipFill>
        <p:spPr>
          <a:xfrm>
            <a:off x="1907704" y="1447800"/>
            <a:ext cx="6192688" cy="4800600"/>
          </a:xfrm>
        </p:spPr>
      </p:pic>
      <p:sp>
        <p:nvSpPr>
          <p:cNvPr id="5" name="Oval 4"/>
          <p:cNvSpPr/>
          <p:nvPr/>
        </p:nvSpPr>
        <p:spPr>
          <a:xfrm>
            <a:off x="3419872" y="5805264"/>
            <a:ext cx="100811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3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1800</Words>
  <Application>Microsoft Office PowerPoint</Application>
  <PresentationFormat>On-screen Show (4:3)</PresentationFormat>
  <Paragraphs>652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Introduction to Regression </vt:lpstr>
      <vt:lpstr>Introduction to Regression</vt:lpstr>
      <vt:lpstr>What is regression?</vt:lpstr>
      <vt:lpstr>Process for Simple Regression</vt:lpstr>
      <vt:lpstr>Assumptions of Regression</vt:lpstr>
      <vt:lpstr>Let’s get started…</vt:lpstr>
      <vt:lpstr>Example: Restaurant Sales</vt:lpstr>
      <vt:lpstr>Questions to Be Answered</vt:lpstr>
      <vt:lpstr>Example: Restaurant Sales</vt:lpstr>
      <vt:lpstr>What next?</vt:lpstr>
      <vt:lpstr>Is this what we expected?</vt:lpstr>
      <vt:lpstr>Graphical Form</vt:lpstr>
      <vt:lpstr>Slope &amp; Intercept Equations</vt:lpstr>
      <vt:lpstr>Graphical Form</vt:lpstr>
      <vt:lpstr>Verbal Form</vt:lpstr>
      <vt:lpstr>Making Predictions</vt:lpstr>
      <vt:lpstr>Predicting Sales w/ Equation</vt:lpstr>
      <vt:lpstr>Actual vs. Predicted Values</vt:lpstr>
      <vt:lpstr>Are these Predictions Better?</vt:lpstr>
      <vt:lpstr>Are these Predictions Better?</vt:lpstr>
      <vt:lpstr>Assessing Prediction Accuracy</vt:lpstr>
      <vt:lpstr>Assessing Prediction Accuracy</vt:lpstr>
      <vt:lpstr>Coefficient of Determination – R2</vt:lpstr>
      <vt:lpstr>Regression Output – R2</vt:lpstr>
      <vt:lpstr>Standard Error of Estimate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BMKT708 – Quantitative Analysis for Marketing Management</dc:title>
  <dc:creator>Ann Thapar</dc:creator>
  <cp:lastModifiedBy>Ann Thapar</cp:lastModifiedBy>
  <cp:revision>68</cp:revision>
  <dcterms:created xsi:type="dcterms:W3CDTF">2015-10-12T09:38:02Z</dcterms:created>
  <dcterms:modified xsi:type="dcterms:W3CDTF">2021-09-26T10:15:47Z</dcterms:modified>
</cp:coreProperties>
</file>