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31"/>
  </p:notesMasterIdLst>
  <p:sldIdLst>
    <p:sldId id="346" r:id="rId2"/>
    <p:sldId id="307" r:id="rId3"/>
    <p:sldId id="308" r:id="rId4"/>
    <p:sldId id="339" r:id="rId5"/>
    <p:sldId id="352" r:id="rId6"/>
    <p:sldId id="353" r:id="rId7"/>
    <p:sldId id="351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41" r:id="rId19"/>
    <p:sldId id="342" r:id="rId20"/>
    <p:sldId id="321" r:id="rId21"/>
    <p:sldId id="343" r:id="rId22"/>
    <p:sldId id="323" r:id="rId23"/>
    <p:sldId id="324" r:id="rId24"/>
    <p:sldId id="325" r:id="rId25"/>
    <p:sldId id="348" r:id="rId26"/>
    <p:sldId id="329" r:id="rId27"/>
    <p:sldId id="330" r:id="rId28"/>
    <p:sldId id="349" r:id="rId29"/>
    <p:sldId id="33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89" autoAdjust="0"/>
    <p:restoredTop sz="66378" autoAdjust="0"/>
  </p:normalViewPr>
  <p:slideViewPr>
    <p:cSldViewPr>
      <p:cViewPr varScale="1">
        <p:scale>
          <a:sx n="41" d="100"/>
          <a:sy n="41" d="100"/>
        </p:scale>
        <p:origin x="129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995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65B70-CB2A-4FED-B2A2-A5D525C515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84E114F-12F9-4468-B03E-9B5768AFCC05}">
      <dgm:prSet phldrT="[Text]" custT="1"/>
      <dgm:spPr/>
      <dgm:t>
        <a:bodyPr/>
        <a:lstStyle/>
        <a:p>
          <a:r>
            <a:rPr lang="en-US" altLang="en-US" sz="2000" dirty="0"/>
            <a:t>Question: Is there something useful in the model?</a:t>
          </a:r>
          <a:endParaRPr lang="en-GB" sz="2000" dirty="0"/>
        </a:p>
      </dgm:t>
    </dgm:pt>
    <dgm:pt modelId="{12A09327-361A-4BD9-A448-3447D01A39EC}" type="parTrans" cxnId="{954A15D3-8285-4075-B654-A719B8FB3433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1F8F2FFB-0B79-4C84-A53C-6C2C1E84855F}" type="sibTrans" cxnId="{954A15D3-8285-4075-B654-A719B8FB3433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E988F471-2EC7-4606-B416-9FCB72183C69}">
      <dgm:prSet phldrT="[Text]" custT="1"/>
      <dgm:spPr/>
      <dgm:t>
        <a:bodyPr/>
        <a:lstStyle/>
        <a:p>
          <a:r>
            <a:rPr lang="en-US" altLang="en-US" sz="2000" dirty="0">
              <a:sym typeface="Symbol" pitchFamily="18" charset="2"/>
            </a:rPr>
            <a:t>Before accepting any model, F must be significant</a:t>
          </a:r>
          <a:endParaRPr lang="en-GB" sz="2000" dirty="0"/>
        </a:p>
      </dgm:t>
    </dgm:pt>
    <dgm:pt modelId="{622AAF78-9519-4C5A-A0CC-3DD27B547072}" type="parTrans" cxnId="{B022BA91-C415-4E22-A743-F08CAABA0697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5C4D881D-7292-4C30-9AF3-33D6B5A1ACEA}" type="sibTrans" cxnId="{B022BA91-C415-4E22-A743-F08CAABA0697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EEAFA56E-AB21-4AC3-A245-495418476D03}">
      <dgm:prSet phldrT="[Text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H</a:t>
          </a:r>
          <a:r>
            <a:rPr lang="en-US" altLang="en-US" sz="1600" baseline="-25000" dirty="0">
              <a:solidFill>
                <a:schemeClr val="tx1"/>
              </a:solidFill>
            </a:rPr>
            <a:t>0</a:t>
          </a:r>
          <a:r>
            <a:rPr lang="en-US" altLang="en-US" sz="1600" dirty="0">
              <a:solidFill>
                <a:schemeClr val="tx1"/>
              </a:solidFill>
            </a:rPr>
            <a:t>: b</a:t>
          </a:r>
          <a:r>
            <a:rPr lang="en-US" altLang="en-US" sz="1600" baseline="-25000" dirty="0">
              <a:solidFill>
                <a:schemeClr val="tx1"/>
              </a:solidFill>
            </a:rPr>
            <a:t>1</a:t>
          </a:r>
          <a:r>
            <a:rPr lang="en-US" altLang="en-US" sz="1600" dirty="0">
              <a:solidFill>
                <a:schemeClr val="tx1"/>
              </a:solidFill>
            </a:rPr>
            <a:t> = b</a:t>
          </a:r>
          <a:r>
            <a:rPr lang="en-US" altLang="en-US" sz="1600" baseline="-25000" dirty="0">
              <a:solidFill>
                <a:schemeClr val="tx1"/>
              </a:solidFill>
            </a:rPr>
            <a:t>2</a:t>
          </a:r>
          <a:r>
            <a:rPr lang="en-US" altLang="en-US" sz="1600" dirty="0">
              <a:solidFill>
                <a:schemeClr val="tx1"/>
              </a:solidFill>
            </a:rPr>
            <a:t> = … = </a:t>
          </a:r>
          <a:r>
            <a:rPr lang="en-US" altLang="en-US" sz="1600" dirty="0" err="1">
              <a:solidFill>
                <a:schemeClr val="tx1"/>
              </a:solidFill>
            </a:rPr>
            <a:t>b</a:t>
          </a:r>
          <a:r>
            <a:rPr lang="en-US" altLang="en-US" sz="1600" baseline="-25000" dirty="0" err="1">
              <a:solidFill>
                <a:schemeClr val="tx1"/>
              </a:solidFill>
            </a:rPr>
            <a:t>n</a:t>
          </a:r>
          <a:r>
            <a:rPr lang="en-US" altLang="en-US" sz="1600" dirty="0">
              <a:solidFill>
                <a:schemeClr val="tx1"/>
              </a:solidFill>
            </a:rPr>
            <a:t> = 0</a:t>
          </a:r>
          <a:endParaRPr lang="en-GB" sz="1600" dirty="0">
            <a:solidFill>
              <a:schemeClr val="tx1"/>
            </a:solidFill>
          </a:endParaRPr>
        </a:p>
      </dgm:t>
    </dgm:pt>
    <dgm:pt modelId="{7F78C7DD-996D-43B1-B2E9-612CA707CF32}" type="parTrans" cxnId="{2DFDB73D-C684-4850-983C-0EED83502E89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B58584F8-DBD8-415E-AEC8-F6AEB508C7BE}" type="sibTrans" cxnId="{2DFDB73D-C684-4850-983C-0EED83502E89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95FF42E6-5EEC-4FE6-A5A1-39CDE946B598}">
      <dgm:prSet phldrT="[Text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H</a:t>
          </a:r>
          <a:r>
            <a:rPr lang="en-US" altLang="en-US" sz="1600" baseline="-25000" dirty="0">
              <a:solidFill>
                <a:schemeClr val="tx1"/>
              </a:solidFill>
            </a:rPr>
            <a:t>1</a:t>
          </a:r>
          <a:r>
            <a:rPr lang="en-US" altLang="en-US" sz="1600" dirty="0">
              <a:solidFill>
                <a:schemeClr val="tx1"/>
              </a:solidFill>
            </a:rPr>
            <a:t>: At least one b</a:t>
          </a:r>
          <a:r>
            <a:rPr lang="en-US" altLang="en-US" sz="1600" baseline="-25000" dirty="0">
              <a:solidFill>
                <a:schemeClr val="tx1"/>
              </a:solidFill>
            </a:rPr>
            <a:t>1</a:t>
          </a:r>
          <a:r>
            <a:rPr lang="en-US" altLang="en-US" sz="1600" dirty="0">
              <a:solidFill>
                <a:schemeClr val="tx1"/>
              </a:solidFill>
            </a:rPr>
            <a:t>, b</a:t>
          </a:r>
          <a:r>
            <a:rPr lang="en-US" altLang="en-US" sz="1600" baseline="-25000" dirty="0">
              <a:solidFill>
                <a:schemeClr val="tx1"/>
              </a:solidFill>
            </a:rPr>
            <a:t>2</a:t>
          </a:r>
          <a:r>
            <a:rPr lang="en-US" altLang="en-US" sz="1600" dirty="0">
              <a:solidFill>
                <a:schemeClr val="tx1"/>
              </a:solidFill>
            </a:rPr>
            <a:t>, … </a:t>
          </a:r>
          <a:r>
            <a:rPr lang="en-US" altLang="en-US" sz="1600" dirty="0" err="1">
              <a:solidFill>
                <a:schemeClr val="tx1"/>
              </a:solidFill>
            </a:rPr>
            <a:t>b</a:t>
          </a:r>
          <a:r>
            <a:rPr lang="en-US" altLang="en-US" sz="1600" baseline="-25000" dirty="0" err="1">
              <a:solidFill>
                <a:schemeClr val="tx1"/>
              </a:solidFill>
            </a:rPr>
            <a:t>n</a:t>
          </a:r>
          <a:r>
            <a:rPr lang="en-US" altLang="en-US" sz="1600" dirty="0">
              <a:solidFill>
                <a:schemeClr val="tx1"/>
              </a:solidFill>
            </a:rPr>
            <a:t> ≠ 0</a:t>
          </a:r>
          <a:endParaRPr lang="en-GB" sz="1600" dirty="0">
            <a:solidFill>
              <a:schemeClr val="tx1"/>
            </a:solidFill>
          </a:endParaRPr>
        </a:p>
      </dgm:t>
    </dgm:pt>
    <dgm:pt modelId="{214ADA75-BB45-47B0-B07A-A2D3423218ED}" type="parTrans" cxnId="{A0312375-E291-479C-A454-42917729F073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A70232F7-821C-4549-88F1-EEE4379C8A1C}" type="sibTrans" cxnId="{A0312375-E291-479C-A454-42917729F073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29058C4E-5664-4B5B-91C6-2BF4EDC73B38}">
      <dgm:prSet phldrT="[Text]" custT="1"/>
      <dgm:spPr/>
      <dgm:t>
        <a:bodyPr/>
        <a:lstStyle/>
        <a:p>
          <a:r>
            <a:rPr lang="en-GB" sz="1600" dirty="0"/>
            <a:t>Is it significant at 5%?</a:t>
          </a:r>
        </a:p>
      </dgm:t>
    </dgm:pt>
    <dgm:pt modelId="{02C97DB6-EAC0-41B8-968E-CFAB144DB9B1}" type="parTrans" cxnId="{2FCEE9BF-17B5-4248-B913-B2690460BF80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72DABFC6-EE8D-474E-88A7-8D9D6B147469}" type="sibTrans" cxnId="{2FCEE9BF-17B5-4248-B913-B2690460BF80}">
      <dgm:prSet/>
      <dgm:spPr/>
      <dgm:t>
        <a:bodyPr/>
        <a:lstStyle/>
        <a:p>
          <a:endParaRPr lang="en-GB" sz="1600">
            <a:solidFill>
              <a:sysClr val="windowText" lastClr="000000"/>
            </a:solidFill>
          </a:endParaRPr>
        </a:p>
      </dgm:t>
    </dgm:pt>
    <dgm:pt modelId="{58099E07-B98A-42CA-A944-4A4D51E3B249}">
      <dgm:prSet phldrT="[Text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No relationship between Ind. Vars. &amp; Dep. Var.</a:t>
          </a:r>
          <a:endParaRPr lang="en-GB" sz="1600" dirty="0">
            <a:solidFill>
              <a:schemeClr val="tx1"/>
            </a:solidFill>
          </a:endParaRPr>
        </a:p>
      </dgm:t>
    </dgm:pt>
    <dgm:pt modelId="{27E602E9-8051-4E89-AD15-309C70CFA13A}" type="parTrans" cxnId="{75348752-92B4-4B42-91C2-F492291D469C}">
      <dgm:prSet/>
      <dgm:spPr/>
      <dgm:t>
        <a:bodyPr/>
        <a:lstStyle/>
        <a:p>
          <a:endParaRPr lang="en-GB" sz="1600"/>
        </a:p>
      </dgm:t>
    </dgm:pt>
    <dgm:pt modelId="{4A04129E-30BB-4792-8B0D-3C5CA5617D76}" type="sibTrans" cxnId="{75348752-92B4-4B42-91C2-F492291D469C}">
      <dgm:prSet/>
      <dgm:spPr/>
      <dgm:t>
        <a:bodyPr/>
        <a:lstStyle/>
        <a:p>
          <a:endParaRPr lang="en-GB" sz="1600"/>
        </a:p>
      </dgm:t>
    </dgm:pt>
    <dgm:pt modelId="{1B964312-B15A-4171-BA10-01C70976BFCD}">
      <dgm:prSet phldrT="[Text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At least 1 Ind. Var. helps explain the Dep. Var.</a:t>
          </a:r>
          <a:endParaRPr lang="en-GB" sz="1600" dirty="0">
            <a:solidFill>
              <a:schemeClr val="tx1"/>
            </a:solidFill>
          </a:endParaRPr>
        </a:p>
      </dgm:t>
    </dgm:pt>
    <dgm:pt modelId="{49652D6E-2316-44B9-8B9B-6EE2466BAFD0}" type="parTrans" cxnId="{C93BBC1A-7D4C-4FBC-B5DF-04F4202BA76C}">
      <dgm:prSet/>
      <dgm:spPr/>
      <dgm:t>
        <a:bodyPr/>
        <a:lstStyle/>
        <a:p>
          <a:endParaRPr lang="en-GB" sz="1600"/>
        </a:p>
      </dgm:t>
    </dgm:pt>
    <dgm:pt modelId="{F9B0FA27-5289-44E0-ADB1-B5F08FFAC61A}" type="sibTrans" cxnId="{C93BBC1A-7D4C-4FBC-B5DF-04F4202BA76C}">
      <dgm:prSet/>
      <dgm:spPr/>
      <dgm:t>
        <a:bodyPr/>
        <a:lstStyle/>
        <a:p>
          <a:endParaRPr lang="en-GB" sz="1600"/>
        </a:p>
      </dgm:t>
    </dgm:pt>
    <dgm:pt modelId="{549F7F26-0D94-4499-AD54-EE494C7E7F25}">
      <dgm:prSet phldrT="[Text]" custT="1"/>
      <dgm:spPr/>
      <dgm:t>
        <a:bodyPr/>
        <a:lstStyle/>
        <a:p>
          <a:endParaRPr lang="en-GB" sz="1600" dirty="0">
            <a:solidFill>
              <a:schemeClr val="tx1"/>
            </a:solidFill>
          </a:endParaRPr>
        </a:p>
      </dgm:t>
    </dgm:pt>
    <dgm:pt modelId="{C543A15B-B463-44E9-BCDB-51ED39B4244F}" type="parTrans" cxnId="{D3459B4D-4A73-4868-A8EA-E3B1F0ED4B1C}">
      <dgm:prSet/>
      <dgm:spPr/>
      <dgm:t>
        <a:bodyPr/>
        <a:lstStyle/>
        <a:p>
          <a:endParaRPr lang="en-GB"/>
        </a:p>
      </dgm:t>
    </dgm:pt>
    <dgm:pt modelId="{85ADDFB4-753B-48DC-A596-14A2CF4CA8E2}" type="sibTrans" cxnId="{D3459B4D-4A73-4868-A8EA-E3B1F0ED4B1C}">
      <dgm:prSet/>
      <dgm:spPr/>
      <dgm:t>
        <a:bodyPr/>
        <a:lstStyle/>
        <a:p>
          <a:endParaRPr lang="en-GB"/>
        </a:p>
      </dgm:t>
    </dgm:pt>
    <dgm:pt modelId="{9A4BA2F5-ADA0-4F86-99B2-CC1170DD268F}">
      <dgm:prSet phldrT="[Text]" custT="1"/>
      <dgm:spPr/>
      <dgm:t>
        <a:bodyPr/>
        <a:lstStyle/>
        <a:p>
          <a:endParaRPr lang="en-GB" sz="1600" dirty="0">
            <a:solidFill>
              <a:schemeClr val="tx1"/>
            </a:solidFill>
          </a:endParaRPr>
        </a:p>
      </dgm:t>
    </dgm:pt>
    <dgm:pt modelId="{E2A518DF-35C5-4B9C-AD7C-D0F7C1FDD154}" type="parTrans" cxnId="{4C16FC66-C2C5-4605-A12F-14775739C8F2}">
      <dgm:prSet/>
      <dgm:spPr/>
      <dgm:t>
        <a:bodyPr/>
        <a:lstStyle/>
        <a:p>
          <a:endParaRPr lang="en-GB"/>
        </a:p>
      </dgm:t>
    </dgm:pt>
    <dgm:pt modelId="{6F9220ED-92F2-4E45-842D-423A582C487B}" type="sibTrans" cxnId="{4C16FC66-C2C5-4605-A12F-14775739C8F2}">
      <dgm:prSet/>
      <dgm:spPr/>
      <dgm:t>
        <a:bodyPr/>
        <a:lstStyle/>
        <a:p>
          <a:endParaRPr lang="en-GB"/>
        </a:p>
      </dgm:t>
    </dgm:pt>
    <dgm:pt modelId="{1F8629E8-872E-48E4-884F-00D4F67F2015}">
      <dgm:prSet phldrT="[Text]" custT="1"/>
      <dgm:spPr/>
      <dgm:t>
        <a:bodyPr/>
        <a:lstStyle/>
        <a:p>
          <a:endParaRPr lang="en-GB" sz="1600" dirty="0"/>
        </a:p>
      </dgm:t>
    </dgm:pt>
    <dgm:pt modelId="{E5B3EB59-56E2-4614-B6A6-2B97ED545F87}" type="parTrans" cxnId="{EB2D43EA-F251-4352-9A3D-754D4F4CB288}">
      <dgm:prSet/>
      <dgm:spPr/>
      <dgm:t>
        <a:bodyPr/>
        <a:lstStyle/>
        <a:p>
          <a:endParaRPr lang="en-GB"/>
        </a:p>
      </dgm:t>
    </dgm:pt>
    <dgm:pt modelId="{ADF97EDE-A4DD-4E89-8ECA-116C5EECDCFB}" type="sibTrans" cxnId="{EB2D43EA-F251-4352-9A3D-754D4F4CB288}">
      <dgm:prSet/>
      <dgm:spPr/>
      <dgm:t>
        <a:bodyPr/>
        <a:lstStyle/>
        <a:p>
          <a:endParaRPr lang="en-GB"/>
        </a:p>
      </dgm:t>
    </dgm:pt>
    <dgm:pt modelId="{23E749FF-0558-45C8-9757-0F5CCC19C6C5}">
      <dgm:prSet phldrT="[Text]" custT="1"/>
      <dgm:spPr/>
      <dgm:t>
        <a:bodyPr/>
        <a:lstStyle/>
        <a:p>
          <a:endParaRPr lang="en-GB" sz="1600" dirty="0"/>
        </a:p>
      </dgm:t>
    </dgm:pt>
    <dgm:pt modelId="{BD14373D-5B32-47C7-9871-BB953D2F00A9}" type="parTrans" cxnId="{5A4D7A93-F74A-4366-B4F9-4C134A424D73}">
      <dgm:prSet/>
      <dgm:spPr/>
      <dgm:t>
        <a:bodyPr/>
        <a:lstStyle/>
        <a:p>
          <a:endParaRPr lang="en-GB"/>
        </a:p>
      </dgm:t>
    </dgm:pt>
    <dgm:pt modelId="{0D4ED945-3DFB-43F1-9B7B-533EB2C2E641}" type="sibTrans" cxnId="{5A4D7A93-F74A-4366-B4F9-4C134A424D73}">
      <dgm:prSet/>
      <dgm:spPr/>
      <dgm:t>
        <a:bodyPr/>
        <a:lstStyle/>
        <a:p>
          <a:endParaRPr lang="en-GB"/>
        </a:p>
      </dgm:t>
    </dgm:pt>
    <dgm:pt modelId="{3EB41226-599C-45E0-9680-4C5DD67FE23A}" type="pres">
      <dgm:prSet presAssocID="{95865B70-CB2A-4FED-B2A2-A5D525C51565}" presName="linear" presStyleCnt="0">
        <dgm:presLayoutVars>
          <dgm:animLvl val="lvl"/>
          <dgm:resizeHandles val="exact"/>
        </dgm:presLayoutVars>
      </dgm:prSet>
      <dgm:spPr/>
    </dgm:pt>
    <dgm:pt modelId="{5D71C368-DA66-411F-A354-4275340C77A4}" type="pres">
      <dgm:prSet presAssocID="{D84E114F-12F9-4468-B03E-9B5768AFCC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B8C2FE-EC94-45A6-BCB9-E4AFB23E444C}" type="pres">
      <dgm:prSet presAssocID="{D84E114F-12F9-4468-B03E-9B5768AFCC05}" presName="childText" presStyleLbl="revTx" presStyleIdx="0" presStyleCnt="2">
        <dgm:presLayoutVars>
          <dgm:bulletEnabled val="1"/>
        </dgm:presLayoutVars>
      </dgm:prSet>
      <dgm:spPr/>
    </dgm:pt>
    <dgm:pt modelId="{8BE47C32-95FB-4B54-9C44-2FB53919FC9D}" type="pres">
      <dgm:prSet presAssocID="{E988F471-2EC7-4606-B416-9FCB72183C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6B97E8-4126-4BC2-A106-35D375493BD2}" type="pres">
      <dgm:prSet presAssocID="{E988F471-2EC7-4606-B416-9FCB72183C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55160F-B1A4-4A54-92A2-9F5E7D5E54A2}" type="presOf" srcId="{D84E114F-12F9-4468-B03E-9B5768AFCC05}" destId="{5D71C368-DA66-411F-A354-4275340C77A4}" srcOrd="0" destOrd="0" presId="urn:microsoft.com/office/officeart/2005/8/layout/vList2"/>
    <dgm:cxn modelId="{1F2CCF19-ACEF-4940-963B-67FBB5515A42}" type="presOf" srcId="{549F7F26-0D94-4499-AD54-EE494C7E7F25}" destId="{48B8C2FE-EC94-45A6-BCB9-E4AFB23E444C}" srcOrd="0" destOrd="6" presId="urn:microsoft.com/office/officeart/2005/8/layout/vList2"/>
    <dgm:cxn modelId="{C93BBC1A-7D4C-4FBC-B5DF-04F4202BA76C}" srcId="{95FF42E6-5EEC-4FE6-A5A1-39CDE946B598}" destId="{1B964312-B15A-4171-BA10-01C70976BFCD}" srcOrd="0" destOrd="0" parTransId="{49652D6E-2316-44B9-8B9B-6EE2466BAFD0}" sibTransId="{F9B0FA27-5289-44E0-ADB1-B5F08FFAC61A}"/>
    <dgm:cxn modelId="{EB5CD92A-539E-4616-86C2-A95EC6997E50}" type="presOf" srcId="{E988F471-2EC7-4606-B416-9FCB72183C69}" destId="{8BE47C32-95FB-4B54-9C44-2FB53919FC9D}" srcOrd="0" destOrd="0" presId="urn:microsoft.com/office/officeart/2005/8/layout/vList2"/>
    <dgm:cxn modelId="{4755AC2D-DD5E-460B-B3C1-D7988D2667A6}" type="presOf" srcId="{EEAFA56E-AB21-4AC3-A245-495418476D03}" destId="{48B8C2FE-EC94-45A6-BCB9-E4AFB23E444C}" srcOrd="0" destOrd="1" presId="urn:microsoft.com/office/officeart/2005/8/layout/vList2"/>
    <dgm:cxn modelId="{2DFDB73D-C684-4850-983C-0EED83502E89}" srcId="{D84E114F-12F9-4468-B03E-9B5768AFCC05}" destId="{EEAFA56E-AB21-4AC3-A245-495418476D03}" srcOrd="1" destOrd="0" parTransId="{7F78C7DD-996D-43B1-B2E9-612CA707CF32}" sibTransId="{B58584F8-DBD8-415E-AEC8-F6AEB508C7BE}"/>
    <dgm:cxn modelId="{4C16FC66-C2C5-4605-A12F-14775739C8F2}" srcId="{EEAFA56E-AB21-4AC3-A245-495418476D03}" destId="{9A4BA2F5-ADA0-4F86-99B2-CC1170DD268F}" srcOrd="1" destOrd="0" parTransId="{E2A518DF-35C5-4B9C-AD7C-D0F7C1FDD154}" sibTransId="{6F9220ED-92F2-4E45-842D-423A582C487B}"/>
    <dgm:cxn modelId="{D3459B4D-4A73-4868-A8EA-E3B1F0ED4B1C}" srcId="{95FF42E6-5EEC-4FE6-A5A1-39CDE946B598}" destId="{549F7F26-0D94-4499-AD54-EE494C7E7F25}" srcOrd="1" destOrd="0" parTransId="{C543A15B-B463-44E9-BCDB-51ED39B4244F}" sibTransId="{85ADDFB4-753B-48DC-A596-14A2CF4CA8E2}"/>
    <dgm:cxn modelId="{CE273D50-2560-4F47-B9F4-E73EDFCA8B25}" type="presOf" srcId="{58099E07-B98A-42CA-A944-4A4D51E3B249}" destId="{48B8C2FE-EC94-45A6-BCB9-E4AFB23E444C}" srcOrd="0" destOrd="2" presId="urn:microsoft.com/office/officeart/2005/8/layout/vList2"/>
    <dgm:cxn modelId="{75348752-92B4-4B42-91C2-F492291D469C}" srcId="{EEAFA56E-AB21-4AC3-A245-495418476D03}" destId="{58099E07-B98A-42CA-A944-4A4D51E3B249}" srcOrd="0" destOrd="0" parTransId="{27E602E9-8051-4E89-AD15-309C70CFA13A}" sibTransId="{4A04129E-30BB-4792-8B0D-3C5CA5617D76}"/>
    <dgm:cxn modelId="{45BDD373-BF11-4BCF-B61C-8F9093478B3A}" type="presOf" srcId="{95FF42E6-5EEC-4FE6-A5A1-39CDE946B598}" destId="{48B8C2FE-EC94-45A6-BCB9-E4AFB23E444C}" srcOrd="0" destOrd="4" presId="urn:microsoft.com/office/officeart/2005/8/layout/vList2"/>
    <dgm:cxn modelId="{A0312375-E291-479C-A454-42917729F073}" srcId="{D84E114F-12F9-4468-B03E-9B5768AFCC05}" destId="{95FF42E6-5EEC-4FE6-A5A1-39CDE946B598}" srcOrd="2" destOrd="0" parTransId="{214ADA75-BB45-47B0-B07A-A2D3423218ED}" sibTransId="{A70232F7-821C-4549-88F1-EEE4379C8A1C}"/>
    <dgm:cxn modelId="{6F55C38B-0B3F-4ACE-BEB3-5B8737C8A442}" type="presOf" srcId="{9A4BA2F5-ADA0-4F86-99B2-CC1170DD268F}" destId="{48B8C2FE-EC94-45A6-BCB9-E4AFB23E444C}" srcOrd="0" destOrd="3" presId="urn:microsoft.com/office/officeart/2005/8/layout/vList2"/>
    <dgm:cxn modelId="{B022BA91-C415-4E22-A743-F08CAABA0697}" srcId="{95865B70-CB2A-4FED-B2A2-A5D525C51565}" destId="{E988F471-2EC7-4606-B416-9FCB72183C69}" srcOrd="1" destOrd="0" parTransId="{622AAF78-9519-4C5A-A0CC-3DD27B547072}" sibTransId="{5C4D881D-7292-4C30-9AF3-33D6B5A1ACEA}"/>
    <dgm:cxn modelId="{5A4D7A93-F74A-4366-B4F9-4C134A424D73}" srcId="{E988F471-2EC7-4606-B416-9FCB72183C69}" destId="{23E749FF-0558-45C8-9757-0F5CCC19C6C5}" srcOrd="0" destOrd="0" parTransId="{BD14373D-5B32-47C7-9871-BB953D2F00A9}" sibTransId="{0D4ED945-3DFB-43F1-9B7B-533EB2C2E641}"/>
    <dgm:cxn modelId="{2FA863BF-BAF2-4A5E-A0A7-30DF39311893}" type="presOf" srcId="{1F8629E8-872E-48E4-884F-00D4F67F2015}" destId="{48B8C2FE-EC94-45A6-BCB9-E4AFB23E444C}" srcOrd="0" destOrd="0" presId="urn:microsoft.com/office/officeart/2005/8/layout/vList2"/>
    <dgm:cxn modelId="{2FCEE9BF-17B5-4248-B913-B2690460BF80}" srcId="{E988F471-2EC7-4606-B416-9FCB72183C69}" destId="{29058C4E-5664-4B5B-91C6-2BF4EDC73B38}" srcOrd="1" destOrd="0" parTransId="{02C97DB6-EAC0-41B8-968E-CFAB144DB9B1}" sibTransId="{72DABFC6-EE8D-474E-88A7-8D9D6B147469}"/>
    <dgm:cxn modelId="{C667C9CC-E733-4F31-843D-B424746727E8}" type="presOf" srcId="{95865B70-CB2A-4FED-B2A2-A5D525C51565}" destId="{3EB41226-599C-45E0-9680-4C5DD67FE23A}" srcOrd="0" destOrd="0" presId="urn:microsoft.com/office/officeart/2005/8/layout/vList2"/>
    <dgm:cxn modelId="{6F2C94CF-D4AD-4ED2-AE10-9413284AD506}" type="presOf" srcId="{1B964312-B15A-4171-BA10-01C70976BFCD}" destId="{48B8C2FE-EC94-45A6-BCB9-E4AFB23E444C}" srcOrd="0" destOrd="5" presId="urn:microsoft.com/office/officeart/2005/8/layout/vList2"/>
    <dgm:cxn modelId="{954A15D3-8285-4075-B654-A719B8FB3433}" srcId="{95865B70-CB2A-4FED-B2A2-A5D525C51565}" destId="{D84E114F-12F9-4468-B03E-9B5768AFCC05}" srcOrd="0" destOrd="0" parTransId="{12A09327-361A-4BD9-A448-3447D01A39EC}" sibTransId="{1F8F2FFB-0B79-4C84-A53C-6C2C1E84855F}"/>
    <dgm:cxn modelId="{F11657D4-E7DA-498C-808E-15AF5982C567}" type="presOf" srcId="{29058C4E-5664-4B5B-91C6-2BF4EDC73B38}" destId="{AE6B97E8-4126-4BC2-A106-35D375493BD2}" srcOrd="0" destOrd="1" presId="urn:microsoft.com/office/officeart/2005/8/layout/vList2"/>
    <dgm:cxn modelId="{7685A4DE-41D6-437E-9C52-DC540AF00E04}" type="presOf" srcId="{23E749FF-0558-45C8-9757-0F5CCC19C6C5}" destId="{AE6B97E8-4126-4BC2-A106-35D375493BD2}" srcOrd="0" destOrd="0" presId="urn:microsoft.com/office/officeart/2005/8/layout/vList2"/>
    <dgm:cxn modelId="{EB2D43EA-F251-4352-9A3D-754D4F4CB288}" srcId="{D84E114F-12F9-4468-B03E-9B5768AFCC05}" destId="{1F8629E8-872E-48E4-884F-00D4F67F2015}" srcOrd="0" destOrd="0" parTransId="{E5B3EB59-56E2-4614-B6A6-2B97ED545F87}" sibTransId="{ADF97EDE-A4DD-4E89-8ECA-116C5EECDCFB}"/>
    <dgm:cxn modelId="{EBD1AF94-C0A4-4EF9-87D2-B9ED938BD919}" type="presParOf" srcId="{3EB41226-599C-45E0-9680-4C5DD67FE23A}" destId="{5D71C368-DA66-411F-A354-4275340C77A4}" srcOrd="0" destOrd="0" presId="urn:microsoft.com/office/officeart/2005/8/layout/vList2"/>
    <dgm:cxn modelId="{C4AEB6B0-8C69-4C72-9AFA-E1510FFF78F4}" type="presParOf" srcId="{3EB41226-599C-45E0-9680-4C5DD67FE23A}" destId="{48B8C2FE-EC94-45A6-BCB9-E4AFB23E444C}" srcOrd="1" destOrd="0" presId="urn:microsoft.com/office/officeart/2005/8/layout/vList2"/>
    <dgm:cxn modelId="{2E202415-D141-4C26-934A-F3A4834F58A8}" type="presParOf" srcId="{3EB41226-599C-45E0-9680-4C5DD67FE23A}" destId="{8BE47C32-95FB-4B54-9C44-2FB53919FC9D}" srcOrd="2" destOrd="0" presId="urn:microsoft.com/office/officeart/2005/8/layout/vList2"/>
    <dgm:cxn modelId="{310C93C9-68ED-49C4-926A-BFFB1EDF2CAC}" type="presParOf" srcId="{3EB41226-599C-45E0-9680-4C5DD67FE23A}" destId="{AE6B97E8-4126-4BC2-A106-35D375493B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1C368-DA66-411F-A354-4275340C77A4}">
      <dsp:nvSpPr>
        <dsp:cNvPr id="0" name=""/>
        <dsp:cNvSpPr/>
      </dsp:nvSpPr>
      <dsp:spPr>
        <a:xfrm>
          <a:off x="0" y="1651"/>
          <a:ext cx="7921625" cy="466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/>
            <a:t>Question: Is there something useful in the model?</a:t>
          </a:r>
          <a:endParaRPr lang="en-GB" sz="2000" kern="1200" dirty="0"/>
        </a:p>
      </dsp:txBody>
      <dsp:txXfrm>
        <a:off x="22777" y="24428"/>
        <a:ext cx="7876071" cy="421041"/>
      </dsp:txXfrm>
    </dsp:sp>
    <dsp:sp modelId="{48B8C2FE-EC94-45A6-BCB9-E4AFB23E444C}">
      <dsp:nvSpPr>
        <dsp:cNvPr id="0" name=""/>
        <dsp:cNvSpPr/>
      </dsp:nvSpPr>
      <dsp:spPr>
        <a:xfrm>
          <a:off x="0" y="468247"/>
          <a:ext cx="7921625" cy="185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51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H</a:t>
          </a:r>
          <a:r>
            <a:rPr lang="en-US" altLang="en-US" sz="1600" kern="1200" baseline="-25000" dirty="0">
              <a:solidFill>
                <a:schemeClr val="tx1"/>
              </a:solidFill>
            </a:rPr>
            <a:t>0</a:t>
          </a:r>
          <a:r>
            <a:rPr lang="en-US" altLang="en-US" sz="1600" kern="1200" dirty="0">
              <a:solidFill>
                <a:schemeClr val="tx1"/>
              </a:solidFill>
            </a:rPr>
            <a:t>: b</a:t>
          </a:r>
          <a:r>
            <a:rPr lang="en-US" altLang="en-US" sz="1600" kern="1200" baseline="-25000" dirty="0">
              <a:solidFill>
                <a:schemeClr val="tx1"/>
              </a:solidFill>
            </a:rPr>
            <a:t>1</a:t>
          </a:r>
          <a:r>
            <a:rPr lang="en-US" altLang="en-US" sz="1600" kern="1200" dirty="0">
              <a:solidFill>
                <a:schemeClr val="tx1"/>
              </a:solidFill>
            </a:rPr>
            <a:t> = b</a:t>
          </a:r>
          <a:r>
            <a:rPr lang="en-US" altLang="en-US" sz="1600" kern="1200" baseline="-25000" dirty="0">
              <a:solidFill>
                <a:schemeClr val="tx1"/>
              </a:solidFill>
            </a:rPr>
            <a:t>2</a:t>
          </a:r>
          <a:r>
            <a:rPr lang="en-US" altLang="en-US" sz="1600" kern="1200" dirty="0">
              <a:solidFill>
                <a:schemeClr val="tx1"/>
              </a:solidFill>
            </a:rPr>
            <a:t> = … = </a:t>
          </a:r>
          <a:r>
            <a:rPr lang="en-US" altLang="en-US" sz="1600" kern="1200" dirty="0" err="1">
              <a:solidFill>
                <a:schemeClr val="tx1"/>
              </a:solidFill>
            </a:rPr>
            <a:t>b</a:t>
          </a:r>
          <a:r>
            <a:rPr lang="en-US" altLang="en-US" sz="1600" kern="1200" baseline="-25000" dirty="0" err="1">
              <a:solidFill>
                <a:schemeClr val="tx1"/>
              </a:solidFill>
            </a:rPr>
            <a:t>n</a:t>
          </a:r>
          <a:r>
            <a:rPr lang="en-US" altLang="en-US" sz="1600" kern="1200" dirty="0">
              <a:solidFill>
                <a:schemeClr val="tx1"/>
              </a:solidFill>
            </a:rPr>
            <a:t> = 0</a:t>
          </a:r>
          <a:endParaRPr lang="en-GB" sz="1600" kern="1200" dirty="0">
            <a:solidFill>
              <a:schemeClr val="tx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No relationship between Ind. Vars. &amp; Dep. Var.</a:t>
          </a:r>
          <a:endParaRPr lang="en-GB" sz="1600" kern="1200" dirty="0">
            <a:solidFill>
              <a:schemeClr val="tx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H</a:t>
          </a:r>
          <a:r>
            <a:rPr lang="en-US" altLang="en-US" sz="1600" kern="1200" baseline="-25000" dirty="0">
              <a:solidFill>
                <a:schemeClr val="tx1"/>
              </a:solidFill>
            </a:rPr>
            <a:t>1</a:t>
          </a:r>
          <a:r>
            <a:rPr lang="en-US" altLang="en-US" sz="1600" kern="1200" dirty="0">
              <a:solidFill>
                <a:schemeClr val="tx1"/>
              </a:solidFill>
            </a:rPr>
            <a:t>: At least one b</a:t>
          </a:r>
          <a:r>
            <a:rPr lang="en-US" altLang="en-US" sz="1600" kern="1200" baseline="-25000" dirty="0">
              <a:solidFill>
                <a:schemeClr val="tx1"/>
              </a:solidFill>
            </a:rPr>
            <a:t>1</a:t>
          </a:r>
          <a:r>
            <a:rPr lang="en-US" altLang="en-US" sz="1600" kern="1200" dirty="0">
              <a:solidFill>
                <a:schemeClr val="tx1"/>
              </a:solidFill>
            </a:rPr>
            <a:t>, b</a:t>
          </a:r>
          <a:r>
            <a:rPr lang="en-US" altLang="en-US" sz="1600" kern="1200" baseline="-25000" dirty="0">
              <a:solidFill>
                <a:schemeClr val="tx1"/>
              </a:solidFill>
            </a:rPr>
            <a:t>2</a:t>
          </a:r>
          <a:r>
            <a:rPr lang="en-US" altLang="en-US" sz="1600" kern="1200" dirty="0">
              <a:solidFill>
                <a:schemeClr val="tx1"/>
              </a:solidFill>
            </a:rPr>
            <a:t>, … </a:t>
          </a:r>
          <a:r>
            <a:rPr lang="en-US" altLang="en-US" sz="1600" kern="1200" dirty="0" err="1">
              <a:solidFill>
                <a:schemeClr val="tx1"/>
              </a:solidFill>
            </a:rPr>
            <a:t>b</a:t>
          </a:r>
          <a:r>
            <a:rPr lang="en-US" altLang="en-US" sz="1600" kern="1200" baseline="-25000" dirty="0" err="1">
              <a:solidFill>
                <a:schemeClr val="tx1"/>
              </a:solidFill>
            </a:rPr>
            <a:t>n</a:t>
          </a:r>
          <a:r>
            <a:rPr lang="en-US" altLang="en-US" sz="1600" kern="1200" dirty="0">
              <a:solidFill>
                <a:schemeClr val="tx1"/>
              </a:solidFill>
            </a:rPr>
            <a:t> ≠ 0</a:t>
          </a:r>
          <a:endParaRPr lang="en-GB" sz="1600" kern="1200" dirty="0">
            <a:solidFill>
              <a:schemeClr val="tx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At least 1 Ind. Var. helps explain the Dep. Var.</a:t>
          </a:r>
          <a:endParaRPr lang="en-GB" sz="1600" kern="1200" dirty="0">
            <a:solidFill>
              <a:schemeClr val="tx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>
            <a:solidFill>
              <a:schemeClr val="tx1"/>
            </a:solidFill>
          </a:endParaRPr>
        </a:p>
      </dsp:txBody>
      <dsp:txXfrm>
        <a:off x="0" y="468247"/>
        <a:ext cx="7921625" cy="1852375"/>
      </dsp:txXfrm>
    </dsp:sp>
    <dsp:sp modelId="{8BE47C32-95FB-4B54-9C44-2FB53919FC9D}">
      <dsp:nvSpPr>
        <dsp:cNvPr id="0" name=""/>
        <dsp:cNvSpPr/>
      </dsp:nvSpPr>
      <dsp:spPr>
        <a:xfrm>
          <a:off x="0" y="2320623"/>
          <a:ext cx="7921625" cy="466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ym typeface="Symbol" pitchFamily="18" charset="2"/>
            </a:rPr>
            <a:t>Before accepting any model, F must be significant</a:t>
          </a:r>
          <a:endParaRPr lang="en-GB" sz="2000" kern="1200" dirty="0"/>
        </a:p>
      </dsp:txBody>
      <dsp:txXfrm>
        <a:off x="22777" y="2343400"/>
        <a:ext cx="7876071" cy="421041"/>
      </dsp:txXfrm>
    </dsp:sp>
    <dsp:sp modelId="{AE6B97E8-4126-4BC2-A106-35D375493BD2}">
      <dsp:nvSpPr>
        <dsp:cNvPr id="0" name=""/>
        <dsp:cNvSpPr/>
      </dsp:nvSpPr>
      <dsp:spPr>
        <a:xfrm>
          <a:off x="0" y="2787218"/>
          <a:ext cx="7921625" cy="52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51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Is it significant at 5%?</a:t>
          </a:r>
        </a:p>
      </dsp:txBody>
      <dsp:txXfrm>
        <a:off x="0" y="2787218"/>
        <a:ext cx="7921625" cy="52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0A1D0-A330-4A23-B280-4B2BE9D292DF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E40AB-A978-4239-A6D7-08A281FB8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2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Contact Information:	Ann </a:t>
            </a:r>
            <a:r>
              <a:rPr lang="en-US" sz="1000" dirty="0" err="1"/>
              <a:t>Thapar</a:t>
            </a:r>
            <a:endParaRPr lang="en-US" sz="1000" dirty="0"/>
          </a:p>
          <a:p>
            <a:r>
              <a:rPr lang="en-US" sz="1000" dirty="0"/>
              <a:t>		0205 036 6592</a:t>
            </a:r>
          </a:p>
          <a:p>
            <a:r>
              <a:rPr lang="en-US" sz="1000" dirty="0"/>
              <a:t>		a.puri@westminster.ac.uk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AC867-2FBA-44A9-9D3B-92DC5F3D39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2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1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99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u="sng" dirty="0"/>
              <a:t>never decreases</a:t>
            </a:r>
            <a:r>
              <a:rPr lang="en-US" altLang="en-US" dirty="0"/>
              <a:t> with more variables </a:t>
            </a:r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Even if the variable has little relationship with Y</a:t>
            </a:r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Can be misleading when comparing regressions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Need a modified measure of R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Indicates when an unhelpful variable is added</a:t>
            </a:r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Accounts for </a:t>
            </a:r>
          </a:p>
          <a:p>
            <a:pPr marL="1121626" lvl="2" indent="-224325">
              <a:buFont typeface="Arial" panose="020B0604020202020204" pitchFamily="34" charset="0"/>
              <a:buChar char="•"/>
            </a:pPr>
            <a:r>
              <a:rPr lang="en-US" altLang="en-US" dirty="0"/>
              <a:t># Independent variables being estimates (including the intercept) </a:t>
            </a:r>
          </a:p>
          <a:p>
            <a:pPr marL="1578826" lvl="3" indent="-224325">
              <a:buFont typeface="Arial" panose="020B0604020202020204" pitchFamily="34" charset="0"/>
              <a:buChar char="•"/>
            </a:pPr>
            <a:r>
              <a:rPr lang="en-US" altLang="en-US" dirty="0"/>
              <a:t>This is how large (or how many dimensions</a:t>
            </a:r>
            <a:r>
              <a:rPr lang="en-US" altLang="en-US" baseline="0" dirty="0"/>
              <a:t> in) </a:t>
            </a:r>
            <a:r>
              <a:rPr lang="en-US" altLang="en-US" dirty="0"/>
              <a:t>the previous</a:t>
            </a:r>
            <a:r>
              <a:rPr lang="en-US" altLang="en-US" baseline="0" dirty="0"/>
              <a:t> table</a:t>
            </a:r>
            <a:endParaRPr lang="en-US" altLang="en-US" dirty="0"/>
          </a:p>
          <a:p>
            <a:pPr marL="1121626" lvl="2" indent="-224325">
              <a:buFont typeface="Arial" panose="020B0604020202020204" pitchFamily="34" charset="0"/>
              <a:buChar char="•"/>
            </a:pPr>
            <a:r>
              <a:rPr lang="en-US" altLang="en-US" dirty="0"/>
              <a:t>Sample size (N)</a:t>
            </a:r>
          </a:p>
          <a:p>
            <a:pPr marL="1121626" lvl="2" indent="-224325">
              <a:buFont typeface="Arial" panose="020B0604020202020204" pitchFamily="34" charset="0"/>
              <a:buChar char="•"/>
            </a:pPr>
            <a:r>
              <a:rPr lang="en-US" altLang="en-US" dirty="0"/>
              <a:t>How thinly</a:t>
            </a:r>
            <a:r>
              <a:rPr lang="en-US" altLang="en-US" baseline="0" dirty="0"/>
              <a:t> we are spreading our data over the table from the previous slide</a:t>
            </a:r>
            <a:endParaRPr lang="en-US" altLang="en-US" dirty="0"/>
          </a:p>
          <a:p>
            <a:pPr marL="224325" indent="-224325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238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the formula: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When an additional variable is added to the model, k increases by 1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If SSE</a:t>
            </a:r>
            <a:r>
              <a:rPr lang="en-GB" baseline="0" dirty="0"/>
              <a:t> stays the same (no additional explanatory power added by the variable)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The numerator increases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Since the denominator stays the same, the fraction increases</a:t>
            </a:r>
            <a:endParaRPr lang="en-GB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Subtracting this from 1, leads to a reduction in the Adjusted </a:t>
            </a:r>
            <a:r>
              <a:rPr lang="en-GB" dirty="0"/>
              <a:t>R</a:t>
            </a:r>
            <a:r>
              <a:rPr lang="en-GB" baseline="30000" dirty="0"/>
              <a:t>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Need a reduction in SSE that is sufficiently large to keep the numerator from increasing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052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: </a:t>
            </a:r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An additional variable will not decrease R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Be wary of choosing a model because of a high R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Adjusted R</a:t>
            </a:r>
            <a:r>
              <a:rPr lang="en-US" altLang="en-US" baseline="30000" dirty="0"/>
              <a:t>2</a:t>
            </a:r>
            <a:r>
              <a:rPr lang="en-US" altLang="en-US" dirty="0"/>
              <a:t> : As the number of variables increases</a:t>
            </a:r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The Adjusted R</a:t>
            </a:r>
            <a:r>
              <a:rPr lang="en-US" altLang="en-US" baseline="30000" dirty="0"/>
              <a:t>2</a:t>
            </a:r>
            <a:r>
              <a:rPr lang="en-US" altLang="en-US" dirty="0"/>
              <a:t> is increasingly less than the R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Adjusted R</a:t>
            </a:r>
            <a:r>
              <a:rPr lang="en-US" altLang="en-US" baseline="30000" dirty="0"/>
              <a:t>2</a:t>
            </a:r>
            <a:r>
              <a:rPr lang="en-US" altLang="en-US" dirty="0"/>
              <a:t> can be negative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For comparing 2 models</a:t>
            </a:r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Must compare models with same dependent variable</a:t>
            </a:r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Many try to simply maximize Adjusted R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Think about logical &amp; theoretical relevance of variables</a:t>
            </a:r>
          </a:p>
          <a:p>
            <a:pPr marL="672976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Adjusted R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marL="1121626" lvl="2" indent="-224325">
              <a:buFont typeface="Arial" panose="020B0604020202020204" pitchFamily="34" charset="0"/>
              <a:buChar char="•"/>
            </a:pPr>
            <a:r>
              <a:rPr lang="en-US" altLang="en-US" dirty="0"/>
              <a:t>If High --- good</a:t>
            </a:r>
          </a:p>
          <a:p>
            <a:pPr marL="1121626" lvl="2" indent="-224325">
              <a:buFont typeface="Arial" panose="020B0604020202020204" pitchFamily="34" charset="0"/>
              <a:buChar char="•"/>
            </a:pPr>
            <a:r>
              <a:rPr lang="en-US" altLang="en-US" dirty="0"/>
              <a:t>If Lower ---- not necessarily bad</a:t>
            </a:r>
          </a:p>
          <a:p>
            <a:pPr marL="207226" lvl="0" indent="-224325">
              <a:buFont typeface="Arial" panose="020B0604020202020204" pitchFamily="34" charset="0"/>
              <a:buChar char="•"/>
            </a:pPr>
            <a:r>
              <a:rPr lang="en-GB" altLang="en-US" dirty="0"/>
              <a:t>R</a:t>
            </a:r>
            <a:r>
              <a:rPr lang="en-GB" altLang="en-US" baseline="30000" dirty="0"/>
              <a:t>2</a:t>
            </a:r>
            <a:r>
              <a:rPr lang="en-GB" altLang="en-US" dirty="0"/>
              <a:t> went from .800 (simple regression) to .940</a:t>
            </a:r>
          </a:p>
          <a:p>
            <a:pPr marL="207226" lvl="0" indent="-224325">
              <a:buFont typeface="Arial" panose="020B0604020202020204" pitchFamily="34" charset="0"/>
              <a:buChar char="•"/>
            </a:pPr>
            <a:r>
              <a:rPr lang="en-GB" altLang="en-US" dirty="0"/>
              <a:t>Adj. R</a:t>
            </a:r>
            <a:r>
              <a:rPr lang="en-GB" altLang="en-US" baseline="30000" dirty="0"/>
              <a:t>2</a:t>
            </a:r>
            <a:r>
              <a:rPr lang="en-GB" altLang="en-US" dirty="0"/>
              <a:t> went from .788 (simple regression) to .933</a:t>
            </a:r>
          </a:p>
          <a:p>
            <a:pPr marL="207226" lvl="0" indent="-224325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24325" indent="-224325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002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1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: No relationship between Ind. Vars. &amp; Dep. Var.</a:t>
            </a:r>
            <a:endParaRPr lang="en-GB" dirty="0"/>
          </a:p>
          <a:p>
            <a:pPr lvl="0"/>
            <a:r>
              <a:rPr lang="en-US" altLang="en-US" dirty="0"/>
              <a:t>H</a:t>
            </a:r>
            <a:r>
              <a:rPr lang="en-US" altLang="en-US" baseline="-25000" dirty="0"/>
              <a:t>1</a:t>
            </a:r>
            <a:r>
              <a:rPr lang="en-US" altLang="en-US" dirty="0"/>
              <a:t>: At least 1 Ind. Var. helps explain the Dep. Var.</a:t>
            </a:r>
            <a:endParaRPr lang="en-GB" dirty="0"/>
          </a:p>
          <a:p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Used to determine if a relationship exists between the dependent variable and the set of independent variables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If sig. there is a relationship with </a:t>
            </a:r>
            <a:r>
              <a:rPr lang="en-US" altLang="en-US" u="sng" dirty="0">
                <a:sym typeface="Symbol" pitchFamily="18" charset="2"/>
              </a:rPr>
              <a:t>at least one</a:t>
            </a:r>
            <a:r>
              <a:rPr lang="en-US" altLang="en-US" dirty="0">
                <a:sym typeface="Symbol" pitchFamily="18" charset="2"/>
              </a:rPr>
              <a:t> independent variable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Does not tell us which independent variable has the relationship</a:t>
            </a:r>
          </a:p>
          <a:p>
            <a:pPr lvl="0"/>
            <a:r>
              <a:rPr lang="en-US" altLang="en-US" dirty="0">
                <a:sym typeface="Symbol" pitchFamily="18" charset="2"/>
              </a:rPr>
              <a:t>Before accept new model, F must be significant</a:t>
            </a:r>
          </a:p>
          <a:p>
            <a:pPr lvl="0"/>
            <a:endParaRPr lang="en-US" altLang="en-US" dirty="0">
              <a:sym typeface="Symbol" pitchFamily="18" charset="2"/>
            </a:endParaRPr>
          </a:p>
          <a:p>
            <a:r>
              <a:rPr lang="en-US" altLang="en-US" dirty="0"/>
              <a:t>Reject H</a:t>
            </a:r>
            <a:r>
              <a:rPr lang="en-US" altLang="en-US" baseline="-25000" dirty="0"/>
              <a:t>0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Yes, if sig. &lt; 0.05</a:t>
            </a:r>
          </a:p>
          <a:p>
            <a:pPr lvl="1"/>
            <a:r>
              <a:rPr lang="en-US" altLang="en-US" dirty="0"/>
              <a:t>No, if sig. &gt; 0.05</a:t>
            </a:r>
          </a:p>
          <a:p>
            <a:pPr lvl="1"/>
            <a:endParaRPr lang="en-US" altLang="en-US" dirty="0"/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itchFamily="18" charset="2"/>
              </a:rPr>
              <a:t>Sig. = .000</a:t>
            </a:r>
            <a:r>
              <a:rPr lang="en-US" altLang="en-US" baseline="0" dirty="0">
                <a:sym typeface="Symbol" pitchFamily="18" charset="2"/>
              </a:rPr>
              <a:t> 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US" altLang="en-US" baseline="0" dirty="0">
                <a:sym typeface="Symbol" pitchFamily="18" charset="2"/>
              </a:rPr>
              <a:t>Reject H</a:t>
            </a:r>
            <a:r>
              <a:rPr lang="en-US" altLang="en-US" baseline="-25000" dirty="0">
                <a:sym typeface="Symbol" pitchFamily="18" charset="2"/>
              </a:rPr>
              <a:t>0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en-US" baseline="0" dirty="0">
                <a:sym typeface="Symbol" pitchFamily="18" charset="2"/>
              </a:rPr>
              <a:t>At least one variable (</a:t>
            </a:r>
            <a:r>
              <a:rPr lang="en-US" altLang="en-US" baseline="0" dirty="0" err="1">
                <a:sym typeface="Symbol" pitchFamily="18" charset="2"/>
              </a:rPr>
              <a:t>Adv</a:t>
            </a:r>
            <a:r>
              <a:rPr lang="en-US" altLang="en-US" baseline="0" dirty="0">
                <a:sym typeface="Symbol" pitchFamily="18" charset="2"/>
              </a:rPr>
              <a:t> or </a:t>
            </a:r>
            <a:r>
              <a:rPr lang="en-US" altLang="en-US" baseline="0" dirty="0" err="1">
                <a:sym typeface="Symbol" pitchFamily="18" charset="2"/>
              </a:rPr>
              <a:t>Prev</a:t>
            </a:r>
            <a:r>
              <a:rPr lang="en-US" altLang="en-US" baseline="0" dirty="0">
                <a:sym typeface="Symbol" pitchFamily="18" charset="2"/>
              </a:rPr>
              <a:t> </a:t>
            </a:r>
            <a:r>
              <a:rPr lang="en-US" altLang="en-US" baseline="0" dirty="0" err="1">
                <a:sym typeface="Symbol" pitchFamily="18" charset="2"/>
              </a:rPr>
              <a:t>Adv</a:t>
            </a:r>
            <a:r>
              <a:rPr lang="en-US" altLang="en-US" baseline="0" dirty="0">
                <a:sym typeface="Symbol" pitchFamily="18" charset="2"/>
              </a:rPr>
              <a:t>) is helpful in predicting sales</a:t>
            </a:r>
            <a:endParaRPr lang="en-US" altLang="en-US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708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063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1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Analyze</a:t>
            </a:r>
          </a:p>
          <a:p>
            <a:r>
              <a:rPr lang="en-US" altLang="en-US" dirty="0"/>
              <a:t>Regression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dirty="0"/>
              <a:t>Linear</a:t>
            </a:r>
          </a:p>
          <a:p>
            <a:r>
              <a:rPr lang="en-US" altLang="en-US" dirty="0"/>
              <a:t>Specify Model w/ arrows</a:t>
            </a:r>
          </a:p>
          <a:p>
            <a:pPr lvl="1"/>
            <a:r>
              <a:rPr lang="en-US" altLang="en-US" dirty="0"/>
              <a:t>Dependent variable</a:t>
            </a:r>
          </a:p>
          <a:p>
            <a:pPr lvl="1"/>
            <a:r>
              <a:rPr lang="en-US" altLang="en-US" dirty="0"/>
              <a:t>Independent variables</a:t>
            </a:r>
          </a:p>
          <a:p>
            <a:pPr lvl="1"/>
            <a:r>
              <a:rPr lang="en-US" altLang="en-US" i="1" dirty="0"/>
              <a:t>Add: Population</a:t>
            </a:r>
          </a:p>
          <a:p>
            <a:r>
              <a:rPr lang="en-US" altLang="en-US" dirty="0"/>
              <a:t>Method = Enter</a:t>
            </a:r>
          </a:p>
          <a:p>
            <a:r>
              <a:rPr lang="en-US" altLang="en-US" dirty="0"/>
              <a:t>OK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56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The only change from what we had before is that we have more independent variables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Still only one dependent variable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Still want</a:t>
            </a:r>
            <a:r>
              <a:rPr lang="en-GB" baseline="0" dirty="0"/>
              <a:t> estimates of population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521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2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Total sum of squares</a:t>
            </a:r>
            <a:r>
              <a:rPr lang="en-US" altLang="en-US" baseline="0" dirty="0"/>
              <a:t> (</a:t>
            </a:r>
            <a:r>
              <a:rPr lang="en-US" altLang="en-US" dirty="0"/>
              <a:t>TSS) constant across all models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Regression sum of squares (SSR) increasing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 increasing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Error sum of squares decreasing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F significant </a:t>
            </a:r>
            <a:r>
              <a:rPr lang="en-US" altLang="en-US" dirty="0">
                <a:sym typeface="Symbol" pitchFamily="18" charset="2"/>
              </a:rPr>
              <a:t> There is something useful in each model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Adj. R</a:t>
            </a:r>
            <a:r>
              <a:rPr lang="en-US" altLang="en-US" baseline="30000" dirty="0"/>
              <a:t>2</a:t>
            </a:r>
            <a:r>
              <a:rPr lang="en-US" altLang="en-US" dirty="0"/>
              <a:t> increasing </a:t>
            </a:r>
            <a:r>
              <a:rPr lang="en-US" altLang="en-US" dirty="0">
                <a:sym typeface="Symbol" pitchFamily="18" charset="2"/>
              </a:rPr>
              <a:t> Each additional variable is helpful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dirty="0">
                <a:sym typeface="Symbol" pitchFamily="18" charset="2"/>
              </a:rPr>
              <a:t>See pages</a:t>
            </a:r>
            <a:r>
              <a:rPr lang="en-US" baseline="0" dirty="0">
                <a:sym typeface="Symbol" pitchFamily="18" charset="2"/>
              </a:rPr>
              <a:t> 151 – 152 of </a:t>
            </a:r>
            <a:r>
              <a:rPr lang="en-US" baseline="0" dirty="0" err="1">
                <a:sym typeface="Symbol" pitchFamily="18" charset="2"/>
              </a:rPr>
              <a:t>Dielman</a:t>
            </a:r>
            <a:r>
              <a:rPr lang="en-US" baseline="0" dirty="0">
                <a:sym typeface="Symbol" pitchFamily="18" charset="2"/>
              </a:rPr>
              <a:t>(2005) for a statistical F test to assess whether the improvement in a model is significant.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401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rejected </a:t>
            </a:r>
            <a:r>
              <a:rPr lang="en-US" altLang="en-US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: b</a:t>
            </a:r>
            <a:r>
              <a:rPr lang="en-US" altLang="en-US" baseline="-25000" dirty="0"/>
              <a:t>1</a:t>
            </a:r>
            <a:r>
              <a:rPr lang="en-US" altLang="en-US" dirty="0"/>
              <a:t> = b</a:t>
            </a:r>
            <a:r>
              <a:rPr lang="en-US" altLang="en-US" baseline="-25000" dirty="0"/>
              <a:t>2</a:t>
            </a:r>
            <a:r>
              <a:rPr lang="en-US" altLang="en-US" dirty="0"/>
              <a:t> = b</a:t>
            </a:r>
            <a:r>
              <a:rPr lang="en-US" altLang="en-US" baseline="-25000" dirty="0"/>
              <a:t>3</a:t>
            </a:r>
            <a:r>
              <a:rPr lang="en-US" altLang="en-US" dirty="0"/>
              <a:t> = 0 based on F then we know at least 1 bi ≠ 0.</a:t>
            </a:r>
          </a:p>
          <a:p>
            <a:r>
              <a:rPr lang="en-US" dirty="0"/>
              <a:t>Which one?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0EAF1-EE66-4A5B-B514-1FEDB23E71D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61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62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cannot look at the size of the estimated</a:t>
            </a:r>
            <a:r>
              <a:rPr lang="en-GB" baseline="0" dirty="0"/>
              <a:t> parameter to see if it is different from 0. </a:t>
            </a:r>
          </a:p>
          <a:p>
            <a:r>
              <a:rPr lang="en-GB" baseline="0" dirty="0"/>
              <a:t>Because of the units (population versus £1000s) the parameter may look small</a:t>
            </a:r>
          </a:p>
          <a:p>
            <a:r>
              <a:rPr lang="en-GB" baseline="0" dirty="0"/>
              <a:t>But, looking at the t-statistic and Sig. indicates that this variable is significant in predicting sales at the restaurant, in the presence of advertising and previous advertising.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62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Remember, b</a:t>
            </a:r>
            <a:r>
              <a:rPr lang="en-GB" baseline="-25000" dirty="0"/>
              <a:t>0</a:t>
            </a:r>
            <a:r>
              <a:rPr lang="en-GB" dirty="0"/>
              <a:t> is an anchor that places the line someplace</a:t>
            </a:r>
            <a:r>
              <a:rPr lang="en-GB" baseline="0" dirty="0"/>
              <a:t> in the plane.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460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What if the actual (true in population) relationship looked like this?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Intercept:</a:t>
            </a:r>
          </a:p>
          <a:p>
            <a:pPr marL="681525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b</a:t>
            </a:r>
            <a:r>
              <a:rPr lang="en-US" altLang="en-US" baseline="-25000" dirty="0"/>
              <a:t>0</a:t>
            </a:r>
          </a:p>
          <a:p>
            <a:pPr marL="681525" lvl="1" indent="-224325">
              <a:buFont typeface="Arial" panose="020B0604020202020204" pitchFamily="34" charset="0"/>
              <a:buChar char="•"/>
            </a:pPr>
            <a:r>
              <a:rPr lang="en-US" altLang="en-US" dirty="0"/>
              <a:t>Estimate with all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= 0 may not be reasonable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Intercept</a:t>
            </a:r>
          </a:p>
          <a:p>
            <a:pPr marL="785138" lvl="1" indent="-336488"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The predicted value of Y when all X</a:t>
            </a:r>
            <a:r>
              <a:rPr lang="en-US" altLang="en-US" baseline="-25000" dirty="0">
                <a:sym typeface="Wingdings" pitchFamily="2" charset="2"/>
              </a:rPr>
              <a:t>i</a:t>
            </a:r>
            <a:r>
              <a:rPr lang="en-US" altLang="en-US" dirty="0">
                <a:sym typeface="Wingdings" pitchFamily="2" charset="2"/>
              </a:rPr>
              <a:t>’s = 0</a:t>
            </a:r>
          </a:p>
          <a:p>
            <a:pPr marL="785138" lvl="1" indent="-336488"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Sometimes </a:t>
            </a:r>
          </a:p>
          <a:p>
            <a:pPr marL="1233788" lvl="2" indent="-336488"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An artifact of computations</a:t>
            </a:r>
          </a:p>
          <a:p>
            <a:pPr marL="1233788" lvl="2" indent="-336488">
              <a:buFont typeface="Arial" panose="020B0604020202020204" pitchFamily="34" charset="0"/>
              <a:buChar char="•"/>
            </a:pPr>
            <a:r>
              <a:rPr lang="en-US" altLang="en-US" dirty="0"/>
              <a:t>All </a:t>
            </a:r>
            <a:r>
              <a:rPr lang="en-US" altLang="en-US" dirty="0">
                <a:sym typeface="Wingdings" pitchFamily="2" charset="2"/>
              </a:rPr>
              <a:t>X</a:t>
            </a:r>
            <a:r>
              <a:rPr lang="en-US" altLang="en-US" baseline="-25000" dirty="0">
                <a:sym typeface="Wingdings" pitchFamily="2" charset="2"/>
              </a:rPr>
              <a:t>i</a:t>
            </a:r>
            <a:r>
              <a:rPr lang="en-US" altLang="en-US" dirty="0">
                <a:sym typeface="Wingdings" pitchFamily="2" charset="2"/>
              </a:rPr>
              <a:t>’s = 0 is not a possibility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460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Substitute values of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from range of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’s used for estimating the model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r>
              <a:rPr lang="en-US" altLang="en-US" dirty="0"/>
              <a:t>Slope (b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marL="785138" lvl="1" indent="-336488"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Change in prediction of Y when X</a:t>
            </a:r>
            <a:r>
              <a:rPr lang="en-US" altLang="en-US" baseline="-25000" dirty="0">
                <a:sym typeface="Wingdings" pitchFamily="2" charset="2"/>
              </a:rPr>
              <a:t>i</a:t>
            </a:r>
            <a:r>
              <a:rPr lang="en-US" altLang="en-US" dirty="0">
                <a:sym typeface="Wingdings" pitchFamily="2" charset="2"/>
              </a:rPr>
              <a:t> changes by 1 unit</a:t>
            </a:r>
          </a:p>
          <a:p>
            <a:pPr marL="785138" lvl="1" indent="-336488"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And “the other X’s remain constant”</a:t>
            </a:r>
          </a:p>
          <a:p>
            <a:pPr marL="336488" indent="-336488">
              <a:buFont typeface="Arial" panose="020B0604020202020204" pitchFamily="34" charset="0"/>
              <a:buChar char="•"/>
            </a:pPr>
            <a:r>
              <a:rPr lang="en-US" altLang="en-US" dirty="0"/>
              <a:t>Cautions</a:t>
            </a:r>
          </a:p>
          <a:p>
            <a:pPr marL="785138" lvl="1" indent="-336488">
              <a:buFont typeface="Arial" panose="020B0604020202020204" pitchFamily="34" charset="0"/>
              <a:buChar char="•"/>
            </a:pPr>
            <a:r>
              <a:rPr lang="en-US" altLang="en-US" dirty="0"/>
              <a:t>Predictions are best with values from the range of explanatory variables (sample values) </a:t>
            </a:r>
          </a:p>
          <a:p>
            <a:pPr marL="785138" lvl="1" indent="-336488">
              <a:buFont typeface="Arial" panose="020B0604020202020204" pitchFamily="34" charset="0"/>
              <a:buChar char="•"/>
            </a:pPr>
            <a:r>
              <a:rPr lang="en-US" altLang="en-US" dirty="0"/>
              <a:t>Watch units when making comparisons:</a:t>
            </a:r>
          </a:p>
          <a:p>
            <a:pPr marL="1242338" lvl="2" indent="-336488">
              <a:buFont typeface="Arial" panose="020B0604020202020204" pitchFamily="34" charset="0"/>
              <a:buChar char="•"/>
            </a:pPr>
            <a:r>
              <a:rPr lang="en-US" altLang="en-US" dirty="0"/>
              <a:t>Some may look small but be significant</a:t>
            </a:r>
          </a:p>
          <a:p>
            <a:pPr marL="1242338" lvl="2" indent="-336488">
              <a:buFont typeface="Arial" panose="020B0604020202020204" pitchFamily="34" charset="0"/>
              <a:buChar char="•"/>
            </a:pPr>
            <a:r>
              <a:rPr lang="en-US" altLang="en-US" dirty="0"/>
              <a:t>Some may look</a:t>
            </a:r>
            <a:r>
              <a:rPr lang="en-US" altLang="en-US" baseline="0" dirty="0"/>
              <a:t>  large but not be significant</a:t>
            </a:r>
            <a:endParaRPr lang="en-US" altLang="en-US" dirty="0"/>
          </a:p>
          <a:p>
            <a:pPr marL="785138" lvl="1" indent="-336488">
              <a:buFont typeface="Arial" panose="020B0604020202020204" pitchFamily="34" charset="0"/>
              <a:buChar char="•"/>
            </a:pPr>
            <a:r>
              <a:rPr lang="en-US" altLang="en-US" dirty="0"/>
              <a:t>May want to re-estimate equation w/o insignificant variables – changes coefficients</a:t>
            </a:r>
          </a:p>
          <a:p>
            <a:pPr marL="224325" indent="-224325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70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325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</a:t>
            </a:r>
            <a:r>
              <a:rPr lang="en-US" altLang="en-US" baseline="-25000" dirty="0"/>
              <a:t>0</a:t>
            </a:r>
          </a:p>
          <a:p>
            <a:pPr marL="672976" lvl="1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Expected value of Y when all X’s equal 0</a:t>
            </a:r>
          </a:p>
          <a:p>
            <a:pPr marL="672976" lvl="1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Sometimes this interpretation of b</a:t>
            </a:r>
            <a:r>
              <a:rPr lang="en-US" altLang="en-US" baseline="-25000" dirty="0"/>
              <a:t>0</a:t>
            </a:r>
            <a:r>
              <a:rPr lang="en-US" altLang="en-US" dirty="0"/>
              <a:t> does not make sense</a:t>
            </a:r>
          </a:p>
          <a:p>
            <a:pPr marL="1121626" lvl="2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Appropriate when all X</a:t>
            </a:r>
            <a:r>
              <a:rPr lang="en-US" altLang="en-US" baseline="-25000" dirty="0"/>
              <a:t>i</a:t>
            </a:r>
            <a:r>
              <a:rPr lang="en-US" altLang="en-US" dirty="0"/>
              <a:t>’s=0 is possible</a:t>
            </a:r>
          </a:p>
          <a:p>
            <a:pPr marL="1121626" lvl="2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Can be an artifact of calculations – used to anchor line </a:t>
            </a:r>
          </a:p>
          <a:p>
            <a:pPr marL="207226" lvl="0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Other slope parameters (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’s</a:t>
            </a:r>
            <a:r>
              <a:rPr lang="en-US" altLang="en-US" dirty="0"/>
              <a:t>)</a:t>
            </a:r>
          </a:p>
          <a:p>
            <a:pPr marL="672976" lvl="1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Change in Y when X</a:t>
            </a:r>
            <a:r>
              <a:rPr lang="en-US" altLang="en-US" baseline="-25000" dirty="0"/>
              <a:t>i</a:t>
            </a:r>
            <a:r>
              <a:rPr lang="en-US" altLang="en-US" dirty="0"/>
              <a:t> changes by 1 unit</a:t>
            </a:r>
          </a:p>
          <a:p>
            <a:pPr marL="672976" lvl="1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And “the other X’s remain constant”</a:t>
            </a:r>
          </a:p>
          <a:p>
            <a:pPr marL="1121626" lvl="2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This Extra Proviso very important</a:t>
            </a:r>
          </a:p>
          <a:p>
            <a:pPr marL="1121626" lvl="2" indent="-2243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Estimates of </a:t>
            </a:r>
            <a:r>
              <a:rPr lang="en-US" altLang="en-US" dirty="0" err="1">
                <a:solidFill>
                  <a:schemeClr val="tx1"/>
                </a:solidFill>
              </a:rPr>
              <a:t>b</a:t>
            </a:r>
            <a:r>
              <a:rPr lang="en-US" altLang="en-US" baseline="-25000" dirty="0" err="1">
                <a:solidFill>
                  <a:schemeClr val="tx1"/>
                </a:solidFill>
              </a:rPr>
              <a:t>i</a:t>
            </a:r>
            <a:r>
              <a:rPr lang="en-US" altLang="en-US" dirty="0" err="1">
                <a:solidFill>
                  <a:schemeClr val="tx1"/>
                </a:solidFill>
              </a:rPr>
              <a:t>’s</a:t>
            </a:r>
            <a:r>
              <a:rPr lang="en-US" altLang="en-US" dirty="0">
                <a:solidFill>
                  <a:schemeClr val="tx1"/>
                </a:solidFill>
              </a:rPr>
              <a:t> depend on which X’s are included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67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7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 err="1"/>
              <a:t>Analzye</a:t>
            </a:r>
            <a:r>
              <a:rPr lang="en-GB" dirty="0"/>
              <a:t> → Correlate → Bivariate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Select Sales, Population, Advertising, &amp; Previous Advertising for Variables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4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 err="1"/>
              <a:t>Analyze</a:t>
            </a:r>
            <a:endParaRPr lang="en-GB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Regression → Linear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Specify Model w/ arrows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Dependent variable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Sales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Independent variable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Previous Advertising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Method = Enter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dirty="0"/>
              <a:t>OK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27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Parameter estimates in column labeled B 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Intercept (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0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(Constant)</a:t>
            </a:r>
          </a:p>
          <a:p>
            <a:pPr lvl="1"/>
            <a:r>
              <a:rPr lang="en-US" altLang="en-US" dirty="0"/>
              <a:t>Interpretation: Sales when previous advertising = 0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Slope (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1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Previous Advertising</a:t>
            </a:r>
          </a:p>
          <a:p>
            <a:pPr lvl="1"/>
            <a:r>
              <a:rPr lang="en-US" altLang="en-US" dirty="0"/>
              <a:t>Interpretation: Change in sales when previous advertising changes by one unit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2559" defTabSz="222559">
              <a:buFont typeface="Arial" panose="020B0604020202020204" pitchFamily="34" charset="0"/>
              <a:buChar char="•"/>
            </a:pPr>
            <a:r>
              <a:rPr lang="en-US" altLang="en-US" dirty="0"/>
              <a:t>Analyze</a:t>
            </a:r>
          </a:p>
          <a:p>
            <a:pPr indent="-222559" defTabSz="222559">
              <a:buFont typeface="Arial" panose="020B0604020202020204" pitchFamily="34" charset="0"/>
              <a:buChar char="•"/>
            </a:pPr>
            <a:r>
              <a:rPr lang="en-US" altLang="en-US" dirty="0"/>
              <a:t>Regression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dirty="0"/>
              <a:t>Linear</a:t>
            </a:r>
          </a:p>
          <a:p>
            <a:pPr indent="-222559" defTabSz="222559">
              <a:buFont typeface="Arial" panose="020B0604020202020204" pitchFamily="34" charset="0"/>
              <a:buChar char="•"/>
            </a:pPr>
            <a:r>
              <a:rPr lang="en-US" altLang="en-US" dirty="0"/>
              <a:t>Specify Model w/ arrows</a:t>
            </a:r>
          </a:p>
          <a:p>
            <a:pPr marL="448650" lvl="2" indent="-222559" defTabSz="222559">
              <a:buFont typeface="Arial" panose="020B0604020202020204" pitchFamily="34" charset="0"/>
              <a:buChar char="•"/>
            </a:pPr>
            <a:r>
              <a:rPr lang="en-US" altLang="en-US" dirty="0"/>
              <a:t>Dependent variable: Sales</a:t>
            </a:r>
          </a:p>
          <a:p>
            <a:pPr marL="448650" lvl="2" indent="-222559" defTabSz="222559">
              <a:buFont typeface="Arial" panose="020B0604020202020204" pitchFamily="34" charset="0"/>
              <a:buChar char="•"/>
            </a:pPr>
            <a:r>
              <a:rPr lang="en-US" altLang="en-US" dirty="0"/>
              <a:t>Independent variables</a:t>
            </a:r>
          </a:p>
          <a:p>
            <a:pPr marL="897301" lvl="4" indent="-222559" defTabSz="222559">
              <a:buFont typeface="Arial" panose="020B0604020202020204" pitchFamily="34" charset="0"/>
              <a:buChar char="•"/>
            </a:pPr>
            <a:r>
              <a:rPr lang="en-US" altLang="en-US" dirty="0" err="1"/>
              <a:t>Prev</a:t>
            </a:r>
            <a:r>
              <a:rPr lang="en-US" altLang="en-US" dirty="0"/>
              <a:t> </a:t>
            </a:r>
            <a:r>
              <a:rPr lang="en-US" altLang="en-US" dirty="0" err="1"/>
              <a:t>adv</a:t>
            </a:r>
            <a:endParaRPr lang="en-US" altLang="en-US" dirty="0"/>
          </a:p>
          <a:p>
            <a:pPr marL="897301" lvl="4" indent="-222559" defTabSz="222559">
              <a:buFont typeface="Arial" panose="020B0604020202020204" pitchFamily="34" charset="0"/>
              <a:buChar char="•"/>
            </a:pPr>
            <a:r>
              <a:rPr lang="en-US" altLang="en-US" dirty="0" err="1"/>
              <a:t>Adv</a:t>
            </a:r>
            <a:endParaRPr lang="en-US" altLang="en-US" dirty="0"/>
          </a:p>
          <a:p>
            <a:pPr indent="-222559" defTabSz="222559">
              <a:buFont typeface="Arial" panose="020B0604020202020204" pitchFamily="34" charset="0"/>
              <a:buChar char="•"/>
            </a:pPr>
            <a:r>
              <a:rPr lang="en-US" altLang="en-US" dirty="0"/>
              <a:t>Method = Enter</a:t>
            </a:r>
          </a:p>
          <a:p>
            <a:pPr indent="-222559" defTabSz="222559">
              <a:buFont typeface="Arial" panose="020B0604020202020204" pitchFamily="34" charset="0"/>
              <a:buChar char="•"/>
            </a:pPr>
            <a:r>
              <a:rPr lang="en-US" altLang="en-US" dirty="0"/>
              <a:t>OK</a:t>
            </a:r>
          </a:p>
          <a:p>
            <a:pPr indent="-222559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AAAA-8FDF-47C4-9671-1C62798C9F6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23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just a bit of intuition</a:t>
            </a:r>
            <a:r>
              <a:rPr lang="en-GB" baseline="0" dirty="0"/>
              <a:t> behind the calculations.</a:t>
            </a:r>
          </a:p>
          <a:p>
            <a:r>
              <a:rPr lang="en-GB" baseline="0" dirty="0"/>
              <a:t>Note that this becomes a 3 dimensional table with 3 independent variables, 4 dimensional with 4 variables, etc.</a:t>
            </a:r>
          </a:p>
          <a:p>
            <a:r>
              <a:rPr lang="en-GB" baseline="0" dirty="0"/>
              <a:t>The key points are: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baseline="0" dirty="0"/>
              <a:t>We want lots of observations so that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every cell (combination) has some representation</a:t>
            </a:r>
            <a:endParaRPr lang="en-GB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baseline="0" dirty="0"/>
              <a:t>the averages within each cell (combination of advertising and current advertising) are as good as possible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GB" baseline="0" dirty="0"/>
              <a:t>This is why the extra proviso is very important, the calculation of any parameter depends on what other variables are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40AB-A978-4239-A6D7-08A281FB835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1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F57C-BA2A-4851-A469-07CB0851E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17C14-D6AE-4A7D-AA13-2EBECB91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30F2-96E0-4FB7-B896-F8513FC2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9790-2496-460C-A8B8-D8AC35BE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C267-25B4-4AE1-AB5A-588B38A4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5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3B6C-E3D5-4894-94EB-1C962ABD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20D66-EA9C-482C-8A9F-D8CF3B41E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8149-5812-4960-A576-4B62228D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D39C-BBD4-4327-81D9-121B61DD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E7A80-8D97-4F8C-BA71-47D78826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4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0BA65-5540-43BC-B22D-2C2EA7B96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9AC14-D932-4061-A882-785674CFA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F699-AAF0-419D-94BD-D5E2DADD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ECC6-BBFD-44EE-98CE-3DCBAC6B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0D6C-6E24-467B-AF73-F248F492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F031-E98F-4F0D-8CB6-EC1D6607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7F31-6F31-4B87-BC6C-342015A5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133D-5005-4A92-9947-657BFA4F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EB7E-E239-4427-8B70-F5871175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E7EB-E901-480C-A116-AA4AE1B4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84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629B-C538-448D-BBD5-A74F435B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52779-F55A-41DD-B780-9B1A575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A51B-7F3D-46D7-943B-DB82E2B3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B94A-F12D-4541-B8A0-8EEECA79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2806-4580-4718-A407-E74A3EA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99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F4AF-C6ED-441E-91DF-694B1BF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A530-15FA-4970-85A8-82E5A830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B3822-C79F-4D25-8902-EF9ACA016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407AF-8E0A-40E7-AA01-616E86A9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F1E18-09F6-4D3F-8FD5-97D80171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56986-DB3C-4649-A821-45A63FF6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855A-D9A5-4856-B19A-0A72F58F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388BA-272B-4799-9C0C-65CEBA2E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C17C5-1C99-4D0A-9074-1E66C990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979B0-AC0F-4D8E-BE00-C522FBB78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737B0-8D59-4F2F-B1BB-1DEBBF752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40D7C-9FFF-4C63-A760-EE83D3C6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7E03A-14C6-4B37-9945-378F8FE6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B59DC-9BC0-4FC4-BC8D-ADE95B41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9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13B-0CC9-4E9A-8914-05328141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6788E-85B0-4BE0-A68A-4D762C3B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C375E-48D0-45E1-83D0-B55B5D85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C976F-37AE-4385-B694-32F27AC4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10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4CE53-5B91-48EB-AA65-8F6F3936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B784F-925B-4EED-BD10-B616385D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FDBD5-CDBE-4CFA-8D4B-23A336D4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5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C662-AF03-410B-A29B-9AD5073F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2CFA-4226-4A42-A83E-8316E2F6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17560-6498-45DF-AA56-E59BC30EA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73511-E6CD-4E3A-BD0F-1D86F925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A93A8-E699-4194-B1A5-C1787F3D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5D30D-5EED-4DE1-84E4-545EECA6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CF6B-4960-4D8B-B4C6-B06D8FCDE4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CC62-1514-4549-8197-F9C17D75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A22B3-85CB-4597-B840-1AFDC097F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9E37F-7621-4397-87BB-6D261C400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066B-D673-4905-9AD9-3E7AEE26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CCAC-D219-4A6B-962A-8E4D34F9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B722-9250-4B04-B3D5-EA803F30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4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86050-F1AB-4577-A7CF-AB52B1D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613A7-B8F3-4C85-B2D6-40BA54CD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DA5D-3E2D-4C77-B53C-BEBEAECD6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7A96-F386-4940-BB21-A2D933013FA6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7A2B-1C3C-4C88-BEDB-2B014949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1FFD-7E22-4D71-9DDB-4E19789A3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7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Multiple Regression</a:t>
            </a:r>
            <a:br>
              <a:rPr lang="en-US" dirty="0"/>
            </a:br>
            <a:r>
              <a:rPr lang="en-US" dirty="0"/>
              <a:t>SPSS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Restaurant. Sav  -Advertising example</a:t>
            </a:r>
          </a:p>
        </p:txBody>
      </p:sp>
    </p:spTree>
    <p:extLst>
      <p:ext uri="{BB962C8B-B14F-4D97-AF65-F5344CB8AC3E}">
        <p14:creationId xmlns:p14="http://schemas.microsoft.com/office/powerpoint/2010/main" val="101355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the Extra Proviso works</a:t>
            </a:r>
          </a:p>
        </p:txBody>
      </p:sp>
      <p:graphicFrame>
        <p:nvGraphicFramePr>
          <p:cNvPr id="11" name="Group 25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9354205"/>
              </p:ext>
            </p:extLst>
          </p:nvPr>
        </p:nvGraphicFramePr>
        <p:xfrm>
          <a:off x="1043607" y="1737360"/>
          <a:ext cx="6480720" cy="241360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836">
                <a:tc rowSpan="2"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Average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Restaurant Sales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(Dependent Variable)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Previous Advertising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648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……..</a:t>
                      </a: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6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Adv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2957" marR="5295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1560" y="4221088"/>
            <a:ext cx="7920879" cy="2216027"/>
          </a:xfrm>
        </p:spPr>
        <p:txBody>
          <a:bodyPr/>
          <a:lstStyle/>
          <a:p>
            <a:r>
              <a:rPr lang="en-US" altLang="en-US" dirty="0"/>
              <a:t>Calculates average sales with every combination of previous advertising and current advertising</a:t>
            </a:r>
          </a:p>
          <a:p>
            <a:r>
              <a:rPr lang="en-US" altLang="en-US" dirty="0"/>
              <a:t>Will see how sales change</a:t>
            </a:r>
          </a:p>
          <a:p>
            <a:pPr lvl="1"/>
            <a:r>
              <a:rPr lang="en-US" altLang="en-US" dirty="0"/>
              <a:t>As </a:t>
            </a:r>
            <a:r>
              <a:rPr lang="en-US" altLang="en-US" dirty="0" err="1"/>
              <a:t>prev</a:t>
            </a:r>
            <a:r>
              <a:rPr lang="en-US" altLang="en-US" dirty="0"/>
              <a:t> </a:t>
            </a:r>
            <a:r>
              <a:rPr lang="en-US" altLang="en-US" dirty="0" err="1"/>
              <a:t>adv</a:t>
            </a:r>
            <a:r>
              <a:rPr lang="en-US" altLang="en-US" dirty="0"/>
              <a:t> changes, keeping </a:t>
            </a:r>
            <a:r>
              <a:rPr lang="en-US" altLang="en-US" dirty="0" err="1"/>
              <a:t>adv</a:t>
            </a:r>
            <a:r>
              <a:rPr lang="en-US" altLang="en-US" dirty="0"/>
              <a:t> constant in each row</a:t>
            </a:r>
          </a:p>
          <a:p>
            <a:pPr lvl="1"/>
            <a:r>
              <a:rPr lang="en-US" altLang="en-US" dirty="0"/>
              <a:t>As </a:t>
            </a:r>
            <a:r>
              <a:rPr lang="en-US" altLang="en-US" dirty="0" err="1"/>
              <a:t>adv</a:t>
            </a:r>
            <a:r>
              <a:rPr lang="en-US" altLang="en-US" dirty="0"/>
              <a:t> changes, keeping </a:t>
            </a:r>
            <a:r>
              <a:rPr lang="en-US" altLang="en-US" dirty="0" err="1"/>
              <a:t>prev</a:t>
            </a:r>
            <a:r>
              <a:rPr lang="en-US" altLang="en-US" dirty="0"/>
              <a:t> </a:t>
            </a:r>
            <a:r>
              <a:rPr lang="en-US" altLang="en-US" dirty="0" err="1"/>
              <a:t>adv</a:t>
            </a:r>
            <a:r>
              <a:rPr lang="en-US" altLang="en-US" dirty="0"/>
              <a:t> constant in each column</a:t>
            </a:r>
          </a:p>
        </p:txBody>
      </p:sp>
    </p:spTree>
    <p:extLst>
      <p:ext uri="{BB962C8B-B14F-4D97-AF65-F5344CB8AC3E}">
        <p14:creationId xmlns:p14="http://schemas.microsoft.com/office/powerpoint/2010/main" val="182436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Output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9971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Regression Output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2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1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</a:p>
        </p:txBody>
      </p:sp>
      <p:sp>
        <p:nvSpPr>
          <p:cNvPr id="242712" name="Rectangle 2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went from .800 (simple) to .940 (multiple)</a:t>
            </a:r>
          </a:p>
          <a:p>
            <a:r>
              <a:rPr lang="en-US" altLang="en-US" sz="2400" dirty="0"/>
              <a:t>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never decreases with more variables</a:t>
            </a:r>
            <a:endParaRPr lang="en-US" altLang="en-US" sz="2000" dirty="0"/>
          </a:p>
          <a:p>
            <a:endParaRPr lang="en-US" altLang="en-US" sz="2400" dirty="0"/>
          </a:p>
          <a:p>
            <a:r>
              <a:rPr lang="en-US" altLang="en-US" sz="2400" dirty="0"/>
              <a:t>Need a modified measure of R</a:t>
            </a:r>
            <a:r>
              <a:rPr lang="en-US" altLang="en-US" sz="2400" baseline="30000" dirty="0"/>
              <a:t>2</a:t>
            </a:r>
          </a:p>
          <a:p>
            <a:pPr lvl="1"/>
            <a:r>
              <a:rPr lang="en-US" altLang="en-US" sz="2400" dirty="0"/>
              <a:t>Indicates if an unhelpful variable is added</a:t>
            </a:r>
          </a:p>
          <a:p>
            <a:pPr lvl="1"/>
            <a:r>
              <a:rPr lang="en-US" altLang="en-US" sz="2400" dirty="0"/>
              <a:t>Accounts for </a:t>
            </a:r>
          </a:p>
          <a:p>
            <a:pPr lvl="2"/>
            <a:r>
              <a:rPr lang="en-US" altLang="en-US" sz="2000" dirty="0"/>
              <a:t># Independent variables (including the intercept)</a:t>
            </a:r>
          </a:p>
          <a:p>
            <a:pPr lvl="2"/>
            <a:r>
              <a:rPr lang="en-US" altLang="en-US" sz="2000" dirty="0"/>
              <a:t>Sample size (N)</a:t>
            </a:r>
          </a:p>
        </p:txBody>
      </p:sp>
    </p:spTree>
    <p:extLst>
      <p:ext uri="{BB962C8B-B14F-4D97-AF65-F5344CB8AC3E}">
        <p14:creationId xmlns:p14="http://schemas.microsoft.com/office/powerpoint/2010/main" val="158237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5" name="Rectangle 11"/>
          <p:cNvSpPr>
            <a:spLocks noGrp="1" noChangeArrowheads="1"/>
          </p:cNvSpPr>
          <p:nvPr>
            <p:ph type="title"/>
          </p:nvPr>
        </p:nvSpPr>
        <p:spPr>
          <a:xfrm>
            <a:off x="1128032" y="260648"/>
            <a:ext cx="7543800" cy="1944216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Accounting for N and Parameters</a:t>
            </a:r>
            <a:br>
              <a:rPr lang="en-US" altLang="en-US" sz="4000" dirty="0"/>
            </a:br>
            <a:r>
              <a:rPr lang="en-US" altLang="en-US" sz="4000" dirty="0">
                <a:solidFill>
                  <a:schemeClr val="tx1"/>
                </a:solidFill>
              </a:rPr>
              <a:t>Adjusted R</a:t>
            </a:r>
            <a:r>
              <a:rPr lang="en-US" altLang="en-US" sz="4000" baseline="30000" dirty="0">
                <a:solidFill>
                  <a:schemeClr val="tx1"/>
                </a:solidFill>
              </a:rPr>
              <a:t>2</a:t>
            </a:r>
            <a:r>
              <a:rPr lang="en-US" altLang="en-US" sz="4000" dirty="0">
                <a:solidFill>
                  <a:schemeClr val="tx1"/>
                </a:solidFill>
              </a:rPr>
              <a:t>:  Is this a good / better </a:t>
            </a:r>
            <a:r>
              <a:rPr lang="en-US" altLang="en-US" sz="4000" u="sng" dirty="0">
                <a:solidFill>
                  <a:schemeClr val="tx1"/>
                </a:solidFill>
              </a:rPr>
              <a:t>model?</a:t>
            </a:r>
            <a:br>
              <a:rPr lang="en-US" altLang="en-US" sz="4000" u="sng" dirty="0">
                <a:solidFill>
                  <a:schemeClr val="tx1"/>
                </a:solidFill>
              </a:rPr>
            </a:br>
            <a:endParaRPr lang="en-US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96" name="Rectangle 1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2960" y="1961457"/>
                <a:ext cx="7848872" cy="4347863"/>
              </a:xfrm>
            </p:spPr>
            <p:txBody>
              <a:bodyPr anchor="b">
                <a:noAutofit/>
              </a:bodyPr>
              <a:lstStyle/>
              <a:p>
                <a:pPr lvl="1"/>
                <a:r>
                  <a:rPr lang="en-US" altLang="en-US" sz="2400" dirty="0">
                    <a:solidFill>
                      <a:schemeClr val="tx1"/>
                    </a:solidFill>
                  </a:rPr>
                  <a:t>Focus on remaining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sz="2400" smtClean="0">
                        <a:solidFill>
                          <a:schemeClr val="tx1"/>
                        </a:solidFill>
                        <a:latin typeface="Cambria Math"/>
                      </a:rPr>
                      <m:t>𝐴𝑑𝑗</m:t>
                    </m:r>
                    <m:r>
                      <a:rPr lang="en-GB" altLang="en-US" sz="2400" smtClean="0">
                        <a:solidFill>
                          <a:schemeClr val="tx1"/>
                        </a:solidFill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en-GB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4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altLang="en-US" sz="24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altLang="en-US" sz="2400" smtClean="0">
                        <a:solidFill>
                          <a:schemeClr val="tx1"/>
                        </a:solidFill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GB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GB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𝑆𝑆𝐸</m:t>
                            </m:r>
                          </m:num>
                          <m:den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GB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𝑇𝑆𝑆</m:t>
                            </m:r>
                          </m:num>
                          <m:den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GB" alt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GB" altLang="en-US" sz="2400" smtClean="0">
                        <a:solidFill>
                          <a:schemeClr val="tx1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GB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GB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7,988,571.983</m:t>
                            </m:r>
                          </m:num>
                          <m:den>
                            <m:d>
                              <m:dPr>
                                <m:ctrlPr>
                                  <a:rPr lang="en-GB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en-US" sz="24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19−3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GB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134,161,464.632</m:t>
                            </m:r>
                          </m:num>
                          <m:den>
                            <m:d>
                              <m:dPr>
                                <m:ctrlPr>
                                  <a:rPr lang="en-GB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en-US" sz="240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19−1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GB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 .933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sz="2400" dirty="0">
                    <a:solidFill>
                      <a:schemeClr val="tx1"/>
                    </a:solidFill>
                  </a:rPr>
                  <a:t>where</a:t>
                </a:r>
              </a:p>
              <a:p>
                <a:pPr lvl="2"/>
                <a:r>
                  <a:rPr lang="en-US" altLang="en-US" sz="1800" dirty="0">
                    <a:solidFill>
                      <a:schemeClr val="tx1"/>
                    </a:solidFill>
                  </a:rPr>
                  <a:t>n = number of observations (19)</a:t>
                </a:r>
              </a:p>
              <a:p>
                <a:pPr lvl="2"/>
                <a:r>
                  <a:rPr lang="en-US" altLang="en-US" sz="1800" dirty="0">
                    <a:solidFill>
                      <a:schemeClr val="tx1"/>
                    </a:solidFill>
                  </a:rPr>
                  <a:t>k = number of parameters (3: b</a:t>
                </a:r>
                <a:r>
                  <a:rPr lang="en-US" altLang="en-US" sz="1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, b</a:t>
                </a:r>
                <a:r>
                  <a:rPr lang="en-US" altLang="en-US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, and b</a:t>
                </a:r>
                <a:r>
                  <a:rPr lang="en-US" altLang="en-US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2"/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marL="342900" lvl="1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320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altLang="en-US" sz="320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altLang="en-US" sz="3200">
                        <a:solidFill>
                          <a:schemeClr val="tx1"/>
                        </a:solidFill>
                        <a:latin typeface="Cambria Math"/>
                      </a:rPr>
                      <m:t>= .940</m:t>
                    </m:r>
                  </m:oMath>
                </a14:m>
                <a:endParaRPr lang="en-US" altLang="en-US" sz="3200" dirty="0">
                  <a:solidFill>
                    <a:schemeClr val="tx1"/>
                  </a:solidFill>
                </a:endParaRPr>
              </a:p>
              <a:p>
                <a:r>
                  <a:rPr lang="en-US" altLang="en-US" sz="2800" dirty="0">
                    <a:solidFill>
                      <a:schemeClr val="tx1"/>
                    </a:solidFill>
                  </a:rPr>
                  <a:t>Results</a:t>
                </a:r>
              </a:p>
              <a:p>
                <a:pPr lvl="1"/>
                <a:r>
                  <a:rPr lang="en-US" altLang="en-US" sz="2400" dirty="0">
                    <a:solidFill>
                      <a:schemeClr val="tx1"/>
                    </a:solidFill>
                  </a:rPr>
                  <a:t>Adjusted R</a:t>
                </a:r>
                <a:r>
                  <a:rPr lang="en-US" altLang="en-US" sz="24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 ≤ R</a:t>
                </a:r>
                <a:r>
                  <a:rPr lang="en-US" altLang="en-US" sz="24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 - Always</a:t>
                </a:r>
              </a:p>
              <a:p>
                <a:pPr lvl="1"/>
                <a:r>
                  <a:rPr lang="en-US" altLang="en-US" sz="2400" dirty="0">
                    <a:solidFill>
                      <a:schemeClr val="tx1"/>
                    </a:solidFill>
                  </a:rPr>
                  <a:t>Still – Higher is better</a:t>
                </a:r>
              </a:p>
            </p:txBody>
          </p:sp>
        </mc:Choice>
        <mc:Fallback xmlns="">
          <p:sp>
            <p:nvSpPr>
              <p:cNvPr id="374796" name="Rectangle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961457"/>
                <a:ext cx="7848872" cy="4347863"/>
              </a:xfrm>
              <a:blipFill>
                <a:blip r:embed="rId3"/>
                <a:stretch>
                  <a:fillRect l="-1553" t="-3506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5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 Versus Adjusted R</a:t>
            </a:r>
            <a:r>
              <a:rPr lang="en-US" altLang="en-US" baseline="30000" dirty="0"/>
              <a:t>2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3027" y="1988840"/>
            <a:ext cx="3886200" cy="4248471"/>
          </a:xfrm>
        </p:spPr>
      </p:pic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484785"/>
            <a:ext cx="3886200" cy="4036276"/>
          </a:xfrm>
        </p:spPr>
      </p:pic>
    </p:spTree>
    <p:extLst>
      <p:ext uri="{BB962C8B-B14F-4D97-AF65-F5344CB8AC3E}">
        <p14:creationId xmlns:p14="http://schemas.microsoft.com/office/powerpoint/2010/main" val="231603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099" y="404664"/>
            <a:ext cx="7543800" cy="972657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Regression Output - Coefficients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4464496" cy="83706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8355" name="Rectangle 3"/>
              <p:cNvSpPr>
                <a:spLocks noGrp="1" noChangeArrowheads="1"/>
              </p:cNvSpPr>
              <p:nvPr>
                <p:ph sz="half" idx="2"/>
              </p:nvPr>
            </p:nvSpPr>
            <p:spPr>
              <a:xfrm>
                <a:off x="611560" y="2852936"/>
                <a:ext cx="7920879" cy="345638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>
                    <a:solidFill>
                      <a:schemeClr val="tx1"/>
                    </a:solidFill>
                  </a:rPr>
                  <a:t>What is the regression equation?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GB" altLang="en-US" smtClean="0">
                            <a:solidFill>
                              <a:schemeClr val="tx1"/>
                            </a:solidFill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GB" altLang="en-US" smtClean="0">
                        <a:solidFill>
                          <a:schemeClr val="tx1"/>
                        </a:solidFill>
                      </a:rPr>
                      <m:t>=6606.086+</m:t>
                    </m:r>
                    <m:d>
                      <m:dPr>
                        <m:ctrlPr>
                          <a:rPr lang="en-GB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altLang="en-US" smtClean="0">
                            <a:solidFill>
                              <a:schemeClr val="tx1"/>
                            </a:solidFill>
                          </a:rPr>
                          <m:t>263.330∗</m:t>
                        </m:r>
                        <m:sSub>
                          <m:sSubPr>
                            <m:ctrlPr>
                              <a:rPr lang="en-GB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altLang="en-US" smtClean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altLang="en-US" smtClean="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GB" altLang="en-US" smtClean="0">
                        <a:solidFill>
                          <a:schemeClr val="tx1"/>
                        </a:solidFill>
                      </a:rPr>
                      <m:t>+(121.328∗</m:t>
                    </m:r>
                    <m:sSub>
                      <m:sSubPr>
                        <m:ctrlPr>
                          <a:rPr lang="en-GB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altLang="en-US" smtClean="0">
                            <a:solidFill>
                              <a:schemeClr val="tx1"/>
                            </a:solidFill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GB" altLang="en-US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GB" altLang="en-US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altLang="en-US" dirty="0">
                    <a:solidFill>
                      <a:schemeClr val="tx1"/>
                    </a:solidFill>
                  </a:rPr>
                  <a:t>Ŷ  = Predicted sales</a:t>
                </a:r>
              </a:p>
              <a:p>
                <a:pPr lvl="2"/>
                <a:r>
                  <a:rPr lang="en-US" alt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= Previous Advertising</a:t>
                </a:r>
              </a:p>
              <a:p>
                <a:pPr lvl="2"/>
                <a:r>
                  <a:rPr lang="en-US" alt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= Advertising</a:t>
                </a:r>
                <a:endParaRPr lang="en-US" altLang="en-US" dirty="0"/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Are b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and b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significantly different from 0, at 5%?</a:t>
                </a:r>
                <a:endParaRPr lang="en-US" altLang="en-US" dirty="0"/>
              </a:p>
              <a:p>
                <a:r>
                  <a:rPr lang="en-US" altLang="en-US" dirty="0"/>
                  <a:t>What would it mean if:</a:t>
                </a:r>
              </a:p>
              <a:p>
                <a:pPr lvl="1"/>
                <a:r>
                  <a:rPr lang="en-US" altLang="en-US" dirty="0"/>
                  <a:t>b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= 0?</a:t>
                </a:r>
              </a:p>
              <a:p>
                <a:pPr lvl="1"/>
                <a:r>
                  <a:rPr lang="en-US" altLang="en-US" dirty="0"/>
                  <a:t>b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= 0?</a:t>
                </a:r>
              </a:p>
              <a:p>
                <a:pPr lvl="1"/>
                <a:r>
                  <a:rPr lang="en-US" altLang="en-US" dirty="0"/>
                  <a:t>Both = 0?</a:t>
                </a:r>
              </a:p>
            </p:txBody>
          </p:sp>
        </mc:Choice>
        <mc:Fallback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1560" y="2852936"/>
                <a:ext cx="7920879" cy="3456384"/>
              </a:xfrm>
              <a:blipFill>
                <a:blip r:embed="rId4"/>
                <a:stretch>
                  <a:fillRect l="-769" t="-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81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543800" cy="111667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The F-Statistic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05000"/>
            <a:ext cx="6480720" cy="1091951"/>
          </a:xfrm>
        </p:spPr>
      </p:pic>
      <p:graphicFrame>
        <p:nvGraphicFramePr>
          <p:cNvPr id="10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3554138"/>
              </p:ext>
            </p:extLst>
          </p:nvPr>
        </p:nvGraphicFramePr>
        <p:xfrm>
          <a:off x="611188" y="3140968"/>
          <a:ext cx="7921625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092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Quick Review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88840"/>
                <a:ext cx="7848872" cy="424847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What is the difference between: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b</a:t>
                </a:r>
                <a:r>
                  <a:rPr lang="en-GB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GB" dirty="0">
                    <a:solidFill>
                      <a:schemeClr val="tx1"/>
                    </a:solidFill>
                  </a:rPr>
                  <a:t>, b</a:t>
                </a:r>
                <a:r>
                  <a:rPr lang="en-GB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, … </a:t>
                </a:r>
                <a:r>
                  <a:rPr lang="en-GB" dirty="0" err="1">
                    <a:solidFill>
                      <a:schemeClr val="tx1"/>
                    </a:solidFill>
                  </a:rPr>
                  <a:t>b</a:t>
                </a:r>
                <a:r>
                  <a:rPr lang="en-GB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GB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GB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, … </a:t>
                </a:r>
                <a:r>
                  <a:rPr lang="el-GR" dirty="0">
                    <a:solidFill>
                      <a:schemeClr val="tx1"/>
                    </a:solidFill>
                  </a:rPr>
                  <a:t>β</a:t>
                </a:r>
                <a:r>
                  <a:rPr lang="en-GB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en-GB" dirty="0">
                    <a:solidFill>
                      <a:schemeClr val="tx1"/>
                    </a:solidFill>
                  </a:rPr>
                  <a:t>?</a:t>
                </a:r>
                <a:endParaRPr lang="en-GB" baseline="-25000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What is the difference between: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GB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GB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GB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tx1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tx1"/>
                        </a:solidFill>
                      </a:rPr>
                      <m:t> </m:t>
                    </m:r>
                    <m:acc>
                      <m:accPr>
                        <m:chr m:val="̅"/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tx1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What is R</a:t>
                </a:r>
                <a:r>
                  <a:rPr lang="en-GB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What is the difference between: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R</a:t>
                </a:r>
                <a:r>
                  <a:rPr lang="en-GB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Adjusted R</a:t>
                </a:r>
                <a:r>
                  <a:rPr lang="en-GB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What is H</a:t>
                </a:r>
                <a:r>
                  <a:rPr lang="en-GB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GB" dirty="0">
                    <a:solidFill>
                      <a:schemeClr val="tx1"/>
                    </a:solidFill>
                  </a:rPr>
                  <a:t> for: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F-statistic?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t-statistic?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88840"/>
                <a:ext cx="7848872" cy="4248472"/>
              </a:xfrm>
              <a:blipFill>
                <a:blip r:embed="rId3"/>
                <a:stretch>
                  <a:fillRect l="-543" t="-18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7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56" y="116632"/>
            <a:ext cx="7543800" cy="1188681"/>
          </a:xfrm>
        </p:spPr>
        <p:txBody>
          <a:bodyPr>
            <a:normAutofit/>
          </a:bodyPr>
          <a:lstStyle/>
          <a:p>
            <a:r>
              <a:rPr lang="en-GB" sz="4000" dirty="0"/>
              <a:t>Regression with </a:t>
            </a:r>
            <a:r>
              <a:rPr lang="en-GB" sz="4000" dirty="0" err="1"/>
              <a:t>Adv</a:t>
            </a:r>
            <a:r>
              <a:rPr lang="en-GB" sz="4000" dirty="0"/>
              <a:t> &amp; </a:t>
            </a:r>
            <a:r>
              <a:rPr lang="en-GB" sz="4000" dirty="0" err="1"/>
              <a:t>Prev</a:t>
            </a:r>
            <a:r>
              <a:rPr lang="en-GB" sz="4000" dirty="0"/>
              <a:t> </a:t>
            </a:r>
            <a:r>
              <a:rPr lang="en-GB" sz="4000" dirty="0" err="1"/>
              <a:t>Adv</a:t>
            </a:r>
            <a:endParaRPr lang="en-GB" sz="4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845736"/>
            <a:ext cx="4039854" cy="453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Is there something good in the model?</a:t>
            </a:r>
          </a:p>
          <a:p>
            <a:endParaRPr lang="en-GB" dirty="0"/>
          </a:p>
          <a:p>
            <a:r>
              <a:rPr lang="en-GB" dirty="0"/>
              <a:t>Is it better than the simple regression?</a:t>
            </a:r>
          </a:p>
          <a:p>
            <a:endParaRPr lang="en-GB" dirty="0"/>
          </a:p>
          <a:p>
            <a:r>
              <a:rPr lang="en-GB" dirty="0"/>
              <a:t>How do you interpret b</a:t>
            </a:r>
            <a:r>
              <a:rPr lang="en-GB" baseline="-25000" dirty="0"/>
              <a:t>0</a:t>
            </a:r>
            <a:r>
              <a:rPr lang="en-GB" dirty="0"/>
              <a:t>, b</a:t>
            </a:r>
            <a:r>
              <a:rPr lang="en-GB" baseline="-25000" dirty="0"/>
              <a:t>1</a:t>
            </a:r>
            <a:r>
              <a:rPr lang="en-GB" dirty="0"/>
              <a:t> and b</a:t>
            </a:r>
            <a:r>
              <a:rPr lang="en-GB" baseline="-25000" dirty="0"/>
              <a:t>2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Are they significantly different from 0?</a:t>
            </a:r>
          </a:p>
        </p:txBody>
      </p:sp>
    </p:spTree>
    <p:extLst>
      <p:ext uri="{BB962C8B-B14F-4D97-AF65-F5344CB8AC3E}">
        <p14:creationId xmlns:p14="http://schemas.microsoft.com/office/powerpoint/2010/main" val="191320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for Multiple Regression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488832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69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0100" y="440118"/>
            <a:ext cx="7543800" cy="828641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Now Add Population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1560" y="1412776"/>
            <a:ext cx="7920880" cy="720079"/>
          </a:xfrm>
        </p:spPr>
        <p:txBody>
          <a:bodyPr/>
          <a:lstStyle/>
          <a:p>
            <a:r>
              <a:rPr lang="en-GB" dirty="0"/>
              <a:t>Why would it make sense to predict sales with population?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40871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23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Output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8650" y="1825626"/>
            <a:ext cx="3886200" cy="3268662"/>
          </a:xfrm>
        </p:spPr>
      </p:pic>
      <p:sp>
        <p:nvSpPr>
          <p:cNvPr id="41779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Is there something good in the model?</a:t>
            </a:r>
          </a:p>
          <a:p>
            <a:pPr lvl="1"/>
            <a:r>
              <a:rPr lang="en-US" altLang="en-US" dirty="0"/>
              <a:t>Yes</a:t>
            </a:r>
          </a:p>
          <a:p>
            <a:pPr lvl="1"/>
            <a:r>
              <a:rPr lang="en-US" altLang="en-US" dirty="0"/>
              <a:t>Based on F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Is it a better model?</a:t>
            </a:r>
          </a:p>
          <a:p>
            <a:pPr lvl="1"/>
            <a:r>
              <a:rPr lang="en-US" altLang="en-US" dirty="0"/>
              <a:t>Yes</a:t>
            </a:r>
          </a:p>
          <a:p>
            <a:pPr lvl="1"/>
            <a:r>
              <a:rPr lang="en-US" altLang="en-US" dirty="0"/>
              <a:t>Based on Adj. R</a:t>
            </a:r>
            <a:r>
              <a:rPr lang="en-US" alt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981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0" y="548680"/>
            <a:ext cx="7543800" cy="1188681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ym typeface="Symbol" pitchFamily="18" charset="2"/>
              </a:rPr>
              <a:t>Which regression is best?</a:t>
            </a:r>
            <a:endParaRPr lang="en-GB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47495"/>
              </p:ext>
            </p:extLst>
          </p:nvPr>
        </p:nvGraphicFramePr>
        <p:xfrm>
          <a:off x="683568" y="1916831"/>
          <a:ext cx="8209285" cy="44888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Newest Variable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Prev. Adv.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Adv.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Pop.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Regression Sum of Squares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107,284,473.98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126,172,892.65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132,416,757.79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Error Sum of Squares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26,876,990.66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7,988,571.98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1,744,706.84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 Sum of Squares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134,161,464.63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134,161,464.63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134,161,464.63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 (sig)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67.859 (.000)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126.353(.000)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379.481(.000)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0" lang="en-US" altLang="en-US" sz="1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0.800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0.940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0.987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Adjusted R</a:t>
                      </a:r>
                      <a:r>
                        <a:rPr kumimoji="0" lang="en-US" alt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0.788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0.933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0.984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7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8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Which Variables Explain Y?</a:t>
            </a:r>
          </a:p>
        </p:txBody>
      </p:sp>
      <p:sp>
        <p:nvSpPr>
          <p:cNvPr id="235529" name="Rectangle 103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41168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Ŷ = b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b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+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3</a:t>
            </a:r>
          </a:p>
          <a:p>
            <a:pPr lvl="1"/>
            <a:r>
              <a:rPr lang="en-US" altLang="en-US" sz="2000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Previous Advertising</a:t>
            </a:r>
          </a:p>
          <a:p>
            <a:pPr lvl="1"/>
            <a:r>
              <a:rPr lang="en-US" altLang="en-US" sz="2000" dirty="0"/>
              <a:t>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Advertising</a:t>
            </a:r>
          </a:p>
          <a:p>
            <a:pPr lvl="1"/>
            <a:r>
              <a:rPr lang="en-US" altLang="en-US" sz="2000" dirty="0"/>
              <a:t>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= Population</a:t>
            </a:r>
          </a:p>
          <a:p>
            <a:pPr lvl="4"/>
            <a:endParaRPr lang="en-US" altLang="en-US" dirty="0"/>
          </a:p>
          <a:p>
            <a:r>
              <a:rPr lang="en-US" altLang="en-US" sz="2400" dirty="0"/>
              <a:t>What does it mean if:</a:t>
            </a:r>
          </a:p>
          <a:p>
            <a:pPr lvl="1"/>
            <a:r>
              <a:rPr lang="en-US" altLang="en-US" sz="2000" dirty="0"/>
              <a:t>Reject H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: b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b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b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= 0 based on F?</a:t>
            </a:r>
          </a:p>
          <a:p>
            <a:pPr lvl="2"/>
            <a:r>
              <a:rPr lang="en-US" altLang="en-US" sz="1600" dirty="0"/>
              <a:t>b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≠ 0? and/or</a:t>
            </a:r>
          </a:p>
          <a:p>
            <a:pPr lvl="2"/>
            <a:r>
              <a:rPr lang="en-US" altLang="en-US" sz="1600" dirty="0"/>
              <a:t>b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≠ 0? and/or</a:t>
            </a:r>
          </a:p>
          <a:p>
            <a:pPr lvl="2"/>
            <a:r>
              <a:rPr lang="en-US" altLang="en-US" sz="1600" dirty="0"/>
              <a:t>b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 ≠ 0? </a:t>
            </a:r>
          </a:p>
          <a:p>
            <a:pPr lvl="1"/>
            <a:r>
              <a:rPr lang="en-US" altLang="en-US" sz="2000" dirty="0"/>
              <a:t>Which one?</a:t>
            </a:r>
          </a:p>
          <a:p>
            <a:r>
              <a:rPr lang="en-US" altLang="en-US" sz="2400" dirty="0"/>
              <a:t>Question: Is b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significantly different from 0?</a:t>
            </a:r>
          </a:p>
        </p:txBody>
      </p:sp>
    </p:spTree>
    <p:extLst>
      <p:ext uri="{BB962C8B-B14F-4D97-AF65-F5344CB8AC3E}">
        <p14:creationId xmlns:p14="http://schemas.microsoft.com/office/powerpoint/2010/main" val="127919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Output: t-statistics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825625"/>
            <a:ext cx="3888432" cy="34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221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B for Population</a:t>
            </a:r>
          </a:p>
          <a:p>
            <a:pPr lvl="1"/>
            <a:r>
              <a:rPr lang="en-US" altLang="en-US" dirty="0"/>
              <a:t>Looks like a very small number</a:t>
            </a:r>
          </a:p>
          <a:p>
            <a:r>
              <a:rPr lang="en-US" altLang="en-US" dirty="0"/>
              <a:t>Question: Is it significantly different from 0?</a:t>
            </a:r>
          </a:p>
        </p:txBody>
      </p:sp>
    </p:spTree>
    <p:extLst>
      <p:ext uri="{BB962C8B-B14F-4D97-AF65-F5344CB8AC3E}">
        <p14:creationId xmlns:p14="http://schemas.microsoft.com/office/powerpoint/2010/main" val="1732437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Output: t-statistics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16832"/>
            <a:ext cx="38862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22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28650" y="3744838"/>
            <a:ext cx="7920879" cy="2592288"/>
          </a:xfrm>
        </p:spPr>
        <p:txBody>
          <a:bodyPr>
            <a:normAutofit/>
          </a:bodyPr>
          <a:lstStyle/>
          <a:p>
            <a:r>
              <a:rPr lang="en-US" altLang="en-US" dirty="0"/>
              <a:t>t-test for single mean built in</a:t>
            </a:r>
          </a:p>
          <a:p>
            <a:r>
              <a:rPr lang="en-US" altLang="en-US" dirty="0"/>
              <a:t>For X</a:t>
            </a:r>
            <a:r>
              <a:rPr lang="en-US" altLang="en-US" baseline="-25000" dirty="0"/>
              <a:t>3</a:t>
            </a:r>
            <a:r>
              <a:rPr lang="en-US" altLang="en-US" dirty="0"/>
              <a:t> = population</a:t>
            </a:r>
          </a:p>
          <a:p>
            <a:pPr lvl="1"/>
            <a:r>
              <a:rPr lang="en-US" altLang="en-US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: b</a:t>
            </a:r>
            <a:r>
              <a:rPr lang="en-US" altLang="en-US" baseline="-25000" dirty="0"/>
              <a:t>3</a:t>
            </a:r>
            <a:r>
              <a:rPr lang="en-US" altLang="en-US" dirty="0"/>
              <a:t> = 0</a:t>
            </a:r>
          </a:p>
          <a:p>
            <a:pPr lvl="1"/>
            <a:r>
              <a:rPr lang="en-US" altLang="en-US" dirty="0"/>
              <a:t>H</a:t>
            </a:r>
            <a:r>
              <a:rPr lang="en-US" altLang="en-US" baseline="-25000" dirty="0"/>
              <a:t>1</a:t>
            </a:r>
            <a:r>
              <a:rPr lang="en-US" altLang="en-US" dirty="0"/>
              <a:t>: b</a:t>
            </a:r>
            <a:r>
              <a:rPr lang="en-US" altLang="en-US" baseline="-25000" dirty="0"/>
              <a:t>3</a:t>
            </a:r>
            <a:r>
              <a:rPr lang="en-US" altLang="en-US" dirty="0"/>
              <a:t> ≠ 0</a:t>
            </a:r>
          </a:p>
          <a:p>
            <a:r>
              <a:rPr lang="en-US" altLang="en-US" dirty="0"/>
              <a:t>Do we reject H</a:t>
            </a:r>
            <a:r>
              <a:rPr lang="en-US" altLang="en-US" baseline="-25000" dirty="0"/>
              <a:t>0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Yes, significantly different from 0 at 5%</a:t>
            </a:r>
          </a:p>
          <a:p>
            <a:r>
              <a:rPr lang="en-US" altLang="en-US" dirty="0"/>
              <a:t>This implies that the variable helps explain Y</a:t>
            </a:r>
          </a:p>
        </p:txBody>
      </p:sp>
    </p:spTree>
    <p:extLst>
      <p:ext uri="{BB962C8B-B14F-4D97-AF65-F5344CB8AC3E}">
        <p14:creationId xmlns:p14="http://schemas.microsoft.com/office/powerpoint/2010/main" val="3059222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Compare Coefficients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3759914"/>
              </p:ext>
            </p:extLst>
          </p:nvPr>
        </p:nvGraphicFramePr>
        <p:xfrm>
          <a:off x="628650" y="1988840"/>
          <a:ext cx="7327728" cy="28068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31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2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Coefficients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+mn-lt"/>
                        </a:rPr>
                        <a:t>Newest Variable</a:t>
                      </a:r>
                      <a:endParaRPr lang="en-GB" sz="2000" b="1" dirty="0">
                        <a:latin typeface="+mn-lt"/>
                      </a:endParaRPr>
                    </a:p>
                  </a:txBody>
                  <a:tcPr marL="51617" marR="51617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93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Previous Advertising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Advertising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Population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4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Previous Advertising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282.832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263.330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269.390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Advertising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121.328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69913" indent="-1206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52513" indent="-1619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519238" indent="-223838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912938" indent="-2301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701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273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845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41738" indent="-230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120.239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Population</a:t>
                      </a: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617" marR="5161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0.101</a:t>
                      </a:r>
                    </a:p>
                  </a:txBody>
                  <a:tcPr marL="51617" marR="5161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2663" name="Rectangle 55"/>
          <p:cNvSpPr>
            <a:spLocks noGrp="1" noChangeArrowheads="1"/>
          </p:cNvSpPr>
          <p:nvPr>
            <p:ph sz="half" idx="2"/>
          </p:nvPr>
        </p:nvSpPr>
        <p:spPr>
          <a:xfrm>
            <a:off x="611560" y="4869160"/>
            <a:ext cx="7920879" cy="1783979"/>
          </a:xfrm>
        </p:spPr>
        <p:txBody>
          <a:bodyPr/>
          <a:lstStyle/>
          <a:p>
            <a:r>
              <a:rPr lang="en-US" altLang="en-US" dirty="0"/>
              <a:t>New coefficients would change predictions</a:t>
            </a:r>
          </a:p>
          <a:p>
            <a:r>
              <a:rPr lang="en-US" altLang="en-US" dirty="0"/>
              <a:t>Very important to include correct variables</a:t>
            </a:r>
          </a:p>
          <a:p>
            <a:pPr lvl="1"/>
            <a:r>
              <a:rPr lang="en-US" altLang="en-US" dirty="0"/>
              <a:t>Why Extra Proviso is present</a:t>
            </a:r>
          </a:p>
        </p:txBody>
      </p:sp>
    </p:spTree>
    <p:extLst>
      <p:ext uri="{BB962C8B-B14F-4D97-AF65-F5344CB8AC3E}">
        <p14:creationId xmlns:p14="http://schemas.microsoft.com/office/powerpoint/2010/main" val="102794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9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Caution: Interpreting Parameters</a:t>
            </a:r>
            <a:endParaRPr lang="en-US" altLang="en-US" dirty="0"/>
          </a:p>
        </p:txBody>
      </p:sp>
      <p:sp>
        <p:nvSpPr>
          <p:cNvPr id="163900" name="Rectangle 60"/>
          <p:cNvSpPr>
            <a:spLocks noGrp="1" noChangeArrowheads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altLang="en-US" dirty="0"/>
              <a:t>Intercept: b</a:t>
            </a:r>
            <a:r>
              <a:rPr lang="en-US" altLang="en-US" baseline="-25000" dirty="0"/>
              <a:t>0</a:t>
            </a:r>
          </a:p>
          <a:p>
            <a:pPr lvl="1"/>
            <a:r>
              <a:rPr lang="en-US" altLang="en-US" dirty="0"/>
              <a:t>In words?</a:t>
            </a:r>
          </a:p>
          <a:p>
            <a:pPr lvl="1"/>
            <a:r>
              <a:rPr lang="en-US" altLang="en-US" dirty="0"/>
              <a:t>Does this make sense?</a:t>
            </a:r>
          </a:p>
          <a:p>
            <a:pPr lvl="1"/>
            <a:r>
              <a:rPr lang="en-US" altLang="en-US" dirty="0"/>
              <a:t>Maybe – but we don’t know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954046"/>
            <a:ext cx="3886200" cy="4094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5845980" y="3950452"/>
            <a:ext cx="1728192" cy="544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796136" y="295667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This is the line we </a:t>
            </a:r>
            <a:r>
              <a:rPr lang="en-GB" sz="1600" dirty="0"/>
              <a:t>estimated</a:t>
            </a:r>
          </a:p>
        </p:txBody>
      </p:sp>
    </p:spTree>
    <p:extLst>
      <p:ext uri="{BB962C8B-B14F-4D97-AF65-F5344CB8AC3E}">
        <p14:creationId xmlns:p14="http://schemas.microsoft.com/office/powerpoint/2010/main" val="14913872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9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Caution: Interpreting Parameters</a:t>
            </a:r>
            <a:endParaRPr lang="en-US" altLang="en-US" dirty="0"/>
          </a:p>
        </p:txBody>
      </p:sp>
      <p:sp>
        <p:nvSpPr>
          <p:cNvPr id="163900" name="Rectangle 60"/>
          <p:cNvSpPr>
            <a:spLocks noGrp="1" noChangeArrowheads="1"/>
          </p:cNvSpPr>
          <p:nvPr>
            <p:ph sz="half" idx="1"/>
          </p:nvPr>
        </p:nvSpPr>
        <p:spPr>
          <a:xfrm>
            <a:off x="822960" y="1907388"/>
            <a:ext cx="3703320" cy="4023360"/>
          </a:xfrm>
        </p:spPr>
        <p:txBody>
          <a:bodyPr anchor="t">
            <a:normAutofit/>
          </a:bodyPr>
          <a:lstStyle/>
          <a:p>
            <a:r>
              <a:rPr lang="en-US" altLang="en-US" sz="2400" dirty="0"/>
              <a:t>Intercept: b</a:t>
            </a:r>
            <a:r>
              <a:rPr lang="en-US" altLang="en-US" sz="2400" baseline="-25000" dirty="0"/>
              <a:t>0</a:t>
            </a:r>
          </a:p>
          <a:p>
            <a:pPr lvl="1"/>
            <a:r>
              <a:rPr lang="en-US" altLang="en-US" sz="2000" dirty="0"/>
              <a:t>In words?</a:t>
            </a:r>
          </a:p>
          <a:p>
            <a:pPr lvl="1"/>
            <a:r>
              <a:rPr lang="en-US" altLang="en-US" sz="2000" dirty="0"/>
              <a:t>Does this make sense?</a:t>
            </a:r>
          </a:p>
          <a:p>
            <a:pPr lvl="1"/>
            <a:r>
              <a:rPr lang="en-US" altLang="en-US" sz="2000" dirty="0"/>
              <a:t>No – 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can not = 0</a:t>
            </a:r>
          </a:p>
          <a:p>
            <a:r>
              <a:rPr lang="en-US" altLang="en-US" sz="2400" dirty="0"/>
              <a:t>Slopes: b</a:t>
            </a:r>
            <a:r>
              <a:rPr lang="en-US" altLang="en-US" sz="2400" baseline="-25000" dirty="0"/>
              <a:t>1</a:t>
            </a:r>
          </a:p>
          <a:p>
            <a:pPr lvl="1"/>
            <a:r>
              <a:rPr lang="en-US" altLang="en-US" sz="2000" dirty="0"/>
              <a:t>Interpretation, in words?</a:t>
            </a:r>
          </a:p>
          <a:p>
            <a:pPr lvl="1"/>
            <a:r>
              <a:rPr lang="en-US" altLang="en-US" sz="2000" dirty="0"/>
              <a:t>If significant:</a:t>
            </a:r>
          </a:p>
          <a:p>
            <a:pPr lvl="2"/>
            <a:r>
              <a:rPr lang="en-US" altLang="en-US" sz="1600" dirty="0"/>
              <a:t>Does not mean a </a:t>
            </a:r>
            <a:r>
              <a:rPr lang="en-US" altLang="en-US" sz="1600" i="1" u="sng" dirty="0"/>
              <a:t>causal</a:t>
            </a:r>
            <a:r>
              <a:rPr lang="en-US" altLang="en-US" sz="1600" dirty="0"/>
              <a:t> relationship exists</a:t>
            </a:r>
          </a:p>
          <a:p>
            <a:pPr lvl="2"/>
            <a:r>
              <a:rPr lang="en-US" altLang="en-US" sz="1600" dirty="0"/>
              <a:t>Does not mean entire relationship is linear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954046"/>
            <a:ext cx="3886200" cy="4094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5534637" y="2735506"/>
            <a:ext cx="2395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The equation applies 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ONLY to this part 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of the curve.</a:t>
            </a:r>
          </a:p>
        </p:txBody>
      </p:sp>
      <p:sp>
        <p:nvSpPr>
          <p:cNvPr id="8" name="Oval 7"/>
          <p:cNvSpPr/>
          <p:nvPr/>
        </p:nvSpPr>
        <p:spPr>
          <a:xfrm>
            <a:off x="5868144" y="3736530"/>
            <a:ext cx="1728192" cy="5445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416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Predictions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916832"/>
            <a:ext cx="7848872" cy="4536503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Ŷ= -4770.205 + 269.390(X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) + 120.239(X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) + 0.101(X</a:t>
            </a:r>
            <a:r>
              <a:rPr lang="en-US" altLang="en-US" sz="2600" baseline="-25000" dirty="0"/>
              <a:t>3</a:t>
            </a:r>
            <a:r>
              <a:rPr lang="en-US" altLang="en-US" sz="2600" dirty="0"/>
              <a:t>)</a:t>
            </a:r>
          </a:p>
          <a:p>
            <a:pPr lvl="1"/>
            <a:r>
              <a:rPr lang="en-US" altLang="en-US" dirty="0"/>
              <a:t>Ŷ  = Predicted sales</a:t>
            </a:r>
          </a:p>
          <a:p>
            <a:pPr lvl="1"/>
            <a:r>
              <a:rPr lang="en-US" altLang="en-US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 = Previous Advertising</a:t>
            </a:r>
          </a:p>
          <a:p>
            <a:pPr lvl="1"/>
            <a:r>
              <a:rPr lang="en-US" altLang="en-US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 = Current Advertising</a:t>
            </a:r>
          </a:p>
          <a:p>
            <a:pPr lvl="1"/>
            <a:r>
              <a:rPr lang="en-US" altLang="en-US" dirty="0"/>
              <a:t>X</a:t>
            </a:r>
            <a:r>
              <a:rPr lang="en-US" altLang="en-US" baseline="-25000" dirty="0"/>
              <a:t>3</a:t>
            </a:r>
            <a:r>
              <a:rPr lang="en-US" altLang="en-US" dirty="0"/>
              <a:t> = Population</a:t>
            </a:r>
          </a:p>
          <a:p>
            <a:r>
              <a:rPr lang="en-US" altLang="en-US" dirty="0"/>
              <a:t>Substitute given values of x</a:t>
            </a:r>
            <a:r>
              <a:rPr lang="en-US" altLang="en-US" baseline="-25000" dirty="0"/>
              <a:t>i</a:t>
            </a:r>
            <a:r>
              <a:rPr lang="en-US" altLang="en-US" dirty="0"/>
              <a:t> into the equation</a:t>
            </a:r>
          </a:p>
          <a:p>
            <a:endParaRPr lang="en-US" altLang="en-US" dirty="0"/>
          </a:p>
          <a:p>
            <a:r>
              <a:rPr lang="en-US" altLang="en-US" dirty="0"/>
              <a:t>Forecast from values from range of sample data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Focus on interpreting coefficients</a:t>
            </a:r>
          </a:p>
          <a:p>
            <a:pPr lvl="1"/>
            <a:r>
              <a:rPr lang="en-US" altLang="en-US" dirty="0"/>
              <a:t>Intercept not always sensible</a:t>
            </a:r>
          </a:p>
        </p:txBody>
      </p:sp>
    </p:spTree>
    <p:extLst>
      <p:ext uri="{BB962C8B-B14F-4D97-AF65-F5344CB8AC3E}">
        <p14:creationId xmlns:p14="http://schemas.microsoft.com/office/powerpoint/2010/main" val="265781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Interpretation of the Coefficients</a:t>
            </a:r>
          </a:p>
        </p:txBody>
      </p:sp>
      <p:sp>
        <p:nvSpPr>
          <p:cNvPr id="24883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/>
              <a:t>Ŷ = b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b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+ … + 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n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endParaRPr lang="en-US" altLang="en-US" sz="2400" baseline="-25000" dirty="0"/>
          </a:p>
          <a:p>
            <a:pPr lvl="4"/>
            <a:endParaRPr lang="en-US" altLang="en-US" sz="1600" dirty="0"/>
          </a:p>
          <a:p>
            <a:r>
              <a:rPr lang="en-US" altLang="en-US" sz="2400" dirty="0"/>
              <a:t>Interpretation</a:t>
            </a:r>
          </a:p>
          <a:p>
            <a:pPr lvl="1"/>
            <a:r>
              <a:rPr lang="en-US" altLang="en-US" sz="2000" dirty="0"/>
              <a:t>b</a:t>
            </a:r>
            <a:r>
              <a:rPr lang="en-US" altLang="en-US" sz="2000" baseline="-25000" dirty="0"/>
              <a:t>0</a:t>
            </a:r>
          </a:p>
          <a:p>
            <a:pPr lvl="2"/>
            <a:r>
              <a:rPr lang="en-US" altLang="en-US" sz="1800" dirty="0"/>
              <a:t>Expected value of Y when all X’s equal 0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Other slope parameters (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/>
              <a:t>’s</a:t>
            </a:r>
            <a:r>
              <a:rPr lang="en-US" altLang="en-US" sz="2000" dirty="0"/>
              <a:t>)</a:t>
            </a:r>
          </a:p>
          <a:p>
            <a:pPr lvl="2"/>
            <a:r>
              <a:rPr lang="en-US" altLang="en-US" sz="1800" dirty="0"/>
              <a:t>Change in Y when X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 changes by 1 unit</a:t>
            </a:r>
          </a:p>
          <a:p>
            <a:pPr lvl="2"/>
            <a:r>
              <a:rPr lang="en-US" altLang="en-US" sz="1800" dirty="0"/>
              <a:t>And “the other X’s remain constant”</a:t>
            </a:r>
          </a:p>
          <a:p>
            <a:pPr lvl="3"/>
            <a:r>
              <a:rPr lang="en-US" altLang="en-US" sz="1600" dirty="0"/>
              <a:t>This Extra Proviso very important</a:t>
            </a:r>
          </a:p>
          <a:p>
            <a:pPr lvl="3"/>
            <a:r>
              <a:rPr lang="en-US" altLang="en-US" sz="1600" dirty="0"/>
              <a:t>Estimates of </a:t>
            </a:r>
            <a:r>
              <a:rPr lang="en-US" altLang="en-US" sz="1600" dirty="0" err="1"/>
              <a:t>b</a:t>
            </a:r>
            <a:r>
              <a:rPr lang="en-US" altLang="en-US" sz="1600" baseline="-25000" dirty="0" err="1"/>
              <a:t>i</a:t>
            </a:r>
            <a:r>
              <a:rPr lang="en-US" altLang="en-US" sz="1600" dirty="0" err="1"/>
              <a:t>’s</a:t>
            </a:r>
            <a:r>
              <a:rPr lang="en-US" altLang="en-US" sz="1600" dirty="0"/>
              <a:t> depend on which X’s are included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03648" y="4797152"/>
            <a:ext cx="4896544" cy="50405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4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 Restaurant.sav in SPSS</a:t>
            </a:r>
            <a:endParaRPr lang="en-GB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0865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115"/>
            <a:ext cx="7886700" cy="1325563"/>
          </a:xfrm>
        </p:spPr>
        <p:txBody>
          <a:bodyPr/>
          <a:lstStyle/>
          <a:p>
            <a:r>
              <a:rPr lang="en-GB" dirty="0"/>
              <a:t>Recreate Correlations Table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47" y="2132856"/>
            <a:ext cx="3865605" cy="295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447" y="2132856"/>
            <a:ext cx="3865605" cy="295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7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49" y="620688"/>
            <a:ext cx="7886700" cy="1325563"/>
          </a:xfrm>
        </p:spPr>
        <p:txBody>
          <a:bodyPr/>
          <a:lstStyle/>
          <a:p>
            <a:r>
              <a:rPr lang="en-GB" dirty="0"/>
              <a:t>Looks Familiar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0162" y="2234406"/>
            <a:ext cx="65436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3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Simple Regression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0848"/>
            <a:ext cx="3886200" cy="3033064"/>
          </a:xfrm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60848"/>
            <a:ext cx="3886200" cy="3033064"/>
          </a:xfrm>
        </p:spPr>
      </p:pic>
    </p:spTree>
    <p:extLst>
      <p:ext uri="{BB962C8B-B14F-4D97-AF65-F5344CB8AC3E}">
        <p14:creationId xmlns:p14="http://schemas.microsoft.com/office/powerpoint/2010/main" val="213690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8" name="Rectangle 8"/>
          <p:cNvSpPr>
            <a:spLocks noGrp="1" noChangeArrowheads="1"/>
          </p:cNvSpPr>
          <p:nvPr>
            <p:ph type="title"/>
          </p:nvPr>
        </p:nvSpPr>
        <p:spPr>
          <a:xfrm>
            <a:off x="628650" y="296114"/>
            <a:ext cx="7886700" cy="1325563"/>
          </a:xfrm>
        </p:spPr>
        <p:txBody>
          <a:bodyPr/>
          <a:lstStyle/>
          <a:p>
            <a:r>
              <a:rPr lang="en-US" altLang="en-US"/>
              <a:t>Viewing Output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8650" y="1621678"/>
            <a:ext cx="3886200" cy="3823546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</a:t>
            </a:r>
          </a:p>
          <a:p>
            <a:r>
              <a:rPr lang="en-GB" dirty="0"/>
              <a:t>R</a:t>
            </a:r>
            <a:r>
              <a:rPr lang="en-GB" baseline="30000" dirty="0"/>
              <a:t>2</a:t>
            </a:r>
          </a:p>
          <a:p>
            <a:r>
              <a:rPr lang="en-GB" dirty="0"/>
              <a:t>Std. Error of Estimate</a:t>
            </a:r>
          </a:p>
          <a:p>
            <a:r>
              <a:rPr lang="en-GB" dirty="0"/>
              <a:t>TSS</a:t>
            </a:r>
          </a:p>
          <a:p>
            <a:r>
              <a:rPr lang="en-GB" dirty="0"/>
              <a:t>SSE (Residual)</a:t>
            </a:r>
          </a:p>
          <a:p>
            <a:r>
              <a:rPr lang="en-GB" dirty="0"/>
              <a:t>MSE</a:t>
            </a:r>
          </a:p>
          <a:p>
            <a:r>
              <a:rPr lang="en-GB" dirty="0"/>
              <a:t>Estimates</a:t>
            </a:r>
          </a:p>
          <a:p>
            <a:pPr lvl="1"/>
            <a:r>
              <a:rPr lang="en-GB" dirty="0"/>
              <a:t>b</a:t>
            </a:r>
            <a:r>
              <a:rPr lang="en-GB" baseline="-25000" dirty="0"/>
              <a:t>0</a:t>
            </a:r>
            <a:r>
              <a:rPr lang="en-GB" dirty="0"/>
              <a:t>, b</a:t>
            </a:r>
            <a:r>
              <a:rPr lang="en-GB" baseline="-25000" dirty="0"/>
              <a:t>1</a:t>
            </a:r>
          </a:p>
          <a:p>
            <a:pPr lvl="1"/>
            <a:r>
              <a:rPr lang="en-GB" dirty="0"/>
              <a:t>Interpretation?</a:t>
            </a:r>
          </a:p>
          <a:p>
            <a:r>
              <a:rPr lang="en-GB" dirty="0"/>
              <a:t>What to add next?</a:t>
            </a:r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4725144"/>
            <a:ext cx="3744417" cy="1192778"/>
            <a:chOff x="1115615" y="5229200"/>
            <a:chExt cx="3744417" cy="1192778"/>
          </a:xfrm>
        </p:grpSpPr>
        <p:sp>
          <p:nvSpPr>
            <p:cNvPr id="2" name="TextBox 1"/>
            <p:cNvSpPr txBox="1"/>
            <p:nvPr/>
          </p:nvSpPr>
          <p:spPr>
            <a:xfrm>
              <a:off x="1115615" y="6052646"/>
              <a:ext cx="328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Note: p-value labelled Sig. in SPSS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4644008" y="5229200"/>
              <a:ext cx="216024" cy="82344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79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Current Advertising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0357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2006</Words>
  <Application>Microsoft Office PowerPoint</Application>
  <PresentationFormat>On-screen Show (4:3)</PresentationFormat>
  <Paragraphs>395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Multiple Regression SPSS</vt:lpstr>
      <vt:lpstr>Process for Multiple Regression</vt:lpstr>
      <vt:lpstr>Interpretation of the Coefficients</vt:lpstr>
      <vt:lpstr>Open Restaurant.sav in SPSS</vt:lpstr>
      <vt:lpstr>Recreate Correlations Table</vt:lpstr>
      <vt:lpstr>Looks Familiar</vt:lpstr>
      <vt:lpstr>Create Simple Regression</vt:lpstr>
      <vt:lpstr>Viewing Output</vt:lpstr>
      <vt:lpstr>Add Current Advertising</vt:lpstr>
      <vt:lpstr>How the Extra Proviso works</vt:lpstr>
      <vt:lpstr>Regression Output</vt:lpstr>
      <vt:lpstr>Statistics</vt:lpstr>
      <vt:lpstr>R2</vt:lpstr>
      <vt:lpstr>Accounting for N and Parameters Adjusted R2:  Is this a good / better model? </vt:lpstr>
      <vt:lpstr>R2 Versus Adjusted R2</vt:lpstr>
      <vt:lpstr>Regression Output - Coefficients</vt:lpstr>
      <vt:lpstr>The F-Statistic</vt:lpstr>
      <vt:lpstr>Quick Review</vt:lpstr>
      <vt:lpstr>Regression with Adv &amp; Prev Adv</vt:lpstr>
      <vt:lpstr>Now Add Population</vt:lpstr>
      <vt:lpstr>New Output</vt:lpstr>
      <vt:lpstr>Which regression is best?</vt:lpstr>
      <vt:lpstr>Which Variables Explain Y?</vt:lpstr>
      <vt:lpstr>Output: t-statistics</vt:lpstr>
      <vt:lpstr>Output: t-statistics</vt:lpstr>
      <vt:lpstr>Compare Coefficients</vt:lpstr>
      <vt:lpstr>Caution: Interpreting Parameters</vt:lpstr>
      <vt:lpstr>Caution: Interpreting Parameters</vt:lpstr>
      <vt:lpstr>Predictions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BMKT708 – Quantitative Analysis for Marketing Management</dc:title>
  <dc:creator>Ann Thapar</dc:creator>
  <cp:lastModifiedBy>Ann Thapar</cp:lastModifiedBy>
  <cp:revision>100</cp:revision>
  <dcterms:created xsi:type="dcterms:W3CDTF">2015-10-12T09:38:02Z</dcterms:created>
  <dcterms:modified xsi:type="dcterms:W3CDTF">2020-09-19T23:36:16Z</dcterms:modified>
</cp:coreProperties>
</file>