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96" r:id="rId2"/>
    <p:sldId id="416" r:id="rId3"/>
    <p:sldId id="406" r:id="rId4"/>
    <p:sldId id="407" r:id="rId5"/>
    <p:sldId id="408" r:id="rId6"/>
    <p:sldId id="409" r:id="rId7"/>
    <p:sldId id="417" r:id="rId8"/>
    <p:sldId id="410" r:id="rId9"/>
    <p:sldId id="411" r:id="rId10"/>
    <p:sldId id="414" r:id="rId11"/>
    <p:sldId id="412" r:id="rId12"/>
    <p:sldId id="413" r:id="rId13"/>
    <p:sldId id="41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261" autoAdjust="0"/>
  </p:normalViewPr>
  <p:slideViewPr>
    <p:cSldViewPr snapToGrid="0">
      <p:cViewPr varScale="1">
        <p:scale>
          <a:sx n="56" d="100"/>
          <a:sy n="56" d="100"/>
        </p:scale>
        <p:origin x="348" y="40"/>
      </p:cViewPr>
      <p:guideLst/>
    </p:cSldViewPr>
  </p:slideViewPr>
  <p:notesTextViewPr>
    <p:cViewPr>
      <p:scale>
        <a:sx n="1" d="1"/>
        <a:sy n="1" d="1"/>
      </p:scale>
      <p:origin x="0" y="0"/>
    </p:cViewPr>
  </p:notesTextViewPr>
  <p:sorterViewPr>
    <p:cViewPr>
      <p:scale>
        <a:sx n="140" d="100"/>
        <a:sy n="140" d="100"/>
      </p:scale>
      <p:origin x="0" y="-17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4CAF47-604A-4586-B056-6E348BBDE138}" type="datetimeFigureOut">
              <a:rPr lang="en-GB" smtClean="0"/>
              <a:t>22/09/2020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0E2544-4566-44B4-ADE3-70DFD24473FC}" type="slidenum">
              <a:rPr lang="en-GB" smtClean="0"/>
              <a:t>‹#›</a:t>
            </a:fld>
            <a:endParaRPr lang="en-GB"/>
          </a:p>
        </p:txBody>
      </p:sp>
    </p:spTree>
    <p:extLst>
      <p:ext uri="{BB962C8B-B14F-4D97-AF65-F5344CB8AC3E}">
        <p14:creationId xmlns:p14="http://schemas.microsoft.com/office/powerpoint/2010/main" val="209140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80E2544-4566-44B4-ADE3-70DFD24473FC}" type="slidenum">
              <a:rPr lang="en-GB" smtClean="0"/>
              <a:t>2</a:t>
            </a:fld>
            <a:endParaRPr lang="en-GB"/>
          </a:p>
        </p:txBody>
      </p:sp>
    </p:spTree>
    <p:extLst>
      <p:ext uri="{BB962C8B-B14F-4D97-AF65-F5344CB8AC3E}">
        <p14:creationId xmlns:p14="http://schemas.microsoft.com/office/powerpoint/2010/main" val="886351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Inference paradigm </a:t>
            </a:r>
          </a:p>
          <a:p>
            <a:r>
              <a:rPr lang="en-GB" dirty="0"/>
              <a:t>Another e.g. how variables such as price , location of store competitor’s price etc may affect the probability of purchasing a particular product?</a:t>
            </a:r>
          </a:p>
          <a:p>
            <a:r>
              <a:rPr lang="en-GB" dirty="0"/>
              <a:t>Some modelling could be conducted for both inference and prediction – e.g. Real estate </a:t>
            </a:r>
            <a:r>
              <a:rPr lang="en-GB" dirty="0" err="1"/>
              <a:t>eg</a:t>
            </a:r>
            <a:r>
              <a:rPr lang="en-GB" dirty="0"/>
              <a:t>- how much EXTRA is a house worth if it overlooks a lake? - = inference problem but if are interested in predicting the value of a given its characteristic is it over or under priced? == Prediction problem.</a:t>
            </a:r>
          </a:p>
        </p:txBody>
      </p:sp>
      <p:sp>
        <p:nvSpPr>
          <p:cNvPr id="4" name="Slide Number Placeholder 3"/>
          <p:cNvSpPr>
            <a:spLocks noGrp="1"/>
          </p:cNvSpPr>
          <p:nvPr>
            <p:ph type="sldNum" sz="quarter" idx="5"/>
          </p:nvPr>
        </p:nvSpPr>
        <p:spPr/>
        <p:txBody>
          <a:bodyPr/>
          <a:lstStyle/>
          <a:p>
            <a:fld id="{B80E2544-4566-44B4-ADE3-70DFD24473FC}" type="slidenum">
              <a:rPr lang="en-GB" smtClean="0"/>
              <a:t>3</a:t>
            </a:fld>
            <a:endParaRPr lang="en-GB"/>
          </a:p>
        </p:txBody>
      </p:sp>
    </p:spTree>
    <p:extLst>
      <p:ext uri="{BB962C8B-B14F-4D97-AF65-F5344CB8AC3E}">
        <p14:creationId xmlns:p14="http://schemas.microsoft.com/office/powerpoint/2010/main" val="548360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80E2544-4566-44B4-ADE3-70DFD24473FC}" type="slidenum">
              <a:rPr lang="en-GB" smtClean="0"/>
              <a:t>6</a:t>
            </a:fld>
            <a:endParaRPr lang="en-GB"/>
          </a:p>
        </p:txBody>
      </p:sp>
    </p:spTree>
    <p:extLst>
      <p:ext uri="{BB962C8B-B14F-4D97-AF65-F5344CB8AC3E}">
        <p14:creationId xmlns:p14="http://schemas.microsoft.com/office/powerpoint/2010/main" val="2131090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the non parametric fit has produced a remarkably accurate estimate of the truth f as shown in the yellow figure.</a:t>
            </a:r>
          </a:p>
          <a:p>
            <a:r>
              <a:rPr lang="en-GB" dirty="0"/>
              <a:t>A </a:t>
            </a:r>
            <a:r>
              <a:rPr lang="en-GB" dirty="0" err="1"/>
              <a:t>a</a:t>
            </a:r>
            <a:r>
              <a:rPr lang="en-GB" dirty="0"/>
              <a:t> thin plate spline is used to estimate F. This approach does not impose any pre specified model on f. instead it attempts to produce an estimate for F that is as close as possible to the observed data see yellow graph. However this is an example of overfitting the data. It is an undesirable situation because the fit obtained will not yield accurate estimates on new observations that were not part of the training data set. We will discuss these at a later stage. </a:t>
            </a:r>
          </a:p>
          <a:p>
            <a:r>
              <a:rPr lang="en-GB" dirty="0"/>
              <a:t>. The resulting estimate fits the observed data perfectly. However this spline fit is far more variable than the true function F. The resulting estimate </a:t>
            </a:r>
          </a:p>
        </p:txBody>
      </p:sp>
      <p:sp>
        <p:nvSpPr>
          <p:cNvPr id="4" name="Slide Number Placeholder 3"/>
          <p:cNvSpPr>
            <a:spLocks noGrp="1"/>
          </p:cNvSpPr>
          <p:nvPr>
            <p:ph type="sldNum" sz="quarter" idx="5"/>
          </p:nvPr>
        </p:nvSpPr>
        <p:spPr/>
        <p:txBody>
          <a:bodyPr/>
          <a:lstStyle/>
          <a:p>
            <a:fld id="{B80E2544-4566-44B4-ADE3-70DFD24473FC}" type="slidenum">
              <a:rPr lang="en-GB" smtClean="0"/>
              <a:t>11</a:t>
            </a:fld>
            <a:endParaRPr lang="en-GB"/>
          </a:p>
        </p:txBody>
      </p:sp>
    </p:spTree>
    <p:extLst>
      <p:ext uri="{BB962C8B-B14F-4D97-AF65-F5344CB8AC3E}">
        <p14:creationId xmlns:p14="http://schemas.microsoft.com/office/powerpoint/2010/main" val="2907338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Why use a more restrictive method instead of a flexible approach?</a:t>
            </a:r>
          </a:p>
          <a:p>
            <a:pPr marL="171450" indent="-171450">
              <a:buFont typeface="Arial" panose="020B0604020202020204" pitchFamily="34" charset="0"/>
              <a:buChar char="•"/>
            </a:pPr>
            <a:r>
              <a:rPr lang="en-GB" dirty="0"/>
              <a:t>Reasons include that we may mainly be interested in inference</a:t>
            </a:r>
          </a:p>
          <a:p>
            <a:pPr marL="171450" indent="-171450">
              <a:buFont typeface="Arial" panose="020B0604020202020204" pitchFamily="34" charset="0"/>
              <a:buChar char="•"/>
            </a:pPr>
            <a:r>
              <a:rPr lang="en-GB" dirty="0"/>
              <a:t>We may want restrictive models as they are much more interpretable.  </a:t>
            </a:r>
            <a:r>
              <a:rPr lang="en-GB" dirty="0" err="1"/>
              <a:t>E.g.the</a:t>
            </a:r>
            <a:r>
              <a:rPr lang="en-GB" dirty="0"/>
              <a:t> linear model may be good choice since it's easy to understand the relationship between Y and X1, X2 …..XP. </a:t>
            </a:r>
          </a:p>
          <a:p>
            <a:pPr marL="0" indent="0">
              <a:buFont typeface="Arial" panose="020B0604020202020204" pitchFamily="34" charset="0"/>
              <a:buNone/>
            </a:pPr>
            <a:r>
              <a:rPr lang="en-GB" dirty="0"/>
              <a:t>In contrast very flexible approaches such as spine's and the boosting methods can lead two such complicated estimates of x that it is difficult to understand how any individual predictor is associated with the response. Note the least square regression model is relatively inflexible but quite interpretable. </a:t>
            </a:r>
          </a:p>
        </p:txBody>
      </p:sp>
      <p:sp>
        <p:nvSpPr>
          <p:cNvPr id="4" name="Slide Number Placeholder 3"/>
          <p:cNvSpPr>
            <a:spLocks noGrp="1"/>
          </p:cNvSpPr>
          <p:nvPr>
            <p:ph type="sldNum" sz="quarter" idx="5"/>
          </p:nvPr>
        </p:nvSpPr>
        <p:spPr/>
        <p:txBody>
          <a:bodyPr/>
          <a:lstStyle/>
          <a:p>
            <a:fld id="{B80E2544-4566-44B4-ADE3-70DFD24473FC}" type="slidenum">
              <a:rPr lang="en-GB" smtClean="0"/>
              <a:t>12</a:t>
            </a:fld>
            <a:endParaRPr lang="en-GB"/>
          </a:p>
        </p:txBody>
      </p:sp>
    </p:spTree>
    <p:extLst>
      <p:ext uri="{BB962C8B-B14F-4D97-AF65-F5344CB8AC3E}">
        <p14:creationId xmlns:p14="http://schemas.microsoft.com/office/powerpoint/2010/main" val="2564429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80E2544-4566-44B4-ADE3-70DFD24473FC}" type="slidenum">
              <a:rPr lang="en-GB" smtClean="0"/>
              <a:t>13</a:t>
            </a:fld>
            <a:endParaRPr lang="en-GB"/>
          </a:p>
        </p:txBody>
      </p:sp>
    </p:spTree>
    <p:extLst>
      <p:ext uri="{BB962C8B-B14F-4D97-AF65-F5344CB8AC3E}">
        <p14:creationId xmlns:p14="http://schemas.microsoft.com/office/powerpoint/2010/main" val="4150742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6CE6A-FFDD-4545-ADC2-E4CA4E038C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0F54467-EE3A-424B-89F5-3B84AB2257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307ABF4-B7A4-45A4-800D-92CA9B1EBB76}"/>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0A99D42E-7BD4-4015-9AA0-CA2FC972B0C3}"/>
              </a:ext>
            </a:extLst>
          </p:cNvPr>
          <p:cNvSpPr>
            <a:spLocks noGrp="1"/>
          </p:cNvSpPr>
          <p:nvPr>
            <p:ph type="ftr" sz="quarter" idx="11"/>
          </p:nvPr>
        </p:nvSpPr>
        <p:spPr/>
        <p:txBody>
          <a:bodyPr/>
          <a:lstStyle/>
          <a:p>
            <a:r>
              <a:rPr lang="en-GB"/>
              <a:t>Ann Thapar 2020</a:t>
            </a:r>
          </a:p>
        </p:txBody>
      </p:sp>
      <p:sp>
        <p:nvSpPr>
          <p:cNvPr id="6" name="Slide Number Placeholder 5">
            <a:extLst>
              <a:ext uri="{FF2B5EF4-FFF2-40B4-BE49-F238E27FC236}">
                <a16:creationId xmlns:a16="http://schemas.microsoft.com/office/drawing/2014/main" id="{A097E063-9AA9-4F19-A2A3-37C2BA3C40AF}"/>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209486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5DD3-E039-4D21-A013-7A3000872E4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994F3A-FE2D-44A7-9C41-22446D8D0E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63AAAE-CC91-4705-945E-F314FF9225F4}"/>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ADF7A579-F71B-4D4A-BC4A-31AF9A3CCC65}"/>
              </a:ext>
            </a:extLst>
          </p:cNvPr>
          <p:cNvSpPr>
            <a:spLocks noGrp="1"/>
          </p:cNvSpPr>
          <p:nvPr>
            <p:ph type="ftr" sz="quarter" idx="11"/>
          </p:nvPr>
        </p:nvSpPr>
        <p:spPr/>
        <p:txBody>
          <a:bodyPr/>
          <a:lstStyle/>
          <a:p>
            <a:r>
              <a:rPr lang="en-GB"/>
              <a:t>Ann Thapar 2020</a:t>
            </a:r>
          </a:p>
        </p:txBody>
      </p:sp>
      <p:sp>
        <p:nvSpPr>
          <p:cNvPr id="6" name="Slide Number Placeholder 5">
            <a:extLst>
              <a:ext uri="{FF2B5EF4-FFF2-40B4-BE49-F238E27FC236}">
                <a16:creationId xmlns:a16="http://schemas.microsoft.com/office/drawing/2014/main" id="{E9721AB8-82E4-49A3-B543-B512D8F87F53}"/>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3863326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2A3C7-1B2B-4785-A5AC-B60FF8E0FB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99D510D-5E70-4949-A789-6FC82D60FF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A89570-0E65-49D8-9DE7-2D599C434891}"/>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4B172510-6CD5-4108-BF56-5D0F5DCF742C}"/>
              </a:ext>
            </a:extLst>
          </p:cNvPr>
          <p:cNvSpPr>
            <a:spLocks noGrp="1"/>
          </p:cNvSpPr>
          <p:nvPr>
            <p:ph type="ftr" sz="quarter" idx="11"/>
          </p:nvPr>
        </p:nvSpPr>
        <p:spPr/>
        <p:txBody>
          <a:bodyPr/>
          <a:lstStyle/>
          <a:p>
            <a:r>
              <a:rPr lang="en-GB"/>
              <a:t>Ann Thapar 2020</a:t>
            </a:r>
          </a:p>
        </p:txBody>
      </p:sp>
      <p:sp>
        <p:nvSpPr>
          <p:cNvPr id="6" name="Slide Number Placeholder 5">
            <a:extLst>
              <a:ext uri="{FF2B5EF4-FFF2-40B4-BE49-F238E27FC236}">
                <a16:creationId xmlns:a16="http://schemas.microsoft.com/office/drawing/2014/main" id="{30EAFCCA-7CD8-439A-BC1F-7B22F45513E9}"/>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3374558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4">
    <p:bg>
      <p:bgPr>
        <a:solidFill>
          <a:srgbClr val="108480"/>
        </a:solidFill>
        <a:effectLst/>
      </p:bgPr>
    </p:bg>
    <p:spTree>
      <p:nvGrpSpPr>
        <p:cNvPr id="1" name=""/>
        <p:cNvGrpSpPr/>
        <p:nvPr/>
      </p:nvGrpSpPr>
      <p:grpSpPr>
        <a:xfrm>
          <a:off x="0" y="0"/>
          <a:ext cx="0" cy="0"/>
          <a:chOff x="0" y="0"/>
          <a:chExt cx="0" cy="0"/>
        </a:xfrm>
      </p:grpSpPr>
      <p:sp>
        <p:nvSpPr>
          <p:cNvPr id="7" name="Text Placeholder 11"/>
          <p:cNvSpPr>
            <a:spLocks noGrp="1"/>
          </p:cNvSpPr>
          <p:nvPr>
            <p:ph type="body" sz="quarter" idx="15" hasCustomPrompt="1"/>
          </p:nvPr>
        </p:nvSpPr>
        <p:spPr>
          <a:xfrm>
            <a:off x="407988" y="1726644"/>
            <a:ext cx="3959225" cy="1702356"/>
          </a:xfrm>
        </p:spPr>
        <p:txBody>
          <a:bodyPr lIns="0" tIns="0" rIns="0" bIns="0" anchor="b">
            <a:noAutofit/>
          </a:bodyPr>
          <a:lstStyle>
            <a:lvl1pPr marL="0" indent="0">
              <a:buNone/>
              <a:defRPr sz="3600" b="1" i="0" baseline="0">
                <a:solidFill>
                  <a:schemeClr val="bg1"/>
                </a:solidFill>
                <a:latin typeface="+mn-lt"/>
                <a:ea typeface="Arial" charset="0"/>
                <a:cs typeface="Arial" charset="0"/>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PRESENTATION TITLE GOES HERE</a:t>
            </a:r>
          </a:p>
        </p:txBody>
      </p:sp>
      <p:sp>
        <p:nvSpPr>
          <p:cNvPr id="9" name="Text Placeholder 4"/>
          <p:cNvSpPr>
            <a:spLocks noGrp="1"/>
          </p:cNvSpPr>
          <p:nvPr>
            <p:ph type="body" sz="quarter" idx="12" hasCustomPrompt="1"/>
          </p:nvPr>
        </p:nvSpPr>
        <p:spPr>
          <a:xfrm>
            <a:off x="407987" y="333376"/>
            <a:ext cx="3959226" cy="1393268"/>
          </a:xfrm>
        </p:spPr>
        <p:txBody>
          <a:bodyPr lIns="0" tIns="0" rIns="0" bIns="0" anchor="b">
            <a:noAutofit/>
          </a:bodyPr>
          <a:lstStyle>
            <a:lvl1pPr marL="0" indent="0">
              <a:buNone/>
              <a:defRPr sz="2000" b="1" baseline="0">
                <a:solidFill>
                  <a:schemeClr val="bg1"/>
                </a:solidFill>
                <a:latin typeface="+mn-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MONTH 2020</a:t>
            </a:r>
          </a:p>
        </p:txBody>
      </p:sp>
      <p:pic>
        <p:nvPicPr>
          <p:cNvPr id="3" name="Picture 2"/>
          <p:cNvPicPr>
            <a:picLocks noChangeAspect="1"/>
          </p:cNvPicPr>
          <p:nvPr userDrawn="1"/>
        </p:nvPicPr>
        <p:blipFill rotWithShape="1">
          <a:blip r:embed="rId2"/>
          <a:srcRect r="1389" b="18059"/>
          <a:stretch/>
        </p:blipFill>
        <p:spPr>
          <a:xfrm>
            <a:off x="4367213" y="1654930"/>
            <a:ext cx="7824786" cy="5203070"/>
          </a:xfrm>
          <a:prstGeom prst="rect">
            <a:avLst/>
          </a:prstGeom>
        </p:spPr>
      </p:pic>
      <p:cxnSp>
        <p:nvCxnSpPr>
          <p:cNvPr id="11" name="Straight Connector 10">
            <a:extLst>
              <a:ext uri="{FF2B5EF4-FFF2-40B4-BE49-F238E27FC236}">
                <a16:creationId xmlns:a16="http://schemas.microsoft.com/office/drawing/2014/main" id="{D9F266CC-B6DE-8445-AB7B-F678963DD646}"/>
              </a:ext>
            </a:extLst>
          </p:cNvPr>
          <p:cNvCxnSpPr>
            <a:cxnSpLocks/>
          </p:cNvCxnSpPr>
          <p:nvPr userDrawn="1"/>
        </p:nvCxnSpPr>
        <p:spPr>
          <a:xfrm flipH="1">
            <a:off x="407988" y="4038716"/>
            <a:ext cx="441646"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9140" y="4305975"/>
            <a:ext cx="2195512" cy="521045"/>
          </a:xfrm>
          <a:prstGeom prst="rect">
            <a:avLst/>
          </a:prstGeom>
        </p:spPr>
      </p:pic>
    </p:spTree>
    <p:extLst>
      <p:ext uri="{BB962C8B-B14F-4D97-AF65-F5344CB8AC3E}">
        <p14:creationId xmlns:p14="http://schemas.microsoft.com/office/powerpoint/2010/main" val="3910032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29779-5B61-4C12-AC59-A364B92C01C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250C0F-0464-4534-867F-CAF160F4FC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4CEDCA-9657-4E87-A166-111A4A49D711}"/>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D35FA4A4-3D4B-499D-BCCD-371672DE6EDA}"/>
              </a:ext>
            </a:extLst>
          </p:cNvPr>
          <p:cNvSpPr>
            <a:spLocks noGrp="1"/>
          </p:cNvSpPr>
          <p:nvPr>
            <p:ph type="ftr" sz="quarter" idx="11"/>
          </p:nvPr>
        </p:nvSpPr>
        <p:spPr/>
        <p:txBody>
          <a:bodyPr/>
          <a:lstStyle/>
          <a:p>
            <a:r>
              <a:rPr lang="en-GB"/>
              <a:t>Ann Thapar 2020</a:t>
            </a:r>
          </a:p>
        </p:txBody>
      </p:sp>
      <p:sp>
        <p:nvSpPr>
          <p:cNvPr id="6" name="Slide Number Placeholder 5">
            <a:extLst>
              <a:ext uri="{FF2B5EF4-FFF2-40B4-BE49-F238E27FC236}">
                <a16:creationId xmlns:a16="http://schemas.microsoft.com/office/drawing/2014/main" id="{445AD678-1748-4AC4-A66F-4E9D2C6FD324}"/>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369300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54EBF-AFEC-47E9-B2B9-E6DCF59DA7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38E9E4F-341B-440B-BAE9-F048D09F76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F11C97-336A-45AC-84CC-86E46F4A4734}"/>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326CD55C-948C-43E9-80EC-725C99C053B7}"/>
              </a:ext>
            </a:extLst>
          </p:cNvPr>
          <p:cNvSpPr>
            <a:spLocks noGrp="1"/>
          </p:cNvSpPr>
          <p:nvPr>
            <p:ph type="ftr" sz="quarter" idx="11"/>
          </p:nvPr>
        </p:nvSpPr>
        <p:spPr/>
        <p:txBody>
          <a:bodyPr/>
          <a:lstStyle/>
          <a:p>
            <a:r>
              <a:rPr lang="en-GB"/>
              <a:t>Ann Thapar 2020</a:t>
            </a:r>
          </a:p>
        </p:txBody>
      </p:sp>
      <p:sp>
        <p:nvSpPr>
          <p:cNvPr id="6" name="Slide Number Placeholder 5">
            <a:extLst>
              <a:ext uri="{FF2B5EF4-FFF2-40B4-BE49-F238E27FC236}">
                <a16:creationId xmlns:a16="http://schemas.microsoft.com/office/drawing/2014/main" id="{4E7BA77E-5D86-40E4-B8E6-F1CDF3B539E4}"/>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3116041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C7637-7662-4647-A63B-7A970AF906B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38AF197-48BD-4E34-BBBA-AE982F8746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6B1BBFD-EB82-490A-BE68-AD6DEA0E0C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2C35A49-29C1-4633-B1E5-7AF5508C0672}"/>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DFB9C21C-C669-401F-A876-65686D4FE928}"/>
              </a:ext>
            </a:extLst>
          </p:cNvPr>
          <p:cNvSpPr>
            <a:spLocks noGrp="1"/>
          </p:cNvSpPr>
          <p:nvPr>
            <p:ph type="ftr" sz="quarter" idx="11"/>
          </p:nvPr>
        </p:nvSpPr>
        <p:spPr/>
        <p:txBody>
          <a:bodyPr/>
          <a:lstStyle/>
          <a:p>
            <a:r>
              <a:rPr lang="en-GB"/>
              <a:t>Ann Thapar 2020</a:t>
            </a:r>
          </a:p>
        </p:txBody>
      </p:sp>
      <p:sp>
        <p:nvSpPr>
          <p:cNvPr id="7" name="Slide Number Placeholder 6">
            <a:extLst>
              <a:ext uri="{FF2B5EF4-FFF2-40B4-BE49-F238E27FC236}">
                <a16:creationId xmlns:a16="http://schemas.microsoft.com/office/drawing/2014/main" id="{3195FDDD-77EB-4B0A-AB2B-831FC39DAAF5}"/>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2401360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3C565-8764-4AFA-9CB7-48A0C7FDE5E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EABD743-A354-4D89-9E6E-5E5F17B373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D79311-004D-4A61-9E0C-FB714F3953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5BF68E1-68F3-4A94-B8D4-19B171AF4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8E8C0C-6505-4869-A234-69FBFD0D43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2F7611-2947-475B-859F-549453050879}"/>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AB6D9C81-4FFF-45BC-B395-8DB4FCE0A054}"/>
              </a:ext>
            </a:extLst>
          </p:cNvPr>
          <p:cNvSpPr>
            <a:spLocks noGrp="1"/>
          </p:cNvSpPr>
          <p:nvPr>
            <p:ph type="ftr" sz="quarter" idx="11"/>
          </p:nvPr>
        </p:nvSpPr>
        <p:spPr/>
        <p:txBody>
          <a:bodyPr/>
          <a:lstStyle/>
          <a:p>
            <a:r>
              <a:rPr lang="en-GB"/>
              <a:t>Ann Thapar 2020</a:t>
            </a:r>
          </a:p>
        </p:txBody>
      </p:sp>
      <p:sp>
        <p:nvSpPr>
          <p:cNvPr id="9" name="Slide Number Placeholder 8">
            <a:extLst>
              <a:ext uri="{FF2B5EF4-FFF2-40B4-BE49-F238E27FC236}">
                <a16:creationId xmlns:a16="http://schemas.microsoft.com/office/drawing/2014/main" id="{A96D68EA-74C2-42A6-97B4-7FDDFB20BDDF}"/>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3672714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26AD-91B3-4695-9268-9879CA6EF62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A36739D-1A52-4C9B-83CF-92E0EE2D7EBD}"/>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4382259A-3291-44D3-B2AD-DE4000C6DEFD}"/>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5A46C458-50F1-4D98-8160-C4DC6B552F24}"/>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2004038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FB1C48-25D2-4162-A408-BD0978AC12CA}"/>
              </a:ext>
            </a:extLst>
          </p:cNvPr>
          <p:cNvSpPr>
            <a:spLocks noGrp="1"/>
          </p:cNvSpPr>
          <p:nvPr>
            <p:ph type="dt" sz="half" idx="10"/>
          </p:nvPr>
        </p:nvSpPr>
        <p:spPr/>
        <p:txBody>
          <a:bodyPr/>
          <a:lstStyle/>
          <a:p>
            <a:endParaRPr lang="en-GB"/>
          </a:p>
        </p:txBody>
      </p:sp>
      <p:sp>
        <p:nvSpPr>
          <p:cNvPr id="3" name="Footer Placeholder 2">
            <a:extLst>
              <a:ext uri="{FF2B5EF4-FFF2-40B4-BE49-F238E27FC236}">
                <a16:creationId xmlns:a16="http://schemas.microsoft.com/office/drawing/2014/main" id="{4559EEC8-B006-44C4-8298-8E00C9739D65}"/>
              </a:ext>
            </a:extLst>
          </p:cNvPr>
          <p:cNvSpPr>
            <a:spLocks noGrp="1"/>
          </p:cNvSpPr>
          <p:nvPr>
            <p:ph type="ftr" sz="quarter" idx="11"/>
          </p:nvPr>
        </p:nvSpPr>
        <p:spPr/>
        <p:txBody>
          <a:bodyPr/>
          <a:lstStyle/>
          <a:p>
            <a:r>
              <a:rPr lang="en-GB"/>
              <a:t>Ann Thapar 2020</a:t>
            </a:r>
          </a:p>
        </p:txBody>
      </p:sp>
      <p:sp>
        <p:nvSpPr>
          <p:cNvPr id="4" name="Slide Number Placeholder 3">
            <a:extLst>
              <a:ext uri="{FF2B5EF4-FFF2-40B4-BE49-F238E27FC236}">
                <a16:creationId xmlns:a16="http://schemas.microsoft.com/office/drawing/2014/main" id="{5F671DC8-06EA-4258-B9D5-F8661F6D20FE}"/>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379919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385EF-4D56-4CE2-9AB7-D816E22706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D9E7668-DBB5-4DA6-A373-90F94457CC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083381D-CA72-47BF-BD40-E09B87526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149C91-5047-4573-BE71-627A90F29DFE}"/>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F2D5C51D-570C-43DC-B6C7-C0D58E88CA7A}"/>
              </a:ext>
            </a:extLst>
          </p:cNvPr>
          <p:cNvSpPr>
            <a:spLocks noGrp="1"/>
          </p:cNvSpPr>
          <p:nvPr>
            <p:ph type="ftr" sz="quarter" idx="11"/>
          </p:nvPr>
        </p:nvSpPr>
        <p:spPr/>
        <p:txBody>
          <a:bodyPr/>
          <a:lstStyle/>
          <a:p>
            <a:r>
              <a:rPr lang="en-GB"/>
              <a:t>Ann Thapar 2020</a:t>
            </a:r>
          </a:p>
        </p:txBody>
      </p:sp>
      <p:sp>
        <p:nvSpPr>
          <p:cNvPr id="7" name="Slide Number Placeholder 6">
            <a:extLst>
              <a:ext uri="{FF2B5EF4-FFF2-40B4-BE49-F238E27FC236}">
                <a16:creationId xmlns:a16="http://schemas.microsoft.com/office/drawing/2014/main" id="{4E14C6A7-5138-47EB-8439-A69DE2FEBDA3}"/>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3220539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85465-BE35-4102-B362-4058CD1F5E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C4CFF6B-8811-4D93-8883-4A006D6C65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F27908B-9FA9-46DA-BC6D-DB8CD6BEA9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BE3236-F0F3-468B-A76C-CCBAF8980718}"/>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7FC0C204-C5B6-4346-A5EB-AE936A2FE126}"/>
              </a:ext>
            </a:extLst>
          </p:cNvPr>
          <p:cNvSpPr>
            <a:spLocks noGrp="1"/>
          </p:cNvSpPr>
          <p:nvPr>
            <p:ph type="ftr" sz="quarter" idx="11"/>
          </p:nvPr>
        </p:nvSpPr>
        <p:spPr/>
        <p:txBody>
          <a:bodyPr/>
          <a:lstStyle/>
          <a:p>
            <a:r>
              <a:rPr lang="en-GB"/>
              <a:t>Ann Thapar 2020</a:t>
            </a:r>
          </a:p>
        </p:txBody>
      </p:sp>
      <p:sp>
        <p:nvSpPr>
          <p:cNvPr id="7" name="Slide Number Placeholder 6">
            <a:extLst>
              <a:ext uri="{FF2B5EF4-FFF2-40B4-BE49-F238E27FC236}">
                <a16:creationId xmlns:a16="http://schemas.microsoft.com/office/drawing/2014/main" id="{489DEC68-6249-406F-9E02-8F62F16994EB}"/>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796178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F47871-6F4C-49A9-8595-115AB6CDE6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5B182F9-88F2-4B90-8AFC-BF528A2D40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C837E8-3E8D-4D70-A2CE-971F83DE23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a:p>
        </p:txBody>
      </p:sp>
      <p:sp>
        <p:nvSpPr>
          <p:cNvPr id="5" name="Footer Placeholder 4">
            <a:extLst>
              <a:ext uri="{FF2B5EF4-FFF2-40B4-BE49-F238E27FC236}">
                <a16:creationId xmlns:a16="http://schemas.microsoft.com/office/drawing/2014/main" id="{484F8AF6-68C2-4125-B472-1B864A61C1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Ann Thapar 2020</a:t>
            </a:r>
          </a:p>
        </p:txBody>
      </p:sp>
      <p:sp>
        <p:nvSpPr>
          <p:cNvPr id="6" name="Slide Number Placeholder 5">
            <a:extLst>
              <a:ext uri="{FF2B5EF4-FFF2-40B4-BE49-F238E27FC236}">
                <a16:creationId xmlns:a16="http://schemas.microsoft.com/office/drawing/2014/main" id="{EEB46036-10A8-4752-8E51-4DD27592F9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25B04-298F-4179-8CF8-2D9B9EFCE686}" type="slidenum">
              <a:rPr lang="en-GB" smtClean="0"/>
              <a:t>‹#›</a:t>
            </a:fld>
            <a:endParaRPr lang="en-GB"/>
          </a:p>
        </p:txBody>
      </p:sp>
    </p:spTree>
    <p:extLst>
      <p:ext uri="{BB962C8B-B14F-4D97-AF65-F5344CB8AC3E}">
        <p14:creationId xmlns:p14="http://schemas.microsoft.com/office/powerpoint/2010/main" val="2571736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8.e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e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B14697-C814-48E6-A4C3-EFC74491B682}"/>
              </a:ext>
            </a:extLst>
          </p:cNvPr>
          <p:cNvSpPr>
            <a:spLocks noGrp="1"/>
          </p:cNvSpPr>
          <p:nvPr>
            <p:ph type="body" sz="quarter" idx="15"/>
          </p:nvPr>
        </p:nvSpPr>
        <p:spPr/>
        <p:txBody>
          <a:bodyPr/>
          <a:lstStyle/>
          <a:p>
            <a:r>
              <a:rPr lang="en-GB" dirty="0"/>
              <a:t>7FNCE040W</a:t>
            </a:r>
          </a:p>
          <a:p>
            <a:r>
              <a:rPr lang="en-GB" dirty="0"/>
              <a:t>Business Analytics</a:t>
            </a:r>
          </a:p>
        </p:txBody>
      </p:sp>
    </p:spTree>
    <p:extLst>
      <p:ext uri="{BB962C8B-B14F-4D97-AF65-F5344CB8AC3E}">
        <p14:creationId xmlns:p14="http://schemas.microsoft.com/office/powerpoint/2010/main" val="99290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B0D2-93D5-4269-968A-1D827D4161DB}"/>
              </a:ext>
            </a:extLst>
          </p:cNvPr>
          <p:cNvSpPr>
            <a:spLocks noGrp="1"/>
          </p:cNvSpPr>
          <p:nvPr>
            <p:ph type="title"/>
          </p:nvPr>
        </p:nvSpPr>
        <p:spPr/>
        <p:txBody>
          <a:bodyPr/>
          <a:lstStyle/>
          <a:p>
            <a:r>
              <a:rPr lang="en-GB" dirty="0"/>
              <a:t>Non- Parametric Methods.</a:t>
            </a:r>
          </a:p>
        </p:txBody>
      </p:sp>
      <p:sp>
        <p:nvSpPr>
          <p:cNvPr id="3" name="Content Placeholder 2">
            <a:extLst>
              <a:ext uri="{FF2B5EF4-FFF2-40B4-BE49-F238E27FC236}">
                <a16:creationId xmlns:a16="http://schemas.microsoft.com/office/drawing/2014/main" id="{EF8E43C2-7BC6-4751-AE8B-B3CE519A0A94}"/>
              </a:ext>
            </a:extLst>
          </p:cNvPr>
          <p:cNvSpPr>
            <a:spLocks noGrp="1"/>
          </p:cNvSpPr>
          <p:nvPr>
            <p:ph idx="1"/>
          </p:nvPr>
        </p:nvSpPr>
        <p:spPr/>
        <p:txBody>
          <a:bodyPr/>
          <a:lstStyle/>
          <a:p>
            <a:r>
              <a:rPr lang="en-GB" dirty="0"/>
              <a:t>These methods do not make explicit assumptions about the functional form of </a:t>
            </a:r>
            <a:r>
              <a:rPr lang="en-GB" i="1" dirty="0"/>
              <a:t>f.</a:t>
            </a:r>
          </a:p>
          <a:p>
            <a:r>
              <a:rPr lang="en-GB" dirty="0"/>
              <a:t>Method seeks to find an estimate of f that gets as close to data points as possible without being two rough or </a:t>
            </a:r>
            <a:r>
              <a:rPr lang="en-GB" dirty="0" err="1"/>
              <a:t>wrigley</a:t>
            </a:r>
            <a:r>
              <a:rPr lang="en-GB" dirty="0"/>
              <a:t>. </a:t>
            </a:r>
          </a:p>
          <a:p>
            <a:pPr lvl="1"/>
            <a:r>
              <a:rPr lang="en-GB" dirty="0"/>
              <a:t>Advantage of this method is it avoids the assumption of a particular function form of f. It assumes to accurately fit a wider range of possible shapes for F. </a:t>
            </a:r>
          </a:p>
          <a:p>
            <a:pPr lvl="1"/>
            <a:r>
              <a:rPr lang="en-GB" dirty="0"/>
              <a:t>Disadvantage this method does not reduce the problem of estimating as to a small number of parameters. A very large number of observations is required in order to obtain an accurate estimate for F. </a:t>
            </a:r>
          </a:p>
          <a:p>
            <a:pPr lvl="1"/>
            <a:r>
              <a:rPr lang="en-GB" dirty="0"/>
              <a:t>These methods will be considered later.</a:t>
            </a:r>
          </a:p>
        </p:txBody>
      </p:sp>
      <p:sp>
        <p:nvSpPr>
          <p:cNvPr id="4" name="Footer Placeholder 3">
            <a:extLst>
              <a:ext uri="{FF2B5EF4-FFF2-40B4-BE49-F238E27FC236}">
                <a16:creationId xmlns:a16="http://schemas.microsoft.com/office/drawing/2014/main" id="{BFCD6B34-1328-49F2-A998-01E7A2B1954D}"/>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8D73C12D-7C4A-4220-BB25-2BCDF1C83B4E}"/>
              </a:ext>
            </a:extLst>
          </p:cNvPr>
          <p:cNvSpPr>
            <a:spLocks noGrp="1"/>
          </p:cNvSpPr>
          <p:nvPr>
            <p:ph type="sldNum" sz="quarter" idx="12"/>
          </p:nvPr>
        </p:nvSpPr>
        <p:spPr/>
        <p:txBody>
          <a:bodyPr/>
          <a:lstStyle/>
          <a:p>
            <a:fld id="{23C25B04-298F-4179-8CF8-2D9B9EFCE686}" type="slidenum">
              <a:rPr lang="en-GB" smtClean="0"/>
              <a:t>10</a:t>
            </a:fld>
            <a:endParaRPr lang="en-GB"/>
          </a:p>
        </p:txBody>
      </p:sp>
    </p:spTree>
    <p:extLst>
      <p:ext uri="{BB962C8B-B14F-4D97-AF65-F5344CB8AC3E}">
        <p14:creationId xmlns:p14="http://schemas.microsoft.com/office/powerpoint/2010/main" val="195404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69352-4D02-4596-A43B-FC4A635E3957}"/>
              </a:ext>
            </a:extLst>
          </p:cNvPr>
          <p:cNvSpPr>
            <a:spLocks noGrp="1"/>
          </p:cNvSpPr>
          <p:nvPr>
            <p:ph type="title"/>
          </p:nvPr>
        </p:nvSpPr>
        <p:spPr/>
        <p:txBody>
          <a:bodyPr/>
          <a:lstStyle/>
          <a:p>
            <a:r>
              <a:rPr lang="en-GB" dirty="0"/>
              <a:t>A rough thin spline fit to the Income data This fit makes zero errors on the training data.</a:t>
            </a:r>
          </a:p>
        </p:txBody>
      </p:sp>
      <p:sp>
        <p:nvSpPr>
          <p:cNvPr id="4" name="Footer Placeholder 3">
            <a:extLst>
              <a:ext uri="{FF2B5EF4-FFF2-40B4-BE49-F238E27FC236}">
                <a16:creationId xmlns:a16="http://schemas.microsoft.com/office/drawing/2014/main" id="{DD31622D-85F8-4EB7-9BC0-496D99ACA378}"/>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A105ED2F-4984-400D-A1FD-0173BEE3612C}"/>
              </a:ext>
            </a:extLst>
          </p:cNvPr>
          <p:cNvSpPr>
            <a:spLocks noGrp="1"/>
          </p:cNvSpPr>
          <p:nvPr>
            <p:ph type="sldNum" sz="quarter" idx="12"/>
          </p:nvPr>
        </p:nvSpPr>
        <p:spPr/>
        <p:txBody>
          <a:bodyPr/>
          <a:lstStyle/>
          <a:p>
            <a:fld id="{23C25B04-298F-4179-8CF8-2D9B9EFCE686}" type="slidenum">
              <a:rPr lang="en-GB" smtClean="0"/>
              <a:t>11</a:t>
            </a:fld>
            <a:endParaRPr lang="en-GB"/>
          </a:p>
        </p:txBody>
      </p:sp>
      <p:graphicFrame>
        <p:nvGraphicFramePr>
          <p:cNvPr id="6" name="Content Placeholder 5">
            <a:extLst>
              <a:ext uri="{FF2B5EF4-FFF2-40B4-BE49-F238E27FC236}">
                <a16:creationId xmlns:a16="http://schemas.microsoft.com/office/drawing/2014/main" id="{47860748-125B-49C9-9BE1-FEA0FCB3DFAB}"/>
              </a:ext>
            </a:extLst>
          </p:cNvPr>
          <p:cNvGraphicFramePr>
            <a:graphicFrameLocks noGrp="1" noChangeAspect="1"/>
          </p:cNvGraphicFramePr>
          <p:nvPr>
            <p:ph idx="1"/>
            <p:extLst>
              <p:ext uri="{D42A27DB-BD31-4B8C-83A1-F6EECF244321}">
                <p14:modId xmlns:p14="http://schemas.microsoft.com/office/powerpoint/2010/main" val="4256136962"/>
              </p:ext>
            </p:extLst>
          </p:nvPr>
        </p:nvGraphicFramePr>
        <p:xfrm>
          <a:off x="660400" y="2005012"/>
          <a:ext cx="5435600" cy="4351338"/>
        </p:xfrm>
        <a:graphic>
          <a:graphicData uri="http://schemas.openxmlformats.org/presentationml/2006/ole">
            <mc:AlternateContent xmlns:mc="http://schemas.openxmlformats.org/markup-compatibility/2006">
              <mc:Choice xmlns:v="urn:schemas-microsoft-com:vml" Requires="v">
                <p:oleObj spid="_x0000_s2066" name="Acrobat Document" r:id="rId4" imgW="3022201" imgH="2419004" progId="Acrobat.Document.DC">
                  <p:embed/>
                </p:oleObj>
              </mc:Choice>
              <mc:Fallback>
                <p:oleObj name="Acrobat Document" r:id="rId4" imgW="3022201" imgH="2419004" progId="Acrobat.Document.DC">
                  <p:embed/>
                  <p:pic>
                    <p:nvPicPr>
                      <p:cNvPr id="0" name=""/>
                      <p:cNvPicPr/>
                      <p:nvPr/>
                    </p:nvPicPr>
                    <p:blipFill>
                      <a:blip r:embed="rId5"/>
                      <a:stretch>
                        <a:fillRect/>
                      </a:stretch>
                    </p:blipFill>
                    <p:spPr>
                      <a:xfrm>
                        <a:off x="660400" y="2005012"/>
                        <a:ext cx="5435600" cy="4351338"/>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7DDF4DA8-5EEA-4A47-A7E7-EF09D03AC0A9}"/>
              </a:ext>
            </a:extLst>
          </p:cNvPr>
          <p:cNvGraphicFramePr>
            <a:graphicFrameLocks noChangeAspect="1"/>
          </p:cNvGraphicFramePr>
          <p:nvPr>
            <p:extLst>
              <p:ext uri="{D42A27DB-BD31-4B8C-83A1-F6EECF244321}">
                <p14:modId xmlns:p14="http://schemas.microsoft.com/office/powerpoint/2010/main" val="3500913979"/>
              </p:ext>
            </p:extLst>
          </p:nvPr>
        </p:nvGraphicFramePr>
        <p:xfrm>
          <a:off x="6400800" y="2005012"/>
          <a:ext cx="5130799" cy="4037014"/>
        </p:xfrm>
        <a:graphic>
          <a:graphicData uri="http://schemas.openxmlformats.org/presentationml/2006/ole">
            <mc:AlternateContent xmlns:mc="http://schemas.openxmlformats.org/markup-compatibility/2006">
              <mc:Choice xmlns:v="urn:schemas-microsoft-com:vml" Requires="v">
                <p:oleObj spid="_x0000_s2067" name="Acrobat Document" r:id="rId6" imgW="3022201" imgH="2419004" progId="Acrobat.Document.DC">
                  <p:embed/>
                </p:oleObj>
              </mc:Choice>
              <mc:Fallback>
                <p:oleObj name="Acrobat Document" r:id="rId6" imgW="3022201" imgH="2419004" progId="Acrobat.Document.DC">
                  <p:embed/>
                  <p:pic>
                    <p:nvPicPr>
                      <p:cNvPr id="0" name=""/>
                      <p:cNvPicPr/>
                      <p:nvPr/>
                    </p:nvPicPr>
                    <p:blipFill>
                      <a:blip r:embed="rId7"/>
                      <a:stretch>
                        <a:fillRect/>
                      </a:stretch>
                    </p:blipFill>
                    <p:spPr>
                      <a:xfrm>
                        <a:off x="6400800" y="2005012"/>
                        <a:ext cx="5130799" cy="4037014"/>
                      </a:xfrm>
                      <a:prstGeom prst="rect">
                        <a:avLst/>
                      </a:prstGeom>
                    </p:spPr>
                  </p:pic>
                </p:oleObj>
              </mc:Fallback>
            </mc:AlternateContent>
          </a:graphicData>
        </a:graphic>
      </p:graphicFrame>
    </p:spTree>
    <p:extLst>
      <p:ext uri="{BB962C8B-B14F-4D97-AF65-F5344CB8AC3E}">
        <p14:creationId xmlns:p14="http://schemas.microsoft.com/office/powerpoint/2010/main" val="2072501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B8D3D-5EDF-477E-8619-EAE1656D90AC}"/>
              </a:ext>
            </a:extLst>
          </p:cNvPr>
          <p:cNvSpPr>
            <a:spLocks noGrp="1"/>
          </p:cNvSpPr>
          <p:nvPr>
            <p:ph type="title"/>
          </p:nvPr>
        </p:nvSpPr>
        <p:spPr/>
        <p:txBody>
          <a:bodyPr>
            <a:normAutofit fontScale="90000"/>
          </a:bodyPr>
          <a:lstStyle/>
          <a:p>
            <a:r>
              <a:rPr lang="en-GB" dirty="0"/>
              <a:t>Trade-off  Between flexibility and interpretability, using different statistical methods. </a:t>
            </a:r>
          </a:p>
        </p:txBody>
      </p:sp>
      <p:sp>
        <p:nvSpPr>
          <p:cNvPr id="3" name="Content Placeholder 2">
            <a:extLst>
              <a:ext uri="{FF2B5EF4-FFF2-40B4-BE49-F238E27FC236}">
                <a16:creationId xmlns:a16="http://schemas.microsoft.com/office/drawing/2014/main" id="{E2BDB4BB-C496-4427-98AE-49E21B79F6AD}"/>
              </a:ext>
            </a:extLst>
          </p:cNvPr>
          <p:cNvSpPr>
            <a:spLocks noGrp="1"/>
          </p:cNvSpPr>
          <p:nvPr>
            <p:ph idx="1"/>
          </p:nvPr>
        </p:nvSpPr>
        <p:spPr/>
        <p:txBody>
          <a:bodyPr/>
          <a:lstStyle/>
          <a:p>
            <a:r>
              <a:rPr lang="en-GB" dirty="0"/>
              <a:t>In General, as the flexibility of a method increases, it's interpretability decreases. </a:t>
            </a:r>
          </a:p>
          <a:p>
            <a:pPr marL="0" indent="0">
              <a:buNone/>
            </a:pPr>
            <a:endParaRPr lang="en-GB" dirty="0"/>
          </a:p>
        </p:txBody>
      </p:sp>
      <p:sp>
        <p:nvSpPr>
          <p:cNvPr id="4" name="Footer Placeholder 3">
            <a:extLst>
              <a:ext uri="{FF2B5EF4-FFF2-40B4-BE49-F238E27FC236}">
                <a16:creationId xmlns:a16="http://schemas.microsoft.com/office/drawing/2014/main" id="{2AD2C23A-987D-46B5-A248-56BF650C4058}"/>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74637A5C-0DFC-44F3-9280-8ED91E70A92D}"/>
              </a:ext>
            </a:extLst>
          </p:cNvPr>
          <p:cNvSpPr>
            <a:spLocks noGrp="1"/>
          </p:cNvSpPr>
          <p:nvPr>
            <p:ph type="sldNum" sz="quarter" idx="12"/>
          </p:nvPr>
        </p:nvSpPr>
        <p:spPr/>
        <p:txBody>
          <a:bodyPr/>
          <a:lstStyle/>
          <a:p>
            <a:fld id="{23C25B04-298F-4179-8CF8-2D9B9EFCE686}" type="slidenum">
              <a:rPr lang="en-GB" smtClean="0"/>
              <a:t>12</a:t>
            </a:fld>
            <a:endParaRPr lang="en-GB"/>
          </a:p>
        </p:txBody>
      </p:sp>
      <p:graphicFrame>
        <p:nvGraphicFramePr>
          <p:cNvPr id="6" name="Object 5">
            <a:extLst>
              <a:ext uri="{FF2B5EF4-FFF2-40B4-BE49-F238E27FC236}">
                <a16:creationId xmlns:a16="http://schemas.microsoft.com/office/drawing/2014/main" id="{7DA6CEDF-0BF2-4A00-B278-6D55E8129728}"/>
              </a:ext>
            </a:extLst>
          </p:cNvPr>
          <p:cNvGraphicFramePr>
            <a:graphicFrameLocks noChangeAspect="1"/>
          </p:cNvGraphicFramePr>
          <p:nvPr>
            <p:extLst>
              <p:ext uri="{D42A27DB-BD31-4B8C-83A1-F6EECF244321}">
                <p14:modId xmlns:p14="http://schemas.microsoft.com/office/powerpoint/2010/main" val="1677168505"/>
              </p:ext>
            </p:extLst>
          </p:nvPr>
        </p:nvGraphicFramePr>
        <p:xfrm>
          <a:off x="2211573" y="3026660"/>
          <a:ext cx="5941828" cy="3285239"/>
        </p:xfrm>
        <a:graphic>
          <a:graphicData uri="http://schemas.openxmlformats.org/presentationml/2006/ole">
            <mc:AlternateContent xmlns:mc="http://schemas.openxmlformats.org/markup-compatibility/2006">
              <mc:Choice xmlns:v="urn:schemas-microsoft-com:vml" Requires="v">
                <p:oleObj spid="_x0000_s3080" name="Acrobat Document" r:id="rId4" imgW="3663842" imgH="2749435" progId="Acrobat.Document.DC">
                  <p:embed/>
                </p:oleObj>
              </mc:Choice>
              <mc:Fallback>
                <p:oleObj name="Acrobat Document" r:id="rId4" imgW="3663842" imgH="2749435" progId="Acrobat.Document.DC">
                  <p:embed/>
                  <p:pic>
                    <p:nvPicPr>
                      <p:cNvPr id="0" name=""/>
                      <p:cNvPicPr/>
                      <p:nvPr/>
                    </p:nvPicPr>
                    <p:blipFill>
                      <a:blip r:embed="rId5"/>
                      <a:stretch>
                        <a:fillRect/>
                      </a:stretch>
                    </p:blipFill>
                    <p:spPr>
                      <a:xfrm>
                        <a:off x="2211573" y="3026660"/>
                        <a:ext cx="5941828" cy="3285239"/>
                      </a:xfrm>
                      <a:prstGeom prst="rect">
                        <a:avLst/>
                      </a:prstGeom>
                    </p:spPr>
                  </p:pic>
                </p:oleObj>
              </mc:Fallback>
            </mc:AlternateContent>
          </a:graphicData>
        </a:graphic>
      </p:graphicFrame>
    </p:spTree>
    <p:extLst>
      <p:ext uri="{BB962C8B-B14F-4D97-AF65-F5344CB8AC3E}">
        <p14:creationId xmlns:p14="http://schemas.microsoft.com/office/powerpoint/2010/main" val="1770826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ECA07-8694-445A-977E-6A1BFF9D962B}"/>
              </a:ext>
            </a:extLst>
          </p:cNvPr>
          <p:cNvSpPr>
            <a:spLocks noGrp="1"/>
          </p:cNvSpPr>
          <p:nvPr>
            <p:ph type="title"/>
          </p:nvPr>
        </p:nvSpPr>
        <p:spPr/>
        <p:txBody>
          <a:bodyPr/>
          <a:lstStyle/>
          <a:p>
            <a:r>
              <a:rPr lang="en-GB" dirty="0"/>
              <a:t>Lecture 1 Bite 2 </a:t>
            </a:r>
          </a:p>
        </p:txBody>
      </p:sp>
      <p:sp>
        <p:nvSpPr>
          <p:cNvPr id="3" name="Content Placeholder 2">
            <a:extLst>
              <a:ext uri="{FF2B5EF4-FFF2-40B4-BE49-F238E27FC236}">
                <a16:creationId xmlns:a16="http://schemas.microsoft.com/office/drawing/2014/main" id="{E9EBBC3E-831D-4142-B470-3D4B6F818061}"/>
              </a:ext>
            </a:extLst>
          </p:cNvPr>
          <p:cNvSpPr>
            <a:spLocks noGrp="1"/>
          </p:cNvSpPr>
          <p:nvPr>
            <p:ph idx="1"/>
          </p:nvPr>
        </p:nvSpPr>
        <p:spPr/>
        <p:txBody>
          <a:bodyPr/>
          <a:lstStyle/>
          <a:p>
            <a:r>
              <a:rPr lang="en-GB" dirty="0"/>
              <a:t>We will explore the linear models in greater details next week</a:t>
            </a:r>
          </a:p>
          <a:p>
            <a:endParaRPr lang="en-GB" dirty="0"/>
          </a:p>
          <a:p>
            <a:r>
              <a:rPr lang="en-GB" dirty="0"/>
              <a:t>For practice you may wish to explore the data set on income to find a simple or multiple regression model. Which we can discuss next week</a:t>
            </a:r>
          </a:p>
        </p:txBody>
      </p:sp>
      <p:sp>
        <p:nvSpPr>
          <p:cNvPr id="4" name="Footer Placeholder 3">
            <a:extLst>
              <a:ext uri="{FF2B5EF4-FFF2-40B4-BE49-F238E27FC236}">
                <a16:creationId xmlns:a16="http://schemas.microsoft.com/office/drawing/2014/main" id="{38263216-DE29-4EB5-B15F-B908DBCD786E}"/>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9DA99029-59C0-4836-9F49-2811D39FCCB2}"/>
              </a:ext>
            </a:extLst>
          </p:cNvPr>
          <p:cNvSpPr>
            <a:spLocks noGrp="1"/>
          </p:cNvSpPr>
          <p:nvPr>
            <p:ph type="sldNum" sz="quarter" idx="12"/>
          </p:nvPr>
        </p:nvSpPr>
        <p:spPr/>
        <p:txBody>
          <a:bodyPr/>
          <a:lstStyle/>
          <a:p>
            <a:fld id="{23C25B04-298F-4179-8CF8-2D9B9EFCE686}" type="slidenum">
              <a:rPr lang="en-GB" smtClean="0"/>
              <a:t>13</a:t>
            </a:fld>
            <a:endParaRPr lang="en-GB"/>
          </a:p>
        </p:txBody>
      </p:sp>
    </p:spTree>
    <p:extLst>
      <p:ext uri="{BB962C8B-B14F-4D97-AF65-F5344CB8AC3E}">
        <p14:creationId xmlns:p14="http://schemas.microsoft.com/office/powerpoint/2010/main" val="3670614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CC5D8-9401-4851-A55C-00CFAC5798B3}"/>
              </a:ext>
            </a:extLst>
          </p:cNvPr>
          <p:cNvSpPr>
            <a:spLocks noGrp="1"/>
          </p:cNvSpPr>
          <p:nvPr>
            <p:ph type="title"/>
          </p:nvPr>
        </p:nvSpPr>
        <p:spPr/>
        <p:txBody>
          <a:bodyPr/>
          <a:lstStyle/>
          <a:p>
            <a:r>
              <a:rPr lang="en-GB" dirty="0"/>
              <a:t>Supervised Verse Unsupervised Learning</a:t>
            </a:r>
          </a:p>
        </p:txBody>
      </p:sp>
      <p:sp>
        <p:nvSpPr>
          <p:cNvPr id="3" name="Content Placeholder 2">
            <a:extLst>
              <a:ext uri="{FF2B5EF4-FFF2-40B4-BE49-F238E27FC236}">
                <a16:creationId xmlns:a16="http://schemas.microsoft.com/office/drawing/2014/main" id="{16206AE2-E3A1-4D84-8E0B-BD3B56A753B3}"/>
              </a:ext>
            </a:extLst>
          </p:cNvPr>
          <p:cNvSpPr>
            <a:spLocks noGrp="1"/>
          </p:cNvSpPr>
          <p:nvPr>
            <p:ph idx="1"/>
          </p:nvPr>
        </p:nvSpPr>
        <p:spPr/>
        <p:txBody>
          <a:bodyPr>
            <a:normAutofit fontScale="85000" lnSpcReduction="20000"/>
          </a:bodyPr>
          <a:lstStyle/>
          <a:p>
            <a:pPr marL="0" indent="0">
              <a:buNone/>
            </a:pPr>
            <a:r>
              <a:rPr lang="en-GB" dirty="0"/>
              <a:t>The examples used in this section all fall under the </a:t>
            </a:r>
            <a:r>
              <a:rPr lang="en-GB" b="1" i="1" dirty="0"/>
              <a:t>supervised</a:t>
            </a:r>
            <a:r>
              <a:rPr lang="en-GB" dirty="0"/>
              <a:t> </a:t>
            </a:r>
            <a:r>
              <a:rPr lang="en-GB" b="1" i="1" dirty="0"/>
              <a:t>learning</a:t>
            </a:r>
            <a:r>
              <a:rPr lang="en-GB" dirty="0"/>
              <a:t> domain.</a:t>
            </a:r>
          </a:p>
          <a:p>
            <a:pPr marL="0" indent="0">
              <a:buNone/>
            </a:pPr>
            <a:r>
              <a:rPr lang="en-GB" dirty="0"/>
              <a:t>	As Each observation of the predictor measurement has an association 	with the response measurement y. </a:t>
            </a:r>
          </a:p>
          <a:p>
            <a:pPr marL="0" indent="0">
              <a:buNone/>
            </a:pPr>
            <a:r>
              <a:rPr lang="en-GB" dirty="0"/>
              <a:t>	We fit a model that relates the response with the aim of accurately 	predicting this response for future observations or better understanding the 	relationship between the response and the predictors (inference)</a:t>
            </a:r>
          </a:p>
          <a:p>
            <a:pPr marL="0" indent="0">
              <a:buNone/>
            </a:pPr>
            <a:r>
              <a:rPr lang="en-GB" dirty="0"/>
              <a:t> Classical statistical methods such as </a:t>
            </a:r>
            <a:r>
              <a:rPr lang="en-GB" b="1" i="1" dirty="0"/>
              <a:t>linear regression and logistic regression </a:t>
            </a:r>
            <a:r>
              <a:rPr lang="en-GB" dirty="0"/>
              <a:t>and other modern approaches operate in the supervised learning domain. </a:t>
            </a:r>
          </a:p>
          <a:p>
            <a:pPr marL="0" indent="0">
              <a:buNone/>
            </a:pPr>
            <a:r>
              <a:rPr lang="en-GB" dirty="0"/>
              <a:t>In contrast </a:t>
            </a:r>
            <a:r>
              <a:rPr lang="en-GB" b="1" i="1" dirty="0"/>
              <a:t>unsupervised learning </a:t>
            </a:r>
            <a:r>
              <a:rPr lang="en-GB" dirty="0"/>
              <a:t>describes more challenging situations in which for every observation </a:t>
            </a:r>
            <a:r>
              <a:rPr lang="en-GB" dirty="0" err="1"/>
              <a:t>i</a:t>
            </a:r>
            <a:r>
              <a:rPr lang="en-GB" dirty="0"/>
              <a:t>, we observed a vector of measurement Xi but no associated response y. It is not possible to fit a linear regression model since there is no response variable to predict. In some sense we are working blind  </a:t>
            </a:r>
            <a:r>
              <a:rPr lang="en-GB" dirty="0" err="1"/>
              <a:t>Eg</a:t>
            </a:r>
            <a:r>
              <a:rPr lang="en-GB" dirty="0"/>
              <a:t> </a:t>
            </a:r>
            <a:r>
              <a:rPr lang="en-GB" b="1" i="1" dirty="0"/>
              <a:t>cluster analysis</a:t>
            </a:r>
            <a:r>
              <a:rPr lang="en-GB" dirty="0"/>
              <a:t> used for </a:t>
            </a:r>
            <a:r>
              <a:rPr lang="en-GB" b="1" i="1" dirty="0"/>
              <a:t>market segmentation</a:t>
            </a:r>
            <a:r>
              <a:rPr lang="en-GB" dirty="0"/>
              <a:t>. </a:t>
            </a:r>
          </a:p>
        </p:txBody>
      </p:sp>
      <p:sp>
        <p:nvSpPr>
          <p:cNvPr id="4" name="Footer Placeholder 3">
            <a:extLst>
              <a:ext uri="{FF2B5EF4-FFF2-40B4-BE49-F238E27FC236}">
                <a16:creationId xmlns:a16="http://schemas.microsoft.com/office/drawing/2014/main" id="{9B1634F2-C783-4A9B-BBD0-80F451A41E40}"/>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12E9D937-D979-42AF-8874-893D3DD929AC}"/>
              </a:ext>
            </a:extLst>
          </p:cNvPr>
          <p:cNvSpPr>
            <a:spLocks noGrp="1"/>
          </p:cNvSpPr>
          <p:nvPr>
            <p:ph type="sldNum" sz="quarter" idx="12"/>
          </p:nvPr>
        </p:nvSpPr>
        <p:spPr/>
        <p:txBody>
          <a:bodyPr/>
          <a:lstStyle/>
          <a:p>
            <a:fld id="{23C25B04-298F-4179-8CF8-2D9B9EFCE686}" type="slidenum">
              <a:rPr lang="en-GB" smtClean="0"/>
              <a:t>2</a:t>
            </a:fld>
            <a:endParaRPr lang="en-GB"/>
          </a:p>
        </p:txBody>
      </p:sp>
    </p:spTree>
    <p:extLst>
      <p:ext uri="{BB962C8B-B14F-4D97-AF65-F5344CB8AC3E}">
        <p14:creationId xmlns:p14="http://schemas.microsoft.com/office/powerpoint/2010/main" val="1802568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D4838-877D-483D-B282-295E52E4F7D5}"/>
              </a:ext>
            </a:extLst>
          </p:cNvPr>
          <p:cNvSpPr>
            <a:spLocks noGrp="1"/>
          </p:cNvSpPr>
          <p:nvPr>
            <p:ph type="title"/>
          </p:nvPr>
        </p:nvSpPr>
        <p:spPr/>
        <p:txBody>
          <a:bodyPr/>
          <a:lstStyle/>
          <a:p>
            <a:r>
              <a:rPr lang="en-GB" dirty="0"/>
              <a:t>Lecture 1 Bite 2 continued</a:t>
            </a:r>
          </a:p>
        </p:txBody>
      </p:sp>
      <p:sp>
        <p:nvSpPr>
          <p:cNvPr id="3" name="Content Placeholder 2">
            <a:extLst>
              <a:ext uri="{FF2B5EF4-FFF2-40B4-BE49-F238E27FC236}">
                <a16:creationId xmlns:a16="http://schemas.microsoft.com/office/drawing/2014/main" id="{627CFC47-FC1D-424C-BE5C-D925B31E90A9}"/>
              </a:ext>
            </a:extLst>
          </p:cNvPr>
          <p:cNvSpPr>
            <a:spLocks noGrp="1"/>
          </p:cNvSpPr>
          <p:nvPr>
            <p:ph idx="1"/>
          </p:nvPr>
        </p:nvSpPr>
        <p:spPr/>
        <p:txBody>
          <a:bodyPr/>
          <a:lstStyle/>
          <a:p>
            <a:r>
              <a:rPr lang="en-GB" dirty="0"/>
              <a:t>Open the Advertising data file in </a:t>
            </a:r>
            <a:r>
              <a:rPr lang="en-GB" dirty="0" err="1"/>
              <a:t>spss</a:t>
            </a:r>
            <a:endParaRPr lang="en-GB" dirty="0"/>
          </a:p>
          <a:p>
            <a:pPr marL="0" indent="0">
              <a:buNone/>
            </a:pPr>
            <a:r>
              <a:rPr lang="en-GB" dirty="0"/>
              <a:t>(This situ is an inference paradigm)</a:t>
            </a:r>
          </a:p>
          <a:p>
            <a:pPr marL="0" indent="0">
              <a:buNone/>
            </a:pPr>
            <a:r>
              <a:rPr lang="en-GB" dirty="0"/>
              <a:t>Management may be considering  the following questions </a:t>
            </a:r>
          </a:p>
          <a:p>
            <a:pPr marL="914400" lvl="1" indent="-457200">
              <a:buFont typeface="+mj-lt"/>
              <a:buAutoNum type="arabicPeriod"/>
            </a:pPr>
            <a:r>
              <a:rPr lang="en-GB" dirty="0"/>
              <a:t>Which media contribute to sales? </a:t>
            </a:r>
          </a:p>
          <a:p>
            <a:pPr marL="914400" lvl="1" indent="-457200">
              <a:buFont typeface="+mj-lt"/>
              <a:buAutoNum type="arabicPeriod"/>
            </a:pPr>
            <a:r>
              <a:rPr lang="en-GB" dirty="0"/>
              <a:t>Which media generate the biggest boost in sales? Or</a:t>
            </a:r>
          </a:p>
          <a:p>
            <a:pPr marL="914400" lvl="1" indent="-457200">
              <a:buFont typeface="+mj-lt"/>
              <a:buAutoNum type="arabicPeriod"/>
            </a:pPr>
            <a:r>
              <a:rPr lang="en-GB" dirty="0"/>
              <a:t>How much increase in sales is associated with a given increase in TV advertising?</a:t>
            </a:r>
          </a:p>
        </p:txBody>
      </p:sp>
      <p:sp>
        <p:nvSpPr>
          <p:cNvPr id="4" name="Footer Placeholder 3">
            <a:extLst>
              <a:ext uri="{FF2B5EF4-FFF2-40B4-BE49-F238E27FC236}">
                <a16:creationId xmlns:a16="http://schemas.microsoft.com/office/drawing/2014/main" id="{3BCC5E9E-0FB6-4370-B1CB-7319C1ED86D0}"/>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C2187F4B-721B-4984-A97E-4B828AA66361}"/>
              </a:ext>
            </a:extLst>
          </p:cNvPr>
          <p:cNvSpPr>
            <a:spLocks noGrp="1"/>
          </p:cNvSpPr>
          <p:nvPr>
            <p:ph type="sldNum" sz="quarter" idx="12"/>
          </p:nvPr>
        </p:nvSpPr>
        <p:spPr/>
        <p:txBody>
          <a:bodyPr/>
          <a:lstStyle/>
          <a:p>
            <a:fld id="{23C25B04-298F-4179-8CF8-2D9B9EFCE686}" type="slidenum">
              <a:rPr lang="en-GB" smtClean="0"/>
              <a:t>3</a:t>
            </a:fld>
            <a:endParaRPr lang="en-GB"/>
          </a:p>
        </p:txBody>
      </p:sp>
    </p:spTree>
    <p:extLst>
      <p:ext uri="{BB962C8B-B14F-4D97-AF65-F5344CB8AC3E}">
        <p14:creationId xmlns:p14="http://schemas.microsoft.com/office/powerpoint/2010/main" val="2237895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8AE5-871B-42EF-959F-0357BE298360}"/>
              </a:ext>
            </a:extLst>
          </p:cNvPr>
          <p:cNvSpPr>
            <a:spLocks noGrp="1"/>
          </p:cNvSpPr>
          <p:nvPr>
            <p:ph type="title"/>
          </p:nvPr>
        </p:nvSpPr>
        <p:spPr/>
        <p:txBody>
          <a:bodyPr/>
          <a:lstStyle/>
          <a:p>
            <a:r>
              <a:rPr lang="en-GB" dirty="0"/>
              <a:t>Inference vs Predictions</a:t>
            </a:r>
          </a:p>
        </p:txBody>
      </p:sp>
      <p:sp>
        <p:nvSpPr>
          <p:cNvPr id="3" name="Content Placeholder 2">
            <a:extLst>
              <a:ext uri="{FF2B5EF4-FFF2-40B4-BE49-F238E27FC236}">
                <a16:creationId xmlns:a16="http://schemas.microsoft.com/office/drawing/2014/main" id="{F4CEA08B-A8A9-492E-90E1-92D53ACE97DF}"/>
              </a:ext>
            </a:extLst>
          </p:cNvPr>
          <p:cNvSpPr>
            <a:spLocks noGrp="1"/>
          </p:cNvSpPr>
          <p:nvPr>
            <p:ph idx="1"/>
          </p:nvPr>
        </p:nvSpPr>
        <p:spPr/>
        <p:txBody>
          <a:bodyPr/>
          <a:lstStyle/>
          <a:p>
            <a:r>
              <a:rPr lang="en-GB" dirty="0"/>
              <a:t>Linear models allow for easy interpretation – may not lead to accurate predictions</a:t>
            </a:r>
          </a:p>
          <a:p>
            <a:r>
              <a:rPr lang="en-GB" dirty="0"/>
              <a:t>Non – linear models approached considered later in the module can potentially provide more accurate predictions for Y ( but can be less interpretable)</a:t>
            </a:r>
          </a:p>
        </p:txBody>
      </p:sp>
      <p:sp>
        <p:nvSpPr>
          <p:cNvPr id="4" name="Footer Placeholder 3">
            <a:extLst>
              <a:ext uri="{FF2B5EF4-FFF2-40B4-BE49-F238E27FC236}">
                <a16:creationId xmlns:a16="http://schemas.microsoft.com/office/drawing/2014/main" id="{F5520FE3-9298-416C-A016-53411F60C330}"/>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FB0B11DC-B690-4FDD-B739-7EE33AA857A4}"/>
              </a:ext>
            </a:extLst>
          </p:cNvPr>
          <p:cNvSpPr>
            <a:spLocks noGrp="1"/>
          </p:cNvSpPr>
          <p:nvPr>
            <p:ph type="sldNum" sz="quarter" idx="12"/>
          </p:nvPr>
        </p:nvSpPr>
        <p:spPr/>
        <p:txBody>
          <a:bodyPr/>
          <a:lstStyle/>
          <a:p>
            <a:fld id="{23C25B04-298F-4179-8CF8-2D9B9EFCE686}" type="slidenum">
              <a:rPr lang="en-GB" smtClean="0"/>
              <a:t>4</a:t>
            </a:fld>
            <a:endParaRPr lang="en-GB"/>
          </a:p>
        </p:txBody>
      </p:sp>
    </p:spTree>
    <p:extLst>
      <p:ext uri="{BB962C8B-B14F-4D97-AF65-F5344CB8AC3E}">
        <p14:creationId xmlns:p14="http://schemas.microsoft.com/office/powerpoint/2010/main" val="2497605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EC36D-0261-442B-9D6C-72E843203F1A}"/>
              </a:ext>
            </a:extLst>
          </p:cNvPr>
          <p:cNvSpPr>
            <a:spLocks noGrp="1"/>
          </p:cNvSpPr>
          <p:nvPr>
            <p:ph type="title"/>
          </p:nvPr>
        </p:nvSpPr>
        <p:spPr/>
        <p:txBody>
          <a:bodyPr/>
          <a:lstStyle/>
          <a:p>
            <a:r>
              <a:rPr lang="en-GB" dirty="0"/>
              <a:t>How do we estimate </a:t>
            </a:r>
            <a:r>
              <a:rPr lang="en-GB" b="1" i="1" dirty="0"/>
              <a:t>f</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3A2581-D335-4095-8644-DE67AF5CA799}"/>
                  </a:ext>
                </a:extLst>
              </p:cNvPr>
              <p:cNvSpPr>
                <a:spLocks noGrp="1"/>
              </p:cNvSpPr>
              <p:nvPr>
                <p:ph idx="1"/>
              </p:nvPr>
            </p:nvSpPr>
            <p:spPr>
              <a:xfrm>
                <a:off x="838200" y="1825625"/>
                <a:ext cx="10515600" cy="3788366"/>
              </a:xfrm>
            </p:spPr>
            <p:txBody>
              <a:bodyPr/>
              <a:lstStyle/>
              <a:p>
                <a:pPr marL="0" indent="0">
                  <a:buNone/>
                </a:pPr>
                <a:r>
                  <a:rPr lang="en-GB" dirty="0"/>
                  <a:t> 	We assume the  sample </a:t>
                </a:r>
                <a:r>
                  <a:rPr lang="en-GB" i="1" dirty="0"/>
                  <a:t>n</a:t>
                </a:r>
                <a:r>
                  <a:rPr lang="en-GB" dirty="0"/>
                  <a:t> has different data points ( </a:t>
                </a:r>
                <a:r>
                  <a:rPr lang="en-GB" i="1" dirty="0"/>
                  <a:t>n</a:t>
                </a:r>
                <a:r>
                  <a:rPr lang="en-GB" dirty="0"/>
                  <a:t>&gt; or =30)</a:t>
                </a:r>
              </a:p>
              <a:p>
                <a:pPr marL="0" indent="0">
                  <a:buNone/>
                </a:pPr>
                <a:r>
                  <a:rPr lang="en-GB" dirty="0"/>
                  <a:t>	</a:t>
                </a:r>
              </a:p>
              <a:p>
                <a:pPr marL="0" indent="0">
                  <a:buNone/>
                </a:pPr>
                <a:r>
                  <a:rPr lang="en-GB" dirty="0"/>
                  <a:t>	Aim find a function f such that  Y  </a:t>
                </a:r>
                <a14:m>
                  <m:oMath xmlns:m="http://schemas.openxmlformats.org/officeDocument/2006/math">
                    <m:r>
                      <a:rPr lang="en-GB" i="0" smtClean="0">
                        <a:latin typeface="Cambria Math" panose="02040503050406030204" pitchFamily="18" charset="0"/>
                      </a:rPr>
                      <m:t>≈</m:t>
                    </m:r>
                    <m:acc>
                      <m:accPr>
                        <m:chr m:val="̂"/>
                        <m:ctrlPr>
                          <a:rPr lang="en-GB" i="1" smtClean="0">
                            <a:latin typeface="Cambria Math" panose="02040503050406030204" pitchFamily="18" charset="0"/>
                          </a:rPr>
                        </m:ctrlPr>
                      </m:accPr>
                      <m:e>
                        <m:r>
                          <a:rPr lang="en-GB" i="1" smtClean="0">
                            <a:latin typeface="Cambria Math" panose="02040503050406030204" pitchFamily="18" charset="0"/>
                          </a:rPr>
                          <m:t>𝑓</m:t>
                        </m:r>
                      </m:e>
                    </m:acc>
                    <m:d>
                      <m:dPr>
                        <m:ctrlPr>
                          <a:rPr lang="en-GB" i="1" smtClean="0">
                            <a:latin typeface="Cambria Math" panose="02040503050406030204" pitchFamily="18" charset="0"/>
                          </a:rPr>
                        </m:ctrlPr>
                      </m:dPr>
                      <m:e>
                        <m:r>
                          <a:rPr lang="en-GB" i="1" smtClean="0">
                            <a:latin typeface="Cambria Math" panose="02040503050406030204" pitchFamily="18" charset="0"/>
                          </a:rPr>
                          <m:t>𝑥</m:t>
                        </m:r>
                      </m:e>
                    </m:d>
                  </m:oMath>
                </a14:m>
                <a:r>
                  <a:rPr lang="en-GB" dirty="0"/>
                  <a:t>.  f(X)  for all values  x </a:t>
                </a:r>
              </a:p>
              <a:p>
                <a:pPr marL="514350" indent="-514350">
                  <a:buFont typeface="+mj-lt"/>
                  <a:buAutoNum type="arabicPeriod"/>
                </a:pPr>
                <a:endParaRPr lang="en-GB" dirty="0"/>
              </a:p>
              <a:p>
                <a:pPr marL="0" indent="0">
                  <a:buNone/>
                </a:pPr>
                <a:r>
                  <a:rPr lang="en-GB" dirty="0"/>
                  <a:t>Two approaches    </a:t>
                </a:r>
                <a:r>
                  <a:rPr lang="en-GB" b="1" dirty="0"/>
                  <a:t>Parametric </a:t>
                </a:r>
                <a:r>
                  <a:rPr lang="en-GB" dirty="0"/>
                  <a:t>or </a:t>
                </a:r>
                <a:r>
                  <a:rPr lang="en-GB" b="1" dirty="0"/>
                  <a:t>Non Parametric </a:t>
                </a:r>
                <a:r>
                  <a:rPr lang="en-GB" dirty="0"/>
                  <a:t>Methods</a:t>
                </a:r>
              </a:p>
              <a:p>
                <a:pPr marL="0" indent="0">
                  <a:buNone/>
                </a:pPr>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6D3A2581-D335-4095-8644-DE67AF5CA799}"/>
                  </a:ext>
                </a:extLst>
              </p:cNvPr>
              <p:cNvSpPr>
                <a:spLocks noGrp="1" noRot="1" noChangeAspect="1" noMove="1" noResize="1" noEditPoints="1" noAdjustHandles="1" noChangeArrowheads="1" noChangeShapeType="1" noTextEdit="1"/>
              </p:cNvSpPr>
              <p:nvPr>
                <p:ph idx="1"/>
              </p:nvPr>
            </p:nvSpPr>
            <p:spPr>
              <a:xfrm>
                <a:off x="838200" y="1825625"/>
                <a:ext cx="10515600" cy="3788366"/>
              </a:xfrm>
              <a:blipFill>
                <a:blip r:embed="rId2"/>
                <a:stretch>
                  <a:fillRect l="-1217" t="-257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12EB1E70-A712-4792-AF13-45CCA1EADD64}"/>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43AF3689-59DF-4A9E-A659-5E47C43D0B68}"/>
              </a:ext>
            </a:extLst>
          </p:cNvPr>
          <p:cNvSpPr>
            <a:spLocks noGrp="1"/>
          </p:cNvSpPr>
          <p:nvPr>
            <p:ph type="sldNum" sz="quarter" idx="12"/>
          </p:nvPr>
        </p:nvSpPr>
        <p:spPr/>
        <p:txBody>
          <a:bodyPr/>
          <a:lstStyle/>
          <a:p>
            <a:fld id="{23C25B04-298F-4179-8CF8-2D9B9EFCE686}" type="slidenum">
              <a:rPr lang="en-GB" smtClean="0"/>
              <a:t>5</a:t>
            </a:fld>
            <a:endParaRPr lang="en-GB"/>
          </a:p>
        </p:txBody>
      </p:sp>
    </p:spTree>
    <p:extLst>
      <p:ext uri="{BB962C8B-B14F-4D97-AF65-F5344CB8AC3E}">
        <p14:creationId xmlns:p14="http://schemas.microsoft.com/office/powerpoint/2010/main" val="1256023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D9502-75F8-4010-AE7D-598BA5CCF424}"/>
              </a:ext>
            </a:extLst>
          </p:cNvPr>
          <p:cNvSpPr>
            <a:spLocks noGrp="1"/>
          </p:cNvSpPr>
          <p:nvPr>
            <p:ph type="title"/>
          </p:nvPr>
        </p:nvSpPr>
        <p:spPr>
          <a:xfrm>
            <a:off x="838200" y="681037"/>
            <a:ext cx="10515600" cy="1009651"/>
          </a:xfrm>
        </p:spPr>
        <p:txBody>
          <a:bodyPr>
            <a:normAutofit fontScale="90000"/>
          </a:bodyPr>
          <a:lstStyle/>
          <a:p>
            <a:br>
              <a:rPr lang="en-GB" sz="4000" dirty="0"/>
            </a:br>
            <a:r>
              <a:rPr lang="en-GB" sz="4000" b="1" dirty="0"/>
              <a:t>Parametric Methods </a:t>
            </a:r>
            <a:br>
              <a:rPr lang="en-GB" sz="4000" b="1" dirty="0"/>
            </a:br>
            <a:r>
              <a:rPr lang="en-GB" sz="4000" b="1" dirty="0"/>
              <a:t>  2  step model-based approach</a:t>
            </a:r>
            <a:br>
              <a:rPr lang="en-GB" dirty="0"/>
            </a:br>
            <a:r>
              <a:rPr lang="en-GB" dirty="0"/>
              <a:t>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B43749C-9211-444E-B83A-56D063C62AFF}"/>
                  </a:ext>
                </a:extLst>
              </p:cNvPr>
              <p:cNvSpPr>
                <a:spLocks noGrp="1"/>
              </p:cNvSpPr>
              <p:nvPr>
                <p:ph idx="1"/>
              </p:nvPr>
            </p:nvSpPr>
            <p:spPr/>
            <p:txBody>
              <a:bodyPr>
                <a:normAutofit fontScale="92500" lnSpcReduction="10000"/>
              </a:bodyPr>
              <a:lstStyle/>
              <a:p>
                <a:pPr marL="0" indent="0">
                  <a:buNone/>
                </a:pPr>
                <a:r>
                  <a:rPr lang="en-GB" dirty="0"/>
                  <a:t>	</a:t>
                </a:r>
              </a:p>
              <a:p>
                <a:pPr marL="514350" indent="-514350">
                  <a:buFont typeface="+mj-lt"/>
                  <a:buAutoNum type="arabicPeriod"/>
                </a:pPr>
                <a:r>
                  <a:rPr lang="en-GB" dirty="0"/>
                  <a:t>Assumption f is a linear in terms of x</a:t>
                </a:r>
              </a:p>
              <a:p>
                <a:pPr marL="514350" indent="-514350">
                  <a:buFont typeface="+mj-lt"/>
                  <a:buAutoNum type="arabicPeriod"/>
                </a:pPr>
                <a:endParaRPr lang="en-GB" dirty="0"/>
              </a:p>
              <a:p>
                <a:pPr marL="514350" indent="-514350">
                  <a:buFont typeface="+mj-lt"/>
                  <a:buAutoNum type="arabicPeriod"/>
                </a:pPr>
                <a:r>
                  <a:rPr lang="en-GB" dirty="0"/>
                  <a:t>After a model is selected we fit the model to the data using  the least square method. – </a:t>
                </a:r>
                <a:r>
                  <a:rPr lang="en-GB" b="1" dirty="0"/>
                  <a:t>Illustrate with an example.- use advertising or </a:t>
                </a:r>
              </a:p>
              <a:p>
                <a:pPr marL="514350" indent="-514350">
                  <a:buFont typeface="+mj-lt"/>
                  <a:buAutoNum type="arabicPeriod"/>
                </a:pPr>
                <a:r>
                  <a:rPr lang="en-GB" b="1" dirty="0" err="1"/>
                  <a:t>E.g</a:t>
                </a:r>
                <a:r>
                  <a:rPr lang="en-GB" b="1" dirty="0"/>
                  <a:t> Income with Education and seniority  </a:t>
                </a:r>
              </a:p>
              <a:p>
                <a:pPr marL="0" indent="0">
                  <a:buNone/>
                </a:pPr>
                <a:r>
                  <a:rPr lang="en-GB" dirty="0"/>
                  <a:t>As an example we fit a linear model to income thus </a:t>
                </a:r>
              </a:p>
              <a:p>
                <a:pPr marL="0" indent="0">
                  <a:buNone/>
                </a:pPr>
                <a:endParaRPr lang="en-GB" dirty="0"/>
              </a:p>
              <a:p>
                <a:pPr marL="0" indent="0">
                  <a:buNone/>
                </a:pPr>
                <a14:m>
                  <m:oMath xmlns:m="http://schemas.openxmlformats.org/officeDocument/2006/math">
                    <m:r>
                      <a:rPr lang="en-GB" b="0" i="1" dirty="0" smtClean="0">
                        <a:latin typeface="Cambria Math" panose="02040503050406030204" pitchFamily="18" charset="0"/>
                      </a:rPr>
                      <m:t>𝐼𝑛𝑐𝑜𝑚𝑒</m:t>
                    </m:r>
                    <m:r>
                      <a:rPr lang="en-GB" i="0"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𝛽</m:t>
                        </m:r>
                      </m:e>
                      <m:sub>
                        <m:r>
                          <a:rPr lang="en-GB" i="0" dirty="0">
                            <a:latin typeface="Cambria Math" panose="02040503050406030204" pitchFamily="18" charset="0"/>
                          </a:rPr>
                          <m:t>0</m:t>
                        </m:r>
                      </m:sub>
                    </m:sSub>
                    <m:r>
                      <a:rPr lang="en-GB" i="0"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𝛽</m:t>
                        </m:r>
                      </m:e>
                      <m:sub>
                        <m:r>
                          <a:rPr lang="en-GB" i="0" dirty="0">
                            <a:latin typeface="Cambria Math" panose="02040503050406030204" pitchFamily="18" charset="0"/>
                          </a:rPr>
                          <m:t>1</m:t>
                        </m:r>
                      </m:sub>
                    </m:sSub>
                    <m:r>
                      <m:rPr>
                        <m:sty m:val="p"/>
                      </m:rPr>
                      <a:rPr lang="en-GB" b="0" i="0" dirty="0" smtClean="0">
                        <a:latin typeface="Cambria Math" panose="02040503050406030204" pitchFamily="18" charset="0"/>
                      </a:rPr>
                      <m:t>Education</m:t>
                    </m:r>
                  </m:oMath>
                </a14:m>
                <a:r>
                  <a:rPr lang="en-GB" dirty="0"/>
                  <a:t> +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𝛽</m:t>
                        </m:r>
                      </m:e>
                      <m:sub>
                        <m:r>
                          <a:rPr lang="en-GB" b="0" i="1" dirty="0" smtClean="0">
                            <a:latin typeface="Cambria Math" panose="02040503050406030204" pitchFamily="18" charset="0"/>
                          </a:rPr>
                          <m:t>2</m:t>
                        </m:r>
                      </m:sub>
                    </m:sSub>
                    <m:r>
                      <m:rPr>
                        <m:sty m:val="p"/>
                      </m:rPr>
                      <a:rPr lang="en-GB" b="0" i="0" dirty="0" smtClean="0">
                        <a:latin typeface="Cambria Math" panose="02040503050406030204" pitchFamily="18" charset="0"/>
                      </a:rPr>
                      <m:t>Seniority</m:t>
                    </m:r>
                  </m:oMath>
                </a14:m>
                <a:endParaRPr lang="en-GB" b="0" dirty="0"/>
              </a:p>
              <a:p>
                <a:pPr marL="0" indent="0">
                  <a:buNone/>
                </a:pPr>
                <a:r>
                  <a:rPr lang="en-GB" dirty="0"/>
                  <a:t> </a:t>
                </a:r>
              </a:p>
            </p:txBody>
          </p:sp>
        </mc:Choice>
        <mc:Fallback>
          <p:sp>
            <p:nvSpPr>
              <p:cNvPr id="3" name="Content Placeholder 2">
                <a:extLst>
                  <a:ext uri="{FF2B5EF4-FFF2-40B4-BE49-F238E27FC236}">
                    <a16:creationId xmlns:a16="http://schemas.microsoft.com/office/drawing/2014/main" id="{2B43749C-9211-444E-B83A-56D063C62AFF}"/>
                  </a:ext>
                </a:extLst>
              </p:cNvPr>
              <p:cNvSpPr>
                <a:spLocks noGrp="1" noRot="1" noChangeAspect="1" noMove="1" noResize="1" noEditPoints="1" noAdjustHandles="1" noChangeArrowheads="1" noChangeShapeType="1" noTextEdit="1"/>
              </p:cNvSpPr>
              <p:nvPr>
                <p:ph idx="1"/>
              </p:nvPr>
            </p:nvSpPr>
            <p:spPr>
              <a:blipFill>
                <a:blip r:embed="rId3"/>
                <a:stretch>
                  <a:fillRect l="-1101"/>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D339264F-1326-4818-B7E1-BD5B23CE849B}"/>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1A8BB610-CA3A-46AE-8A19-48730FB00F95}"/>
              </a:ext>
            </a:extLst>
          </p:cNvPr>
          <p:cNvSpPr>
            <a:spLocks noGrp="1"/>
          </p:cNvSpPr>
          <p:nvPr>
            <p:ph type="sldNum" sz="quarter" idx="12"/>
          </p:nvPr>
        </p:nvSpPr>
        <p:spPr/>
        <p:txBody>
          <a:bodyPr/>
          <a:lstStyle/>
          <a:p>
            <a:fld id="{23C25B04-298F-4179-8CF8-2D9B9EFCE686}" type="slidenum">
              <a:rPr lang="en-GB" smtClean="0"/>
              <a:t>6</a:t>
            </a:fld>
            <a:endParaRPr lang="en-GB"/>
          </a:p>
        </p:txBody>
      </p:sp>
    </p:spTree>
    <p:extLst>
      <p:ext uri="{BB962C8B-B14F-4D97-AF65-F5344CB8AC3E}">
        <p14:creationId xmlns:p14="http://schemas.microsoft.com/office/powerpoint/2010/main" val="617937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72C06F2E-1EAC-49D4-B422-1F952F6EBE14}"/>
                  </a:ext>
                </a:extLst>
              </p:cNvPr>
              <p:cNvSpPr>
                <a:spLocks noGrp="1"/>
              </p:cNvSpPr>
              <p:nvPr>
                <p:ph type="title"/>
              </p:nvPr>
            </p:nvSpPr>
            <p:spPr>
              <a:xfrm>
                <a:off x="838200" y="365125"/>
                <a:ext cx="10515600" cy="3966845"/>
              </a:xfrm>
            </p:spPr>
            <p:txBody>
              <a:bodyPr>
                <a:normAutofit/>
              </a:bodyPr>
              <a:lstStyle/>
              <a:p>
                <a:r>
                  <a:rPr lang="en-GB" dirty="0"/>
                  <a:t>Output from </a:t>
                </a:r>
                <a:r>
                  <a:rPr lang="en-GB" dirty="0" err="1"/>
                  <a:t>spss</a:t>
                </a:r>
                <a:br>
                  <a:rPr lang="en-GB" dirty="0"/>
                </a:br>
                <a14:m>
                  <m:oMath xmlns:m="http://schemas.openxmlformats.org/officeDocument/2006/math">
                    <m:r>
                      <a:rPr lang="en-GB" sz="3100" i="1" dirty="0">
                        <a:latin typeface="Cambria Math" panose="02040503050406030204" pitchFamily="18" charset="0"/>
                      </a:rPr>
                      <m:t>𝐼𝑛𝑐𝑜𝑚𝑒</m:t>
                    </m:r>
                    <m:r>
                      <a:rPr lang="en-GB" sz="3100" dirty="0">
                        <a:latin typeface="Cambria Math" panose="02040503050406030204" pitchFamily="18" charset="0"/>
                      </a:rPr>
                      <m:t>=</m:t>
                    </m:r>
                    <m:sSub>
                      <m:sSubPr>
                        <m:ctrlPr>
                          <a:rPr lang="en-GB" sz="3100" i="1" dirty="0">
                            <a:latin typeface="Cambria Math" panose="02040503050406030204" pitchFamily="18" charset="0"/>
                          </a:rPr>
                        </m:ctrlPr>
                      </m:sSubPr>
                      <m:e>
                        <m:r>
                          <a:rPr lang="en-GB" sz="3100" i="1" dirty="0">
                            <a:latin typeface="Cambria Math" panose="02040503050406030204" pitchFamily="18" charset="0"/>
                          </a:rPr>
                          <m:t>𝛽</m:t>
                        </m:r>
                      </m:e>
                      <m:sub>
                        <m:r>
                          <a:rPr lang="en-GB" sz="3100" dirty="0">
                            <a:latin typeface="Cambria Math" panose="02040503050406030204" pitchFamily="18" charset="0"/>
                          </a:rPr>
                          <m:t>0</m:t>
                        </m:r>
                      </m:sub>
                    </m:sSub>
                    <m:r>
                      <a:rPr lang="en-GB" sz="3100" dirty="0">
                        <a:latin typeface="Cambria Math" panose="02040503050406030204" pitchFamily="18" charset="0"/>
                      </a:rPr>
                      <m:t>+</m:t>
                    </m:r>
                    <m:sSub>
                      <m:sSubPr>
                        <m:ctrlPr>
                          <a:rPr lang="en-GB" sz="3100" i="1" dirty="0">
                            <a:latin typeface="Cambria Math" panose="02040503050406030204" pitchFamily="18" charset="0"/>
                          </a:rPr>
                        </m:ctrlPr>
                      </m:sSubPr>
                      <m:e>
                        <m:r>
                          <a:rPr lang="en-GB" sz="3100" i="1" dirty="0">
                            <a:latin typeface="Cambria Math" panose="02040503050406030204" pitchFamily="18" charset="0"/>
                          </a:rPr>
                          <m:t>𝛽</m:t>
                        </m:r>
                      </m:e>
                      <m:sub>
                        <m:r>
                          <a:rPr lang="en-GB" sz="3100" dirty="0">
                            <a:latin typeface="Cambria Math" panose="02040503050406030204" pitchFamily="18" charset="0"/>
                          </a:rPr>
                          <m:t>1</m:t>
                        </m:r>
                      </m:sub>
                    </m:sSub>
                    <m:r>
                      <m:rPr>
                        <m:sty m:val="p"/>
                      </m:rPr>
                      <a:rPr lang="en-GB" sz="3100" dirty="0">
                        <a:latin typeface="Cambria Math" panose="02040503050406030204" pitchFamily="18" charset="0"/>
                      </a:rPr>
                      <m:t>Education</m:t>
                    </m:r>
                  </m:oMath>
                </a14:m>
                <a:r>
                  <a:rPr lang="en-GB" sz="3100" dirty="0"/>
                  <a:t> + </a:t>
                </a:r>
                <a14:m>
                  <m:oMath xmlns:m="http://schemas.openxmlformats.org/officeDocument/2006/math">
                    <m:sSub>
                      <m:sSubPr>
                        <m:ctrlPr>
                          <a:rPr lang="en-GB" sz="3100" i="1" dirty="0">
                            <a:latin typeface="Cambria Math" panose="02040503050406030204" pitchFamily="18" charset="0"/>
                          </a:rPr>
                        </m:ctrlPr>
                      </m:sSubPr>
                      <m:e>
                        <m:r>
                          <a:rPr lang="en-GB" sz="3100" i="1" dirty="0">
                            <a:latin typeface="Cambria Math" panose="02040503050406030204" pitchFamily="18" charset="0"/>
                          </a:rPr>
                          <m:t>𝛽</m:t>
                        </m:r>
                      </m:e>
                      <m:sub>
                        <m:r>
                          <a:rPr lang="en-GB" sz="3100" i="1" dirty="0">
                            <a:latin typeface="Cambria Math" panose="02040503050406030204" pitchFamily="18" charset="0"/>
                          </a:rPr>
                          <m:t>2</m:t>
                        </m:r>
                      </m:sub>
                    </m:sSub>
                    <m:r>
                      <m:rPr>
                        <m:sty m:val="p"/>
                      </m:rPr>
                      <a:rPr lang="en-GB" sz="3100" dirty="0">
                        <a:latin typeface="Cambria Math" panose="02040503050406030204" pitchFamily="18" charset="0"/>
                      </a:rPr>
                      <m:t>Seniority</m:t>
                    </m:r>
                  </m:oMath>
                </a14:m>
                <a:br>
                  <a:rPr lang="en-GB" sz="3100" dirty="0"/>
                </a:br>
                <a:r>
                  <a:rPr lang="en-GB" sz="3100" dirty="0"/>
                  <a:t>Income = -50.08 + 5.89Education + 0.173 Seniority</a:t>
                </a:r>
                <a:br>
                  <a:rPr lang="en-GB" sz="3100" dirty="0"/>
                </a:br>
                <a:br>
                  <a:rPr lang="en-GB" dirty="0"/>
                </a:br>
                <a:br>
                  <a:rPr lang="en-GB" dirty="0"/>
                </a:br>
                <a:endParaRPr lang="en-GB" dirty="0"/>
              </a:p>
            </p:txBody>
          </p:sp>
        </mc:Choice>
        <mc:Fallback>
          <p:sp>
            <p:nvSpPr>
              <p:cNvPr id="2" name="Title 1">
                <a:extLst>
                  <a:ext uri="{FF2B5EF4-FFF2-40B4-BE49-F238E27FC236}">
                    <a16:creationId xmlns:a16="http://schemas.microsoft.com/office/drawing/2014/main" id="{72C06F2E-1EAC-49D4-B422-1F952F6EBE14}"/>
                  </a:ext>
                </a:extLst>
              </p:cNvPr>
              <p:cNvSpPr>
                <a:spLocks noGrp="1" noRot="1" noChangeAspect="1" noMove="1" noResize="1" noEditPoints="1" noAdjustHandles="1" noChangeArrowheads="1" noChangeShapeType="1" noTextEdit="1"/>
              </p:cNvSpPr>
              <p:nvPr>
                <p:ph type="title"/>
              </p:nvPr>
            </p:nvSpPr>
            <p:spPr>
              <a:xfrm>
                <a:off x="838200" y="365125"/>
                <a:ext cx="10515600" cy="3966845"/>
              </a:xfrm>
              <a:blipFill>
                <a:blip r:embed="rId2"/>
                <a:stretch>
                  <a:fillRect l="-2377"/>
                </a:stretch>
              </a:blipFill>
            </p:spPr>
            <p:txBody>
              <a:bodyPr/>
              <a:lstStyle/>
              <a:p>
                <a:r>
                  <a:rPr lang="en-GB">
                    <a:noFill/>
                  </a:rPr>
                  <a:t> </a:t>
                </a:r>
              </a:p>
            </p:txBody>
          </p:sp>
        </mc:Fallback>
      </mc:AlternateContent>
      <p:pic>
        <p:nvPicPr>
          <p:cNvPr id="6" name="Content Placeholder 5">
            <a:extLst>
              <a:ext uri="{FF2B5EF4-FFF2-40B4-BE49-F238E27FC236}">
                <a16:creationId xmlns:a16="http://schemas.microsoft.com/office/drawing/2014/main" id="{7DE8B6F9-F560-44F5-BC00-A55300EA4C74}"/>
              </a:ext>
            </a:extLst>
          </p:cNvPr>
          <p:cNvPicPr>
            <a:picLocks noGrp="1" noChangeAspect="1"/>
          </p:cNvPicPr>
          <p:nvPr>
            <p:ph idx="1"/>
          </p:nvPr>
        </p:nvPicPr>
        <p:blipFill>
          <a:blip r:embed="rId3"/>
          <a:stretch>
            <a:fillRect/>
          </a:stretch>
        </p:blipFill>
        <p:spPr>
          <a:xfrm>
            <a:off x="1463040" y="3105944"/>
            <a:ext cx="8298179" cy="1991836"/>
          </a:xfrm>
          <a:prstGeom prst="rect">
            <a:avLst/>
          </a:prstGeom>
        </p:spPr>
      </p:pic>
      <p:sp>
        <p:nvSpPr>
          <p:cNvPr id="4" name="Footer Placeholder 3">
            <a:extLst>
              <a:ext uri="{FF2B5EF4-FFF2-40B4-BE49-F238E27FC236}">
                <a16:creationId xmlns:a16="http://schemas.microsoft.com/office/drawing/2014/main" id="{1BAD18B4-F0F2-4ACD-AE82-E1389E16FE48}"/>
              </a:ext>
            </a:extLst>
          </p:cNvPr>
          <p:cNvSpPr>
            <a:spLocks noGrp="1"/>
          </p:cNvSpPr>
          <p:nvPr>
            <p:ph type="ftr" sz="quarter" idx="11"/>
          </p:nvPr>
        </p:nvSpPr>
        <p:spPr>
          <a:xfrm>
            <a:off x="4038600" y="6356350"/>
            <a:ext cx="4114800" cy="365125"/>
          </a:xfrm>
        </p:spPr>
        <p:txBody>
          <a:bodyPr/>
          <a:lstStyle/>
          <a:p>
            <a:r>
              <a:rPr lang="en-GB"/>
              <a:t>Ann Thapar 2020</a:t>
            </a:r>
          </a:p>
        </p:txBody>
      </p:sp>
      <p:sp>
        <p:nvSpPr>
          <p:cNvPr id="5" name="Slide Number Placeholder 4">
            <a:extLst>
              <a:ext uri="{FF2B5EF4-FFF2-40B4-BE49-F238E27FC236}">
                <a16:creationId xmlns:a16="http://schemas.microsoft.com/office/drawing/2014/main" id="{6C91A6B9-FBF9-4192-B8ED-043A922FA7D4}"/>
              </a:ext>
            </a:extLst>
          </p:cNvPr>
          <p:cNvSpPr>
            <a:spLocks noGrp="1"/>
          </p:cNvSpPr>
          <p:nvPr>
            <p:ph type="sldNum" sz="quarter" idx="12"/>
          </p:nvPr>
        </p:nvSpPr>
        <p:spPr>
          <a:xfrm>
            <a:off x="8610600" y="6356350"/>
            <a:ext cx="2743200" cy="365125"/>
          </a:xfrm>
        </p:spPr>
        <p:txBody>
          <a:bodyPr/>
          <a:lstStyle/>
          <a:p>
            <a:fld id="{23C25B04-298F-4179-8CF8-2D9B9EFCE686}" type="slidenum">
              <a:rPr lang="en-GB" smtClean="0"/>
              <a:t>7</a:t>
            </a:fld>
            <a:endParaRPr lang="en-GB"/>
          </a:p>
        </p:txBody>
      </p:sp>
    </p:spTree>
    <p:extLst>
      <p:ext uri="{BB962C8B-B14F-4D97-AF65-F5344CB8AC3E}">
        <p14:creationId xmlns:p14="http://schemas.microsoft.com/office/powerpoint/2010/main" val="729422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E842B-6395-4121-B533-2BC1E7E5B09F}"/>
              </a:ext>
            </a:extLst>
          </p:cNvPr>
          <p:cNvSpPr>
            <a:spLocks noGrp="1"/>
          </p:cNvSpPr>
          <p:nvPr>
            <p:ph type="title"/>
          </p:nvPr>
        </p:nvSpPr>
        <p:spPr>
          <a:xfrm>
            <a:off x="838200" y="365125"/>
            <a:ext cx="10515600" cy="3063875"/>
          </a:xfrm>
        </p:spPr>
        <p:txBody>
          <a:bodyPr>
            <a:normAutofit/>
          </a:bodyPr>
          <a:lstStyle/>
          <a:p>
            <a:r>
              <a:rPr lang="en-GB" sz="3200" dirty="0"/>
              <a:t>Income data is fitted to a linear equation. observations are displayed in red. Slightly less positive relationship between seniority and income. Model is fitted using the line of best fit (least square method)</a:t>
            </a:r>
          </a:p>
        </p:txBody>
      </p:sp>
      <p:sp>
        <p:nvSpPr>
          <p:cNvPr id="4" name="Footer Placeholder 3">
            <a:extLst>
              <a:ext uri="{FF2B5EF4-FFF2-40B4-BE49-F238E27FC236}">
                <a16:creationId xmlns:a16="http://schemas.microsoft.com/office/drawing/2014/main" id="{99E9C3B2-EC16-4169-B3B0-FCCDFE451D78}"/>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278C905C-A5F3-472C-97EA-B2CF54DBAD56}"/>
              </a:ext>
            </a:extLst>
          </p:cNvPr>
          <p:cNvSpPr>
            <a:spLocks noGrp="1"/>
          </p:cNvSpPr>
          <p:nvPr>
            <p:ph type="sldNum" sz="quarter" idx="12"/>
          </p:nvPr>
        </p:nvSpPr>
        <p:spPr/>
        <p:txBody>
          <a:bodyPr/>
          <a:lstStyle/>
          <a:p>
            <a:fld id="{23C25B04-298F-4179-8CF8-2D9B9EFCE686}" type="slidenum">
              <a:rPr lang="en-GB" smtClean="0"/>
              <a:t>8</a:t>
            </a:fld>
            <a:endParaRPr lang="en-GB"/>
          </a:p>
        </p:txBody>
      </p:sp>
      <p:graphicFrame>
        <p:nvGraphicFramePr>
          <p:cNvPr id="6" name="Content Placeholder 5">
            <a:extLst>
              <a:ext uri="{FF2B5EF4-FFF2-40B4-BE49-F238E27FC236}">
                <a16:creationId xmlns:a16="http://schemas.microsoft.com/office/drawing/2014/main" id="{AD2896E0-EA13-4901-A0A5-86E1AD3CCB84}"/>
              </a:ext>
            </a:extLst>
          </p:cNvPr>
          <p:cNvGraphicFramePr>
            <a:graphicFrameLocks noGrp="1" noChangeAspect="1"/>
          </p:cNvGraphicFramePr>
          <p:nvPr>
            <p:ph idx="1"/>
            <p:extLst>
              <p:ext uri="{D42A27DB-BD31-4B8C-83A1-F6EECF244321}">
                <p14:modId xmlns:p14="http://schemas.microsoft.com/office/powerpoint/2010/main" val="1107979969"/>
              </p:ext>
            </p:extLst>
          </p:nvPr>
        </p:nvGraphicFramePr>
        <p:xfrm>
          <a:off x="2211572" y="2821912"/>
          <a:ext cx="5941828" cy="3717000"/>
        </p:xfrm>
        <a:graphic>
          <a:graphicData uri="http://schemas.openxmlformats.org/presentationml/2006/ole">
            <mc:AlternateContent xmlns:mc="http://schemas.openxmlformats.org/markup-compatibility/2006">
              <mc:Choice xmlns:v="urn:schemas-microsoft-com:vml" Requires="v">
                <p:oleObj spid="_x0000_s1032" name="Acrobat Document" r:id="rId3" imgW="3022201" imgH="2419004" progId="Acrobat.Document.DC">
                  <p:embed/>
                </p:oleObj>
              </mc:Choice>
              <mc:Fallback>
                <p:oleObj name="Acrobat Document" r:id="rId3" imgW="3022201" imgH="2419004" progId="Acrobat.Document.DC">
                  <p:embed/>
                  <p:pic>
                    <p:nvPicPr>
                      <p:cNvPr id="0" name=""/>
                      <p:cNvPicPr/>
                      <p:nvPr/>
                    </p:nvPicPr>
                    <p:blipFill>
                      <a:blip r:embed="rId4"/>
                      <a:stretch>
                        <a:fillRect/>
                      </a:stretch>
                    </p:blipFill>
                    <p:spPr>
                      <a:xfrm>
                        <a:off x="2211572" y="2821912"/>
                        <a:ext cx="5941828" cy="3717000"/>
                      </a:xfrm>
                      <a:prstGeom prst="rect">
                        <a:avLst/>
                      </a:prstGeom>
                    </p:spPr>
                  </p:pic>
                </p:oleObj>
              </mc:Fallback>
            </mc:AlternateContent>
          </a:graphicData>
        </a:graphic>
      </p:graphicFrame>
    </p:spTree>
    <p:extLst>
      <p:ext uri="{BB962C8B-B14F-4D97-AF65-F5344CB8AC3E}">
        <p14:creationId xmlns:p14="http://schemas.microsoft.com/office/powerpoint/2010/main" val="4202033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2F7D-B83A-4889-B105-32BD7CB91B3D}"/>
              </a:ext>
            </a:extLst>
          </p:cNvPr>
          <p:cNvSpPr>
            <a:spLocks noGrp="1"/>
          </p:cNvSpPr>
          <p:nvPr>
            <p:ph type="title"/>
          </p:nvPr>
        </p:nvSpPr>
        <p:spPr/>
        <p:txBody>
          <a:bodyPr/>
          <a:lstStyle/>
          <a:p>
            <a:r>
              <a:rPr lang="en-GB" dirty="0"/>
              <a:t>Using SPSS or Excel Build this model</a:t>
            </a:r>
          </a:p>
        </p:txBody>
      </p:sp>
      <p:sp>
        <p:nvSpPr>
          <p:cNvPr id="3" name="Content Placeholder 2">
            <a:extLst>
              <a:ext uri="{FF2B5EF4-FFF2-40B4-BE49-F238E27FC236}">
                <a16:creationId xmlns:a16="http://schemas.microsoft.com/office/drawing/2014/main" id="{DC2DA4DB-FADA-4759-AD10-A7F4FE1B5FFF}"/>
              </a:ext>
            </a:extLst>
          </p:cNvPr>
          <p:cNvSpPr>
            <a:spLocks noGrp="1"/>
          </p:cNvSpPr>
          <p:nvPr>
            <p:ph idx="1"/>
          </p:nvPr>
        </p:nvSpPr>
        <p:spPr/>
        <p:txBody>
          <a:bodyPr/>
          <a:lstStyle/>
          <a:p>
            <a:r>
              <a:rPr lang="en-GB" dirty="0"/>
              <a:t>Data is stored in week 1 document as an excel file.</a:t>
            </a:r>
          </a:p>
          <a:p>
            <a:endParaRPr lang="en-GB" dirty="0"/>
          </a:p>
          <a:p>
            <a:r>
              <a:rPr lang="en-GB" dirty="0"/>
              <a:t>Write the equation on this slide once you have built the model.</a:t>
            </a:r>
          </a:p>
        </p:txBody>
      </p:sp>
      <p:sp>
        <p:nvSpPr>
          <p:cNvPr id="4" name="Footer Placeholder 3">
            <a:extLst>
              <a:ext uri="{FF2B5EF4-FFF2-40B4-BE49-F238E27FC236}">
                <a16:creationId xmlns:a16="http://schemas.microsoft.com/office/drawing/2014/main" id="{E154E15F-325C-4D3C-B3A7-176E96709413}"/>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D63BBF3B-1B5D-4C5F-B6E8-7DCC481308C3}"/>
              </a:ext>
            </a:extLst>
          </p:cNvPr>
          <p:cNvSpPr>
            <a:spLocks noGrp="1"/>
          </p:cNvSpPr>
          <p:nvPr>
            <p:ph type="sldNum" sz="quarter" idx="12"/>
          </p:nvPr>
        </p:nvSpPr>
        <p:spPr/>
        <p:txBody>
          <a:bodyPr/>
          <a:lstStyle/>
          <a:p>
            <a:fld id="{23C25B04-298F-4179-8CF8-2D9B9EFCE686}" type="slidenum">
              <a:rPr lang="en-GB" smtClean="0"/>
              <a:t>9</a:t>
            </a:fld>
            <a:endParaRPr lang="en-GB"/>
          </a:p>
        </p:txBody>
      </p:sp>
    </p:spTree>
    <p:extLst>
      <p:ext uri="{BB962C8B-B14F-4D97-AF65-F5344CB8AC3E}">
        <p14:creationId xmlns:p14="http://schemas.microsoft.com/office/powerpoint/2010/main" val="3395383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795</Words>
  <Application>Microsoft Office PowerPoint</Application>
  <PresentationFormat>Widescreen</PresentationFormat>
  <Paragraphs>93</Paragraphs>
  <Slides>13</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Office Theme</vt:lpstr>
      <vt:lpstr>Acrobat Document</vt:lpstr>
      <vt:lpstr>PowerPoint Presentation</vt:lpstr>
      <vt:lpstr>Supervised Verse Unsupervised Learning</vt:lpstr>
      <vt:lpstr>Lecture 1 Bite 2 continued</vt:lpstr>
      <vt:lpstr>Inference vs Predictions</vt:lpstr>
      <vt:lpstr>How do we estimate f</vt:lpstr>
      <vt:lpstr> Parametric Methods    2  step model-based approach  </vt:lpstr>
      <vt:lpstr>Output from spss Income=β_0+β_1 Education + β_2 Seniority Income = -50.08 + 5.89Education + 0.173 Seniority   </vt:lpstr>
      <vt:lpstr>Income data is fitted to a linear equation. observations are displayed in red. Slightly less positive relationship between seniority and income. Model is fitted using the line of best fit (least square method)</vt:lpstr>
      <vt:lpstr>Using SPSS or Excel Build this model</vt:lpstr>
      <vt:lpstr>Non- Parametric Methods.</vt:lpstr>
      <vt:lpstr>A rough thin spline fit to the Income data This fit makes zero errors on the training data.</vt:lpstr>
      <vt:lpstr>Trade-off  Between flexibility and interpretability, using different statistical methods. </vt:lpstr>
      <vt:lpstr>Lecture 1 Bite 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 Thapar</dc:creator>
  <cp:lastModifiedBy>Ann Thapar</cp:lastModifiedBy>
  <cp:revision>24</cp:revision>
  <dcterms:created xsi:type="dcterms:W3CDTF">2020-09-19T15:37:44Z</dcterms:created>
  <dcterms:modified xsi:type="dcterms:W3CDTF">2020-09-22T09:45:45Z</dcterms:modified>
</cp:coreProperties>
</file>