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396" r:id="rId2"/>
    <p:sldId id="407" r:id="rId3"/>
    <p:sldId id="400" r:id="rId4"/>
    <p:sldId id="404" r:id="rId5"/>
    <p:sldId id="397" r:id="rId6"/>
    <p:sldId id="408" r:id="rId7"/>
    <p:sldId id="398" r:id="rId8"/>
    <p:sldId id="410" r:id="rId9"/>
    <p:sldId id="399" r:id="rId10"/>
    <p:sldId id="257" r:id="rId11"/>
    <p:sldId id="409" r:id="rId12"/>
    <p:sldId id="401" r:id="rId13"/>
    <p:sldId id="411" r:id="rId14"/>
    <p:sldId id="402" r:id="rId15"/>
    <p:sldId id="403" r:id="rId16"/>
    <p:sldId id="405" r:id="rId17"/>
    <p:sldId id="412" r:id="rId18"/>
    <p:sldId id="406" r:id="rId19"/>
    <p:sldId id="416" r:id="rId20"/>
    <p:sldId id="417" r:id="rId21"/>
    <p:sldId id="418" r:id="rId22"/>
    <p:sldId id="419" r:id="rId23"/>
    <p:sldId id="420" r:id="rId24"/>
    <p:sldId id="421" r:id="rId25"/>
    <p:sldId id="422" r:id="rId26"/>
    <p:sldId id="423" r:id="rId27"/>
    <p:sldId id="414" r:id="rId28"/>
    <p:sldId id="424" r:id="rId29"/>
    <p:sldId id="413" r:id="rId30"/>
    <p:sldId id="415"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4026" autoAdjust="0"/>
  </p:normalViewPr>
  <p:slideViewPr>
    <p:cSldViewPr snapToGrid="0">
      <p:cViewPr varScale="1">
        <p:scale>
          <a:sx n="46" d="100"/>
          <a:sy n="46" d="100"/>
        </p:scale>
        <p:origin x="1444" y="36"/>
      </p:cViewPr>
      <p:guideLst/>
    </p:cSldViewPr>
  </p:slideViewPr>
  <p:notesTextViewPr>
    <p:cViewPr>
      <p:scale>
        <a:sx n="1" d="1"/>
        <a:sy n="1" d="1"/>
      </p:scale>
      <p:origin x="0" y="0"/>
    </p:cViewPr>
  </p:notesTextViewPr>
  <p:sorterViewPr>
    <p:cViewPr>
      <p:scale>
        <a:sx n="140" d="100"/>
        <a:sy n="140" d="100"/>
      </p:scale>
      <p:origin x="0" y="-178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image" Target="../media/image10.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4CAF47-604A-4586-B056-6E348BBDE138}" type="datetimeFigureOut">
              <a:rPr lang="en-GB" smtClean="0"/>
              <a:t>27/09/2021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0E2544-4566-44B4-ADE3-70DFD24473FC}" type="slidenum">
              <a:rPr lang="en-GB" smtClean="0"/>
              <a:t>‹#›</a:t>
            </a:fld>
            <a:endParaRPr lang="en-GB"/>
          </a:p>
        </p:txBody>
      </p:sp>
    </p:spTree>
    <p:extLst>
      <p:ext uri="{BB962C8B-B14F-4D97-AF65-F5344CB8AC3E}">
        <p14:creationId xmlns:p14="http://schemas.microsoft.com/office/powerpoint/2010/main" val="2091407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80E2544-4566-44B4-ADE3-70DFD24473FC}" type="slidenum">
              <a:rPr lang="en-GB" smtClean="0"/>
              <a:t>3</a:t>
            </a:fld>
            <a:endParaRPr lang="en-GB"/>
          </a:p>
        </p:txBody>
      </p:sp>
    </p:spTree>
    <p:extLst>
      <p:ext uri="{BB962C8B-B14F-4D97-AF65-F5344CB8AC3E}">
        <p14:creationId xmlns:p14="http://schemas.microsoft.com/office/powerpoint/2010/main" val="1569387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80E2544-4566-44B4-ADE3-70DFD24473FC}" type="slidenum">
              <a:rPr lang="en-GB" smtClean="0"/>
              <a:t>17</a:t>
            </a:fld>
            <a:endParaRPr lang="en-GB"/>
          </a:p>
        </p:txBody>
      </p:sp>
    </p:spTree>
    <p:extLst>
      <p:ext uri="{BB962C8B-B14F-4D97-AF65-F5344CB8AC3E}">
        <p14:creationId xmlns:p14="http://schemas.microsoft.com/office/powerpoint/2010/main" val="11389223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80E2544-4566-44B4-ADE3-70DFD24473FC}" type="slidenum">
              <a:rPr lang="en-GB" smtClean="0"/>
              <a:t>19</a:t>
            </a:fld>
            <a:endParaRPr lang="en-GB"/>
          </a:p>
        </p:txBody>
      </p:sp>
    </p:spTree>
    <p:extLst>
      <p:ext uri="{BB962C8B-B14F-4D97-AF65-F5344CB8AC3E}">
        <p14:creationId xmlns:p14="http://schemas.microsoft.com/office/powerpoint/2010/main" val="8863511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Inference paradigm </a:t>
            </a:r>
          </a:p>
          <a:p>
            <a:r>
              <a:rPr lang="en-GB" dirty="0"/>
              <a:t>Another e.g. how variables such as price , location of store competitor’s price etc may affect the probability of purchasing a particular product?</a:t>
            </a:r>
          </a:p>
          <a:p>
            <a:r>
              <a:rPr lang="en-GB" dirty="0"/>
              <a:t>Some modelling could be conducted for both inference and prediction – e.g. Real estate </a:t>
            </a:r>
            <a:r>
              <a:rPr lang="en-GB" dirty="0" err="1"/>
              <a:t>eg</a:t>
            </a:r>
            <a:r>
              <a:rPr lang="en-GB" dirty="0"/>
              <a:t>- how much EXTRA is a house worth if it overlooks a lake? - = inference problem but if are interested in predicting the value of a given its characteristic is it over or under priced? == Prediction problem.</a:t>
            </a:r>
          </a:p>
        </p:txBody>
      </p:sp>
      <p:sp>
        <p:nvSpPr>
          <p:cNvPr id="4" name="Slide Number Placeholder 3"/>
          <p:cNvSpPr>
            <a:spLocks noGrp="1"/>
          </p:cNvSpPr>
          <p:nvPr>
            <p:ph type="sldNum" sz="quarter" idx="5"/>
          </p:nvPr>
        </p:nvSpPr>
        <p:spPr/>
        <p:txBody>
          <a:bodyPr/>
          <a:lstStyle/>
          <a:p>
            <a:fld id="{B80E2544-4566-44B4-ADE3-70DFD24473FC}" type="slidenum">
              <a:rPr lang="en-GB" smtClean="0"/>
              <a:t>20</a:t>
            </a:fld>
            <a:endParaRPr lang="en-GB"/>
          </a:p>
        </p:txBody>
      </p:sp>
    </p:spTree>
    <p:extLst>
      <p:ext uri="{BB962C8B-B14F-4D97-AF65-F5344CB8AC3E}">
        <p14:creationId xmlns:p14="http://schemas.microsoft.com/office/powerpoint/2010/main" val="5483600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80E2544-4566-44B4-ADE3-70DFD24473FC}" type="slidenum">
              <a:rPr lang="en-GB" smtClean="0"/>
              <a:t>23</a:t>
            </a:fld>
            <a:endParaRPr lang="en-GB"/>
          </a:p>
        </p:txBody>
      </p:sp>
    </p:spTree>
    <p:extLst>
      <p:ext uri="{BB962C8B-B14F-4D97-AF65-F5344CB8AC3E}">
        <p14:creationId xmlns:p14="http://schemas.microsoft.com/office/powerpoint/2010/main" val="21310904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Note the non parametric fit has produced a remarkably accurate estimate of the truth f as shown in the yellow figure.</a:t>
            </a:r>
          </a:p>
          <a:p>
            <a:r>
              <a:rPr lang="en-GB" dirty="0"/>
              <a:t>A </a:t>
            </a:r>
            <a:r>
              <a:rPr lang="en-GB" dirty="0" err="1"/>
              <a:t>a</a:t>
            </a:r>
            <a:r>
              <a:rPr lang="en-GB" dirty="0"/>
              <a:t> thin plate spline is used to estimate F. This approach does not impose any pre specified model on f. instead it attempts to produce an estimate for F that is as close as possible to the observed data see yellow graph. However this is an example of overfitting the data. It is an undesirable situation because the fit obtained will not yield accurate estimates on new observations that were not part of the training data set. We will discuss these at a later stage. </a:t>
            </a:r>
          </a:p>
          <a:p>
            <a:r>
              <a:rPr lang="en-GB" dirty="0"/>
              <a:t>. The resulting estimate fits the observed data perfectly. However this spline fit is far more variable than the true function F. The resulting estimate </a:t>
            </a:r>
          </a:p>
        </p:txBody>
      </p:sp>
      <p:sp>
        <p:nvSpPr>
          <p:cNvPr id="4" name="Slide Number Placeholder 3"/>
          <p:cNvSpPr>
            <a:spLocks noGrp="1"/>
          </p:cNvSpPr>
          <p:nvPr>
            <p:ph type="sldNum" sz="quarter" idx="5"/>
          </p:nvPr>
        </p:nvSpPr>
        <p:spPr/>
        <p:txBody>
          <a:bodyPr/>
          <a:lstStyle/>
          <a:p>
            <a:fld id="{B80E2544-4566-44B4-ADE3-70DFD24473FC}" type="slidenum">
              <a:rPr lang="en-GB" smtClean="0"/>
              <a:t>28</a:t>
            </a:fld>
            <a:endParaRPr lang="en-GB"/>
          </a:p>
        </p:txBody>
      </p:sp>
    </p:spTree>
    <p:extLst>
      <p:ext uri="{BB962C8B-B14F-4D97-AF65-F5344CB8AC3E}">
        <p14:creationId xmlns:p14="http://schemas.microsoft.com/office/powerpoint/2010/main" val="29073388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Why use a more restrictive method instead of a flexible approach?</a:t>
            </a:r>
          </a:p>
          <a:p>
            <a:pPr marL="171450" indent="-171450">
              <a:buFont typeface="Arial" panose="020B0604020202020204" pitchFamily="34" charset="0"/>
              <a:buChar char="•"/>
            </a:pPr>
            <a:r>
              <a:rPr lang="en-GB" dirty="0"/>
              <a:t>Reasons include that we may mainly be interested in inference</a:t>
            </a:r>
          </a:p>
          <a:p>
            <a:pPr marL="171450" indent="-171450">
              <a:buFont typeface="Arial" panose="020B0604020202020204" pitchFamily="34" charset="0"/>
              <a:buChar char="•"/>
            </a:pPr>
            <a:r>
              <a:rPr lang="en-GB" dirty="0"/>
              <a:t>We may want restrictive models as they are much more interpretable.  </a:t>
            </a:r>
            <a:r>
              <a:rPr lang="en-GB" dirty="0" err="1"/>
              <a:t>E.g.the</a:t>
            </a:r>
            <a:r>
              <a:rPr lang="en-GB" dirty="0"/>
              <a:t> linear model may be good choice since it's easy to understand the relationship between Y and X1, X2 …..XP. </a:t>
            </a:r>
          </a:p>
          <a:p>
            <a:pPr marL="0" indent="0">
              <a:buFont typeface="Arial" panose="020B0604020202020204" pitchFamily="34" charset="0"/>
              <a:buNone/>
            </a:pPr>
            <a:r>
              <a:rPr lang="en-GB" dirty="0"/>
              <a:t>In contrast very flexible approaches such as spine's and the boosting methods can lead two such complicated estimates of x that it is difficult to understand how any individual predictor is associated with the response. Note the least square regression model is relatively inflexible but quite interpretable. </a:t>
            </a:r>
          </a:p>
        </p:txBody>
      </p:sp>
      <p:sp>
        <p:nvSpPr>
          <p:cNvPr id="4" name="Slide Number Placeholder 3"/>
          <p:cNvSpPr>
            <a:spLocks noGrp="1"/>
          </p:cNvSpPr>
          <p:nvPr>
            <p:ph type="sldNum" sz="quarter" idx="5"/>
          </p:nvPr>
        </p:nvSpPr>
        <p:spPr/>
        <p:txBody>
          <a:bodyPr/>
          <a:lstStyle/>
          <a:p>
            <a:fld id="{B80E2544-4566-44B4-ADE3-70DFD24473FC}" type="slidenum">
              <a:rPr lang="en-GB" smtClean="0"/>
              <a:t>29</a:t>
            </a:fld>
            <a:endParaRPr lang="en-GB"/>
          </a:p>
        </p:txBody>
      </p:sp>
    </p:spTree>
    <p:extLst>
      <p:ext uri="{BB962C8B-B14F-4D97-AF65-F5344CB8AC3E}">
        <p14:creationId xmlns:p14="http://schemas.microsoft.com/office/powerpoint/2010/main" val="25644299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80E2544-4566-44B4-ADE3-70DFD24473FC}" type="slidenum">
              <a:rPr lang="en-GB" smtClean="0"/>
              <a:t>30</a:t>
            </a:fld>
            <a:endParaRPr lang="en-GB"/>
          </a:p>
        </p:txBody>
      </p:sp>
    </p:spTree>
    <p:extLst>
      <p:ext uri="{BB962C8B-B14F-4D97-AF65-F5344CB8AC3E}">
        <p14:creationId xmlns:p14="http://schemas.microsoft.com/office/powerpoint/2010/main" val="41507424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80E2544-4566-44B4-ADE3-70DFD24473FC}" type="slidenum">
              <a:rPr lang="en-GB" smtClean="0"/>
              <a:t>4</a:t>
            </a:fld>
            <a:endParaRPr lang="en-GB"/>
          </a:p>
        </p:txBody>
      </p:sp>
    </p:spTree>
    <p:extLst>
      <p:ext uri="{BB962C8B-B14F-4D97-AF65-F5344CB8AC3E}">
        <p14:creationId xmlns:p14="http://schemas.microsoft.com/office/powerpoint/2010/main" val="11047834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GB" dirty="0"/>
              <a:t>Use  </a:t>
            </a:r>
            <a:r>
              <a:rPr lang="en-GB" dirty="0" err="1"/>
              <a:t>Smarket</a:t>
            </a:r>
            <a:r>
              <a:rPr lang="en-GB" dirty="0"/>
              <a:t> data –box plots of previous day’s % change box plot may show  no change initially but can use several statistical methods ( correctly predict the direction of the market movement at (60% of time)</a:t>
            </a:r>
          </a:p>
          <a:p>
            <a:r>
              <a:rPr lang="en-GB" dirty="0"/>
              <a:t>Predict a non numerical value stock market  ( categorical or qualitative output) For example we examine stock market data set contains S &amp; P 500 stock index from 2001 to 2005.</a:t>
            </a:r>
          </a:p>
          <a:p>
            <a:r>
              <a:rPr lang="en-GB" dirty="0"/>
              <a:t> The objective is to predict weather the index will increase or decrease on a given day using the past five day percentage change in the index here we're predicting whether a given day stock market performance will fall into the up bucket or a down bucket this is known as a </a:t>
            </a:r>
            <a:r>
              <a:rPr lang="en-GB" b="1" dirty="0"/>
              <a:t>classification problem Quadratic discriminant analysis  see fig 1.3 Predicted probability off decreased market this hard the direction of the more movement in the market 60% of the time </a:t>
            </a:r>
          </a:p>
          <a:p>
            <a:endParaRPr lang="en-GB" dirty="0"/>
          </a:p>
        </p:txBody>
      </p:sp>
      <p:sp>
        <p:nvSpPr>
          <p:cNvPr id="4" name="Slide Number Placeholder 3"/>
          <p:cNvSpPr>
            <a:spLocks noGrp="1"/>
          </p:cNvSpPr>
          <p:nvPr>
            <p:ph type="sldNum" sz="quarter" idx="5"/>
          </p:nvPr>
        </p:nvSpPr>
        <p:spPr/>
        <p:txBody>
          <a:bodyPr/>
          <a:lstStyle/>
          <a:p>
            <a:fld id="{B80E2544-4566-44B4-ADE3-70DFD24473FC}" type="slidenum">
              <a:rPr lang="en-GB" smtClean="0"/>
              <a:t>5</a:t>
            </a:fld>
            <a:endParaRPr lang="en-GB"/>
          </a:p>
        </p:txBody>
      </p:sp>
    </p:spTree>
    <p:extLst>
      <p:ext uri="{BB962C8B-B14F-4D97-AF65-F5344CB8AC3E}">
        <p14:creationId xmlns:p14="http://schemas.microsoft.com/office/powerpoint/2010/main" val="9632205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t>classification problem Quadratic discriminant analysis  see fig 1.3 Predicted probability off decreased market this showed the direction of the movement in the market correctly 60% of the time </a:t>
            </a:r>
            <a:endParaRPr lang="en-GB" dirty="0"/>
          </a:p>
        </p:txBody>
      </p:sp>
      <p:sp>
        <p:nvSpPr>
          <p:cNvPr id="4" name="Slide Number Placeholder 3"/>
          <p:cNvSpPr>
            <a:spLocks noGrp="1"/>
          </p:cNvSpPr>
          <p:nvPr>
            <p:ph type="sldNum" sz="quarter" idx="5"/>
          </p:nvPr>
        </p:nvSpPr>
        <p:spPr/>
        <p:txBody>
          <a:bodyPr/>
          <a:lstStyle/>
          <a:p>
            <a:fld id="{B80E2544-4566-44B4-ADE3-70DFD24473FC}" type="slidenum">
              <a:rPr lang="en-GB" smtClean="0"/>
              <a:t>6</a:t>
            </a:fld>
            <a:endParaRPr lang="en-GB"/>
          </a:p>
        </p:txBody>
      </p:sp>
    </p:spTree>
    <p:extLst>
      <p:ext uri="{BB962C8B-B14F-4D97-AF65-F5344CB8AC3E}">
        <p14:creationId xmlns:p14="http://schemas.microsoft.com/office/powerpoint/2010/main" val="6746649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In situations , where sets of  x inputs are readily available we can use these to predict Y using the formula Y hat equals function of x. This allows us to predict Y for given values of x . Here function of Y is regarded as a black box stop </a:t>
            </a:r>
          </a:p>
          <a:p>
            <a:endParaRPr lang="en-GB" dirty="0"/>
          </a:p>
        </p:txBody>
      </p:sp>
      <p:sp>
        <p:nvSpPr>
          <p:cNvPr id="4" name="Slide Number Placeholder 3"/>
          <p:cNvSpPr>
            <a:spLocks noGrp="1"/>
          </p:cNvSpPr>
          <p:nvPr>
            <p:ph type="sldNum" sz="quarter" idx="5"/>
          </p:nvPr>
        </p:nvSpPr>
        <p:spPr/>
        <p:txBody>
          <a:bodyPr/>
          <a:lstStyle/>
          <a:p>
            <a:fld id="{B80E2544-4566-44B4-ADE3-70DFD24473FC}" type="slidenum">
              <a:rPr lang="en-GB" smtClean="0"/>
              <a:t>12</a:t>
            </a:fld>
            <a:endParaRPr lang="en-GB"/>
          </a:p>
        </p:txBody>
      </p:sp>
    </p:spTree>
    <p:extLst>
      <p:ext uri="{BB962C8B-B14F-4D97-AF65-F5344CB8AC3E}">
        <p14:creationId xmlns:p14="http://schemas.microsoft.com/office/powerpoint/2010/main" val="7182137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latin typeface="Arial" panose="020B0604020202020204" pitchFamily="34" charset="0"/>
                <a:cs typeface="Arial" panose="020B0604020202020204" pitchFamily="34" charset="0"/>
              </a:rPr>
              <a:t>Reducible error is the difference between an actual point and the forecasted value squared..{actual point – forecasted value} ^ 2</a:t>
            </a:r>
          </a:p>
          <a:p>
            <a:endParaRPr lang="en-GB" dirty="0">
              <a:latin typeface="Arial" panose="020B0604020202020204" pitchFamily="34" charset="0"/>
              <a:cs typeface="Arial" panose="020B0604020202020204" pitchFamily="34" charset="0"/>
            </a:endParaRPr>
          </a:p>
          <a:p>
            <a:r>
              <a:rPr lang="en-GB" dirty="0">
                <a:latin typeface="Arial" panose="020B0604020202020204" pitchFamily="34" charset="0"/>
                <a:cs typeface="Arial" panose="020B0604020202020204" pitchFamily="34" charset="0"/>
              </a:rPr>
              <a:t>Irreducible error = variance of e </a:t>
            </a:r>
            <a:endParaRPr lang="en-GB" dirty="0"/>
          </a:p>
        </p:txBody>
      </p:sp>
      <p:sp>
        <p:nvSpPr>
          <p:cNvPr id="4" name="Slide Number Placeholder 3"/>
          <p:cNvSpPr>
            <a:spLocks noGrp="1"/>
          </p:cNvSpPr>
          <p:nvPr>
            <p:ph type="sldNum" sz="quarter" idx="5"/>
          </p:nvPr>
        </p:nvSpPr>
        <p:spPr/>
        <p:txBody>
          <a:bodyPr/>
          <a:lstStyle/>
          <a:p>
            <a:fld id="{B80E2544-4566-44B4-ADE3-70DFD24473FC}" type="slidenum">
              <a:rPr lang="en-GB" smtClean="0"/>
              <a:t>13</a:t>
            </a:fld>
            <a:endParaRPr lang="en-GB"/>
          </a:p>
        </p:txBody>
      </p:sp>
    </p:spTree>
    <p:extLst>
      <p:ext uri="{BB962C8B-B14F-4D97-AF65-F5344CB8AC3E}">
        <p14:creationId xmlns:p14="http://schemas.microsoft.com/office/powerpoint/2010/main" val="10975155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 matter how well we forecast y, we cannot reduce the error introduced by e. Note e will always provide an upper bound on the accuracy of our prediction for Y. This bound is almost always unknown in practice.</a:t>
            </a:r>
          </a:p>
        </p:txBody>
      </p:sp>
      <p:sp>
        <p:nvSpPr>
          <p:cNvPr id="4" name="Slide Number Placeholder 3"/>
          <p:cNvSpPr>
            <a:spLocks noGrp="1"/>
          </p:cNvSpPr>
          <p:nvPr>
            <p:ph type="sldNum" sz="quarter" idx="5"/>
          </p:nvPr>
        </p:nvSpPr>
        <p:spPr/>
        <p:txBody>
          <a:bodyPr/>
          <a:lstStyle/>
          <a:p>
            <a:fld id="{B80E2544-4566-44B4-ADE3-70DFD24473FC}" type="slidenum">
              <a:rPr lang="en-GB" smtClean="0"/>
              <a:t>14</a:t>
            </a:fld>
            <a:endParaRPr lang="en-GB"/>
          </a:p>
        </p:txBody>
      </p:sp>
    </p:spTree>
    <p:extLst>
      <p:ext uri="{BB962C8B-B14F-4D97-AF65-F5344CB8AC3E}">
        <p14:creationId xmlns:p14="http://schemas.microsoft.com/office/powerpoint/2010/main" val="17386980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introduces the technique of Multiple Regression which we can cover later in the module. </a:t>
            </a:r>
          </a:p>
          <a:p>
            <a:r>
              <a:rPr lang="en-GB" dirty="0"/>
              <a:t>Example may be considering factors which affect sales vs advertising spend , experience of sales person etc..</a:t>
            </a:r>
          </a:p>
          <a:p>
            <a:endParaRPr lang="en-GB" dirty="0"/>
          </a:p>
        </p:txBody>
      </p:sp>
      <p:sp>
        <p:nvSpPr>
          <p:cNvPr id="4" name="Slide Number Placeholder 3"/>
          <p:cNvSpPr>
            <a:spLocks noGrp="1"/>
          </p:cNvSpPr>
          <p:nvPr>
            <p:ph type="sldNum" sz="quarter" idx="5"/>
          </p:nvPr>
        </p:nvSpPr>
        <p:spPr/>
        <p:txBody>
          <a:bodyPr/>
          <a:lstStyle/>
          <a:p>
            <a:fld id="{B80E2544-4566-44B4-ADE3-70DFD24473FC}" type="slidenum">
              <a:rPr lang="en-GB" smtClean="0"/>
              <a:t>15</a:t>
            </a:fld>
            <a:endParaRPr lang="en-GB"/>
          </a:p>
        </p:txBody>
      </p:sp>
    </p:spTree>
    <p:extLst>
      <p:ext uri="{BB962C8B-B14F-4D97-AF65-F5344CB8AC3E}">
        <p14:creationId xmlns:p14="http://schemas.microsoft.com/office/powerpoint/2010/main" val="29497301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linear models allow for relatively simple interpretable inference but may not yield as accurate predictions as some other approaches. In contrast some of the highly non linear approaches can potentially provide quite accurate predictions for Y but this comes at the expense of a less interpretable model for which inference is more challenging. </a:t>
            </a:r>
          </a:p>
        </p:txBody>
      </p:sp>
      <p:sp>
        <p:nvSpPr>
          <p:cNvPr id="4" name="Slide Number Placeholder 3"/>
          <p:cNvSpPr>
            <a:spLocks noGrp="1"/>
          </p:cNvSpPr>
          <p:nvPr>
            <p:ph type="sldNum" sz="quarter" idx="5"/>
          </p:nvPr>
        </p:nvSpPr>
        <p:spPr/>
        <p:txBody>
          <a:bodyPr/>
          <a:lstStyle/>
          <a:p>
            <a:fld id="{B80E2544-4566-44B4-ADE3-70DFD24473FC}" type="slidenum">
              <a:rPr lang="en-GB" smtClean="0"/>
              <a:t>16</a:t>
            </a:fld>
            <a:endParaRPr lang="en-GB"/>
          </a:p>
        </p:txBody>
      </p:sp>
    </p:spTree>
    <p:extLst>
      <p:ext uri="{BB962C8B-B14F-4D97-AF65-F5344CB8AC3E}">
        <p14:creationId xmlns:p14="http://schemas.microsoft.com/office/powerpoint/2010/main" val="18790851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6CE6A-FFDD-4545-ADC2-E4CA4E038C3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90F54467-EE3A-424B-89F5-3B84AB2257E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4307ABF4-B7A4-45A4-800D-92CA9B1EBB76}"/>
              </a:ext>
            </a:extLst>
          </p:cNvPr>
          <p:cNvSpPr>
            <a:spLocks noGrp="1"/>
          </p:cNvSpPr>
          <p:nvPr>
            <p:ph type="dt" sz="half" idx="10"/>
          </p:nvPr>
        </p:nvSpPr>
        <p:spPr/>
        <p:txBody>
          <a:bodyPr/>
          <a:lstStyle/>
          <a:p>
            <a:endParaRPr lang="en-GB"/>
          </a:p>
        </p:txBody>
      </p:sp>
      <p:sp>
        <p:nvSpPr>
          <p:cNvPr id="5" name="Footer Placeholder 4">
            <a:extLst>
              <a:ext uri="{FF2B5EF4-FFF2-40B4-BE49-F238E27FC236}">
                <a16:creationId xmlns:a16="http://schemas.microsoft.com/office/drawing/2014/main" id="{0A99D42E-7BD4-4015-9AA0-CA2FC972B0C3}"/>
              </a:ext>
            </a:extLst>
          </p:cNvPr>
          <p:cNvSpPr>
            <a:spLocks noGrp="1"/>
          </p:cNvSpPr>
          <p:nvPr>
            <p:ph type="ftr" sz="quarter" idx="11"/>
          </p:nvPr>
        </p:nvSpPr>
        <p:spPr/>
        <p:txBody>
          <a:bodyPr/>
          <a:lstStyle/>
          <a:p>
            <a:r>
              <a:rPr lang="en-GB"/>
              <a:t>Ann Thapar 2020</a:t>
            </a:r>
          </a:p>
        </p:txBody>
      </p:sp>
      <p:sp>
        <p:nvSpPr>
          <p:cNvPr id="6" name="Slide Number Placeholder 5">
            <a:extLst>
              <a:ext uri="{FF2B5EF4-FFF2-40B4-BE49-F238E27FC236}">
                <a16:creationId xmlns:a16="http://schemas.microsoft.com/office/drawing/2014/main" id="{A097E063-9AA9-4F19-A2A3-37C2BA3C40AF}"/>
              </a:ext>
            </a:extLst>
          </p:cNvPr>
          <p:cNvSpPr>
            <a:spLocks noGrp="1"/>
          </p:cNvSpPr>
          <p:nvPr>
            <p:ph type="sldNum" sz="quarter" idx="12"/>
          </p:nvPr>
        </p:nvSpPr>
        <p:spPr/>
        <p:txBody>
          <a:bodyPr/>
          <a:lstStyle/>
          <a:p>
            <a:fld id="{23C25B04-298F-4179-8CF8-2D9B9EFCE686}" type="slidenum">
              <a:rPr lang="en-GB" smtClean="0"/>
              <a:t>‹#›</a:t>
            </a:fld>
            <a:endParaRPr lang="en-GB"/>
          </a:p>
        </p:txBody>
      </p:sp>
    </p:spTree>
    <p:extLst>
      <p:ext uri="{BB962C8B-B14F-4D97-AF65-F5344CB8AC3E}">
        <p14:creationId xmlns:p14="http://schemas.microsoft.com/office/powerpoint/2010/main" val="2094862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05DD3-E039-4D21-A013-7A3000872E40}"/>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1994F3A-FE2D-44A7-9C41-22446D8D0E7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F63AAAE-CC91-4705-945E-F314FF9225F4}"/>
              </a:ext>
            </a:extLst>
          </p:cNvPr>
          <p:cNvSpPr>
            <a:spLocks noGrp="1"/>
          </p:cNvSpPr>
          <p:nvPr>
            <p:ph type="dt" sz="half" idx="10"/>
          </p:nvPr>
        </p:nvSpPr>
        <p:spPr/>
        <p:txBody>
          <a:bodyPr/>
          <a:lstStyle/>
          <a:p>
            <a:endParaRPr lang="en-GB"/>
          </a:p>
        </p:txBody>
      </p:sp>
      <p:sp>
        <p:nvSpPr>
          <p:cNvPr id="5" name="Footer Placeholder 4">
            <a:extLst>
              <a:ext uri="{FF2B5EF4-FFF2-40B4-BE49-F238E27FC236}">
                <a16:creationId xmlns:a16="http://schemas.microsoft.com/office/drawing/2014/main" id="{ADF7A579-F71B-4D4A-BC4A-31AF9A3CCC65}"/>
              </a:ext>
            </a:extLst>
          </p:cNvPr>
          <p:cNvSpPr>
            <a:spLocks noGrp="1"/>
          </p:cNvSpPr>
          <p:nvPr>
            <p:ph type="ftr" sz="quarter" idx="11"/>
          </p:nvPr>
        </p:nvSpPr>
        <p:spPr/>
        <p:txBody>
          <a:bodyPr/>
          <a:lstStyle/>
          <a:p>
            <a:r>
              <a:rPr lang="en-GB"/>
              <a:t>Ann Thapar 2020</a:t>
            </a:r>
          </a:p>
        </p:txBody>
      </p:sp>
      <p:sp>
        <p:nvSpPr>
          <p:cNvPr id="6" name="Slide Number Placeholder 5">
            <a:extLst>
              <a:ext uri="{FF2B5EF4-FFF2-40B4-BE49-F238E27FC236}">
                <a16:creationId xmlns:a16="http://schemas.microsoft.com/office/drawing/2014/main" id="{E9721AB8-82E4-49A3-B543-B512D8F87F53}"/>
              </a:ext>
            </a:extLst>
          </p:cNvPr>
          <p:cNvSpPr>
            <a:spLocks noGrp="1"/>
          </p:cNvSpPr>
          <p:nvPr>
            <p:ph type="sldNum" sz="quarter" idx="12"/>
          </p:nvPr>
        </p:nvSpPr>
        <p:spPr/>
        <p:txBody>
          <a:bodyPr/>
          <a:lstStyle/>
          <a:p>
            <a:fld id="{23C25B04-298F-4179-8CF8-2D9B9EFCE686}" type="slidenum">
              <a:rPr lang="en-GB" smtClean="0"/>
              <a:t>‹#›</a:t>
            </a:fld>
            <a:endParaRPr lang="en-GB"/>
          </a:p>
        </p:txBody>
      </p:sp>
    </p:spTree>
    <p:extLst>
      <p:ext uri="{BB962C8B-B14F-4D97-AF65-F5344CB8AC3E}">
        <p14:creationId xmlns:p14="http://schemas.microsoft.com/office/powerpoint/2010/main" val="38633261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A32A3C7-1B2B-4785-A5AC-B60FF8E0FB9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99D510D-5E70-4949-A789-6FC82D60FFD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AA89570-0E65-49D8-9DE7-2D599C434891}"/>
              </a:ext>
            </a:extLst>
          </p:cNvPr>
          <p:cNvSpPr>
            <a:spLocks noGrp="1"/>
          </p:cNvSpPr>
          <p:nvPr>
            <p:ph type="dt" sz="half" idx="10"/>
          </p:nvPr>
        </p:nvSpPr>
        <p:spPr/>
        <p:txBody>
          <a:bodyPr/>
          <a:lstStyle/>
          <a:p>
            <a:endParaRPr lang="en-GB"/>
          </a:p>
        </p:txBody>
      </p:sp>
      <p:sp>
        <p:nvSpPr>
          <p:cNvPr id="5" name="Footer Placeholder 4">
            <a:extLst>
              <a:ext uri="{FF2B5EF4-FFF2-40B4-BE49-F238E27FC236}">
                <a16:creationId xmlns:a16="http://schemas.microsoft.com/office/drawing/2014/main" id="{4B172510-6CD5-4108-BF56-5D0F5DCF742C}"/>
              </a:ext>
            </a:extLst>
          </p:cNvPr>
          <p:cNvSpPr>
            <a:spLocks noGrp="1"/>
          </p:cNvSpPr>
          <p:nvPr>
            <p:ph type="ftr" sz="quarter" idx="11"/>
          </p:nvPr>
        </p:nvSpPr>
        <p:spPr/>
        <p:txBody>
          <a:bodyPr/>
          <a:lstStyle/>
          <a:p>
            <a:r>
              <a:rPr lang="en-GB"/>
              <a:t>Ann Thapar 2020</a:t>
            </a:r>
          </a:p>
        </p:txBody>
      </p:sp>
      <p:sp>
        <p:nvSpPr>
          <p:cNvPr id="6" name="Slide Number Placeholder 5">
            <a:extLst>
              <a:ext uri="{FF2B5EF4-FFF2-40B4-BE49-F238E27FC236}">
                <a16:creationId xmlns:a16="http://schemas.microsoft.com/office/drawing/2014/main" id="{30EAFCCA-7CD8-439A-BC1F-7B22F45513E9}"/>
              </a:ext>
            </a:extLst>
          </p:cNvPr>
          <p:cNvSpPr>
            <a:spLocks noGrp="1"/>
          </p:cNvSpPr>
          <p:nvPr>
            <p:ph type="sldNum" sz="quarter" idx="12"/>
          </p:nvPr>
        </p:nvSpPr>
        <p:spPr/>
        <p:txBody>
          <a:bodyPr/>
          <a:lstStyle/>
          <a:p>
            <a:fld id="{23C25B04-298F-4179-8CF8-2D9B9EFCE686}" type="slidenum">
              <a:rPr lang="en-GB" smtClean="0"/>
              <a:t>‹#›</a:t>
            </a:fld>
            <a:endParaRPr lang="en-GB"/>
          </a:p>
        </p:txBody>
      </p:sp>
    </p:spTree>
    <p:extLst>
      <p:ext uri="{BB962C8B-B14F-4D97-AF65-F5344CB8AC3E}">
        <p14:creationId xmlns:p14="http://schemas.microsoft.com/office/powerpoint/2010/main" val="33745580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4">
    <p:bg>
      <p:bgPr>
        <a:solidFill>
          <a:srgbClr val="108480"/>
        </a:solidFill>
        <a:effectLst/>
      </p:bgPr>
    </p:bg>
    <p:spTree>
      <p:nvGrpSpPr>
        <p:cNvPr id="1" name=""/>
        <p:cNvGrpSpPr/>
        <p:nvPr/>
      </p:nvGrpSpPr>
      <p:grpSpPr>
        <a:xfrm>
          <a:off x="0" y="0"/>
          <a:ext cx="0" cy="0"/>
          <a:chOff x="0" y="0"/>
          <a:chExt cx="0" cy="0"/>
        </a:xfrm>
      </p:grpSpPr>
      <p:sp>
        <p:nvSpPr>
          <p:cNvPr id="7" name="Text Placeholder 11"/>
          <p:cNvSpPr>
            <a:spLocks noGrp="1"/>
          </p:cNvSpPr>
          <p:nvPr>
            <p:ph type="body" sz="quarter" idx="15" hasCustomPrompt="1"/>
          </p:nvPr>
        </p:nvSpPr>
        <p:spPr>
          <a:xfrm>
            <a:off x="407988" y="1726644"/>
            <a:ext cx="3959225" cy="1702356"/>
          </a:xfrm>
        </p:spPr>
        <p:txBody>
          <a:bodyPr lIns="0" tIns="0" rIns="0" bIns="0" anchor="b">
            <a:noAutofit/>
          </a:bodyPr>
          <a:lstStyle>
            <a:lvl1pPr marL="0" indent="0">
              <a:buNone/>
              <a:defRPr sz="3600" b="1" i="0" baseline="0">
                <a:solidFill>
                  <a:schemeClr val="bg1"/>
                </a:solidFill>
                <a:latin typeface="+mn-lt"/>
                <a:ea typeface="Arial" charset="0"/>
                <a:cs typeface="Arial" charset="0"/>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PRESENTATION TITLE GOES HERE</a:t>
            </a:r>
          </a:p>
        </p:txBody>
      </p:sp>
      <p:sp>
        <p:nvSpPr>
          <p:cNvPr id="9" name="Text Placeholder 4"/>
          <p:cNvSpPr>
            <a:spLocks noGrp="1"/>
          </p:cNvSpPr>
          <p:nvPr>
            <p:ph type="body" sz="quarter" idx="12" hasCustomPrompt="1"/>
          </p:nvPr>
        </p:nvSpPr>
        <p:spPr>
          <a:xfrm>
            <a:off x="407987" y="333376"/>
            <a:ext cx="3959226" cy="1393268"/>
          </a:xfrm>
        </p:spPr>
        <p:txBody>
          <a:bodyPr lIns="0" tIns="0" rIns="0" bIns="0" anchor="b">
            <a:noAutofit/>
          </a:bodyPr>
          <a:lstStyle>
            <a:lvl1pPr marL="0" indent="0">
              <a:buNone/>
              <a:defRPr sz="2000" b="1" baseline="0">
                <a:solidFill>
                  <a:schemeClr val="bg1"/>
                </a:solidFill>
                <a:latin typeface="+mn-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MONTH 2020</a:t>
            </a:r>
          </a:p>
        </p:txBody>
      </p:sp>
      <p:pic>
        <p:nvPicPr>
          <p:cNvPr id="3" name="Picture 2"/>
          <p:cNvPicPr>
            <a:picLocks noChangeAspect="1"/>
          </p:cNvPicPr>
          <p:nvPr userDrawn="1"/>
        </p:nvPicPr>
        <p:blipFill rotWithShape="1">
          <a:blip r:embed="rId2"/>
          <a:srcRect r="1389" b="18059"/>
          <a:stretch/>
        </p:blipFill>
        <p:spPr>
          <a:xfrm>
            <a:off x="4367213" y="1654930"/>
            <a:ext cx="7824786" cy="5203070"/>
          </a:xfrm>
          <a:prstGeom prst="rect">
            <a:avLst/>
          </a:prstGeom>
        </p:spPr>
      </p:pic>
      <p:cxnSp>
        <p:nvCxnSpPr>
          <p:cNvPr id="11" name="Straight Connector 10">
            <a:extLst>
              <a:ext uri="{FF2B5EF4-FFF2-40B4-BE49-F238E27FC236}">
                <a16:creationId xmlns:a16="http://schemas.microsoft.com/office/drawing/2014/main" id="{D9F266CC-B6DE-8445-AB7B-F678963DD646}"/>
              </a:ext>
            </a:extLst>
          </p:cNvPr>
          <p:cNvCxnSpPr>
            <a:cxnSpLocks/>
          </p:cNvCxnSpPr>
          <p:nvPr userDrawn="1"/>
        </p:nvCxnSpPr>
        <p:spPr>
          <a:xfrm flipH="1">
            <a:off x="407988" y="4038716"/>
            <a:ext cx="441646" cy="0"/>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19140" y="4305975"/>
            <a:ext cx="2195512" cy="521045"/>
          </a:xfrm>
          <a:prstGeom prst="rect">
            <a:avLst/>
          </a:prstGeom>
        </p:spPr>
      </p:pic>
    </p:spTree>
    <p:extLst>
      <p:ext uri="{BB962C8B-B14F-4D97-AF65-F5344CB8AC3E}">
        <p14:creationId xmlns:p14="http://schemas.microsoft.com/office/powerpoint/2010/main" val="39100327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29779-5B61-4C12-AC59-A364B92C01C9}"/>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E250C0F-0464-4534-867F-CAF160F4FCC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A4CEDCA-9657-4E87-A166-111A4A49D711}"/>
              </a:ext>
            </a:extLst>
          </p:cNvPr>
          <p:cNvSpPr>
            <a:spLocks noGrp="1"/>
          </p:cNvSpPr>
          <p:nvPr>
            <p:ph type="dt" sz="half" idx="10"/>
          </p:nvPr>
        </p:nvSpPr>
        <p:spPr/>
        <p:txBody>
          <a:bodyPr/>
          <a:lstStyle/>
          <a:p>
            <a:endParaRPr lang="en-GB"/>
          </a:p>
        </p:txBody>
      </p:sp>
      <p:sp>
        <p:nvSpPr>
          <p:cNvPr id="5" name="Footer Placeholder 4">
            <a:extLst>
              <a:ext uri="{FF2B5EF4-FFF2-40B4-BE49-F238E27FC236}">
                <a16:creationId xmlns:a16="http://schemas.microsoft.com/office/drawing/2014/main" id="{D35FA4A4-3D4B-499D-BCCD-371672DE6EDA}"/>
              </a:ext>
            </a:extLst>
          </p:cNvPr>
          <p:cNvSpPr>
            <a:spLocks noGrp="1"/>
          </p:cNvSpPr>
          <p:nvPr>
            <p:ph type="ftr" sz="quarter" idx="11"/>
          </p:nvPr>
        </p:nvSpPr>
        <p:spPr/>
        <p:txBody>
          <a:bodyPr/>
          <a:lstStyle/>
          <a:p>
            <a:r>
              <a:rPr lang="en-GB"/>
              <a:t>Ann Thapar 2020</a:t>
            </a:r>
          </a:p>
        </p:txBody>
      </p:sp>
      <p:sp>
        <p:nvSpPr>
          <p:cNvPr id="6" name="Slide Number Placeholder 5">
            <a:extLst>
              <a:ext uri="{FF2B5EF4-FFF2-40B4-BE49-F238E27FC236}">
                <a16:creationId xmlns:a16="http://schemas.microsoft.com/office/drawing/2014/main" id="{445AD678-1748-4AC4-A66F-4E9D2C6FD324}"/>
              </a:ext>
            </a:extLst>
          </p:cNvPr>
          <p:cNvSpPr>
            <a:spLocks noGrp="1"/>
          </p:cNvSpPr>
          <p:nvPr>
            <p:ph type="sldNum" sz="quarter" idx="12"/>
          </p:nvPr>
        </p:nvSpPr>
        <p:spPr/>
        <p:txBody>
          <a:bodyPr/>
          <a:lstStyle/>
          <a:p>
            <a:fld id="{23C25B04-298F-4179-8CF8-2D9B9EFCE686}" type="slidenum">
              <a:rPr lang="en-GB" smtClean="0"/>
              <a:t>‹#›</a:t>
            </a:fld>
            <a:endParaRPr lang="en-GB"/>
          </a:p>
        </p:txBody>
      </p:sp>
    </p:spTree>
    <p:extLst>
      <p:ext uri="{BB962C8B-B14F-4D97-AF65-F5344CB8AC3E}">
        <p14:creationId xmlns:p14="http://schemas.microsoft.com/office/powerpoint/2010/main" val="3693007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C54EBF-AFEC-47E9-B2B9-E6DCF59DA7A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F38E9E4F-341B-440B-BAE9-F048D09F76C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9F11C97-336A-45AC-84CC-86E46F4A4734}"/>
              </a:ext>
            </a:extLst>
          </p:cNvPr>
          <p:cNvSpPr>
            <a:spLocks noGrp="1"/>
          </p:cNvSpPr>
          <p:nvPr>
            <p:ph type="dt" sz="half" idx="10"/>
          </p:nvPr>
        </p:nvSpPr>
        <p:spPr/>
        <p:txBody>
          <a:bodyPr/>
          <a:lstStyle/>
          <a:p>
            <a:endParaRPr lang="en-GB"/>
          </a:p>
        </p:txBody>
      </p:sp>
      <p:sp>
        <p:nvSpPr>
          <p:cNvPr id="5" name="Footer Placeholder 4">
            <a:extLst>
              <a:ext uri="{FF2B5EF4-FFF2-40B4-BE49-F238E27FC236}">
                <a16:creationId xmlns:a16="http://schemas.microsoft.com/office/drawing/2014/main" id="{326CD55C-948C-43E9-80EC-725C99C053B7}"/>
              </a:ext>
            </a:extLst>
          </p:cNvPr>
          <p:cNvSpPr>
            <a:spLocks noGrp="1"/>
          </p:cNvSpPr>
          <p:nvPr>
            <p:ph type="ftr" sz="quarter" idx="11"/>
          </p:nvPr>
        </p:nvSpPr>
        <p:spPr/>
        <p:txBody>
          <a:bodyPr/>
          <a:lstStyle/>
          <a:p>
            <a:r>
              <a:rPr lang="en-GB"/>
              <a:t>Ann Thapar 2020</a:t>
            </a:r>
          </a:p>
        </p:txBody>
      </p:sp>
      <p:sp>
        <p:nvSpPr>
          <p:cNvPr id="6" name="Slide Number Placeholder 5">
            <a:extLst>
              <a:ext uri="{FF2B5EF4-FFF2-40B4-BE49-F238E27FC236}">
                <a16:creationId xmlns:a16="http://schemas.microsoft.com/office/drawing/2014/main" id="{4E7BA77E-5D86-40E4-B8E6-F1CDF3B539E4}"/>
              </a:ext>
            </a:extLst>
          </p:cNvPr>
          <p:cNvSpPr>
            <a:spLocks noGrp="1"/>
          </p:cNvSpPr>
          <p:nvPr>
            <p:ph type="sldNum" sz="quarter" idx="12"/>
          </p:nvPr>
        </p:nvSpPr>
        <p:spPr/>
        <p:txBody>
          <a:bodyPr/>
          <a:lstStyle/>
          <a:p>
            <a:fld id="{23C25B04-298F-4179-8CF8-2D9B9EFCE686}" type="slidenum">
              <a:rPr lang="en-GB" smtClean="0"/>
              <a:t>‹#›</a:t>
            </a:fld>
            <a:endParaRPr lang="en-GB"/>
          </a:p>
        </p:txBody>
      </p:sp>
    </p:spTree>
    <p:extLst>
      <p:ext uri="{BB962C8B-B14F-4D97-AF65-F5344CB8AC3E}">
        <p14:creationId xmlns:p14="http://schemas.microsoft.com/office/powerpoint/2010/main" val="31160414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C7637-7662-4647-A63B-7A970AF906B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38AF197-48BD-4E34-BBBA-AE982F87468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D6B1BBFD-EB82-490A-BE68-AD6DEA0E0C4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62C35A49-29C1-4633-B1E5-7AF5508C0672}"/>
              </a:ext>
            </a:extLst>
          </p:cNvPr>
          <p:cNvSpPr>
            <a:spLocks noGrp="1"/>
          </p:cNvSpPr>
          <p:nvPr>
            <p:ph type="dt" sz="half" idx="10"/>
          </p:nvPr>
        </p:nvSpPr>
        <p:spPr/>
        <p:txBody>
          <a:bodyPr/>
          <a:lstStyle/>
          <a:p>
            <a:endParaRPr lang="en-GB"/>
          </a:p>
        </p:txBody>
      </p:sp>
      <p:sp>
        <p:nvSpPr>
          <p:cNvPr id="6" name="Footer Placeholder 5">
            <a:extLst>
              <a:ext uri="{FF2B5EF4-FFF2-40B4-BE49-F238E27FC236}">
                <a16:creationId xmlns:a16="http://schemas.microsoft.com/office/drawing/2014/main" id="{DFB9C21C-C669-401F-A876-65686D4FE928}"/>
              </a:ext>
            </a:extLst>
          </p:cNvPr>
          <p:cNvSpPr>
            <a:spLocks noGrp="1"/>
          </p:cNvSpPr>
          <p:nvPr>
            <p:ph type="ftr" sz="quarter" idx="11"/>
          </p:nvPr>
        </p:nvSpPr>
        <p:spPr/>
        <p:txBody>
          <a:bodyPr/>
          <a:lstStyle/>
          <a:p>
            <a:r>
              <a:rPr lang="en-GB"/>
              <a:t>Ann Thapar 2020</a:t>
            </a:r>
          </a:p>
        </p:txBody>
      </p:sp>
      <p:sp>
        <p:nvSpPr>
          <p:cNvPr id="7" name="Slide Number Placeholder 6">
            <a:extLst>
              <a:ext uri="{FF2B5EF4-FFF2-40B4-BE49-F238E27FC236}">
                <a16:creationId xmlns:a16="http://schemas.microsoft.com/office/drawing/2014/main" id="{3195FDDD-77EB-4B0A-AB2B-831FC39DAAF5}"/>
              </a:ext>
            </a:extLst>
          </p:cNvPr>
          <p:cNvSpPr>
            <a:spLocks noGrp="1"/>
          </p:cNvSpPr>
          <p:nvPr>
            <p:ph type="sldNum" sz="quarter" idx="12"/>
          </p:nvPr>
        </p:nvSpPr>
        <p:spPr/>
        <p:txBody>
          <a:bodyPr/>
          <a:lstStyle/>
          <a:p>
            <a:fld id="{23C25B04-298F-4179-8CF8-2D9B9EFCE686}" type="slidenum">
              <a:rPr lang="en-GB" smtClean="0"/>
              <a:t>‹#›</a:t>
            </a:fld>
            <a:endParaRPr lang="en-GB"/>
          </a:p>
        </p:txBody>
      </p:sp>
    </p:spTree>
    <p:extLst>
      <p:ext uri="{BB962C8B-B14F-4D97-AF65-F5344CB8AC3E}">
        <p14:creationId xmlns:p14="http://schemas.microsoft.com/office/powerpoint/2010/main" val="24013608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3C565-8764-4AFA-9CB7-48A0C7FDE5E7}"/>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EABD743-A354-4D89-9E6E-5E5F17B373A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2D79311-004D-4A61-9E0C-FB714F3953A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C5BF68E1-68F3-4A94-B8D4-19B171AF4B9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28E8C0C-6505-4869-A234-69FBFD0D438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D2F7611-2947-475B-859F-549453050879}"/>
              </a:ext>
            </a:extLst>
          </p:cNvPr>
          <p:cNvSpPr>
            <a:spLocks noGrp="1"/>
          </p:cNvSpPr>
          <p:nvPr>
            <p:ph type="dt" sz="half" idx="10"/>
          </p:nvPr>
        </p:nvSpPr>
        <p:spPr/>
        <p:txBody>
          <a:bodyPr/>
          <a:lstStyle/>
          <a:p>
            <a:endParaRPr lang="en-GB"/>
          </a:p>
        </p:txBody>
      </p:sp>
      <p:sp>
        <p:nvSpPr>
          <p:cNvPr id="8" name="Footer Placeholder 7">
            <a:extLst>
              <a:ext uri="{FF2B5EF4-FFF2-40B4-BE49-F238E27FC236}">
                <a16:creationId xmlns:a16="http://schemas.microsoft.com/office/drawing/2014/main" id="{AB6D9C81-4FFF-45BC-B395-8DB4FCE0A054}"/>
              </a:ext>
            </a:extLst>
          </p:cNvPr>
          <p:cNvSpPr>
            <a:spLocks noGrp="1"/>
          </p:cNvSpPr>
          <p:nvPr>
            <p:ph type="ftr" sz="quarter" idx="11"/>
          </p:nvPr>
        </p:nvSpPr>
        <p:spPr/>
        <p:txBody>
          <a:bodyPr/>
          <a:lstStyle/>
          <a:p>
            <a:r>
              <a:rPr lang="en-GB"/>
              <a:t>Ann Thapar 2020</a:t>
            </a:r>
          </a:p>
        </p:txBody>
      </p:sp>
      <p:sp>
        <p:nvSpPr>
          <p:cNvPr id="9" name="Slide Number Placeholder 8">
            <a:extLst>
              <a:ext uri="{FF2B5EF4-FFF2-40B4-BE49-F238E27FC236}">
                <a16:creationId xmlns:a16="http://schemas.microsoft.com/office/drawing/2014/main" id="{A96D68EA-74C2-42A6-97B4-7FDDFB20BDDF}"/>
              </a:ext>
            </a:extLst>
          </p:cNvPr>
          <p:cNvSpPr>
            <a:spLocks noGrp="1"/>
          </p:cNvSpPr>
          <p:nvPr>
            <p:ph type="sldNum" sz="quarter" idx="12"/>
          </p:nvPr>
        </p:nvSpPr>
        <p:spPr/>
        <p:txBody>
          <a:bodyPr/>
          <a:lstStyle/>
          <a:p>
            <a:fld id="{23C25B04-298F-4179-8CF8-2D9B9EFCE686}" type="slidenum">
              <a:rPr lang="en-GB" smtClean="0"/>
              <a:t>‹#›</a:t>
            </a:fld>
            <a:endParaRPr lang="en-GB"/>
          </a:p>
        </p:txBody>
      </p:sp>
    </p:spTree>
    <p:extLst>
      <p:ext uri="{BB962C8B-B14F-4D97-AF65-F5344CB8AC3E}">
        <p14:creationId xmlns:p14="http://schemas.microsoft.com/office/powerpoint/2010/main" val="36727147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F26AD-91B3-4695-9268-9879CA6EF624}"/>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3A36739D-1A52-4C9B-83CF-92E0EE2D7EBD}"/>
              </a:ext>
            </a:extLst>
          </p:cNvPr>
          <p:cNvSpPr>
            <a:spLocks noGrp="1"/>
          </p:cNvSpPr>
          <p:nvPr>
            <p:ph type="dt" sz="half" idx="10"/>
          </p:nvPr>
        </p:nvSpPr>
        <p:spPr/>
        <p:txBody>
          <a:bodyPr/>
          <a:lstStyle/>
          <a:p>
            <a:endParaRPr lang="en-GB"/>
          </a:p>
        </p:txBody>
      </p:sp>
      <p:sp>
        <p:nvSpPr>
          <p:cNvPr id="4" name="Footer Placeholder 3">
            <a:extLst>
              <a:ext uri="{FF2B5EF4-FFF2-40B4-BE49-F238E27FC236}">
                <a16:creationId xmlns:a16="http://schemas.microsoft.com/office/drawing/2014/main" id="{4382259A-3291-44D3-B2AD-DE4000C6DEFD}"/>
              </a:ext>
            </a:extLst>
          </p:cNvPr>
          <p:cNvSpPr>
            <a:spLocks noGrp="1"/>
          </p:cNvSpPr>
          <p:nvPr>
            <p:ph type="ftr" sz="quarter" idx="11"/>
          </p:nvPr>
        </p:nvSpPr>
        <p:spPr/>
        <p:txBody>
          <a:bodyPr/>
          <a:lstStyle/>
          <a:p>
            <a:r>
              <a:rPr lang="en-GB"/>
              <a:t>Ann Thapar 2020</a:t>
            </a:r>
          </a:p>
        </p:txBody>
      </p:sp>
      <p:sp>
        <p:nvSpPr>
          <p:cNvPr id="5" name="Slide Number Placeholder 4">
            <a:extLst>
              <a:ext uri="{FF2B5EF4-FFF2-40B4-BE49-F238E27FC236}">
                <a16:creationId xmlns:a16="http://schemas.microsoft.com/office/drawing/2014/main" id="{5A46C458-50F1-4D98-8160-C4DC6B552F24}"/>
              </a:ext>
            </a:extLst>
          </p:cNvPr>
          <p:cNvSpPr>
            <a:spLocks noGrp="1"/>
          </p:cNvSpPr>
          <p:nvPr>
            <p:ph type="sldNum" sz="quarter" idx="12"/>
          </p:nvPr>
        </p:nvSpPr>
        <p:spPr/>
        <p:txBody>
          <a:bodyPr/>
          <a:lstStyle/>
          <a:p>
            <a:fld id="{23C25B04-298F-4179-8CF8-2D9B9EFCE686}" type="slidenum">
              <a:rPr lang="en-GB" smtClean="0"/>
              <a:t>‹#›</a:t>
            </a:fld>
            <a:endParaRPr lang="en-GB"/>
          </a:p>
        </p:txBody>
      </p:sp>
    </p:spTree>
    <p:extLst>
      <p:ext uri="{BB962C8B-B14F-4D97-AF65-F5344CB8AC3E}">
        <p14:creationId xmlns:p14="http://schemas.microsoft.com/office/powerpoint/2010/main" val="20040386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3FB1C48-25D2-4162-A408-BD0978AC12CA}"/>
              </a:ext>
            </a:extLst>
          </p:cNvPr>
          <p:cNvSpPr>
            <a:spLocks noGrp="1"/>
          </p:cNvSpPr>
          <p:nvPr>
            <p:ph type="dt" sz="half" idx="10"/>
          </p:nvPr>
        </p:nvSpPr>
        <p:spPr/>
        <p:txBody>
          <a:bodyPr/>
          <a:lstStyle/>
          <a:p>
            <a:endParaRPr lang="en-GB"/>
          </a:p>
        </p:txBody>
      </p:sp>
      <p:sp>
        <p:nvSpPr>
          <p:cNvPr id="3" name="Footer Placeholder 2">
            <a:extLst>
              <a:ext uri="{FF2B5EF4-FFF2-40B4-BE49-F238E27FC236}">
                <a16:creationId xmlns:a16="http://schemas.microsoft.com/office/drawing/2014/main" id="{4559EEC8-B006-44C4-8298-8E00C9739D65}"/>
              </a:ext>
            </a:extLst>
          </p:cNvPr>
          <p:cNvSpPr>
            <a:spLocks noGrp="1"/>
          </p:cNvSpPr>
          <p:nvPr>
            <p:ph type="ftr" sz="quarter" idx="11"/>
          </p:nvPr>
        </p:nvSpPr>
        <p:spPr/>
        <p:txBody>
          <a:bodyPr/>
          <a:lstStyle/>
          <a:p>
            <a:r>
              <a:rPr lang="en-GB"/>
              <a:t>Ann Thapar 2020</a:t>
            </a:r>
          </a:p>
        </p:txBody>
      </p:sp>
      <p:sp>
        <p:nvSpPr>
          <p:cNvPr id="4" name="Slide Number Placeholder 3">
            <a:extLst>
              <a:ext uri="{FF2B5EF4-FFF2-40B4-BE49-F238E27FC236}">
                <a16:creationId xmlns:a16="http://schemas.microsoft.com/office/drawing/2014/main" id="{5F671DC8-06EA-4258-B9D5-F8661F6D20FE}"/>
              </a:ext>
            </a:extLst>
          </p:cNvPr>
          <p:cNvSpPr>
            <a:spLocks noGrp="1"/>
          </p:cNvSpPr>
          <p:nvPr>
            <p:ph type="sldNum" sz="quarter" idx="12"/>
          </p:nvPr>
        </p:nvSpPr>
        <p:spPr/>
        <p:txBody>
          <a:bodyPr/>
          <a:lstStyle/>
          <a:p>
            <a:fld id="{23C25B04-298F-4179-8CF8-2D9B9EFCE686}" type="slidenum">
              <a:rPr lang="en-GB" smtClean="0"/>
              <a:t>‹#›</a:t>
            </a:fld>
            <a:endParaRPr lang="en-GB"/>
          </a:p>
        </p:txBody>
      </p:sp>
    </p:spTree>
    <p:extLst>
      <p:ext uri="{BB962C8B-B14F-4D97-AF65-F5344CB8AC3E}">
        <p14:creationId xmlns:p14="http://schemas.microsoft.com/office/powerpoint/2010/main" val="37991939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385EF-4D56-4CE2-9AB7-D816E227067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8D9E7668-DBB5-4DA6-A373-90F94457CC1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C083381D-CA72-47BF-BD40-E09B875268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149C91-5047-4573-BE71-627A90F29DFE}"/>
              </a:ext>
            </a:extLst>
          </p:cNvPr>
          <p:cNvSpPr>
            <a:spLocks noGrp="1"/>
          </p:cNvSpPr>
          <p:nvPr>
            <p:ph type="dt" sz="half" idx="10"/>
          </p:nvPr>
        </p:nvSpPr>
        <p:spPr/>
        <p:txBody>
          <a:bodyPr/>
          <a:lstStyle/>
          <a:p>
            <a:endParaRPr lang="en-GB"/>
          </a:p>
        </p:txBody>
      </p:sp>
      <p:sp>
        <p:nvSpPr>
          <p:cNvPr id="6" name="Footer Placeholder 5">
            <a:extLst>
              <a:ext uri="{FF2B5EF4-FFF2-40B4-BE49-F238E27FC236}">
                <a16:creationId xmlns:a16="http://schemas.microsoft.com/office/drawing/2014/main" id="{F2D5C51D-570C-43DC-B6C7-C0D58E88CA7A}"/>
              </a:ext>
            </a:extLst>
          </p:cNvPr>
          <p:cNvSpPr>
            <a:spLocks noGrp="1"/>
          </p:cNvSpPr>
          <p:nvPr>
            <p:ph type="ftr" sz="quarter" idx="11"/>
          </p:nvPr>
        </p:nvSpPr>
        <p:spPr/>
        <p:txBody>
          <a:bodyPr/>
          <a:lstStyle/>
          <a:p>
            <a:r>
              <a:rPr lang="en-GB"/>
              <a:t>Ann Thapar 2020</a:t>
            </a:r>
          </a:p>
        </p:txBody>
      </p:sp>
      <p:sp>
        <p:nvSpPr>
          <p:cNvPr id="7" name="Slide Number Placeholder 6">
            <a:extLst>
              <a:ext uri="{FF2B5EF4-FFF2-40B4-BE49-F238E27FC236}">
                <a16:creationId xmlns:a16="http://schemas.microsoft.com/office/drawing/2014/main" id="{4E14C6A7-5138-47EB-8439-A69DE2FEBDA3}"/>
              </a:ext>
            </a:extLst>
          </p:cNvPr>
          <p:cNvSpPr>
            <a:spLocks noGrp="1"/>
          </p:cNvSpPr>
          <p:nvPr>
            <p:ph type="sldNum" sz="quarter" idx="12"/>
          </p:nvPr>
        </p:nvSpPr>
        <p:spPr/>
        <p:txBody>
          <a:bodyPr/>
          <a:lstStyle/>
          <a:p>
            <a:fld id="{23C25B04-298F-4179-8CF8-2D9B9EFCE686}" type="slidenum">
              <a:rPr lang="en-GB" smtClean="0"/>
              <a:t>‹#›</a:t>
            </a:fld>
            <a:endParaRPr lang="en-GB"/>
          </a:p>
        </p:txBody>
      </p:sp>
    </p:spTree>
    <p:extLst>
      <p:ext uri="{BB962C8B-B14F-4D97-AF65-F5344CB8AC3E}">
        <p14:creationId xmlns:p14="http://schemas.microsoft.com/office/powerpoint/2010/main" val="32205399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85465-BE35-4102-B362-4058CD1F5E6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9C4CFF6B-8811-4D93-8883-4A006D6C65E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3F27908B-9FA9-46DA-BC6D-DB8CD6BEA9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BE3236-F0F3-468B-A76C-CCBAF8980718}"/>
              </a:ext>
            </a:extLst>
          </p:cNvPr>
          <p:cNvSpPr>
            <a:spLocks noGrp="1"/>
          </p:cNvSpPr>
          <p:nvPr>
            <p:ph type="dt" sz="half" idx="10"/>
          </p:nvPr>
        </p:nvSpPr>
        <p:spPr/>
        <p:txBody>
          <a:bodyPr/>
          <a:lstStyle/>
          <a:p>
            <a:endParaRPr lang="en-GB"/>
          </a:p>
        </p:txBody>
      </p:sp>
      <p:sp>
        <p:nvSpPr>
          <p:cNvPr id="6" name="Footer Placeholder 5">
            <a:extLst>
              <a:ext uri="{FF2B5EF4-FFF2-40B4-BE49-F238E27FC236}">
                <a16:creationId xmlns:a16="http://schemas.microsoft.com/office/drawing/2014/main" id="{7FC0C204-C5B6-4346-A5EB-AE936A2FE126}"/>
              </a:ext>
            </a:extLst>
          </p:cNvPr>
          <p:cNvSpPr>
            <a:spLocks noGrp="1"/>
          </p:cNvSpPr>
          <p:nvPr>
            <p:ph type="ftr" sz="quarter" idx="11"/>
          </p:nvPr>
        </p:nvSpPr>
        <p:spPr/>
        <p:txBody>
          <a:bodyPr/>
          <a:lstStyle/>
          <a:p>
            <a:r>
              <a:rPr lang="en-GB"/>
              <a:t>Ann Thapar 2020</a:t>
            </a:r>
          </a:p>
        </p:txBody>
      </p:sp>
      <p:sp>
        <p:nvSpPr>
          <p:cNvPr id="7" name="Slide Number Placeholder 6">
            <a:extLst>
              <a:ext uri="{FF2B5EF4-FFF2-40B4-BE49-F238E27FC236}">
                <a16:creationId xmlns:a16="http://schemas.microsoft.com/office/drawing/2014/main" id="{489DEC68-6249-406F-9E02-8F62F16994EB}"/>
              </a:ext>
            </a:extLst>
          </p:cNvPr>
          <p:cNvSpPr>
            <a:spLocks noGrp="1"/>
          </p:cNvSpPr>
          <p:nvPr>
            <p:ph type="sldNum" sz="quarter" idx="12"/>
          </p:nvPr>
        </p:nvSpPr>
        <p:spPr/>
        <p:txBody>
          <a:bodyPr/>
          <a:lstStyle/>
          <a:p>
            <a:fld id="{23C25B04-298F-4179-8CF8-2D9B9EFCE686}" type="slidenum">
              <a:rPr lang="en-GB" smtClean="0"/>
              <a:t>‹#›</a:t>
            </a:fld>
            <a:endParaRPr lang="en-GB"/>
          </a:p>
        </p:txBody>
      </p:sp>
    </p:spTree>
    <p:extLst>
      <p:ext uri="{BB962C8B-B14F-4D97-AF65-F5344CB8AC3E}">
        <p14:creationId xmlns:p14="http://schemas.microsoft.com/office/powerpoint/2010/main" val="7961780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1F47871-6F4C-49A9-8595-115AB6CDE6B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5B182F9-88F2-4B90-8AFC-BF528A2D406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6C837E8-3E8D-4D70-A2CE-971F83DE238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GB"/>
          </a:p>
        </p:txBody>
      </p:sp>
      <p:sp>
        <p:nvSpPr>
          <p:cNvPr id="5" name="Footer Placeholder 4">
            <a:extLst>
              <a:ext uri="{FF2B5EF4-FFF2-40B4-BE49-F238E27FC236}">
                <a16:creationId xmlns:a16="http://schemas.microsoft.com/office/drawing/2014/main" id="{484F8AF6-68C2-4125-B472-1B864A61C12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GB"/>
              <a:t>Ann Thapar 2020</a:t>
            </a:r>
          </a:p>
        </p:txBody>
      </p:sp>
      <p:sp>
        <p:nvSpPr>
          <p:cNvPr id="6" name="Slide Number Placeholder 5">
            <a:extLst>
              <a:ext uri="{FF2B5EF4-FFF2-40B4-BE49-F238E27FC236}">
                <a16:creationId xmlns:a16="http://schemas.microsoft.com/office/drawing/2014/main" id="{EEB46036-10A8-4752-8E51-4DD27592F9E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C25B04-298F-4179-8CF8-2D9B9EFCE686}" type="slidenum">
              <a:rPr lang="en-GB" smtClean="0"/>
              <a:t>‹#›</a:t>
            </a:fld>
            <a:endParaRPr lang="en-GB"/>
          </a:p>
        </p:txBody>
      </p:sp>
    </p:spTree>
    <p:extLst>
      <p:ext uri="{BB962C8B-B14F-4D97-AF65-F5344CB8AC3E}">
        <p14:creationId xmlns:p14="http://schemas.microsoft.com/office/powerpoint/2010/main" val="25717366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emf"/></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9.e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14.xml"/><Relationship Id="rId7" Type="http://schemas.openxmlformats.org/officeDocument/2006/relationships/image" Target="../media/image11.e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10.emf"/><Relationship Id="rId4" Type="http://schemas.openxmlformats.org/officeDocument/2006/relationships/oleObject" Target="../embeddings/oleObject2.bin"/></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12.emf"/><Relationship Id="rId4" Type="http://schemas.openxmlformats.org/officeDocument/2006/relationships/oleObject" Target="../embeddings/oleObject4.bin"/></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2B14697-C814-48E6-A4C3-EFC74491B682}"/>
              </a:ext>
            </a:extLst>
          </p:cNvPr>
          <p:cNvSpPr>
            <a:spLocks noGrp="1"/>
          </p:cNvSpPr>
          <p:nvPr>
            <p:ph type="body" sz="quarter" idx="15"/>
          </p:nvPr>
        </p:nvSpPr>
        <p:spPr/>
        <p:txBody>
          <a:bodyPr/>
          <a:lstStyle/>
          <a:p>
            <a:r>
              <a:rPr lang="en-GB" dirty="0"/>
              <a:t>7FNCE040W</a:t>
            </a:r>
          </a:p>
          <a:p>
            <a:r>
              <a:rPr lang="en-GB" dirty="0"/>
              <a:t>Business Analytics</a:t>
            </a:r>
          </a:p>
        </p:txBody>
      </p:sp>
    </p:spTree>
    <p:extLst>
      <p:ext uri="{BB962C8B-B14F-4D97-AF65-F5344CB8AC3E}">
        <p14:creationId xmlns:p14="http://schemas.microsoft.com/office/powerpoint/2010/main" val="9929091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654D5-9929-40BC-83BC-E02CAC2784ED}"/>
              </a:ext>
            </a:extLst>
          </p:cNvPr>
          <p:cNvSpPr>
            <a:spLocks noGrp="1"/>
          </p:cNvSpPr>
          <p:nvPr>
            <p:ph type="title"/>
          </p:nvPr>
        </p:nvSpPr>
        <p:spPr/>
        <p:txBody>
          <a:bodyPr/>
          <a:lstStyle/>
          <a:p>
            <a:r>
              <a:rPr lang="en-GB" dirty="0"/>
              <a:t>What is Statistical Learning</a:t>
            </a:r>
          </a:p>
        </p:txBody>
      </p:sp>
      <p:sp>
        <p:nvSpPr>
          <p:cNvPr id="3" name="Content Placeholder 2">
            <a:extLst>
              <a:ext uri="{FF2B5EF4-FFF2-40B4-BE49-F238E27FC236}">
                <a16:creationId xmlns:a16="http://schemas.microsoft.com/office/drawing/2014/main" id="{634F0338-3EEE-4E6D-AA2F-BF691AA4EC02}"/>
              </a:ext>
            </a:extLst>
          </p:cNvPr>
          <p:cNvSpPr>
            <a:spLocks noGrp="1"/>
          </p:cNvSpPr>
          <p:nvPr>
            <p:ph idx="1"/>
          </p:nvPr>
        </p:nvSpPr>
        <p:spPr>
          <a:xfrm>
            <a:off x="815788" y="1847850"/>
            <a:ext cx="10515600" cy="4351338"/>
          </a:xfrm>
        </p:spPr>
        <p:txBody>
          <a:bodyPr/>
          <a:lstStyle/>
          <a:p>
            <a:r>
              <a:rPr lang="en-GB" dirty="0"/>
              <a:t>Examples Impact of Advertising  affecting Sales</a:t>
            </a:r>
          </a:p>
          <a:p>
            <a:r>
              <a:rPr lang="en-GB" dirty="0"/>
              <a:t>Advertising Budget = input variable ( </a:t>
            </a:r>
            <a:r>
              <a:rPr lang="en-GB" b="1" dirty="0"/>
              <a:t>independent variable</a:t>
            </a:r>
            <a:r>
              <a:rPr lang="en-GB" dirty="0"/>
              <a:t>/s) others can be TV adverts , newspapers adverts always on x axis</a:t>
            </a:r>
          </a:p>
          <a:p>
            <a:r>
              <a:rPr lang="en-GB" dirty="0"/>
              <a:t>Sales = response variable ( </a:t>
            </a:r>
            <a:r>
              <a:rPr lang="en-GB" b="1" dirty="0"/>
              <a:t>dependent variable </a:t>
            </a:r>
            <a:r>
              <a:rPr lang="en-GB" dirty="0"/>
              <a:t>) –what are we trying to forecast? Always on y axis.</a:t>
            </a:r>
          </a:p>
          <a:p>
            <a:r>
              <a:rPr lang="en-GB" dirty="0"/>
              <a:t>Objective If there is an association between x and y develop a model to predict sales on the basis of the three advertising budgets.</a:t>
            </a:r>
          </a:p>
          <a:p>
            <a:pPr marL="0" indent="0" algn="ctr">
              <a:buNone/>
            </a:pPr>
            <a:r>
              <a:rPr lang="en-GB" i="1" dirty="0"/>
              <a:t>Y </a:t>
            </a:r>
            <a:r>
              <a:rPr lang="en-GB" dirty="0"/>
              <a:t>= f(x) + </a:t>
            </a:r>
            <a:r>
              <a:rPr lang="en-GB" i="1" dirty="0"/>
              <a:t>e</a:t>
            </a:r>
          </a:p>
          <a:p>
            <a:endParaRPr lang="en-GB" dirty="0"/>
          </a:p>
        </p:txBody>
      </p:sp>
      <p:sp>
        <p:nvSpPr>
          <p:cNvPr id="4" name="Footer Placeholder 3">
            <a:extLst>
              <a:ext uri="{FF2B5EF4-FFF2-40B4-BE49-F238E27FC236}">
                <a16:creationId xmlns:a16="http://schemas.microsoft.com/office/drawing/2014/main" id="{3D0AD2BF-45D2-4501-9056-AC528DA5AC7C}"/>
              </a:ext>
            </a:extLst>
          </p:cNvPr>
          <p:cNvSpPr>
            <a:spLocks noGrp="1"/>
          </p:cNvSpPr>
          <p:nvPr>
            <p:ph type="ftr" sz="quarter" idx="11"/>
          </p:nvPr>
        </p:nvSpPr>
        <p:spPr/>
        <p:txBody>
          <a:bodyPr/>
          <a:lstStyle/>
          <a:p>
            <a:r>
              <a:rPr lang="en-GB"/>
              <a:t>Ann Thapar 2020</a:t>
            </a:r>
          </a:p>
        </p:txBody>
      </p:sp>
      <p:sp>
        <p:nvSpPr>
          <p:cNvPr id="5" name="Slide Number Placeholder 4">
            <a:extLst>
              <a:ext uri="{FF2B5EF4-FFF2-40B4-BE49-F238E27FC236}">
                <a16:creationId xmlns:a16="http://schemas.microsoft.com/office/drawing/2014/main" id="{8E970C78-9B2D-46CB-8808-79C72CA4CFF0}"/>
              </a:ext>
            </a:extLst>
          </p:cNvPr>
          <p:cNvSpPr>
            <a:spLocks noGrp="1"/>
          </p:cNvSpPr>
          <p:nvPr>
            <p:ph type="sldNum" sz="quarter" idx="12"/>
          </p:nvPr>
        </p:nvSpPr>
        <p:spPr/>
        <p:txBody>
          <a:bodyPr/>
          <a:lstStyle/>
          <a:p>
            <a:fld id="{23C25B04-298F-4179-8CF8-2D9B9EFCE686}" type="slidenum">
              <a:rPr lang="en-GB" smtClean="0"/>
              <a:t>10</a:t>
            </a:fld>
            <a:endParaRPr lang="en-GB"/>
          </a:p>
        </p:txBody>
      </p:sp>
    </p:spTree>
    <p:extLst>
      <p:ext uri="{BB962C8B-B14F-4D97-AF65-F5344CB8AC3E}">
        <p14:creationId xmlns:p14="http://schemas.microsoft.com/office/powerpoint/2010/main" val="6943697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17D74-D3D6-4832-BA8F-C5A6BA5AAFC8}"/>
              </a:ext>
            </a:extLst>
          </p:cNvPr>
          <p:cNvSpPr>
            <a:spLocks noGrp="1"/>
          </p:cNvSpPr>
          <p:nvPr>
            <p:ph type="title"/>
          </p:nvPr>
        </p:nvSpPr>
        <p:spPr/>
        <p:txBody>
          <a:bodyPr/>
          <a:lstStyle/>
          <a:p>
            <a:r>
              <a:rPr lang="en-GB" dirty="0"/>
              <a:t>Simple relationships Income vs Education - Regression </a:t>
            </a:r>
          </a:p>
        </p:txBody>
      </p:sp>
      <p:pic>
        <p:nvPicPr>
          <p:cNvPr id="6" name="Content Placeholder 5">
            <a:extLst>
              <a:ext uri="{FF2B5EF4-FFF2-40B4-BE49-F238E27FC236}">
                <a16:creationId xmlns:a16="http://schemas.microsoft.com/office/drawing/2014/main" id="{A7FDA568-9FC5-45E8-8078-911D122A8D4C}"/>
              </a:ext>
            </a:extLst>
          </p:cNvPr>
          <p:cNvPicPr>
            <a:picLocks noGrp="1" noChangeAspect="1"/>
          </p:cNvPicPr>
          <p:nvPr>
            <p:ph idx="1"/>
          </p:nvPr>
        </p:nvPicPr>
        <p:blipFill>
          <a:blip r:embed="rId2"/>
          <a:stretch>
            <a:fillRect/>
          </a:stretch>
        </p:blipFill>
        <p:spPr>
          <a:xfrm>
            <a:off x="2722837" y="1886544"/>
            <a:ext cx="6746326" cy="4229500"/>
          </a:xfrm>
          <a:prstGeom prst="rect">
            <a:avLst/>
          </a:prstGeom>
        </p:spPr>
      </p:pic>
      <p:sp>
        <p:nvSpPr>
          <p:cNvPr id="4" name="Footer Placeholder 3">
            <a:extLst>
              <a:ext uri="{FF2B5EF4-FFF2-40B4-BE49-F238E27FC236}">
                <a16:creationId xmlns:a16="http://schemas.microsoft.com/office/drawing/2014/main" id="{C99CB733-AD83-48BE-BBAA-ED7173311D7A}"/>
              </a:ext>
            </a:extLst>
          </p:cNvPr>
          <p:cNvSpPr>
            <a:spLocks noGrp="1"/>
          </p:cNvSpPr>
          <p:nvPr>
            <p:ph type="ftr" sz="quarter" idx="11"/>
          </p:nvPr>
        </p:nvSpPr>
        <p:spPr/>
        <p:txBody>
          <a:bodyPr/>
          <a:lstStyle/>
          <a:p>
            <a:r>
              <a:rPr lang="en-GB"/>
              <a:t>Ann Thapar 2020</a:t>
            </a:r>
          </a:p>
        </p:txBody>
      </p:sp>
      <p:sp>
        <p:nvSpPr>
          <p:cNvPr id="5" name="Slide Number Placeholder 4">
            <a:extLst>
              <a:ext uri="{FF2B5EF4-FFF2-40B4-BE49-F238E27FC236}">
                <a16:creationId xmlns:a16="http://schemas.microsoft.com/office/drawing/2014/main" id="{60A280E6-E3EC-432F-8A7A-80538AC3D130}"/>
              </a:ext>
            </a:extLst>
          </p:cNvPr>
          <p:cNvSpPr>
            <a:spLocks noGrp="1"/>
          </p:cNvSpPr>
          <p:nvPr>
            <p:ph type="sldNum" sz="quarter" idx="12"/>
          </p:nvPr>
        </p:nvSpPr>
        <p:spPr/>
        <p:txBody>
          <a:bodyPr/>
          <a:lstStyle/>
          <a:p>
            <a:fld id="{23C25B04-298F-4179-8CF8-2D9B9EFCE686}" type="slidenum">
              <a:rPr lang="en-GB" smtClean="0"/>
              <a:t>11</a:t>
            </a:fld>
            <a:endParaRPr lang="en-GB"/>
          </a:p>
        </p:txBody>
      </p:sp>
    </p:spTree>
    <p:extLst>
      <p:ext uri="{BB962C8B-B14F-4D97-AF65-F5344CB8AC3E}">
        <p14:creationId xmlns:p14="http://schemas.microsoft.com/office/powerpoint/2010/main" val="4141073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81526-4F5E-4DD5-B10B-A076C25FAC36}"/>
              </a:ext>
            </a:extLst>
          </p:cNvPr>
          <p:cNvSpPr>
            <a:spLocks noGrp="1"/>
          </p:cNvSpPr>
          <p:nvPr>
            <p:ph type="title"/>
          </p:nvPr>
        </p:nvSpPr>
        <p:spPr>
          <a:xfrm>
            <a:off x="648929" y="629266"/>
            <a:ext cx="3505495" cy="2064948"/>
          </a:xfrm>
        </p:spPr>
        <p:txBody>
          <a:bodyPr>
            <a:normAutofit fontScale="90000"/>
          </a:bodyPr>
          <a:lstStyle/>
          <a:p>
            <a:r>
              <a:rPr lang="en-GB" sz="2200" b="1" dirty="0"/>
              <a:t>Chapter 2 of core text bk</a:t>
            </a:r>
            <a:br>
              <a:rPr lang="en-GB" sz="3600" b="1" dirty="0"/>
            </a:br>
            <a:r>
              <a:rPr lang="en-GB" sz="3600" b="1" dirty="0"/>
              <a:t>Why estimate </a:t>
            </a:r>
            <a:r>
              <a:rPr lang="en-GB" sz="3600" b="1" i="1" dirty="0"/>
              <a:t>f? </a:t>
            </a:r>
            <a:br>
              <a:rPr lang="en-GB" sz="3600" b="1" i="1" dirty="0"/>
            </a:br>
            <a:r>
              <a:rPr lang="en-GB" sz="3600" b="1" i="1" dirty="0"/>
              <a:t>1. Prediction</a:t>
            </a:r>
            <a:br>
              <a:rPr lang="en-GB" sz="3600" b="1" i="1" dirty="0"/>
            </a:br>
            <a:r>
              <a:rPr lang="en-GB" sz="3600" b="1" i="1" dirty="0"/>
              <a:t>2. Inference</a:t>
            </a:r>
            <a:br>
              <a:rPr lang="en-GB" sz="3700" i="1" dirty="0"/>
            </a:br>
            <a:r>
              <a:rPr lang="en-GB" sz="3700" i="1" dirty="0"/>
              <a:t> </a:t>
            </a:r>
            <a:endParaRPr lang="en-GB" sz="37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6ED1F3A-69EE-4EE4-82E7-5976D406B6A4}"/>
                  </a:ext>
                </a:extLst>
              </p:cNvPr>
              <p:cNvSpPr>
                <a:spLocks noGrp="1"/>
              </p:cNvSpPr>
              <p:nvPr>
                <p:ph idx="1"/>
              </p:nvPr>
            </p:nvSpPr>
            <p:spPr>
              <a:xfrm>
                <a:off x="648931" y="2438400"/>
                <a:ext cx="3505494" cy="3785419"/>
              </a:xfrm>
            </p:spPr>
            <p:txBody>
              <a:bodyPr>
                <a:normAutofit/>
              </a:bodyPr>
              <a:lstStyle/>
              <a:p>
                <a:pPr marL="0" indent="0">
                  <a:buNone/>
                </a:pPr>
                <a:endParaRPr lang="en-GB" sz="2000" dirty="0">
                  <a:latin typeface="Cambria Math" panose="02040503050406030204" pitchFamily="18" charset="0"/>
                </a:endParaRPr>
              </a:p>
              <a:p>
                <a:pPr marL="0" indent="0">
                  <a:buNone/>
                </a:pPr>
                <a:r>
                  <a:rPr lang="en-GB" sz="2000" dirty="0">
                    <a:latin typeface="Arial" panose="020B0604020202020204" pitchFamily="34" charset="0"/>
                    <a:cs typeface="Arial" panose="020B0604020202020204" pitchFamily="34" charset="0"/>
                  </a:rPr>
                  <a:t>Lets consider prediction of </a:t>
                </a:r>
                <a:r>
                  <a:rPr lang="en-GB" sz="2000" b="1" dirty="0">
                    <a:latin typeface="Arial" panose="020B0604020202020204" pitchFamily="34" charset="0"/>
                    <a:cs typeface="Arial" panose="020B0604020202020204" pitchFamily="34" charset="0"/>
                  </a:rPr>
                  <a:t>Income as a function of Age and Education</a:t>
                </a:r>
                <a:r>
                  <a:rPr lang="en-GB" sz="2000" dirty="0">
                    <a:latin typeface="Arial" panose="020B0604020202020204" pitchFamily="34" charset="0"/>
                    <a:cs typeface="Arial" panose="020B0604020202020204" pitchFamily="34" charset="0"/>
                  </a:rPr>
                  <a:t>.</a:t>
                </a:r>
              </a:p>
              <a:p>
                <a:pPr marL="0" indent="0">
                  <a:buNone/>
                </a:pPr>
                <a14:m>
                  <m:oMathPara xmlns:m="http://schemas.openxmlformats.org/officeDocument/2006/math">
                    <m:oMathParaPr>
                      <m:jc m:val="centerGroup"/>
                    </m:oMathParaPr>
                    <m:oMath xmlns:m="http://schemas.openxmlformats.org/officeDocument/2006/math">
                      <m:acc>
                        <m:accPr>
                          <m:chr m:val="̂"/>
                          <m:ctrlPr>
                            <a:rPr lang="en-GB" sz="2000" b="0" i="1">
                              <a:latin typeface="Cambria Math" panose="02040503050406030204" pitchFamily="18" charset="0"/>
                            </a:rPr>
                          </m:ctrlPr>
                        </m:accPr>
                        <m:e>
                          <m:r>
                            <a:rPr lang="en-GB" sz="2000" b="0" i="0">
                              <a:latin typeface="Cambria Math" panose="02040503050406030204" pitchFamily="18" charset="0"/>
                            </a:rPr>
                            <m:t>𝑦</m:t>
                          </m:r>
                        </m:e>
                      </m:acc>
                      <m:r>
                        <a:rPr lang="en-GB" sz="2000" b="0" i="0">
                          <a:latin typeface="Cambria Math" panose="02040503050406030204" pitchFamily="18" charset="0"/>
                        </a:rPr>
                        <m:t>=</m:t>
                      </m:r>
                      <m:acc>
                        <m:accPr>
                          <m:chr m:val="̂"/>
                          <m:ctrlPr>
                            <a:rPr lang="en-GB" sz="2000" b="0" i="1">
                              <a:latin typeface="Cambria Math" panose="02040503050406030204" pitchFamily="18" charset="0"/>
                            </a:rPr>
                          </m:ctrlPr>
                        </m:accPr>
                        <m:e>
                          <m:r>
                            <a:rPr lang="en-GB" sz="2000" b="0" i="0">
                              <a:latin typeface="Cambria Math" panose="02040503050406030204" pitchFamily="18" charset="0"/>
                            </a:rPr>
                            <m:t>𝑓</m:t>
                          </m:r>
                        </m:e>
                      </m:acc>
                      <m:d>
                        <m:dPr>
                          <m:ctrlPr>
                            <a:rPr lang="en-GB" sz="2000" b="0" i="1">
                              <a:latin typeface="Cambria Math" panose="02040503050406030204" pitchFamily="18" charset="0"/>
                            </a:rPr>
                          </m:ctrlPr>
                        </m:dPr>
                        <m:e>
                          <m:r>
                            <a:rPr lang="en-GB" sz="2000" b="0" i="0">
                              <a:latin typeface="Cambria Math" panose="02040503050406030204" pitchFamily="18" charset="0"/>
                            </a:rPr>
                            <m:t>𝑥</m:t>
                          </m:r>
                        </m:e>
                      </m:d>
                    </m:oMath>
                  </m:oMathPara>
                </a14:m>
                <a:endParaRPr lang="en-GB" sz="2000" dirty="0">
                  <a:latin typeface="Arial" panose="020B0604020202020204" pitchFamily="34" charset="0"/>
                  <a:cs typeface="Arial" panose="020B0604020202020204" pitchFamily="34" charset="0"/>
                </a:endParaRPr>
              </a:p>
              <a:p>
                <a:pPr marL="0" indent="0">
                  <a:buNone/>
                </a:pPr>
                <a:r>
                  <a:rPr lang="en-GB" sz="2000" dirty="0">
                    <a:latin typeface="Arial" panose="020B0604020202020204" pitchFamily="34" charset="0"/>
                    <a:cs typeface="Arial" panose="020B0604020202020204" pitchFamily="34" charset="0"/>
                  </a:rPr>
                  <a:t>Note each dot represents value for each subject and the difference between Actual value – forecasted can be considered as the error term.</a:t>
                </a:r>
              </a:p>
              <a:p>
                <a:pPr marL="0" indent="0">
                  <a:buNone/>
                </a:pPr>
                <a:endParaRPr lang="en-GB" sz="2000" dirty="0"/>
              </a:p>
              <a:p>
                <a:pPr marL="0" indent="0">
                  <a:buNone/>
                </a:pPr>
                <a:endParaRPr lang="en-GB" sz="2000" dirty="0"/>
              </a:p>
            </p:txBody>
          </p:sp>
        </mc:Choice>
        <mc:Fallback xmlns="">
          <p:sp>
            <p:nvSpPr>
              <p:cNvPr id="3" name="Content Placeholder 2">
                <a:extLst>
                  <a:ext uri="{FF2B5EF4-FFF2-40B4-BE49-F238E27FC236}">
                    <a16:creationId xmlns:a16="http://schemas.microsoft.com/office/drawing/2014/main" id="{06ED1F3A-69EE-4EE4-82E7-5976D406B6A4}"/>
                  </a:ext>
                </a:extLst>
              </p:cNvPr>
              <p:cNvSpPr>
                <a:spLocks noGrp="1" noRot="1" noChangeAspect="1" noMove="1" noResize="1" noEditPoints="1" noAdjustHandles="1" noChangeArrowheads="1" noChangeShapeType="1" noTextEdit="1"/>
              </p:cNvSpPr>
              <p:nvPr>
                <p:ph idx="1"/>
              </p:nvPr>
            </p:nvSpPr>
            <p:spPr>
              <a:xfrm>
                <a:off x="648931" y="2438400"/>
                <a:ext cx="3505494" cy="3785419"/>
              </a:xfrm>
              <a:blipFill>
                <a:blip r:embed="rId3"/>
                <a:stretch>
                  <a:fillRect l="-1736"/>
                </a:stretch>
              </a:blipFill>
            </p:spPr>
            <p:txBody>
              <a:bodyPr/>
              <a:lstStyle/>
              <a:p>
                <a:r>
                  <a:rPr lang="en-GB">
                    <a:noFill/>
                  </a:rPr>
                  <a:t> </a:t>
                </a:r>
              </a:p>
            </p:txBody>
          </p:sp>
        </mc:Fallback>
      </mc:AlternateContent>
      <p:sp>
        <p:nvSpPr>
          <p:cNvPr id="11" name="Rectangle 10">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6949C598-9DF8-4532-820E-BA9B436FE5BE}"/>
              </a:ext>
            </a:extLst>
          </p:cNvPr>
          <p:cNvPicPr>
            <a:picLocks noChangeAspect="1"/>
          </p:cNvPicPr>
          <p:nvPr/>
        </p:nvPicPr>
        <p:blipFill>
          <a:blip r:embed="rId4"/>
          <a:stretch>
            <a:fillRect/>
          </a:stretch>
        </p:blipFill>
        <p:spPr>
          <a:xfrm>
            <a:off x="6472109" y="1780033"/>
            <a:ext cx="4276981" cy="3820667"/>
          </a:xfrm>
          <a:prstGeom prst="rect">
            <a:avLst/>
          </a:prstGeom>
          <a:effectLst/>
        </p:spPr>
      </p:pic>
      <p:sp>
        <p:nvSpPr>
          <p:cNvPr id="4" name="Footer Placeholder 3">
            <a:extLst>
              <a:ext uri="{FF2B5EF4-FFF2-40B4-BE49-F238E27FC236}">
                <a16:creationId xmlns:a16="http://schemas.microsoft.com/office/drawing/2014/main" id="{0A325A48-3C6C-47F6-AD4E-0FC02121BB9D}"/>
              </a:ext>
            </a:extLst>
          </p:cNvPr>
          <p:cNvSpPr>
            <a:spLocks noGrp="1"/>
          </p:cNvSpPr>
          <p:nvPr>
            <p:ph type="ftr" sz="quarter" idx="11"/>
          </p:nvPr>
        </p:nvSpPr>
        <p:spPr>
          <a:xfrm>
            <a:off x="5123688" y="6356350"/>
            <a:ext cx="4114800" cy="365125"/>
          </a:xfrm>
        </p:spPr>
        <p:txBody>
          <a:bodyPr>
            <a:normAutofit/>
          </a:bodyPr>
          <a:lstStyle/>
          <a:p>
            <a:pPr algn="l">
              <a:spcAft>
                <a:spcPts val="600"/>
              </a:spcAft>
            </a:pPr>
            <a:r>
              <a:rPr lang="en-GB">
                <a:solidFill>
                  <a:srgbClr val="303030"/>
                </a:solidFill>
              </a:rPr>
              <a:t>Ann Thapar 2020</a:t>
            </a:r>
          </a:p>
        </p:txBody>
      </p:sp>
      <p:sp>
        <p:nvSpPr>
          <p:cNvPr id="5" name="Slide Number Placeholder 4">
            <a:extLst>
              <a:ext uri="{FF2B5EF4-FFF2-40B4-BE49-F238E27FC236}">
                <a16:creationId xmlns:a16="http://schemas.microsoft.com/office/drawing/2014/main" id="{FD5A5266-520C-4F9A-935B-AFD3D34E9292}"/>
              </a:ext>
            </a:extLst>
          </p:cNvPr>
          <p:cNvSpPr>
            <a:spLocks noGrp="1"/>
          </p:cNvSpPr>
          <p:nvPr>
            <p:ph type="sldNum" sz="quarter" idx="12"/>
          </p:nvPr>
        </p:nvSpPr>
        <p:spPr>
          <a:xfrm>
            <a:off x="8610600" y="6356350"/>
            <a:ext cx="2743200" cy="365125"/>
          </a:xfrm>
        </p:spPr>
        <p:txBody>
          <a:bodyPr>
            <a:normAutofit/>
          </a:bodyPr>
          <a:lstStyle/>
          <a:p>
            <a:pPr>
              <a:spcAft>
                <a:spcPts val="600"/>
              </a:spcAft>
            </a:pPr>
            <a:fld id="{23C25B04-298F-4179-8CF8-2D9B9EFCE686}" type="slidenum">
              <a:rPr lang="en-GB">
                <a:solidFill>
                  <a:srgbClr val="303030"/>
                </a:solidFill>
              </a:rPr>
              <a:pPr>
                <a:spcAft>
                  <a:spcPts val="600"/>
                </a:spcAft>
              </a:pPr>
              <a:t>12</a:t>
            </a:fld>
            <a:endParaRPr lang="en-GB">
              <a:solidFill>
                <a:srgbClr val="303030"/>
              </a:solidFill>
            </a:endParaRPr>
          </a:p>
        </p:txBody>
      </p:sp>
    </p:spTree>
    <p:extLst>
      <p:ext uri="{BB962C8B-B14F-4D97-AF65-F5344CB8AC3E}">
        <p14:creationId xmlns:p14="http://schemas.microsoft.com/office/powerpoint/2010/main" val="6256892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B44F2-7758-4E68-85B3-DC10C0111858}"/>
              </a:ext>
            </a:extLst>
          </p:cNvPr>
          <p:cNvSpPr>
            <a:spLocks noGrp="1"/>
          </p:cNvSpPr>
          <p:nvPr>
            <p:ph type="title"/>
          </p:nvPr>
        </p:nvSpPr>
        <p:spPr/>
        <p:txBody>
          <a:bodyPr/>
          <a:lstStyle/>
          <a:p>
            <a:r>
              <a:rPr lang="en-GB" dirty="0"/>
              <a:t>Errors in predictions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439125F-18BE-421B-ADDB-689B0540AD35}"/>
                  </a:ext>
                </a:extLst>
              </p:cNvPr>
              <p:cNvSpPr>
                <a:spLocks noGrp="1"/>
              </p:cNvSpPr>
              <p:nvPr>
                <p:ph idx="1"/>
              </p:nvPr>
            </p:nvSpPr>
            <p:spPr/>
            <p:txBody>
              <a:bodyPr>
                <a:normAutofit fontScale="92500" lnSpcReduction="20000"/>
              </a:bodyPr>
              <a:lstStyle/>
              <a:p>
                <a:pPr marL="0" indent="0">
                  <a:buNone/>
                </a:pPr>
                <a:r>
                  <a:rPr lang="en-GB" dirty="0">
                    <a:latin typeface="Arial" panose="020B0604020202020204" pitchFamily="34" charset="0"/>
                    <a:cs typeface="Arial" panose="020B0604020202020204" pitchFamily="34" charset="0"/>
                  </a:rPr>
                  <a:t>There are 2 parts to the error</a:t>
                </a:r>
              </a:p>
              <a:p>
                <a:pPr marL="0" indent="0">
                  <a:buNone/>
                </a:pPr>
                <a:endParaRPr lang="en-GB" dirty="0"/>
              </a:p>
              <a:p>
                <a:pPr marL="0" indent="0">
                  <a:buNone/>
                </a:pPr>
                <a:r>
                  <a:rPr lang="en-GB" dirty="0"/>
                  <a:t>Actual data point  - Predicted value = ‘error’</a:t>
                </a:r>
              </a:p>
              <a:p>
                <a:pPr marL="0" indent="0">
                  <a:buNone/>
                </a:pPr>
                <a:endParaRPr lang="en-GB"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GB" i="1">
                          <a:latin typeface="Cambria Math" panose="02040503050406030204" pitchFamily="18" charset="0"/>
                        </a:rPr>
                        <m:t>𝑓</m:t>
                      </m:r>
                      <m:d>
                        <m:dPr>
                          <m:begChr m:val="["/>
                          <m:endChr m:val="]"/>
                          <m:ctrlPr>
                            <a:rPr lang="en-GB" i="1">
                              <a:latin typeface="Cambria Math" panose="02040503050406030204" pitchFamily="18" charset="0"/>
                            </a:rPr>
                          </m:ctrlPr>
                        </m:dPr>
                        <m:e>
                          <m:r>
                            <a:rPr lang="en-GB" i="1">
                              <a:latin typeface="Cambria Math" panose="02040503050406030204" pitchFamily="18" charset="0"/>
                            </a:rPr>
                            <m:t>𝑥</m:t>
                          </m:r>
                        </m:e>
                      </m:d>
                      <m:r>
                        <a:rPr lang="en-GB">
                          <a:latin typeface="Cambria Math" panose="02040503050406030204" pitchFamily="18" charset="0"/>
                        </a:rPr>
                        <m:t>−</m:t>
                      </m:r>
                      <m:acc>
                        <m:accPr>
                          <m:chr m:val="̂"/>
                          <m:ctrlPr>
                            <a:rPr lang="en-GB" i="1">
                              <a:latin typeface="Cambria Math" panose="02040503050406030204" pitchFamily="18" charset="0"/>
                            </a:rPr>
                          </m:ctrlPr>
                        </m:accPr>
                        <m:e>
                          <m:r>
                            <a:rPr lang="en-GB" i="1">
                              <a:latin typeface="Cambria Math" panose="02040503050406030204" pitchFamily="18" charset="0"/>
                            </a:rPr>
                            <m:t>𝑓</m:t>
                          </m:r>
                        </m:e>
                      </m:acc>
                      <m:d>
                        <m:dPr>
                          <m:ctrlPr>
                            <a:rPr lang="en-GB" i="1">
                              <a:latin typeface="Cambria Math" panose="02040503050406030204" pitchFamily="18" charset="0"/>
                            </a:rPr>
                          </m:ctrlPr>
                        </m:dPr>
                        <m:e>
                          <m:r>
                            <a:rPr lang="en-GB" i="1">
                              <a:latin typeface="Cambria Math" panose="02040503050406030204" pitchFamily="18" charset="0"/>
                            </a:rPr>
                            <m:t>𝑥</m:t>
                          </m:r>
                        </m:e>
                      </m:d>
                    </m:oMath>
                  </m:oMathPara>
                </a14:m>
                <a:endParaRPr lang="en-GB" dirty="0"/>
              </a:p>
              <a:p>
                <a:pPr marL="0" indent="0">
                  <a:buNone/>
                </a:pPr>
                <a:r>
                  <a:rPr lang="en-GB" dirty="0"/>
                  <a:t>An actual value = </a:t>
                </a:r>
                <a14:m>
                  <m:oMath xmlns:m="http://schemas.openxmlformats.org/officeDocument/2006/math">
                    <m:r>
                      <a:rPr lang="en-GB" i="1">
                        <a:latin typeface="Cambria Math" panose="02040503050406030204" pitchFamily="18" charset="0"/>
                      </a:rPr>
                      <m:t>𝑓</m:t>
                    </m:r>
                    <m:d>
                      <m:dPr>
                        <m:begChr m:val="["/>
                        <m:endChr m:val="]"/>
                        <m:ctrlPr>
                          <a:rPr lang="en-GB" i="1">
                            <a:latin typeface="Cambria Math" panose="02040503050406030204" pitchFamily="18" charset="0"/>
                          </a:rPr>
                        </m:ctrlPr>
                      </m:dPr>
                      <m:e>
                        <m:r>
                          <a:rPr lang="en-GB" i="1">
                            <a:latin typeface="Cambria Math" panose="02040503050406030204" pitchFamily="18" charset="0"/>
                          </a:rPr>
                          <m:t>𝑥</m:t>
                        </m:r>
                      </m:e>
                    </m:d>
                    <m:r>
                      <a:rPr lang="en-GB">
                        <a:latin typeface="Cambria Math" panose="02040503050406030204" pitchFamily="18" charset="0"/>
                      </a:rPr>
                      <m:t>+</m:t>
                    </m:r>
                    <m:r>
                      <a:rPr lang="en-GB" i="1">
                        <a:latin typeface="Cambria Math" panose="02040503050406030204" pitchFamily="18" charset="0"/>
                      </a:rPr>
                      <m:t>ⅇ</m:t>
                    </m:r>
                    <m:r>
                      <a:rPr lang="en-GB" b="0" i="0" smtClean="0">
                        <a:latin typeface="Cambria Math" panose="02040503050406030204" pitchFamily="18" charset="0"/>
                      </a:rPr>
                      <m:t> ,   </m:t>
                    </m:r>
                  </m:oMath>
                </a14:m>
                <a:endParaRPr lang="en-GB" dirty="0"/>
              </a:p>
              <a:p>
                <a:pPr marL="0" indent="0">
                  <a:buNone/>
                </a:pPr>
                <a:endParaRPr lang="en-GB" dirty="0"/>
              </a:p>
              <a:p>
                <a:pPr marL="0" indent="0">
                  <a:buNone/>
                </a:pPr>
                <a:r>
                  <a:rPr lang="en-GB" dirty="0"/>
                  <a:t>Forecasted value = </a:t>
                </a:r>
                <a14:m>
                  <m:oMath xmlns:m="http://schemas.openxmlformats.org/officeDocument/2006/math">
                    <m:acc>
                      <m:accPr>
                        <m:chr m:val="̂"/>
                        <m:ctrlPr>
                          <a:rPr lang="en-GB" i="1">
                            <a:latin typeface="Cambria Math" panose="02040503050406030204" pitchFamily="18" charset="0"/>
                          </a:rPr>
                        </m:ctrlPr>
                      </m:accPr>
                      <m:e>
                        <m:r>
                          <a:rPr lang="en-GB" i="1">
                            <a:latin typeface="Cambria Math" panose="02040503050406030204" pitchFamily="18" charset="0"/>
                          </a:rPr>
                          <m:t>𝑓</m:t>
                        </m:r>
                      </m:e>
                    </m:acc>
                    <m:d>
                      <m:dPr>
                        <m:ctrlPr>
                          <a:rPr lang="en-GB" i="1">
                            <a:latin typeface="Cambria Math" panose="02040503050406030204" pitchFamily="18" charset="0"/>
                          </a:rPr>
                        </m:ctrlPr>
                      </m:dPr>
                      <m:e>
                        <m:r>
                          <a:rPr lang="en-GB" i="1">
                            <a:latin typeface="Cambria Math" panose="02040503050406030204" pitchFamily="18" charset="0"/>
                          </a:rPr>
                          <m:t>𝑥</m:t>
                        </m:r>
                      </m:e>
                    </m:d>
                  </m:oMath>
                </a14:m>
                <a:endParaRPr lang="en-GB" dirty="0"/>
              </a:p>
              <a:p>
                <a:pPr marL="0" indent="0">
                  <a:buNone/>
                </a:pPr>
                <a:endParaRPr lang="en-GB" dirty="0"/>
              </a:p>
              <a:p>
                <a:pPr marL="0" indent="0">
                  <a:buNone/>
                </a:pPr>
                <a:r>
                  <a:rPr lang="en-GB" dirty="0">
                    <a:latin typeface="Arial" panose="020B0604020202020204" pitchFamily="34" charset="0"/>
                    <a:cs typeface="Arial" panose="020B0604020202020204" pitchFamily="34" charset="0"/>
                  </a:rPr>
                  <a:t>Reducible and Irreducible error = Var </a:t>
                </a:r>
                <a:r>
                  <a:rPr lang="en-GB" i="1" dirty="0">
                    <a:latin typeface="Arial" panose="020B0604020202020204" pitchFamily="34" charset="0"/>
                    <a:cs typeface="Arial" panose="020B0604020202020204" pitchFamily="34" charset="0"/>
                  </a:rPr>
                  <a:t>e</a:t>
                </a:r>
              </a:p>
              <a:p>
                <a:pPr marL="0" indent="0">
                  <a:buNone/>
                </a:pPr>
                <a:endParaRPr lang="en-GB" dirty="0"/>
              </a:p>
            </p:txBody>
          </p:sp>
        </mc:Choice>
        <mc:Fallback xmlns="">
          <p:sp>
            <p:nvSpPr>
              <p:cNvPr id="3" name="Content Placeholder 2">
                <a:extLst>
                  <a:ext uri="{FF2B5EF4-FFF2-40B4-BE49-F238E27FC236}">
                    <a16:creationId xmlns:a16="http://schemas.microsoft.com/office/drawing/2014/main" id="{0439125F-18BE-421B-ADDB-689B0540AD35}"/>
                  </a:ext>
                </a:extLst>
              </p:cNvPr>
              <p:cNvSpPr>
                <a:spLocks noGrp="1" noRot="1" noChangeAspect="1" noMove="1" noResize="1" noEditPoints="1" noAdjustHandles="1" noChangeArrowheads="1" noChangeShapeType="1" noTextEdit="1"/>
              </p:cNvSpPr>
              <p:nvPr>
                <p:ph idx="1"/>
              </p:nvPr>
            </p:nvSpPr>
            <p:spPr>
              <a:blipFill>
                <a:blip r:embed="rId3"/>
                <a:stretch>
                  <a:fillRect l="-1043" t="-3922"/>
                </a:stretch>
              </a:blipFill>
            </p:spPr>
            <p:txBody>
              <a:bodyPr/>
              <a:lstStyle/>
              <a:p>
                <a:r>
                  <a:rPr lang="en-GB">
                    <a:noFill/>
                  </a:rPr>
                  <a:t> </a:t>
                </a:r>
              </a:p>
            </p:txBody>
          </p:sp>
        </mc:Fallback>
      </mc:AlternateContent>
      <p:sp>
        <p:nvSpPr>
          <p:cNvPr id="4" name="Footer Placeholder 3">
            <a:extLst>
              <a:ext uri="{FF2B5EF4-FFF2-40B4-BE49-F238E27FC236}">
                <a16:creationId xmlns:a16="http://schemas.microsoft.com/office/drawing/2014/main" id="{F81458BA-5C5F-4084-A704-16410B69D6D8}"/>
              </a:ext>
            </a:extLst>
          </p:cNvPr>
          <p:cNvSpPr>
            <a:spLocks noGrp="1"/>
          </p:cNvSpPr>
          <p:nvPr>
            <p:ph type="ftr" sz="quarter" idx="11"/>
          </p:nvPr>
        </p:nvSpPr>
        <p:spPr/>
        <p:txBody>
          <a:bodyPr/>
          <a:lstStyle/>
          <a:p>
            <a:r>
              <a:rPr lang="en-GB"/>
              <a:t>Ann Thapar 2020</a:t>
            </a:r>
          </a:p>
        </p:txBody>
      </p:sp>
      <p:sp>
        <p:nvSpPr>
          <p:cNvPr id="5" name="Slide Number Placeholder 4">
            <a:extLst>
              <a:ext uri="{FF2B5EF4-FFF2-40B4-BE49-F238E27FC236}">
                <a16:creationId xmlns:a16="http://schemas.microsoft.com/office/drawing/2014/main" id="{92DAD57B-A3B8-47A5-8DEB-83EACF73681A}"/>
              </a:ext>
            </a:extLst>
          </p:cNvPr>
          <p:cNvSpPr>
            <a:spLocks noGrp="1"/>
          </p:cNvSpPr>
          <p:nvPr>
            <p:ph type="sldNum" sz="quarter" idx="12"/>
          </p:nvPr>
        </p:nvSpPr>
        <p:spPr/>
        <p:txBody>
          <a:bodyPr/>
          <a:lstStyle/>
          <a:p>
            <a:fld id="{23C25B04-298F-4179-8CF8-2D9B9EFCE686}" type="slidenum">
              <a:rPr lang="en-GB" smtClean="0"/>
              <a:t>13</a:t>
            </a:fld>
            <a:endParaRPr lang="en-GB"/>
          </a:p>
        </p:txBody>
      </p:sp>
    </p:spTree>
    <p:extLst>
      <p:ext uri="{BB962C8B-B14F-4D97-AF65-F5344CB8AC3E}">
        <p14:creationId xmlns:p14="http://schemas.microsoft.com/office/powerpoint/2010/main" val="17464938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922A3-AEC6-4429-B8FA-EBD138B3F06C}"/>
              </a:ext>
            </a:extLst>
          </p:cNvPr>
          <p:cNvSpPr>
            <a:spLocks noGrp="1"/>
          </p:cNvSpPr>
          <p:nvPr>
            <p:ph type="title"/>
          </p:nvPr>
        </p:nvSpPr>
        <p:spPr/>
        <p:txBody>
          <a:bodyPr/>
          <a:lstStyle/>
          <a:p>
            <a:r>
              <a:rPr lang="en-GB" dirty="0"/>
              <a:t>1. Prediction errors </a:t>
            </a:r>
            <a:br>
              <a:rPr lang="en-GB" dirty="0"/>
            </a:br>
            <a:r>
              <a:rPr lang="en-GB" dirty="0"/>
              <a:t>Our Aim is to minimise the Reducible error</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C16A4D5-036E-460B-8DF7-5CFEA8848AB1}"/>
                  </a:ext>
                </a:extLst>
              </p:cNvPr>
              <p:cNvSpPr>
                <a:spLocks noGrp="1"/>
              </p:cNvSpPr>
              <p:nvPr>
                <p:ph idx="1"/>
              </p:nvPr>
            </p:nvSpPr>
            <p:spPr/>
            <p:txBody>
              <a:bodyPr/>
              <a:lstStyle/>
              <a:p>
                <a14:m>
                  <m:oMath xmlns:m="http://schemas.openxmlformats.org/officeDocument/2006/math">
                    <m:m>
                      <m:mPr>
                        <m:plcHide m:val="on"/>
                        <m:mcs>
                          <m:mc>
                            <m:mcPr>
                              <m:count m:val="1"/>
                              <m:mcJc m:val="center"/>
                            </m:mcPr>
                          </m:mc>
                        </m:mcs>
                        <m:ctrlPr>
                          <a:rPr lang="en-GB" sz="4000" i="1" smtClean="0">
                            <a:latin typeface="Cambria Math" panose="02040503050406030204" pitchFamily="18" charset="0"/>
                          </a:rPr>
                        </m:ctrlPr>
                      </m:mPr>
                      <m:mr>
                        <m:e>
                          <m:r>
                            <a:rPr lang="en-GB" sz="4000" b="0" i="0" smtClean="0">
                              <a:latin typeface="Cambria Math" panose="02040503050406030204" pitchFamily="18" charset="0"/>
                            </a:rPr>
                            <m:t> </m:t>
                          </m:r>
                          <m:r>
                            <m:rPr>
                              <m:sty m:val="p"/>
                            </m:rPr>
                            <a:rPr lang="en-GB" sz="4000" b="0" i="0" smtClean="0">
                              <a:latin typeface="Cambria Math" panose="02040503050406030204" pitchFamily="18" charset="0"/>
                            </a:rPr>
                            <m:t>Note</m:t>
                          </m:r>
                          <m:r>
                            <a:rPr lang="en-GB" sz="4000" b="0" i="0" smtClean="0">
                              <a:latin typeface="Cambria Math" panose="02040503050406030204" pitchFamily="18" charset="0"/>
                            </a:rPr>
                            <m:t>  </m:t>
                          </m:r>
                          <m:r>
                            <a:rPr lang="en-GB" sz="4000" i="1">
                              <a:latin typeface="Cambria Math" panose="02040503050406030204" pitchFamily="18" charset="0"/>
                            </a:rPr>
                            <m:t>𝐸</m:t>
                          </m:r>
                          <m:sSup>
                            <m:sSupPr>
                              <m:ctrlPr>
                                <a:rPr lang="en-GB" sz="4000" i="1">
                                  <a:latin typeface="Cambria Math" panose="02040503050406030204" pitchFamily="18" charset="0"/>
                                </a:rPr>
                              </m:ctrlPr>
                            </m:sSupPr>
                            <m:e>
                              <m:d>
                                <m:dPr>
                                  <m:ctrlPr>
                                    <a:rPr lang="en-GB" sz="4000" i="1">
                                      <a:latin typeface="Cambria Math" panose="02040503050406030204" pitchFamily="18" charset="0"/>
                                    </a:rPr>
                                  </m:ctrlPr>
                                </m:dPr>
                                <m:e>
                                  <m:r>
                                    <a:rPr lang="en-GB" sz="4000" i="1">
                                      <a:latin typeface="Cambria Math" panose="02040503050406030204" pitchFamily="18" charset="0"/>
                                    </a:rPr>
                                    <m:t>𝑦</m:t>
                                  </m:r>
                                  <m:r>
                                    <a:rPr lang="en-GB" sz="4000" i="0">
                                      <a:latin typeface="Cambria Math" panose="02040503050406030204" pitchFamily="18" charset="0"/>
                                    </a:rPr>
                                    <m:t>−</m:t>
                                  </m:r>
                                  <m:acc>
                                    <m:accPr>
                                      <m:chr m:val="̂"/>
                                      <m:ctrlPr>
                                        <a:rPr lang="en-GB" sz="4000" i="1">
                                          <a:latin typeface="Cambria Math" panose="02040503050406030204" pitchFamily="18" charset="0"/>
                                        </a:rPr>
                                      </m:ctrlPr>
                                    </m:accPr>
                                    <m:e>
                                      <m:r>
                                        <a:rPr lang="en-GB" sz="4000" i="1">
                                          <a:latin typeface="Cambria Math" panose="02040503050406030204" pitchFamily="18" charset="0"/>
                                        </a:rPr>
                                        <m:t>𝑦</m:t>
                                      </m:r>
                                    </m:e>
                                  </m:acc>
                                </m:e>
                              </m:d>
                            </m:e>
                            <m:sup>
                              <m:r>
                                <a:rPr lang="en-GB" sz="4000" i="0">
                                  <a:latin typeface="Cambria Math" panose="02040503050406030204" pitchFamily="18" charset="0"/>
                                </a:rPr>
                                <m:t>2</m:t>
                              </m:r>
                            </m:sup>
                          </m:sSup>
                          <m:r>
                            <a:rPr lang="en-GB" sz="4000" i="0">
                              <a:latin typeface="Cambria Math" panose="02040503050406030204" pitchFamily="18" charset="0"/>
                            </a:rPr>
                            <m:t>=</m:t>
                          </m:r>
                          <m:r>
                            <m:rPr>
                              <m:sty m:val="p"/>
                            </m:rPr>
                            <a:rPr lang="en-GB" sz="4000" b="0" i="0" smtClean="0">
                              <a:latin typeface="Cambria Math" panose="02040503050406030204" pitchFamily="18" charset="0"/>
                            </a:rPr>
                            <m:t>Expected</m:t>
                          </m:r>
                          <m:r>
                            <a:rPr lang="en-GB" sz="4000" b="0" i="0" smtClean="0">
                              <a:latin typeface="Cambria Math" panose="02040503050406030204" pitchFamily="18" charset="0"/>
                            </a:rPr>
                            <m:t> </m:t>
                          </m:r>
                          <m:r>
                            <m:rPr>
                              <m:sty m:val="p"/>
                            </m:rPr>
                            <a:rPr lang="en-GB" sz="4000" b="0" i="0" smtClean="0">
                              <a:latin typeface="Cambria Math" panose="02040503050406030204" pitchFamily="18" charset="0"/>
                            </a:rPr>
                            <m:t>value</m:t>
                          </m:r>
                          <m:r>
                            <a:rPr lang="en-GB" sz="4000" b="0" i="0" smtClean="0">
                              <a:latin typeface="Cambria Math" panose="02040503050406030204" pitchFamily="18" charset="0"/>
                            </a:rPr>
                            <m:t>=</m:t>
                          </m:r>
                        </m:e>
                      </m:mr>
                      <m:mr>
                        <m:e>
                          <m:r>
                            <a:rPr lang="en-GB" sz="4000" i="1">
                              <a:latin typeface="Cambria Math" panose="02040503050406030204" pitchFamily="18" charset="0"/>
                            </a:rPr>
                            <m:t>𝐸</m:t>
                          </m:r>
                          <m:sSup>
                            <m:sSupPr>
                              <m:ctrlPr>
                                <a:rPr lang="en-GB" sz="4000" i="1">
                                  <a:latin typeface="Cambria Math" panose="02040503050406030204" pitchFamily="18" charset="0"/>
                                </a:rPr>
                              </m:ctrlPr>
                            </m:sSupPr>
                            <m:e>
                              <m:d>
                                <m:dPr>
                                  <m:begChr m:val="["/>
                                  <m:endChr m:val="]"/>
                                  <m:ctrlPr>
                                    <a:rPr lang="en-GB" sz="4000" i="1">
                                      <a:latin typeface="Cambria Math" panose="02040503050406030204" pitchFamily="18" charset="0"/>
                                    </a:rPr>
                                  </m:ctrlPr>
                                </m:dPr>
                                <m:e>
                                  <m:r>
                                    <a:rPr lang="en-GB" sz="4000" i="1">
                                      <a:latin typeface="Cambria Math" panose="02040503050406030204" pitchFamily="18" charset="0"/>
                                    </a:rPr>
                                    <m:t>𝑓</m:t>
                                  </m:r>
                                  <m:d>
                                    <m:dPr>
                                      <m:begChr m:val="["/>
                                      <m:endChr m:val="]"/>
                                      <m:ctrlPr>
                                        <a:rPr lang="en-GB" sz="4000" i="1">
                                          <a:latin typeface="Cambria Math" panose="02040503050406030204" pitchFamily="18" charset="0"/>
                                        </a:rPr>
                                      </m:ctrlPr>
                                    </m:dPr>
                                    <m:e>
                                      <m:r>
                                        <a:rPr lang="en-GB" sz="4000" i="1">
                                          <a:latin typeface="Cambria Math" panose="02040503050406030204" pitchFamily="18" charset="0"/>
                                        </a:rPr>
                                        <m:t>𝑥</m:t>
                                      </m:r>
                                    </m:e>
                                  </m:d>
                                  <m:r>
                                    <a:rPr lang="en-GB" sz="4000" i="0">
                                      <a:latin typeface="Cambria Math" panose="02040503050406030204" pitchFamily="18" charset="0"/>
                                    </a:rPr>
                                    <m:t>+</m:t>
                                  </m:r>
                                  <m:r>
                                    <a:rPr lang="en-GB" sz="4000" i="1">
                                      <a:latin typeface="Cambria Math" panose="02040503050406030204" pitchFamily="18" charset="0"/>
                                    </a:rPr>
                                    <m:t>ⅇ</m:t>
                                  </m:r>
                                  <m:r>
                                    <a:rPr lang="en-GB" sz="4000" i="0">
                                      <a:latin typeface="Cambria Math" panose="02040503050406030204" pitchFamily="18" charset="0"/>
                                    </a:rPr>
                                    <m:t>−</m:t>
                                  </m:r>
                                  <m:acc>
                                    <m:accPr>
                                      <m:chr m:val="̂"/>
                                      <m:ctrlPr>
                                        <a:rPr lang="en-GB" sz="4000" i="1">
                                          <a:latin typeface="Cambria Math" panose="02040503050406030204" pitchFamily="18" charset="0"/>
                                        </a:rPr>
                                      </m:ctrlPr>
                                    </m:accPr>
                                    <m:e>
                                      <m:r>
                                        <a:rPr lang="en-GB" sz="4000" i="1">
                                          <a:latin typeface="Cambria Math" panose="02040503050406030204" pitchFamily="18" charset="0"/>
                                        </a:rPr>
                                        <m:t>𝑓</m:t>
                                      </m:r>
                                    </m:e>
                                  </m:acc>
                                  <m:d>
                                    <m:dPr>
                                      <m:ctrlPr>
                                        <a:rPr lang="en-GB" sz="4000" i="1">
                                          <a:latin typeface="Cambria Math" panose="02040503050406030204" pitchFamily="18" charset="0"/>
                                        </a:rPr>
                                      </m:ctrlPr>
                                    </m:dPr>
                                    <m:e>
                                      <m:r>
                                        <a:rPr lang="en-GB" sz="4000" i="1">
                                          <a:latin typeface="Cambria Math" panose="02040503050406030204" pitchFamily="18" charset="0"/>
                                        </a:rPr>
                                        <m:t>𝑥</m:t>
                                      </m:r>
                                    </m:e>
                                  </m:d>
                                </m:e>
                              </m:d>
                            </m:e>
                            <m:sup>
                              <m:r>
                                <a:rPr lang="en-GB" sz="4000" i="0">
                                  <a:latin typeface="Cambria Math" panose="02040503050406030204" pitchFamily="18" charset="0"/>
                                </a:rPr>
                                <m:t>2</m:t>
                              </m:r>
                            </m:sup>
                          </m:sSup>
                        </m:e>
                      </m:mr>
                    </m:m>
                  </m:oMath>
                </a14:m>
                <a:r>
                  <a:rPr lang="en-GB" dirty="0"/>
                  <a:t>   </a:t>
                </a:r>
              </a:p>
              <a:p>
                <a:endParaRPr lang="en-GB" dirty="0"/>
              </a:p>
              <a:p>
                <a14:m>
                  <m:oMath xmlns:m="http://schemas.openxmlformats.org/officeDocument/2006/math">
                    <m:sSup>
                      <m:sSupPr>
                        <m:ctrlPr>
                          <a:rPr lang="en-GB" sz="4400" i="1">
                            <a:latin typeface="Cambria Math" panose="02040503050406030204" pitchFamily="18" charset="0"/>
                          </a:rPr>
                        </m:ctrlPr>
                      </m:sSupPr>
                      <m:e>
                        <m:d>
                          <m:dPr>
                            <m:begChr m:val="["/>
                            <m:endChr m:val="]"/>
                            <m:ctrlPr>
                              <a:rPr lang="en-GB" sz="4400" i="1">
                                <a:latin typeface="Cambria Math" panose="02040503050406030204" pitchFamily="18" charset="0"/>
                              </a:rPr>
                            </m:ctrlPr>
                          </m:dPr>
                          <m:e>
                            <m:r>
                              <a:rPr lang="en-GB" sz="4400" i="1">
                                <a:latin typeface="Cambria Math" panose="02040503050406030204" pitchFamily="18" charset="0"/>
                              </a:rPr>
                              <m:t>𝑓</m:t>
                            </m:r>
                            <m:d>
                              <m:dPr>
                                <m:begChr m:val="["/>
                                <m:endChr m:val="]"/>
                                <m:ctrlPr>
                                  <a:rPr lang="en-GB" sz="4400" i="1">
                                    <a:latin typeface="Cambria Math" panose="02040503050406030204" pitchFamily="18" charset="0"/>
                                  </a:rPr>
                                </m:ctrlPr>
                              </m:dPr>
                              <m:e>
                                <m:r>
                                  <a:rPr lang="en-GB" sz="4400" i="1">
                                    <a:latin typeface="Cambria Math" panose="02040503050406030204" pitchFamily="18" charset="0"/>
                                  </a:rPr>
                                  <m:t>𝑥</m:t>
                                </m:r>
                              </m:e>
                            </m:d>
                            <m:r>
                              <a:rPr lang="en-GB" sz="4400">
                                <a:latin typeface="Cambria Math" panose="02040503050406030204" pitchFamily="18" charset="0"/>
                              </a:rPr>
                              <m:t>−</m:t>
                            </m:r>
                            <m:acc>
                              <m:accPr>
                                <m:chr m:val="̂"/>
                                <m:ctrlPr>
                                  <a:rPr lang="en-GB" sz="4400" i="1">
                                    <a:latin typeface="Cambria Math" panose="02040503050406030204" pitchFamily="18" charset="0"/>
                                  </a:rPr>
                                </m:ctrlPr>
                              </m:accPr>
                              <m:e>
                                <m:r>
                                  <a:rPr lang="en-GB" sz="4400" i="1">
                                    <a:latin typeface="Cambria Math" panose="02040503050406030204" pitchFamily="18" charset="0"/>
                                  </a:rPr>
                                  <m:t>𝑓</m:t>
                                </m:r>
                              </m:e>
                            </m:acc>
                            <m:d>
                              <m:dPr>
                                <m:ctrlPr>
                                  <a:rPr lang="en-GB" sz="4400" i="1">
                                    <a:latin typeface="Cambria Math" panose="02040503050406030204" pitchFamily="18" charset="0"/>
                                  </a:rPr>
                                </m:ctrlPr>
                              </m:dPr>
                              <m:e>
                                <m:r>
                                  <a:rPr lang="en-GB" sz="4400" i="1">
                                    <a:latin typeface="Cambria Math" panose="02040503050406030204" pitchFamily="18" charset="0"/>
                                  </a:rPr>
                                  <m:t>𝑥</m:t>
                                </m:r>
                              </m:e>
                            </m:d>
                          </m:e>
                        </m:d>
                      </m:e>
                      <m:sup>
                        <m:r>
                          <a:rPr lang="en-GB" sz="4400">
                            <a:latin typeface="Cambria Math" panose="02040503050406030204" pitchFamily="18" charset="0"/>
                          </a:rPr>
                          <m:t>2</m:t>
                        </m:r>
                      </m:sup>
                    </m:sSup>
                  </m:oMath>
                </a14:m>
                <a:r>
                  <a:rPr lang="en-GB" sz="4400" dirty="0"/>
                  <a:t>  + Var(</a:t>
                </a:r>
                <a14:m>
                  <m:oMath xmlns:m="http://schemas.openxmlformats.org/officeDocument/2006/math">
                    <m:r>
                      <a:rPr lang="en-GB" sz="4400" i="1">
                        <a:latin typeface="Cambria Math" panose="02040503050406030204" pitchFamily="18" charset="0"/>
                      </a:rPr>
                      <m:t>ⅇ</m:t>
                    </m:r>
                  </m:oMath>
                </a14:m>
                <a:r>
                  <a:rPr lang="en-GB" sz="4400" dirty="0"/>
                  <a:t>)</a:t>
                </a:r>
              </a:p>
              <a:p>
                <a:pPr marL="0" indent="0">
                  <a:buNone/>
                </a:pPr>
                <a:r>
                  <a:rPr lang="en-GB" sz="4400" dirty="0"/>
                  <a:t>Reducible   +  Irreducible </a:t>
                </a:r>
              </a:p>
            </p:txBody>
          </p:sp>
        </mc:Choice>
        <mc:Fallback xmlns="">
          <p:sp>
            <p:nvSpPr>
              <p:cNvPr id="3" name="Content Placeholder 2">
                <a:extLst>
                  <a:ext uri="{FF2B5EF4-FFF2-40B4-BE49-F238E27FC236}">
                    <a16:creationId xmlns:a16="http://schemas.microsoft.com/office/drawing/2014/main" id="{6C16A4D5-036E-460B-8DF7-5CFEA8848AB1}"/>
                  </a:ext>
                </a:extLst>
              </p:cNvPr>
              <p:cNvSpPr>
                <a:spLocks noGrp="1" noRot="1" noChangeAspect="1" noMove="1" noResize="1" noEditPoints="1" noAdjustHandles="1" noChangeArrowheads="1" noChangeShapeType="1" noTextEdit="1"/>
              </p:cNvSpPr>
              <p:nvPr>
                <p:ph idx="1"/>
              </p:nvPr>
            </p:nvSpPr>
            <p:spPr>
              <a:blipFill>
                <a:blip r:embed="rId3"/>
                <a:stretch>
                  <a:fillRect l="-2377"/>
                </a:stretch>
              </a:blipFill>
            </p:spPr>
            <p:txBody>
              <a:bodyPr/>
              <a:lstStyle/>
              <a:p>
                <a:r>
                  <a:rPr lang="en-GB">
                    <a:noFill/>
                  </a:rPr>
                  <a:t> </a:t>
                </a:r>
              </a:p>
            </p:txBody>
          </p:sp>
        </mc:Fallback>
      </mc:AlternateContent>
      <p:sp>
        <p:nvSpPr>
          <p:cNvPr id="4" name="Footer Placeholder 3">
            <a:extLst>
              <a:ext uri="{FF2B5EF4-FFF2-40B4-BE49-F238E27FC236}">
                <a16:creationId xmlns:a16="http://schemas.microsoft.com/office/drawing/2014/main" id="{EE5F3AAF-28EE-4E36-95FE-0ABC1ECB9B3A}"/>
              </a:ext>
            </a:extLst>
          </p:cNvPr>
          <p:cNvSpPr>
            <a:spLocks noGrp="1"/>
          </p:cNvSpPr>
          <p:nvPr>
            <p:ph type="ftr" sz="quarter" idx="11"/>
          </p:nvPr>
        </p:nvSpPr>
        <p:spPr/>
        <p:txBody>
          <a:bodyPr/>
          <a:lstStyle/>
          <a:p>
            <a:r>
              <a:rPr lang="en-GB"/>
              <a:t>Ann Thapar 2020</a:t>
            </a:r>
          </a:p>
        </p:txBody>
      </p:sp>
      <p:sp>
        <p:nvSpPr>
          <p:cNvPr id="5" name="Slide Number Placeholder 4">
            <a:extLst>
              <a:ext uri="{FF2B5EF4-FFF2-40B4-BE49-F238E27FC236}">
                <a16:creationId xmlns:a16="http://schemas.microsoft.com/office/drawing/2014/main" id="{311BC45F-79C3-4D86-869A-CE1E637C4A7F}"/>
              </a:ext>
            </a:extLst>
          </p:cNvPr>
          <p:cNvSpPr>
            <a:spLocks noGrp="1"/>
          </p:cNvSpPr>
          <p:nvPr>
            <p:ph type="sldNum" sz="quarter" idx="12"/>
          </p:nvPr>
        </p:nvSpPr>
        <p:spPr/>
        <p:txBody>
          <a:bodyPr/>
          <a:lstStyle/>
          <a:p>
            <a:fld id="{23C25B04-298F-4179-8CF8-2D9B9EFCE686}" type="slidenum">
              <a:rPr lang="en-GB" smtClean="0"/>
              <a:t>14</a:t>
            </a:fld>
            <a:endParaRPr lang="en-GB"/>
          </a:p>
        </p:txBody>
      </p:sp>
    </p:spTree>
    <p:extLst>
      <p:ext uri="{BB962C8B-B14F-4D97-AF65-F5344CB8AC3E}">
        <p14:creationId xmlns:p14="http://schemas.microsoft.com/office/powerpoint/2010/main" val="4984418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49629-0E38-416D-8B43-6C664F487376}"/>
              </a:ext>
            </a:extLst>
          </p:cNvPr>
          <p:cNvSpPr>
            <a:spLocks noGrp="1"/>
          </p:cNvSpPr>
          <p:nvPr>
            <p:ph type="title"/>
          </p:nvPr>
        </p:nvSpPr>
        <p:spPr>
          <a:xfrm>
            <a:off x="838200" y="365125"/>
            <a:ext cx="10515600" cy="1806800"/>
          </a:xfrm>
        </p:spPr>
        <p:txBody>
          <a:bodyPr>
            <a:normAutofit/>
          </a:bodyPr>
          <a:lstStyle/>
          <a:p>
            <a:r>
              <a:rPr lang="en-GB" dirty="0"/>
              <a:t>Inference</a:t>
            </a:r>
            <a:br>
              <a:rPr lang="en-GB" dirty="0"/>
            </a:br>
            <a:r>
              <a:rPr lang="en-GB" sz="3600" dirty="0"/>
              <a:t>Only interested in understanding the way the dependent variable Y is affected as X1… </a:t>
            </a:r>
            <a:r>
              <a:rPr lang="en-GB" sz="3600" dirty="0" err="1"/>
              <a:t>Xp</a:t>
            </a:r>
            <a:r>
              <a:rPr lang="en-GB" sz="3600" dirty="0"/>
              <a:t> changes </a:t>
            </a:r>
            <a:endParaRPr lang="en-GB" dirty="0"/>
          </a:p>
        </p:txBody>
      </p:sp>
      <p:sp>
        <p:nvSpPr>
          <p:cNvPr id="3" name="Content Placeholder 2">
            <a:extLst>
              <a:ext uri="{FF2B5EF4-FFF2-40B4-BE49-F238E27FC236}">
                <a16:creationId xmlns:a16="http://schemas.microsoft.com/office/drawing/2014/main" id="{7E9D06CB-03D5-4070-A471-0A38D0DD00D1}"/>
              </a:ext>
            </a:extLst>
          </p:cNvPr>
          <p:cNvSpPr>
            <a:spLocks noGrp="1"/>
          </p:cNvSpPr>
          <p:nvPr>
            <p:ph idx="1"/>
          </p:nvPr>
        </p:nvSpPr>
        <p:spPr>
          <a:xfrm>
            <a:off x="838200" y="2351313"/>
            <a:ext cx="10515600" cy="3825649"/>
          </a:xfrm>
        </p:spPr>
        <p:txBody>
          <a:bodyPr/>
          <a:lstStyle/>
          <a:p>
            <a:pPr marL="0" indent="0">
              <a:buNone/>
            </a:pPr>
            <a:r>
              <a:rPr lang="en-GB" dirty="0"/>
              <a:t>Goal is not to make predictions for Y but to understand the relationship between X&amp;Y how it changes as a function of X1..Xp . Here we cannot treat this equation as a black box. In this situation we may be interested in answering the following questions </a:t>
            </a:r>
          </a:p>
          <a:p>
            <a:pPr marL="0" indent="0">
              <a:buNone/>
            </a:pPr>
            <a:endParaRPr lang="en-GB" dirty="0"/>
          </a:p>
          <a:p>
            <a:pPr marL="457200" lvl="1" indent="0">
              <a:buNone/>
            </a:pPr>
            <a:r>
              <a:rPr lang="en-GB" dirty="0"/>
              <a:t>1 which predictors are associated with the response? </a:t>
            </a:r>
          </a:p>
          <a:p>
            <a:pPr marL="457200" lvl="1" indent="0">
              <a:buNone/>
            </a:pPr>
            <a:r>
              <a:rPr lang="en-GB" dirty="0"/>
              <a:t>2 what is the relationship between the response and each predictor? </a:t>
            </a:r>
          </a:p>
          <a:p>
            <a:pPr marL="457200" lvl="1" indent="0">
              <a:buNone/>
            </a:pPr>
            <a:r>
              <a:rPr lang="en-GB" dirty="0"/>
              <a:t>3 can the relationship between Y and each predictor be adequately summarised using a linear equation, or is the relationship more complicated? </a:t>
            </a:r>
          </a:p>
        </p:txBody>
      </p:sp>
      <p:sp>
        <p:nvSpPr>
          <p:cNvPr id="4" name="Footer Placeholder 3">
            <a:extLst>
              <a:ext uri="{FF2B5EF4-FFF2-40B4-BE49-F238E27FC236}">
                <a16:creationId xmlns:a16="http://schemas.microsoft.com/office/drawing/2014/main" id="{6ED7EC39-83B9-43FC-B3C9-1DEE60FEF464}"/>
              </a:ext>
            </a:extLst>
          </p:cNvPr>
          <p:cNvSpPr>
            <a:spLocks noGrp="1"/>
          </p:cNvSpPr>
          <p:nvPr>
            <p:ph type="ftr" sz="quarter" idx="11"/>
          </p:nvPr>
        </p:nvSpPr>
        <p:spPr/>
        <p:txBody>
          <a:bodyPr/>
          <a:lstStyle/>
          <a:p>
            <a:r>
              <a:rPr lang="en-GB"/>
              <a:t>Ann Thapar 2020</a:t>
            </a:r>
          </a:p>
        </p:txBody>
      </p:sp>
      <p:sp>
        <p:nvSpPr>
          <p:cNvPr id="5" name="Slide Number Placeholder 4">
            <a:extLst>
              <a:ext uri="{FF2B5EF4-FFF2-40B4-BE49-F238E27FC236}">
                <a16:creationId xmlns:a16="http://schemas.microsoft.com/office/drawing/2014/main" id="{05D5B341-DBD6-421A-8E86-658C3955D9C2}"/>
              </a:ext>
            </a:extLst>
          </p:cNvPr>
          <p:cNvSpPr>
            <a:spLocks noGrp="1"/>
          </p:cNvSpPr>
          <p:nvPr>
            <p:ph type="sldNum" sz="quarter" idx="12"/>
          </p:nvPr>
        </p:nvSpPr>
        <p:spPr/>
        <p:txBody>
          <a:bodyPr/>
          <a:lstStyle/>
          <a:p>
            <a:fld id="{23C25B04-298F-4179-8CF8-2D9B9EFCE686}" type="slidenum">
              <a:rPr lang="en-GB" smtClean="0"/>
              <a:t>15</a:t>
            </a:fld>
            <a:endParaRPr lang="en-GB"/>
          </a:p>
        </p:txBody>
      </p:sp>
    </p:spTree>
    <p:extLst>
      <p:ext uri="{BB962C8B-B14F-4D97-AF65-F5344CB8AC3E}">
        <p14:creationId xmlns:p14="http://schemas.microsoft.com/office/powerpoint/2010/main" val="36339824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26036-D8AD-4836-8C25-1E6D4A3E808E}"/>
              </a:ext>
            </a:extLst>
          </p:cNvPr>
          <p:cNvSpPr>
            <a:spLocks noGrp="1"/>
          </p:cNvSpPr>
          <p:nvPr>
            <p:ph type="title"/>
          </p:nvPr>
        </p:nvSpPr>
        <p:spPr/>
        <p:txBody>
          <a:bodyPr/>
          <a:lstStyle/>
          <a:p>
            <a:r>
              <a:rPr lang="en-GB" dirty="0"/>
              <a:t>What is our goal ? Prediction or Inference or both?</a:t>
            </a:r>
          </a:p>
        </p:txBody>
      </p:sp>
      <p:sp>
        <p:nvSpPr>
          <p:cNvPr id="3" name="Content Placeholder 2">
            <a:extLst>
              <a:ext uri="{FF2B5EF4-FFF2-40B4-BE49-F238E27FC236}">
                <a16:creationId xmlns:a16="http://schemas.microsoft.com/office/drawing/2014/main" id="{A78C8809-E9E1-4A42-B89A-C7A2D5C14CD0}"/>
              </a:ext>
            </a:extLst>
          </p:cNvPr>
          <p:cNvSpPr>
            <a:spLocks noGrp="1"/>
          </p:cNvSpPr>
          <p:nvPr>
            <p:ph idx="1"/>
          </p:nvPr>
        </p:nvSpPr>
        <p:spPr/>
        <p:txBody>
          <a:bodyPr/>
          <a:lstStyle/>
          <a:p>
            <a:r>
              <a:rPr lang="en-GB" sz="3200" dirty="0"/>
              <a:t>Linear models are simple</a:t>
            </a:r>
          </a:p>
          <a:p>
            <a:r>
              <a:rPr lang="en-GB" sz="3200" dirty="0"/>
              <a:t>But Non Linear may be more accurate ( we will visit these later)</a:t>
            </a:r>
          </a:p>
          <a:p>
            <a:pPr marL="0" indent="0">
              <a:buNone/>
            </a:pPr>
            <a:endParaRPr lang="en-GB" sz="3200" dirty="0"/>
          </a:p>
          <a:p>
            <a:pPr marL="0" indent="0">
              <a:buNone/>
            </a:pPr>
            <a:endParaRPr lang="en-GB" sz="3200" dirty="0"/>
          </a:p>
          <a:p>
            <a:pPr marL="0" indent="0">
              <a:buNone/>
            </a:pPr>
            <a:r>
              <a:rPr lang="en-GB" sz="3200" dirty="0"/>
              <a:t>In part 2 of lecture we will build a simple and multiple regression model using SPSS</a:t>
            </a:r>
          </a:p>
          <a:p>
            <a:pPr marL="0" indent="0">
              <a:buNone/>
            </a:pPr>
            <a:r>
              <a:rPr lang="en-GB" sz="3200" dirty="0"/>
              <a:t>                                         </a:t>
            </a:r>
            <a:endParaRPr lang="en-GB" dirty="0"/>
          </a:p>
        </p:txBody>
      </p:sp>
      <p:sp>
        <p:nvSpPr>
          <p:cNvPr id="4" name="Footer Placeholder 3">
            <a:extLst>
              <a:ext uri="{FF2B5EF4-FFF2-40B4-BE49-F238E27FC236}">
                <a16:creationId xmlns:a16="http://schemas.microsoft.com/office/drawing/2014/main" id="{5578185C-CD58-44BA-BEDE-9EBA2927C38A}"/>
              </a:ext>
            </a:extLst>
          </p:cNvPr>
          <p:cNvSpPr>
            <a:spLocks noGrp="1"/>
          </p:cNvSpPr>
          <p:nvPr>
            <p:ph type="ftr" sz="quarter" idx="11"/>
          </p:nvPr>
        </p:nvSpPr>
        <p:spPr/>
        <p:txBody>
          <a:bodyPr/>
          <a:lstStyle/>
          <a:p>
            <a:r>
              <a:rPr lang="en-GB"/>
              <a:t>Ann Thapar 2020</a:t>
            </a:r>
          </a:p>
        </p:txBody>
      </p:sp>
      <p:sp>
        <p:nvSpPr>
          <p:cNvPr id="5" name="Slide Number Placeholder 4">
            <a:extLst>
              <a:ext uri="{FF2B5EF4-FFF2-40B4-BE49-F238E27FC236}">
                <a16:creationId xmlns:a16="http://schemas.microsoft.com/office/drawing/2014/main" id="{AF3F91A9-188F-4CCB-BB9E-B323FF015DFD}"/>
              </a:ext>
            </a:extLst>
          </p:cNvPr>
          <p:cNvSpPr>
            <a:spLocks noGrp="1"/>
          </p:cNvSpPr>
          <p:nvPr>
            <p:ph type="sldNum" sz="quarter" idx="12"/>
          </p:nvPr>
        </p:nvSpPr>
        <p:spPr/>
        <p:txBody>
          <a:bodyPr/>
          <a:lstStyle/>
          <a:p>
            <a:fld id="{23C25B04-298F-4179-8CF8-2D9B9EFCE686}" type="slidenum">
              <a:rPr lang="en-GB" smtClean="0"/>
              <a:t>16</a:t>
            </a:fld>
            <a:endParaRPr lang="en-GB"/>
          </a:p>
        </p:txBody>
      </p:sp>
    </p:spTree>
    <p:extLst>
      <p:ext uri="{BB962C8B-B14F-4D97-AF65-F5344CB8AC3E}">
        <p14:creationId xmlns:p14="http://schemas.microsoft.com/office/powerpoint/2010/main" val="12174912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BC880-1204-4ECA-B75D-95EC0E7BAA53}"/>
              </a:ext>
            </a:extLst>
          </p:cNvPr>
          <p:cNvSpPr>
            <a:spLocks noGrp="1"/>
          </p:cNvSpPr>
          <p:nvPr>
            <p:ph type="title"/>
          </p:nvPr>
        </p:nvSpPr>
        <p:spPr/>
        <p:txBody>
          <a:bodyPr/>
          <a:lstStyle/>
          <a:p>
            <a:r>
              <a:rPr lang="en-GB" dirty="0"/>
              <a:t>Using the data set ‘Income2.xls ‘ in excel </a:t>
            </a:r>
          </a:p>
        </p:txBody>
      </p:sp>
      <p:sp>
        <p:nvSpPr>
          <p:cNvPr id="3" name="Content Placeholder 2">
            <a:extLst>
              <a:ext uri="{FF2B5EF4-FFF2-40B4-BE49-F238E27FC236}">
                <a16:creationId xmlns:a16="http://schemas.microsoft.com/office/drawing/2014/main" id="{0CD95106-35A7-4ACA-9AD8-551FDA821440}"/>
              </a:ext>
            </a:extLst>
          </p:cNvPr>
          <p:cNvSpPr>
            <a:spLocks noGrp="1"/>
          </p:cNvSpPr>
          <p:nvPr>
            <p:ph idx="1"/>
          </p:nvPr>
        </p:nvSpPr>
        <p:spPr/>
        <p:txBody>
          <a:bodyPr/>
          <a:lstStyle/>
          <a:p>
            <a:r>
              <a:rPr lang="en-GB" dirty="0"/>
              <a:t>Plot scatter diagram to see how each variable is linked to income</a:t>
            </a:r>
          </a:p>
          <a:p>
            <a:pPr lvl="1"/>
            <a:r>
              <a:rPr lang="en-GB" dirty="0"/>
              <a:t>Income vs Education</a:t>
            </a:r>
          </a:p>
          <a:p>
            <a:pPr lvl="1"/>
            <a:r>
              <a:rPr lang="en-GB" dirty="0"/>
              <a:t>Income vs seniority</a:t>
            </a:r>
          </a:p>
          <a:p>
            <a:pPr marL="0" indent="0">
              <a:buNone/>
            </a:pPr>
            <a:endParaRPr lang="en-GB" dirty="0"/>
          </a:p>
          <a:p>
            <a:r>
              <a:rPr lang="en-GB" dirty="0"/>
              <a:t>Fit a line of best fit to one relationship and  estimate errors.</a:t>
            </a:r>
          </a:p>
          <a:p>
            <a:endParaRPr lang="en-GB" dirty="0"/>
          </a:p>
          <a:p>
            <a:r>
              <a:rPr lang="en-GB" dirty="0"/>
              <a:t>If you are happy with this try looking at the data last week in ‘National Insurance.xls’ and identify which factors affect the income of respondents in the survey – use </a:t>
            </a:r>
            <a:r>
              <a:rPr lang="en-GB" dirty="0" err="1"/>
              <a:t>spss</a:t>
            </a:r>
            <a:r>
              <a:rPr lang="en-GB" dirty="0"/>
              <a:t> to carry out this analysis.</a:t>
            </a:r>
          </a:p>
          <a:p>
            <a:pPr marL="0" indent="0">
              <a:buNone/>
            </a:pPr>
            <a:endParaRPr lang="en-GB" dirty="0"/>
          </a:p>
        </p:txBody>
      </p:sp>
      <p:sp>
        <p:nvSpPr>
          <p:cNvPr id="4" name="Footer Placeholder 3">
            <a:extLst>
              <a:ext uri="{FF2B5EF4-FFF2-40B4-BE49-F238E27FC236}">
                <a16:creationId xmlns:a16="http://schemas.microsoft.com/office/drawing/2014/main" id="{72F98058-E4A3-4041-A3A4-A22785872229}"/>
              </a:ext>
            </a:extLst>
          </p:cNvPr>
          <p:cNvSpPr>
            <a:spLocks noGrp="1"/>
          </p:cNvSpPr>
          <p:nvPr>
            <p:ph type="ftr" sz="quarter" idx="11"/>
          </p:nvPr>
        </p:nvSpPr>
        <p:spPr/>
        <p:txBody>
          <a:bodyPr/>
          <a:lstStyle/>
          <a:p>
            <a:r>
              <a:rPr lang="en-GB" dirty="0"/>
              <a:t>Ann Thapar 2020</a:t>
            </a:r>
          </a:p>
        </p:txBody>
      </p:sp>
      <p:sp>
        <p:nvSpPr>
          <p:cNvPr id="5" name="Slide Number Placeholder 4">
            <a:extLst>
              <a:ext uri="{FF2B5EF4-FFF2-40B4-BE49-F238E27FC236}">
                <a16:creationId xmlns:a16="http://schemas.microsoft.com/office/drawing/2014/main" id="{260A0498-FF1E-447F-8C39-1F583BA3F696}"/>
              </a:ext>
            </a:extLst>
          </p:cNvPr>
          <p:cNvSpPr>
            <a:spLocks noGrp="1"/>
          </p:cNvSpPr>
          <p:nvPr>
            <p:ph type="sldNum" sz="quarter" idx="12"/>
          </p:nvPr>
        </p:nvSpPr>
        <p:spPr/>
        <p:txBody>
          <a:bodyPr/>
          <a:lstStyle/>
          <a:p>
            <a:fld id="{23C25B04-298F-4179-8CF8-2D9B9EFCE686}" type="slidenum">
              <a:rPr lang="en-GB" smtClean="0"/>
              <a:t>17</a:t>
            </a:fld>
            <a:endParaRPr lang="en-GB"/>
          </a:p>
        </p:txBody>
      </p:sp>
    </p:spTree>
    <p:extLst>
      <p:ext uri="{BB962C8B-B14F-4D97-AF65-F5344CB8AC3E}">
        <p14:creationId xmlns:p14="http://schemas.microsoft.com/office/powerpoint/2010/main" val="19295465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DE236-2D31-4E88-A52D-CCA9D272F9A2}"/>
              </a:ext>
            </a:extLst>
          </p:cNvPr>
          <p:cNvSpPr>
            <a:spLocks noGrp="1"/>
          </p:cNvSpPr>
          <p:nvPr>
            <p:ph type="title"/>
          </p:nvPr>
        </p:nvSpPr>
        <p:spPr>
          <a:xfrm>
            <a:off x="1050472" y="2977696"/>
            <a:ext cx="10515600" cy="1325563"/>
          </a:xfrm>
        </p:spPr>
        <p:txBody>
          <a:bodyPr>
            <a:normAutofit/>
          </a:bodyPr>
          <a:lstStyle/>
          <a:p>
            <a:pPr algn="ctr"/>
            <a:r>
              <a:rPr lang="en-GB" sz="6000" dirty="0"/>
              <a:t>10 minutes break</a:t>
            </a:r>
          </a:p>
        </p:txBody>
      </p:sp>
      <p:sp>
        <p:nvSpPr>
          <p:cNvPr id="4" name="Footer Placeholder 3">
            <a:extLst>
              <a:ext uri="{FF2B5EF4-FFF2-40B4-BE49-F238E27FC236}">
                <a16:creationId xmlns:a16="http://schemas.microsoft.com/office/drawing/2014/main" id="{6E907FE6-167B-4960-8E0D-39D44011544C}"/>
              </a:ext>
            </a:extLst>
          </p:cNvPr>
          <p:cNvSpPr>
            <a:spLocks noGrp="1"/>
          </p:cNvSpPr>
          <p:nvPr>
            <p:ph type="ftr" sz="quarter" idx="11"/>
          </p:nvPr>
        </p:nvSpPr>
        <p:spPr/>
        <p:txBody>
          <a:bodyPr/>
          <a:lstStyle/>
          <a:p>
            <a:r>
              <a:rPr lang="en-GB"/>
              <a:t>Ann Thapar 2020</a:t>
            </a:r>
          </a:p>
        </p:txBody>
      </p:sp>
      <p:sp>
        <p:nvSpPr>
          <p:cNvPr id="5" name="Slide Number Placeholder 4">
            <a:extLst>
              <a:ext uri="{FF2B5EF4-FFF2-40B4-BE49-F238E27FC236}">
                <a16:creationId xmlns:a16="http://schemas.microsoft.com/office/drawing/2014/main" id="{4DA0BB38-7EB4-4F09-B2CB-D0E366DC3D36}"/>
              </a:ext>
            </a:extLst>
          </p:cNvPr>
          <p:cNvSpPr>
            <a:spLocks noGrp="1"/>
          </p:cNvSpPr>
          <p:nvPr>
            <p:ph type="sldNum" sz="quarter" idx="12"/>
          </p:nvPr>
        </p:nvSpPr>
        <p:spPr/>
        <p:txBody>
          <a:bodyPr/>
          <a:lstStyle/>
          <a:p>
            <a:fld id="{23C25B04-298F-4179-8CF8-2D9B9EFCE686}" type="slidenum">
              <a:rPr lang="en-GB" smtClean="0"/>
              <a:t>18</a:t>
            </a:fld>
            <a:endParaRPr lang="en-GB"/>
          </a:p>
        </p:txBody>
      </p:sp>
    </p:spTree>
    <p:extLst>
      <p:ext uri="{BB962C8B-B14F-4D97-AF65-F5344CB8AC3E}">
        <p14:creationId xmlns:p14="http://schemas.microsoft.com/office/powerpoint/2010/main" val="29151253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CC5D8-9401-4851-A55C-00CFAC5798B3}"/>
              </a:ext>
            </a:extLst>
          </p:cNvPr>
          <p:cNvSpPr>
            <a:spLocks noGrp="1"/>
          </p:cNvSpPr>
          <p:nvPr>
            <p:ph type="title"/>
          </p:nvPr>
        </p:nvSpPr>
        <p:spPr/>
        <p:txBody>
          <a:bodyPr/>
          <a:lstStyle/>
          <a:p>
            <a:r>
              <a:rPr lang="en-GB" dirty="0"/>
              <a:t>Supervised Verse Unsupervised Learning</a:t>
            </a:r>
          </a:p>
        </p:txBody>
      </p:sp>
      <p:sp>
        <p:nvSpPr>
          <p:cNvPr id="3" name="Content Placeholder 2">
            <a:extLst>
              <a:ext uri="{FF2B5EF4-FFF2-40B4-BE49-F238E27FC236}">
                <a16:creationId xmlns:a16="http://schemas.microsoft.com/office/drawing/2014/main" id="{16206AE2-E3A1-4D84-8E0B-BD3B56A753B3}"/>
              </a:ext>
            </a:extLst>
          </p:cNvPr>
          <p:cNvSpPr>
            <a:spLocks noGrp="1"/>
          </p:cNvSpPr>
          <p:nvPr>
            <p:ph idx="1"/>
          </p:nvPr>
        </p:nvSpPr>
        <p:spPr/>
        <p:txBody>
          <a:bodyPr>
            <a:normAutofit fontScale="85000" lnSpcReduction="20000"/>
          </a:bodyPr>
          <a:lstStyle/>
          <a:p>
            <a:pPr marL="0" indent="0">
              <a:buNone/>
            </a:pPr>
            <a:r>
              <a:rPr lang="en-GB" dirty="0"/>
              <a:t>The examples used in this section all fall under the </a:t>
            </a:r>
            <a:r>
              <a:rPr lang="en-GB" b="1" i="1" dirty="0"/>
              <a:t>supervised</a:t>
            </a:r>
            <a:r>
              <a:rPr lang="en-GB" dirty="0"/>
              <a:t> </a:t>
            </a:r>
            <a:r>
              <a:rPr lang="en-GB" b="1" i="1" dirty="0"/>
              <a:t>learning</a:t>
            </a:r>
            <a:r>
              <a:rPr lang="en-GB" dirty="0"/>
              <a:t> domain.</a:t>
            </a:r>
          </a:p>
          <a:p>
            <a:pPr marL="0" indent="0">
              <a:buNone/>
            </a:pPr>
            <a:r>
              <a:rPr lang="en-GB" dirty="0"/>
              <a:t>	As Each observation of the predictor measurement has an association 	with the response measurement y. </a:t>
            </a:r>
          </a:p>
          <a:p>
            <a:pPr marL="0" indent="0">
              <a:buNone/>
            </a:pPr>
            <a:r>
              <a:rPr lang="en-GB" dirty="0"/>
              <a:t>	We fit a model that relates the response with the aim of accurately 	predicting this response for future observations or better understanding the 	relationship between the response and the predictors (inference)</a:t>
            </a:r>
          </a:p>
          <a:p>
            <a:pPr marL="0" indent="0">
              <a:buNone/>
            </a:pPr>
            <a:r>
              <a:rPr lang="en-GB" dirty="0"/>
              <a:t> Classical statistical methods such as </a:t>
            </a:r>
            <a:r>
              <a:rPr lang="en-GB" b="1" i="1" dirty="0"/>
              <a:t>linear regression and logistic regression </a:t>
            </a:r>
            <a:r>
              <a:rPr lang="en-GB" dirty="0"/>
              <a:t>and other modern approaches operate in the supervised learning domain. </a:t>
            </a:r>
          </a:p>
          <a:p>
            <a:pPr marL="0" indent="0">
              <a:buNone/>
            </a:pPr>
            <a:r>
              <a:rPr lang="en-GB" dirty="0"/>
              <a:t>In contrast </a:t>
            </a:r>
            <a:r>
              <a:rPr lang="en-GB" b="1" i="1" dirty="0"/>
              <a:t>unsupervised learning </a:t>
            </a:r>
            <a:r>
              <a:rPr lang="en-GB" dirty="0"/>
              <a:t>describes more challenging situations in which for every observation </a:t>
            </a:r>
            <a:r>
              <a:rPr lang="en-GB" dirty="0" err="1"/>
              <a:t>i</a:t>
            </a:r>
            <a:r>
              <a:rPr lang="en-GB" dirty="0"/>
              <a:t>, we observed a vector of measurement Xi but no associated response y. It is not possible to fit a linear regression model since there is no response variable to predict. In some sense we are working blind  </a:t>
            </a:r>
            <a:r>
              <a:rPr lang="en-GB" dirty="0" err="1"/>
              <a:t>Eg</a:t>
            </a:r>
            <a:r>
              <a:rPr lang="en-GB" dirty="0"/>
              <a:t> </a:t>
            </a:r>
            <a:r>
              <a:rPr lang="en-GB" b="1" i="1" dirty="0"/>
              <a:t>cluster analysis</a:t>
            </a:r>
            <a:r>
              <a:rPr lang="en-GB" dirty="0"/>
              <a:t> used for </a:t>
            </a:r>
            <a:r>
              <a:rPr lang="en-GB" b="1" i="1" dirty="0"/>
              <a:t>market segmentation</a:t>
            </a:r>
            <a:r>
              <a:rPr lang="en-GB" dirty="0"/>
              <a:t>. </a:t>
            </a:r>
          </a:p>
        </p:txBody>
      </p:sp>
      <p:sp>
        <p:nvSpPr>
          <p:cNvPr id="4" name="Footer Placeholder 3">
            <a:extLst>
              <a:ext uri="{FF2B5EF4-FFF2-40B4-BE49-F238E27FC236}">
                <a16:creationId xmlns:a16="http://schemas.microsoft.com/office/drawing/2014/main" id="{9B1634F2-C783-4A9B-BBD0-80F451A41E40}"/>
              </a:ext>
            </a:extLst>
          </p:cNvPr>
          <p:cNvSpPr>
            <a:spLocks noGrp="1"/>
          </p:cNvSpPr>
          <p:nvPr>
            <p:ph type="ftr" sz="quarter" idx="11"/>
          </p:nvPr>
        </p:nvSpPr>
        <p:spPr/>
        <p:txBody>
          <a:bodyPr/>
          <a:lstStyle/>
          <a:p>
            <a:r>
              <a:rPr lang="en-GB"/>
              <a:t>Ann Thapar 2020</a:t>
            </a:r>
          </a:p>
        </p:txBody>
      </p:sp>
      <p:sp>
        <p:nvSpPr>
          <p:cNvPr id="5" name="Slide Number Placeholder 4">
            <a:extLst>
              <a:ext uri="{FF2B5EF4-FFF2-40B4-BE49-F238E27FC236}">
                <a16:creationId xmlns:a16="http://schemas.microsoft.com/office/drawing/2014/main" id="{12E9D937-D979-42AF-8874-893D3DD929AC}"/>
              </a:ext>
            </a:extLst>
          </p:cNvPr>
          <p:cNvSpPr>
            <a:spLocks noGrp="1"/>
          </p:cNvSpPr>
          <p:nvPr>
            <p:ph type="sldNum" sz="quarter" idx="12"/>
          </p:nvPr>
        </p:nvSpPr>
        <p:spPr/>
        <p:txBody>
          <a:bodyPr/>
          <a:lstStyle/>
          <a:p>
            <a:fld id="{23C25B04-298F-4179-8CF8-2D9B9EFCE686}" type="slidenum">
              <a:rPr lang="en-GB" smtClean="0"/>
              <a:t>19</a:t>
            </a:fld>
            <a:endParaRPr lang="en-GB"/>
          </a:p>
        </p:txBody>
      </p:sp>
    </p:spTree>
    <p:extLst>
      <p:ext uri="{BB962C8B-B14F-4D97-AF65-F5344CB8AC3E}">
        <p14:creationId xmlns:p14="http://schemas.microsoft.com/office/powerpoint/2010/main" val="18025686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914B1-9C94-49CE-90CB-6197BC2C8F0B}"/>
              </a:ext>
            </a:extLst>
          </p:cNvPr>
          <p:cNvSpPr>
            <a:spLocks noGrp="1"/>
          </p:cNvSpPr>
          <p:nvPr>
            <p:ph type="title"/>
          </p:nvPr>
        </p:nvSpPr>
        <p:spPr/>
        <p:txBody>
          <a:bodyPr/>
          <a:lstStyle/>
          <a:p>
            <a:r>
              <a:rPr lang="en-GB" dirty="0"/>
              <a:t>Materials used in this module</a:t>
            </a:r>
          </a:p>
        </p:txBody>
      </p:sp>
      <p:sp>
        <p:nvSpPr>
          <p:cNvPr id="3" name="Content Placeholder 2">
            <a:extLst>
              <a:ext uri="{FF2B5EF4-FFF2-40B4-BE49-F238E27FC236}">
                <a16:creationId xmlns:a16="http://schemas.microsoft.com/office/drawing/2014/main" id="{3E5779BB-9083-4474-8E83-EA2F24E52530}"/>
              </a:ext>
            </a:extLst>
          </p:cNvPr>
          <p:cNvSpPr>
            <a:spLocks noGrp="1"/>
          </p:cNvSpPr>
          <p:nvPr>
            <p:ph idx="1"/>
          </p:nvPr>
        </p:nvSpPr>
        <p:spPr/>
        <p:txBody>
          <a:bodyPr/>
          <a:lstStyle/>
          <a:p>
            <a:r>
              <a:rPr lang="en-GB" dirty="0"/>
              <a:t>Standard Essential Textbook</a:t>
            </a:r>
          </a:p>
          <a:p>
            <a:r>
              <a:rPr lang="en-GB" dirty="0"/>
              <a:t>SPSS manual</a:t>
            </a:r>
          </a:p>
          <a:p>
            <a:r>
              <a:rPr lang="en-GB" i="1" dirty="0"/>
              <a:t>R training -optional</a:t>
            </a:r>
          </a:p>
          <a:p>
            <a:r>
              <a:rPr lang="en-GB" dirty="0"/>
              <a:t>Data sets for illustration of techniques.</a:t>
            </a:r>
          </a:p>
          <a:p>
            <a:pPr marL="0" indent="0">
              <a:buNone/>
            </a:pPr>
            <a:endParaRPr lang="en-GB" dirty="0"/>
          </a:p>
          <a:p>
            <a:endParaRPr lang="en-GB" dirty="0"/>
          </a:p>
          <a:p>
            <a:endParaRPr lang="en-GB" dirty="0"/>
          </a:p>
        </p:txBody>
      </p:sp>
      <p:sp>
        <p:nvSpPr>
          <p:cNvPr id="4" name="Footer Placeholder 3">
            <a:extLst>
              <a:ext uri="{FF2B5EF4-FFF2-40B4-BE49-F238E27FC236}">
                <a16:creationId xmlns:a16="http://schemas.microsoft.com/office/drawing/2014/main" id="{0287CDF6-65D0-4D80-B751-5ACCDE6B312D}"/>
              </a:ext>
            </a:extLst>
          </p:cNvPr>
          <p:cNvSpPr>
            <a:spLocks noGrp="1"/>
          </p:cNvSpPr>
          <p:nvPr>
            <p:ph type="ftr" sz="quarter" idx="11"/>
          </p:nvPr>
        </p:nvSpPr>
        <p:spPr/>
        <p:txBody>
          <a:bodyPr/>
          <a:lstStyle/>
          <a:p>
            <a:r>
              <a:rPr lang="en-GB"/>
              <a:t>Ann Thapar 2020</a:t>
            </a:r>
          </a:p>
        </p:txBody>
      </p:sp>
      <p:sp>
        <p:nvSpPr>
          <p:cNvPr id="5" name="Slide Number Placeholder 4">
            <a:extLst>
              <a:ext uri="{FF2B5EF4-FFF2-40B4-BE49-F238E27FC236}">
                <a16:creationId xmlns:a16="http://schemas.microsoft.com/office/drawing/2014/main" id="{72581DD6-33A0-42E3-8269-E73E68D66806}"/>
              </a:ext>
            </a:extLst>
          </p:cNvPr>
          <p:cNvSpPr>
            <a:spLocks noGrp="1"/>
          </p:cNvSpPr>
          <p:nvPr>
            <p:ph type="sldNum" sz="quarter" idx="12"/>
          </p:nvPr>
        </p:nvSpPr>
        <p:spPr/>
        <p:txBody>
          <a:bodyPr/>
          <a:lstStyle/>
          <a:p>
            <a:fld id="{23C25B04-298F-4179-8CF8-2D9B9EFCE686}" type="slidenum">
              <a:rPr lang="en-GB" smtClean="0"/>
              <a:t>2</a:t>
            </a:fld>
            <a:endParaRPr lang="en-GB"/>
          </a:p>
        </p:txBody>
      </p:sp>
    </p:spTree>
    <p:extLst>
      <p:ext uri="{BB962C8B-B14F-4D97-AF65-F5344CB8AC3E}">
        <p14:creationId xmlns:p14="http://schemas.microsoft.com/office/powerpoint/2010/main" val="9911081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D4838-877D-483D-B282-295E52E4F7D5}"/>
              </a:ext>
            </a:extLst>
          </p:cNvPr>
          <p:cNvSpPr>
            <a:spLocks noGrp="1"/>
          </p:cNvSpPr>
          <p:nvPr>
            <p:ph type="title"/>
          </p:nvPr>
        </p:nvSpPr>
        <p:spPr/>
        <p:txBody>
          <a:bodyPr/>
          <a:lstStyle/>
          <a:p>
            <a:r>
              <a:rPr lang="en-GB" dirty="0"/>
              <a:t>Lecture 1 Bite 2 continued</a:t>
            </a:r>
          </a:p>
        </p:txBody>
      </p:sp>
      <p:sp>
        <p:nvSpPr>
          <p:cNvPr id="3" name="Content Placeholder 2">
            <a:extLst>
              <a:ext uri="{FF2B5EF4-FFF2-40B4-BE49-F238E27FC236}">
                <a16:creationId xmlns:a16="http://schemas.microsoft.com/office/drawing/2014/main" id="{627CFC47-FC1D-424C-BE5C-D925B31E90A9}"/>
              </a:ext>
            </a:extLst>
          </p:cNvPr>
          <p:cNvSpPr>
            <a:spLocks noGrp="1"/>
          </p:cNvSpPr>
          <p:nvPr>
            <p:ph idx="1"/>
          </p:nvPr>
        </p:nvSpPr>
        <p:spPr/>
        <p:txBody>
          <a:bodyPr/>
          <a:lstStyle/>
          <a:p>
            <a:r>
              <a:rPr lang="en-GB" dirty="0"/>
              <a:t>Open the Advertising data file in </a:t>
            </a:r>
            <a:r>
              <a:rPr lang="en-GB" dirty="0" err="1"/>
              <a:t>spss</a:t>
            </a:r>
            <a:endParaRPr lang="en-GB" dirty="0"/>
          </a:p>
          <a:p>
            <a:pPr marL="0" indent="0">
              <a:buNone/>
            </a:pPr>
            <a:r>
              <a:rPr lang="en-GB" dirty="0"/>
              <a:t>(This situ is an inference paradigm)</a:t>
            </a:r>
          </a:p>
          <a:p>
            <a:pPr marL="0" indent="0">
              <a:buNone/>
            </a:pPr>
            <a:r>
              <a:rPr lang="en-GB" dirty="0"/>
              <a:t>Management may be considering  the following questions </a:t>
            </a:r>
          </a:p>
          <a:p>
            <a:pPr marL="914400" lvl="1" indent="-457200">
              <a:buFont typeface="+mj-lt"/>
              <a:buAutoNum type="arabicPeriod"/>
            </a:pPr>
            <a:r>
              <a:rPr lang="en-GB" dirty="0"/>
              <a:t>Which media contribute to sales? </a:t>
            </a:r>
          </a:p>
          <a:p>
            <a:pPr marL="914400" lvl="1" indent="-457200">
              <a:buFont typeface="+mj-lt"/>
              <a:buAutoNum type="arabicPeriod"/>
            </a:pPr>
            <a:r>
              <a:rPr lang="en-GB" dirty="0"/>
              <a:t>Which media generate the biggest boost in sales? Or</a:t>
            </a:r>
          </a:p>
          <a:p>
            <a:pPr marL="914400" lvl="1" indent="-457200">
              <a:buFont typeface="+mj-lt"/>
              <a:buAutoNum type="arabicPeriod"/>
            </a:pPr>
            <a:r>
              <a:rPr lang="en-GB" dirty="0"/>
              <a:t>How much increase in sales is associated with a given increase in TV advertising?</a:t>
            </a:r>
          </a:p>
        </p:txBody>
      </p:sp>
      <p:sp>
        <p:nvSpPr>
          <p:cNvPr id="4" name="Footer Placeholder 3">
            <a:extLst>
              <a:ext uri="{FF2B5EF4-FFF2-40B4-BE49-F238E27FC236}">
                <a16:creationId xmlns:a16="http://schemas.microsoft.com/office/drawing/2014/main" id="{3BCC5E9E-0FB6-4370-B1CB-7319C1ED86D0}"/>
              </a:ext>
            </a:extLst>
          </p:cNvPr>
          <p:cNvSpPr>
            <a:spLocks noGrp="1"/>
          </p:cNvSpPr>
          <p:nvPr>
            <p:ph type="ftr" sz="quarter" idx="11"/>
          </p:nvPr>
        </p:nvSpPr>
        <p:spPr/>
        <p:txBody>
          <a:bodyPr/>
          <a:lstStyle/>
          <a:p>
            <a:r>
              <a:rPr lang="en-GB"/>
              <a:t>Ann Thapar 2020</a:t>
            </a:r>
          </a:p>
        </p:txBody>
      </p:sp>
      <p:sp>
        <p:nvSpPr>
          <p:cNvPr id="5" name="Slide Number Placeholder 4">
            <a:extLst>
              <a:ext uri="{FF2B5EF4-FFF2-40B4-BE49-F238E27FC236}">
                <a16:creationId xmlns:a16="http://schemas.microsoft.com/office/drawing/2014/main" id="{C2187F4B-721B-4984-A97E-4B828AA66361}"/>
              </a:ext>
            </a:extLst>
          </p:cNvPr>
          <p:cNvSpPr>
            <a:spLocks noGrp="1"/>
          </p:cNvSpPr>
          <p:nvPr>
            <p:ph type="sldNum" sz="quarter" idx="12"/>
          </p:nvPr>
        </p:nvSpPr>
        <p:spPr/>
        <p:txBody>
          <a:bodyPr/>
          <a:lstStyle/>
          <a:p>
            <a:fld id="{23C25B04-298F-4179-8CF8-2D9B9EFCE686}" type="slidenum">
              <a:rPr lang="en-GB" smtClean="0"/>
              <a:t>20</a:t>
            </a:fld>
            <a:endParaRPr lang="en-GB"/>
          </a:p>
        </p:txBody>
      </p:sp>
    </p:spTree>
    <p:extLst>
      <p:ext uri="{BB962C8B-B14F-4D97-AF65-F5344CB8AC3E}">
        <p14:creationId xmlns:p14="http://schemas.microsoft.com/office/powerpoint/2010/main" val="22378959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18AE5-871B-42EF-959F-0357BE298360}"/>
              </a:ext>
            </a:extLst>
          </p:cNvPr>
          <p:cNvSpPr>
            <a:spLocks noGrp="1"/>
          </p:cNvSpPr>
          <p:nvPr>
            <p:ph type="title"/>
          </p:nvPr>
        </p:nvSpPr>
        <p:spPr/>
        <p:txBody>
          <a:bodyPr/>
          <a:lstStyle/>
          <a:p>
            <a:r>
              <a:rPr lang="en-GB" dirty="0"/>
              <a:t>Inference vs Predictions</a:t>
            </a:r>
          </a:p>
        </p:txBody>
      </p:sp>
      <p:sp>
        <p:nvSpPr>
          <p:cNvPr id="3" name="Content Placeholder 2">
            <a:extLst>
              <a:ext uri="{FF2B5EF4-FFF2-40B4-BE49-F238E27FC236}">
                <a16:creationId xmlns:a16="http://schemas.microsoft.com/office/drawing/2014/main" id="{F4CEA08B-A8A9-492E-90E1-92D53ACE97DF}"/>
              </a:ext>
            </a:extLst>
          </p:cNvPr>
          <p:cNvSpPr>
            <a:spLocks noGrp="1"/>
          </p:cNvSpPr>
          <p:nvPr>
            <p:ph idx="1"/>
          </p:nvPr>
        </p:nvSpPr>
        <p:spPr/>
        <p:txBody>
          <a:bodyPr/>
          <a:lstStyle/>
          <a:p>
            <a:r>
              <a:rPr lang="en-GB" dirty="0"/>
              <a:t>Linear models allow for easy interpretation – may not lead to accurate predictions</a:t>
            </a:r>
          </a:p>
          <a:p>
            <a:r>
              <a:rPr lang="en-GB" dirty="0"/>
              <a:t>Non – linear models approached considered later in the module can potentially provide more accurate predictions for Y ( but can be less interpretable)</a:t>
            </a:r>
          </a:p>
        </p:txBody>
      </p:sp>
      <p:sp>
        <p:nvSpPr>
          <p:cNvPr id="4" name="Footer Placeholder 3">
            <a:extLst>
              <a:ext uri="{FF2B5EF4-FFF2-40B4-BE49-F238E27FC236}">
                <a16:creationId xmlns:a16="http://schemas.microsoft.com/office/drawing/2014/main" id="{F5520FE3-9298-416C-A016-53411F60C330}"/>
              </a:ext>
            </a:extLst>
          </p:cNvPr>
          <p:cNvSpPr>
            <a:spLocks noGrp="1"/>
          </p:cNvSpPr>
          <p:nvPr>
            <p:ph type="ftr" sz="quarter" idx="11"/>
          </p:nvPr>
        </p:nvSpPr>
        <p:spPr/>
        <p:txBody>
          <a:bodyPr/>
          <a:lstStyle/>
          <a:p>
            <a:r>
              <a:rPr lang="en-GB"/>
              <a:t>Ann Thapar 2020</a:t>
            </a:r>
          </a:p>
        </p:txBody>
      </p:sp>
      <p:sp>
        <p:nvSpPr>
          <p:cNvPr id="5" name="Slide Number Placeholder 4">
            <a:extLst>
              <a:ext uri="{FF2B5EF4-FFF2-40B4-BE49-F238E27FC236}">
                <a16:creationId xmlns:a16="http://schemas.microsoft.com/office/drawing/2014/main" id="{FB0B11DC-B690-4FDD-B739-7EE33AA857A4}"/>
              </a:ext>
            </a:extLst>
          </p:cNvPr>
          <p:cNvSpPr>
            <a:spLocks noGrp="1"/>
          </p:cNvSpPr>
          <p:nvPr>
            <p:ph type="sldNum" sz="quarter" idx="12"/>
          </p:nvPr>
        </p:nvSpPr>
        <p:spPr/>
        <p:txBody>
          <a:bodyPr/>
          <a:lstStyle/>
          <a:p>
            <a:fld id="{23C25B04-298F-4179-8CF8-2D9B9EFCE686}" type="slidenum">
              <a:rPr lang="en-GB" smtClean="0"/>
              <a:t>21</a:t>
            </a:fld>
            <a:endParaRPr lang="en-GB"/>
          </a:p>
        </p:txBody>
      </p:sp>
    </p:spTree>
    <p:extLst>
      <p:ext uri="{BB962C8B-B14F-4D97-AF65-F5344CB8AC3E}">
        <p14:creationId xmlns:p14="http://schemas.microsoft.com/office/powerpoint/2010/main" val="24976054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EC36D-0261-442B-9D6C-72E843203F1A}"/>
              </a:ext>
            </a:extLst>
          </p:cNvPr>
          <p:cNvSpPr>
            <a:spLocks noGrp="1"/>
          </p:cNvSpPr>
          <p:nvPr>
            <p:ph type="title"/>
          </p:nvPr>
        </p:nvSpPr>
        <p:spPr/>
        <p:txBody>
          <a:bodyPr/>
          <a:lstStyle/>
          <a:p>
            <a:r>
              <a:rPr lang="en-GB" dirty="0"/>
              <a:t>How do we estimate </a:t>
            </a:r>
            <a:r>
              <a:rPr lang="en-GB" b="1" i="1" dirty="0"/>
              <a:t>f</a:t>
            </a:r>
            <a:endParaRPr lang="en-GB"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D3A2581-D335-4095-8644-DE67AF5CA799}"/>
                  </a:ext>
                </a:extLst>
              </p:cNvPr>
              <p:cNvSpPr>
                <a:spLocks noGrp="1"/>
              </p:cNvSpPr>
              <p:nvPr>
                <p:ph idx="1"/>
              </p:nvPr>
            </p:nvSpPr>
            <p:spPr>
              <a:xfrm>
                <a:off x="838200" y="1825625"/>
                <a:ext cx="10515600" cy="3788366"/>
              </a:xfrm>
            </p:spPr>
            <p:txBody>
              <a:bodyPr/>
              <a:lstStyle/>
              <a:p>
                <a:pPr marL="0" indent="0">
                  <a:buNone/>
                </a:pPr>
                <a:r>
                  <a:rPr lang="en-GB" dirty="0"/>
                  <a:t> 	We assume the  sample </a:t>
                </a:r>
                <a:r>
                  <a:rPr lang="en-GB" i="1" dirty="0"/>
                  <a:t>n</a:t>
                </a:r>
                <a:r>
                  <a:rPr lang="en-GB" dirty="0"/>
                  <a:t> has different data points ( </a:t>
                </a:r>
                <a:r>
                  <a:rPr lang="en-GB" i="1" dirty="0"/>
                  <a:t>n</a:t>
                </a:r>
                <a:r>
                  <a:rPr lang="en-GB" dirty="0"/>
                  <a:t>&gt; or =30)</a:t>
                </a:r>
              </a:p>
              <a:p>
                <a:pPr marL="0" indent="0">
                  <a:buNone/>
                </a:pPr>
                <a:r>
                  <a:rPr lang="en-GB" dirty="0"/>
                  <a:t>	</a:t>
                </a:r>
              </a:p>
              <a:p>
                <a:pPr marL="0" indent="0">
                  <a:buNone/>
                </a:pPr>
                <a:r>
                  <a:rPr lang="en-GB" dirty="0"/>
                  <a:t>	Aim find a function f such that  Y  </a:t>
                </a:r>
                <a14:m>
                  <m:oMath xmlns:m="http://schemas.openxmlformats.org/officeDocument/2006/math">
                    <m:r>
                      <a:rPr lang="en-GB" i="0" smtClean="0">
                        <a:latin typeface="Cambria Math" panose="02040503050406030204" pitchFamily="18" charset="0"/>
                      </a:rPr>
                      <m:t>≈</m:t>
                    </m:r>
                    <m:acc>
                      <m:accPr>
                        <m:chr m:val="̂"/>
                        <m:ctrlPr>
                          <a:rPr lang="en-GB" i="1" smtClean="0">
                            <a:latin typeface="Cambria Math" panose="02040503050406030204" pitchFamily="18" charset="0"/>
                          </a:rPr>
                        </m:ctrlPr>
                      </m:accPr>
                      <m:e>
                        <m:r>
                          <a:rPr lang="en-GB" i="1" smtClean="0">
                            <a:latin typeface="Cambria Math" panose="02040503050406030204" pitchFamily="18" charset="0"/>
                          </a:rPr>
                          <m:t>𝑓</m:t>
                        </m:r>
                      </m:e>
                    </m:acc>
                    <m:d>
                      <m:dPr>
                        <m:ctrlPr>
                          <a:rPr lang="en-GB" i="1" smtClean="0">
                            <a:latin typeface="Cambria Math" panose="02040503050406030204" pitchFamily="18" charset="0"/>
                          </a:rPr>
                        </m:ctrlPr>
                      </m:dPr>
                      <m:e>
                        <m:r>
                          <a:rPr lang="en-GB" i="1" smtClean="0">
                            <a:latin typeface="Cambria Math" panose="02040503050406030204" pitchFamily="18" charset="0"/>
                          </a:rPr>
                          <m:t>𝑥</m:t>
                        </m:r>
                      </m:e>
                    </m:d>
                  </m:oMath>
                </a14:m>
                <a:r>
                  <a:rPr lang="en-GB" dirty="0"/>
                  <a:t>.  f(X)  for all values  x </a:t>
                </a:r>
              </a:p>
              <a:p>
                <a:pPr marL="514350" indent="-514350">
                  <a:buFont typeface="+mj-lt"/>
                  <a:buAutoNum type="arabicPeriod"/>
                </a:pPr>
                <a:endParaRPr lang="en-GB" dirty="0"/>
              </a:p>
              <a:p>
                <a:pPr marL="0" indent="0">
                  <a:buNone/>
                </a:pPr>
                <a:r>
                  <a:rPr lang="en-GB" dirty="0"/>
                  <a:t>Two approaches    </a:t>
                </a:r>
                <a:r>
                  <a:rPr lang="en-GB" b="1" dirty="0"/>
                  <a:t>Parametric </a:t>
                </a:r>
                <a:r>
                  <a:rPr lang="en-GB" dirty="0"/>
                  <a:t>or </a:t>
                </a:r>
                <a:r>
                  <a:rPr lang="en-GB" b="1" dirty="0"/>
                  <a:t>Non Parametric </a:t>
                </a:r>
                <a:r>
                  <a:rPr lang="en-GB" dirty="0"/>
                  <a:t>Methods</a:t>
                </a:r>
              </a:p>
              <a:p>
                <a:pPr marL="0" indent="0">
                  <a:buNone/>
                </a:pPr>
                <a:endParaRPr lang="en-GB" dirty="0"/>
              </a:p>
              <a:p>
                <a:pPr marL="0" indent="0">
                  <a:buNone/>
                </a:pPr>
                <a:endParaRPr lang="en-GB" dirty="0"/>
              </a:p>
            </p:txBody>
          </p:sp>
        </mc:Choice>
        <mc:Fallback xmlns="">
          <p:sp>
            <p:nvSpPr>
              <p:cNvPr id="3" name="Content Placeholder 2">
                <a:extLst>
                  <a:ext uri="{FF2B5EF4-FFF2-40B4-BE49-F238E27FC236}">
                    <a16:creationId xmlns:a16="http://schemas.microsoft.com/office/drawing/2014/main" id="{6D3A2581-D335-4095-8644-DE67AF5CA799}"/>
                  </a:ext>
                </a:extLst>
              </p:cNvPr>
              <p:cNvSpPr>
                <a:spLocks noGrp="1" noRot="1" noChangeAspect="1" noMove="1" noResize="1" noEditPoints="1" noAdjustHandles="1" noChangeArrowheads="1" noChangeShapeType="1" noTextEdit="1"/>
              </p:cNvSpPr>
              <p:nvPr>
                <p:ph idx="1"/>
              </p:nvPr>
            </p:nvSpPr>
            <p:spPr>
              <a:xfrm>
                <a:off x="838200" y="1825625"/>
                <a:ext cx="10515600" cy="3788366"/>
              </a:xfrm>
              <a:blipFill>
                <a:blip r:embed="rId2"/>
                <a:stretch>
                  <a:fillRect l="-1217" t="-2572"/>
                </a:stretch>
              </a:blipFill>
            </p:spPr>
            <p:txBody>
              <a:bodyPr/>
              <a:lstStyle/>
              <a:p>
                <a:r>
                  <a:rPr lang="en-GB">
                    <a:noFill/>
                  </a:rPr>
                  <a:t> </a:t>
                </a:r>
              </a:p>
            </p:txBody>
          </p:sp>
        </mc:Fallback>
      </mc:AlternateContent>
      <p:sp>
        <p:nvSpPr>
          <p:cNvPr id="4" name="Footer Placeholder 3">
            <a:extLst>
              <a:ext uri="{FF2B5EF4-FFF2-40B4-BE49-F238E27FC236}">
                <a16:creationId xmlns:a16="http://schemas.microsoft.com/office/drawing/2014/main" id="{12EB1E70-A712-4792-AF13-45CCA1EADD64}"/>
              </a:ext>
            </a:extLst>
          </p:cNvPr>
          <p:cNvSpPr>
            <a:spLocks noGrp="1"/>
          </p:cNvSpPr>
          <p:nvPr>
            <p:ph type="ftr" sz="quarter" idx="11"/>
          </p:nvPr>
        </p:nvSpPr>
        <p:spPr/>
        <p:txBody>
          <a:bodyPr/>
          <a:lstStyle/>
          <a:p>
            <a:r>
              <a:rPr lang="en-GB"/>
              <a:t>Ann Thapar 2020</a:t>
            </a:r>
          </a:p>
        </p:txBody>
      </p:sp>
      <p:sp>
        <p:nvSpPr>
          <p:cNvPr id="5" name="Slide Number Placeholder 4">
            <a:extLst>
              <a:ext uri="{FF2B5EF4-FFF2-40B4-BE49-F238E27FC236}">
                <a16:creationId xmlns:a16="http://schemas.microsoft.com/office/drawing/2014/main" id="{43AF3689-59DF-4A9E-A659-5E47C43D0B68}"/>
              </a:ext>
            </a:extLst>
          </p:cNvPr>
          <p:cNvSpPr>
            <a:spLocks noGrp="1"/>
          </p:cNvSpPr>
          <p:nvPr>
            <p:ph type="sldNum" sz="quarter" idx="12"/>
          </p:nvPr>
        </p:nvSpPr>
        <p:spPr/>
        <p:txBody>
          <a:bodyPr/>
          <a:lstStyle/>
          <a:p>
            <a:fld id="{23C25B04-298F-4179-8CF8-2D9B9EFCE686}" type="slidenum">
              <a:rPr lang="en-GB" smtClean="0"/>
              <a:t>22</a:t>
            </a:fld>
            <a:endParaRPr lang="en-GB"/>
          </a:p>
        </p:txBody>
      </p:sp>
    </p:spTree>
    <p:extLst>
      <p:ext uri="{BB962C8B-B14F-4D97-AF65-F5344CB8AC3E}">
        <p14:creationId xmlns:p14="http://schemas.microsoft.com/office/powerpoint/2010/main" val="12560237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D9502-75F8-4010-AE7D-598BA5CCF424}"/>
              </a:ext>
            </a:extLst>
          </p:cNvPr>
          <p:cNvSpPr>
            <a:spLocks noGrp="1"/>
          </p:cNvSpPr>
          <p:nvPr>
            <p:ph type="title"/>
          </p:nvPr>
        </p:nvSpPr>
        <p:spPr>
          <a:xfrm>
            <a:off x="838200" y="681037"/>
            <a:ext cx="10515600" cy="1009651"/>
          </a:xfrm>
        </p:spPr>
        <p:txBody>
          <a:bodyPr>
            <a:normAutofit fontScale="90000"/>
          </a:bodyPr>
          <a:lstStyle/>
          <a:p>
            <a:br>
              <a:rPr lang="en-GB" sz="4000" dirty="0"/>
            </a:br>
            <a:r>
              <a:rPr lang="en-GB" sz="4000" b="1" dirty="0"/>
              <a:t>Parametric Methods </a:t>
            </a:r>
            <a:br>
              <a:rPr lang="en-GB" sz="4000" b="1" dirty="0"/>
            </a:br>
            <a:r>
              <a:rPr lang="en-GB" sz="4000" b="1" dirty="0"/>
              <a:t>  2  step model-based approach</a:t>
            </a:r>
            <a:br>
              <a:rPr lang="en-GB" dirty="0"/>
            </a:br>
            <a:r>
              <a:rPr lang="en-GB" dirty="0"/>
              <a:t>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B43749C-9211-444E-B83A-56D063C62AFF}"/>
                  </a:ext>
                </a:extLst>
              </p:cNvPr>
              <p:cNvSpPr>
                <a:spLocks noGrp="1"/>
              </p:cNvSpPr>
              <p:nvPr>
                <p:ph idx="1"/>
              </p:nvPr>
            </p:nvSpPr>
            <p:spPr/>
            <p:txBody>
              <a:bodyPr>
                <a:normAutofit fontScale="92500" lnSpcReduction="10000"/>
              </a:bodyPr>
              <a:lstStyle/>
              <a:p>
                <a:pPr marL="0" indent="0">
                  <a:buNone/>
                </a:pPr>
                <a:r>
                  <a:rPr lang="en-GB" dirty="0"/>
                  <a:t>	</a:t>
                </a:r>
              </a:p>
              <a:p>
                <a:pPr marL="514350" indent="-514350">
                  <a:buFont typeface="+mj-lt"/>
                  <a:buAutoNum type="arabicPeriod"/>
                </a:pPr>
                <a:r>
                  <a:rPr lang="en-GB" dirty="0"/>
                  <a:t>Assumption f is a linear in terms of x</a:t>
                </a:r>
              </a:p>
              <a:p>
                <a:pPr marL="514350" indent="-514350">
                  <a:buFont typeface="+mj-lt"/>
                  <a:buAutoNum type="arabicPeriod"/>
                </a:pPr>
                <a:endParaRPr lang="en-GB" dirty="0"/>
              </a:p>
              <a:p>
                <a:pPr marL="514350" indent="-514350">
                  <a:buFont typeface="+mj-lt"/>
                  <a:buAutoNum type="arabicPeriod"/>
                </a:pPr>
                <a:r>
                  <a:rPr lang="en-GB" dirty="0"/>
                  <a:t>After a model is selected we fit the model to the data using  the least square method. – </a:t>
                </a:r>
                <a:r>
                  <a:rPr lang="en-GB" b="1" dirty="0"/>
                  <a:t>Illustrate with an example.- use advertising or </a:t>
                </a:r>
              </a:p>
              <a:p>
                <a:pPr marL="514350" indent="-514350">
                  <a:buFont typeface="+mj-lt"/>
                  <a:buAutoNum type="arabicPeriod"/>
                </a:pPr>
                <a:r>
                  <a:rPr lang="en-GB" b="1" dirty="0" err="1"/>
                  <a:t>E.g</a:t>
                </a:r>
                <a:r>
                  <a:rPr lang="en-GB" b="1" dirty="0"/>
                  <a:t> Income with Education and seniority  </a:t>
                </a:r>
              </a:p>
              <a:p>
                <a:pPr marL="0" indent="0">
                  <a:buNone/>
                </a:pPr>
                <a:r>
                  <a:rPr lang="en-GB" dirty="0"/>
                  <a:t>As an example we fit a linear model to income thus </a:t>
                </a:r>
              </a:p>
              <a:p>
                <a:pPr marL="0" indent="0">
                  <a:buNone/>
                </a:pPr>
                <a:endParaRPr lang="en-GB" dirty="0"/>
              </a:p>
              <a:p>
                <a:pPr marL="0" indent="0">
                  <a:buNone/>
                </a:pPr>
                <a14:m>
                  <m:oMath xmlns:m="http://schemas.openxmlformats.org/officeDocument/2006/math">
                    <m:r>
                      <a:rPr lang="en-GB" b="0" i="1" dirty="0" smtClean="0">
                        <a:latin typeface="Cambria Math" panose="02040503050406030204" pitchFamily="18" charset="0"/>
                      </a:rPr>
                      <m:t>𝐼𝑛𝑐𝑜𝑚𝑒</m:t>
                    </m:r>
                    <m:r>
                      <a:rPr lang="en-GB" i="0" dirty="0">
                        <a:latin typeface="Cambria Math" panose="02040503050406030204" pitchFamily="18" charset="0"/>
                      </a:rPr>
                      <m:t>=</m:t>
                    </m:r>
                    <m:sSub>
                      <m:sSubPr>
                        <m:ctrlPr>
                          <a:rPr lang="en-GB" i="1" dirty="0">
                            <a:latin typeface="Cambria Math" panose="02040503050406030204" pitchFamily="18" charset="0"/>
                          </a:rPr>
                        </m:ctrlPr>
                      </m:sSubPr>
                      <m:e>
                        <m:r>
                          <a:rPr lang="en-GB" i="1" dirty="0">
                            <a:latin typeface="Cambria Math" panose="02040503050406030204" pitchFamily="18" charset="0"/>
                          </a:rPr>
                          <m:t>𝛽</m:t>
                        </m:r>
                      </m:e>
                      <m:sub>
                        <m:r>
                          <a:rPr lang="en-GB" i="0" dirty="0">
                            <a:latin typeface="Cambria Math" panose="02040503050406030204" pitchFamily="18" charset="0"/>
                          </a:rPr>
                          <m:t>0</m:t>
                        </m:r>
                      </m:sub>
                    </m:sSub>
                    <m:r>
                      <a:rPr lang="en-GB" i="0" dirty="0">
                        <a:latin typeface="Cambria Math" panose="02040503050406030204" pitchFamily="18" charset="0"/>
                      </a:rPr>
                      <m:t>+</m:t>
                    </m:r>
                    <m:sSub>
                      <m:sSubPr>
                        <m:ctrlPr>
                          <a:rPr lang="en-GB" i="1" dirty="0">
                            <a:latin typeface="Cambria Math" panose="02040503050406030204" pitchFamily="18" charset="0"/>
                          </a:rPr>
                        </m:ctrlPr>
                      </m:sSubPr>
                      <m:e>
                        <m:r>
                          <a:rPr lang="en-GB" i="1" dirty="0">
                            <a:latin typeface="Cambria Math" panose="02040503050406030204" pitchFamily="18" charset="0"/>
                          </a:rPr>
                          <m:t>𝛽</m:t>
                        </m:r>
                      </m:e>
                      <m:sub>
                        <m:r>
                          <a:rPr lang="en-GB" i="0" dirty="0">
                            <a:latin typeface="Cambria Math" panose="02040503050406030204" pitchFamily="18" charset="0"/>
                          </a:rPr>
                          <m:t>1</m:t>
                        </m:r>
                      </m:sub>
                    </m:sSub>
                    <m:r>
                      <m:rPr>
                        <m:sty m:val="p"/>
                      </m:rPr>
                      <a:rPr lang="en-GB" b="0" i="0" dirty="0" smtClean="0">
                        <a:latin typeface="Cambria Math" panose="02040503050406030204" pitchFamily="18" charset="0"/>
                      </a:rPr>
                      <m:t>Education</m:t>
                    </m:r>
                  </m:oMath>
                </a14:m>
                <a:r>
                  <a:rPr lang="en-GB" dirty="0"/>
                  <a:t> + </a:t>
                </a:r>
                <a14:m>
                  <m:oMath xmlns:m="http://schemas.openxmlformats.org/officeDocument/2006/math">
                    <m:sSub>
                      <m:sSubPr>
                        <m:ctrlPr>
                          <a:rPr lang="en-GB" i="1" dirty="0">
                            <a:latin typeface="Cambria Math" panose="02040503050406030204" pitchFamily="18" charset="0"/>
                          </a:rPr>
                        </m:ctrlPr>
                      </m:sSubPr>
                      <m:e>
                        <m:r>
                          <a:rPr lang="en-GB" i="1" dirty="0">
                            <a:latin typeface="Cambria Math" panose="02040503050406030204" pitchFamily="18" charset="0"/>
                          </a:rPr>
                          <m:t>𝛽</m:t>
                        </m:r>
                      </m:e>
                      <m:sub>
                        <m:r>
                          <a:rPr lang="en-GB" b="0" i="1" dirty="0" smtClean="0">
                            <a:latin typeface="Cambria Math" panose="02040503050406030204" pitchFamily="18" charset="0"/>
                          </a:rPr>
                          <m:t>2</m:t>
                        </m:r>
                      </m:sub>
                    </m:sSub>
                    <m:r>
                      <m:rPr>
                        <m:sty m:val="p"/>
                      </m:rPr>
                      <a:rPr lang="en-GB" b="0" i="0" dirty="0" smtClean="0">
                        <a:latin typeface="Cambria Math" panose="02040503050406030204" pitchFamily="18" charset="0"/>
                      </a:rPr>
                      <m:t>Seniority</m:t>
                    </m:r>
                  </m:oMath>
                </a14:m>
                <a:endParaRPr lang="en-GB" b="0" dirty="0"/>
              </a:p>
              <a:p>
                <a:pPr marL="0" indent="0">
                  <a:buNone/>
                </a:pPr>
                <a:r>
                  <a:rPr lang="en-GB" dirty="0"/>
                  <a:t> </a:t>
                </a:r>
              </a:p>
            </p:txBody>
          </p:sp>
        </mc:Choice>
        <mc:Fallback xmlns="">
          <p:sp>
            <p:nvSpPr>
              <p:cNvPr id="3" name="Content Placeholder 2">
                <a:extLst>
                  <a:ext uri="{FF2B5EF4-FFF2-40B4-BE49-F238E27FC236}">
                    <a16:creationId xmlns:a16="http://schemas.microsoft.com/office/drawing/2014/main" id="{2B43749C-9211-444E-B83A-56D063C62AFF}"/>
                  </a:ext>
                </a:extLst>
              </p:cNvPr>
              <p:cNvSpPr>
                <a:spLocks noGrp="1" noRot="1" noChangeAspect="1" noMove="1" noResize="1" noEditPoints="1" noAdjustHandles="1" noChangeArrowheads="1" noChangeShapeType="1" noTextEdit="1"/>
              </p:cNvSpPr>
              <p:nvPr>
                <p:ph idx="1"/>
              </p:nvPr>
            </p:nvSpPr>
            <p:spPr>
              <a:blipFill>
                <a:blip r:embed="rId3"/>
                <a:stretch>
                  <a:fillRect l="-1101"/>
                </a:stretch>
              </a:blipFill>
            </p:spPr>
            <p:txBody>
              <a:bodyPr/>
              <a:lstStyle/>
              <a:p>
                <a:r>
                  <a:rPr lang="en-GB">
                    <a:noFill/>
                  </a:rPr>
                  <a:t> </a:t>
                </a:r>
              </a:p>
            </p:txBody>
          </p:sp>
        </mc:Fallback>
      </mc:AlternateContent>
      <p:sp>
        <p:nvSpPr>
          <p:cNvPr id="4" name="Footer Placeholder 3">
            <a:extLst>
              <a:ext uri="{FF2B5EF4-FFF2-40B4-BE49-F238E27FC236}">
                <a16:creationId xmlns:a16="http://schemas.microsoft.com/office/drawing/2014/main" id="{D339264F-1326-4818-B7E1-BD5B23CE849B}"/>
              </a:ext>
            </a:extLst>
          </p:cNvPr>
          <p:cNvSpPr>
            <a:spLocks noGrp="1"/>
          </p:cNvSpPr>
          <p:nvPr>
            <p:ph type="ftr" sz="quarter" idx="11"/>
          </p:nvPr>
        </p:nvSpPr>
        <p:spPr/>
        <p:txBody>
          <a:bodyPr/>
          <a:lstStyle/>
          <a:p>
            <a:r>
              <a:rPr lang="en-GB"/>
              <a:t>Ann Thapar 2020</a:t>
            </a:r>
          </a:p>
        </p:txBody>
      </p:sp>
      <p:sp>
        <p:nvSpPr>
          <p:cNvPr id="5" name="Slide Number Placeholder 4">
            <a:extLst>
              <a:ext uri="{FF2B5EF4-FFF2-40B4-BE49-F238E27FC236}">
                <a16:creationId xmlns:a16="http://schemas.microsoft.com/office/drawing/2014/main" id="{1A8BB610-CA3A-46AE-8A19-48730FB00F95}"/>
              </a:ext>
            </a:extLst>
          </p:cNvPr>
          <p:cNvSpPr>
            <a:spLocks noGrp="1"/>
          </p:cNvSpPr>
          <p:nvPr>
            <p:ph type="sldNum" sz="quarter" idx="12"/>
          </p:nvPr>
        </p:nvSpPr>
        <p:spPr/>
        <p:txBody>
          <a:bodyPr/>
          <a:lstStyle/>
          <a:p>
            <a:fld id="{23C25B04-298F-4179-8CF8-2D9B9EFCE686}" type="slidenum">
              <a:rPr lang="en-GB" smtClean="0"/>
              <a:t>23</a:t>
            </a:fld>
            <a:endParaRPr lang="en-GB"/>
          </a:p>
        </p:txBody>
      </p:sp>
    </p:spTree>
    <p:extLst>
      <p:ext uri="{BB962C8B-B14F-4D97-AF65-F5344CB8AC3E}">
        <p14:creationId xmlns:p14="http://schemas.microsoft.com/office/powerpoint/2010/main" val="6179379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72C06F2E-1EAC-49D4-B422-1F952F6EBE14}"/>
                  </a:ext>
                </a:extLst>
              </p:cNvPr>
              <p:cNvSpPr>
                <a:spLocks noGrp="1"/>
              </p:cNvSpPr>
              <p:nvPr>
                <p:ph type="title"/>
              </p:nvPr>
            </p:nvSpPr>
            <p:spPr>
              <a:xfrm>
                <a:off x="838200" y="365125"/>
                <a:ext cx="10515600" cy="3966845"/>
              </a:xfrm>
            </p:spPr>
            <p:txBody>
              <a:bodyPr>
                <a:normAutofit/>
              </a:bodyPr>
              <a:lstStyle/>
              <a:p>
                <a:r>
                  <a:rPr lang="en-GB" dirty="0"/>
                  <a:t>Output from </a:t>
                </a:r>
                <a:r>
                  <a:rPr lang="en-GB" dirty="0" err="1"/>
                  <a:t>spss</a:t>
                </a:r>
                <a:br>
                  <a:rPr lang="en-GB" dirty="0"/>
                </a:br>
                <a14:m>
                  <m:oMath xmlns:m="http://schemas.openxmlformats.org/officeDocument/2006/math">
                    <m:r>
                      <a:rPr lang="en-GB" sz="3100" i="1" dirty="0">
                        <a:latin typeface="Cambria Math" panose="02040503050406030204" pitchFamily="18" charset="0"/>
                      </a:rPr>
                      <m:t>𝐼𝑛𝑐𝑜𝑚𝑒</m:t>
                    </m:r>
                    <m:r>
                      <a:rPr lang="en-GB" sz="3100" dirty="0">
                        <a:latin typeface="Cambria Math" panose="02040503050406030204" pitchFamily="18" charset="0"/>
                      </a:rPr>
                      <m:t>=</m:t>
                    </m:r>
                    <m:sSub>
                      <m:sSubPr>
                        <m:ctrlPr>
                          <a:rPr lang="en-GB" sz="3100" i="1" dirty="0">
                            <a:latin typeface="Cambria Math" panose="02040503050406030204" pitchFamily="18" charset="0"/>
                          </a:rPr>
                        </m:ctrlPr>
                      </m:sSubPr>
                      <m:e>
                        <m:r>
                          <a:rPr lang="en-GB" sz="3100" i="1" dirty="0">
                            <a:latin typeface="Cambria Math" panose="02040503050406030204" pitchFamily="18" charset="0"/>
                          </a:rPr>
                          <m:t>𝛽</m:t>
                        </m:r>
                      </m:e>
                      <m:sub>
                        <m:r>
                          <a:rPr lang="en-GB" sz="3100" dirty="0">
                            <a:latin typeface="Cambria Math" panose="02040503050406030204" pitchFamily="18" charset="0"/>
                          </a:rPr>
                          <m:t>0</m:t>
                        </m:r>
                      </m:sub>
                    </m:sSub>
                    <m:r>
                      <a:rPr lang="en-GB" sz="3100" dirty="0">
                        <a:latin typeface="Cambria Math" panose="02040503050406030204" pitchFamily="18" charset="0"/>
                      </a:rPr>
                      <m:t>+</m:t>
                    </m:r>
                    <m:sSub>
                      <m:sSubPr>
                        <m:ctrlPr>
                          <a:rPr lang="en-GB" sz="3100" i="1" dirty="0">
                            <a:latin typeface="Cambria Math" panose="02040503050406030204" pitchFamily="18" charset="0"/>
                          </a:rPr>
                        </m:ctrlPr>
                      </m:sSubPr>
                      <m:e>
                        <m:r>
                          <a:rPr lang="en-GB" sz="3100" i="1" dirty="0">
                            <a:latin typeface="Cambria Math" panose="02040503050406030204" pitchFamily="18" charset="0"/>
                          </a:rPr>
                          <m:t>𝛽</m:t>
                        </m:r>
                      </m:e>
                      <m:sub>
                        <m:r>
                          <a:rPr lang="en-GB" sz="3100" dirty="0">
                            <a:latin typeface="Cambria Math" panose="02040503050406030204" pitchFamily="18" charset="0"/>
                          </a:rPr>
                          <m:t>1</m:t>
                        </m:r>
                      </m:sub>
                    </m:sSub>
                    <m:r>
                      <m:rPr>
                        <m:sty m:val="p"/>
                      </m:rPr>
                      <a:rPr lang="en-GB" sz="3100" dirty="0">
                        <a:latin typeface="Cambria Math" panose="02040503050406030204" pitchFamily="18" charset="0"/>
                      </a:rPr>
                      <m:t>Education</m:t>
                    </m:r>
                  </m:oMath>
                </a14:m>
                <a:r>
                  <a:rPr lang="en-GB" sz="3100" dirty="0"/>
                  <a:t> + </a:t>
                </a:r>
                <a14:m>
                  <m:oMath xmlns:m="http://schemas.openxmlformats.org/officeDocument/2006/math">
                    <m:sSub>
                      <m:sSubPr>
                        <m:ctrlPr>
                          <a:rPr lang="en-GB" sz="3100" i="1" dirty="0">
                            <a:latin typeface="Cambria Math" panose="02040503050406030204" pitchFamily="18" charset="0"/>
                          </a:rPr>
                        </m:ctrlPr>
                      </m:sSubPr>
                      <m:e>
                        <m:r>
                          <a:rPr lang="en-GB" sz="3100" i="1" dirty="0">
                            <a:latin typeface="Cambria Math" panose="02040503050406030204" pitchFamily="18" charset="0"/>
                          </a:rPr>
                          <m:t>𝛽</m:t>
                        </m:r>
                      </m:e>
                      <m:sub>
                        <m:r>
                          <a:rPr lang="en-GB" sz="3100" i="1" dirty="0">
                            <a:latin typeface="Cambria Math" panose="02040503050406030204" pitchFamily="18" charset="0"/>
                          </a:rPr>
                          <m:t>2</m:t>
                        </m:r>
                      </m:sub>
                    </m:sSub>
                    <m:r>
                      <m:rPr>
                        <m:sty m:val="p"/>
                      </m:rPr>
                      <a:rPr lang="en-GB" sz="3100" dirty="0">
                        <a:latin typeface="Cambria Math" panose="02040503050406030204" pitchFamily="18" charset="0"/>
                      </a:rPr>
                      <m:t>Seniority</m:t>
                    </m:r>
                  </m:oMath>
                </a14:m>
                <a:br>
                  <a:rPr lang="en-GB" sz="3100" dirty="0"/>
                </a:br>
                <a:r>
                  <a:rPr lang="en-GB" sz="3100" dirty="0"/>
                  <a:t>Income = -50.08 + 5.89Education + 0.173 Seniority</a:t>
                </a:r>
                <a:br>
                  <a:rPr lang="en-GB" sz="3100" dirty="0"/>
                </a:br>
                <a:br>
                  <a:rPr lang="en-GB" dirty="0"/>
                </a:br>
                <a:br>
                  <a:rPr lang="en-GB" dirty="0"/>
                </a:br>
                <a:endParaRPr lang="en-GB" dirty="0"/>
              </a:p>
            </p:txBody>
          </p:sp>
        </mc:Choice>
        <mc:Fallback xmlns="">
          <p:sp>
            <p:nvSpPr>
              <p:cNvPr id="2" name="Title 1">
                <a:extLst>
                  <a:ext uri="{FF2B5EF4-FFF2-40B4-BE49-F238E27FC236}">
                    <a16:creationId xmlns:a16="http://schemas.microsoft.com/office/drawing/2014/main" id="{72C06F2E-1EAC-49D4-B422-1F952F6EBE14}"/>
                  </a:ext>
                </a:extLst>
              </p:cNvPr>
              <p:cNvSpPr>
                <a:spLocks noGrp="1" noRot="1" noChangeAspect="1" noMove="1" noResize="1" noEditPoints="1" noAdjustHandles="1" noChangeArrowheads="1" noChangeShapeType="1" noTextEdit="1"/>
              </p:cNvSpPr>
              <p:nvPr>
                <p:ph type="title"/>
              </p:nvPr>
            </p:nvSpPr>
            <p:spPr>
              <a:xfrm>
                <a:off x="838200" y="365125"/>
                <a:ext cx="10515600" cy="3966845"/>
              </a:xfrm>
              <a:blipFill>
                <a:blip r:embed="rId2"/>
                <a:stretch>
                  <a:fillRect l="-2377"/>
                </a:stretch>
              </a:blipFill>
            </p:spPr>
            <p:txBody>
              <a:bodyPr/>
              <a:lstStyle/>
              <a:p>
                <a:r>
                  <a:rPr lang="en-GB">
                    <a:noFill/>
                  </a:rPr>
                  <a:t> </a:t>
                </a:r>
              </a:p>
            </p:txBody>
          </p:sp>
        </mc:Fallback>
      </mc:AlternateContent>
      <p:pic>
        <p:nvPicPr>
          <p:cNvPr id="6" name="Content Placeholder 5">
            <a:extLst>
              <a:ext uri="{FF2B5EF4-FFF2-40B4-BE49-F238E27FC236}">
                <a16:creationId xmlns:a16="http://schemas.microsoft.com/office/drawing/2014/main" id="{7DE8B6F9-F560-44F5-BC00-A55300EA4C74}"/>
              </a:ext>
            </a:extLst>
          </p:cNvPr>
          <p:cNvPicPr>
            <a:picLocks noGrp="1" noChangeAspect="1"/>
          </p:cNvPicPr>
          <p:nvPr>
            <p:ph idx="1"/>
          </p:nvPr>
        </p:nvPicPr>
        <p:blipFill>
          <a:blip r:embed="rId3"/>
          <a:stretch>
            <a:fillRect/>
          </a:stretch>
        </p:blipFill>
        <p:spPr>
          <a:xfrm>
            <a:off x="1463040" y="3105944"/>
            <a:ext cx="8298179" cy="1991836"/>
          </a:xfrm>
          <a:prstGeom prst="rect">
            <a:avLst/>
          </a:prstGeom>
        </p:spPr>
      </p:pic>
      <p:sp>
        <p:nvSpPr>
          <p:cNvPr id="4" name="Footer Placeholder 3">
            <a:extLst>
              <a:ext uri="{FF2B5EF4-FFF2-40B4-BE49-F238E27FC236}">
                <a16:creationId xmlns:a16="http://schemas.microsoft.com/office/drawing/2014/main" id="{1BAD18B4-F0F2-4ACD-AE82-E1389E16FE48}"/>
              </a:ext>
            </a:extLst>
          </p:cNvPr>
          <p:cNvSpPr>
            <a:spLocks noGrp="1"/>
          </p:cNvSpPr>
          <p:nvPr>
            <p:ph type="ftr" sz="quarter" idx="11"/>
          </p:nvPr>
        </p:nvSpPr>
        <p:spPr>
          <a:xfrm>
            <a:off x="4038600" y="6356350"/>
            <a:ext cx="4114800" cy="365125"/>
          </a:xfrm>
        </p:spPr>
        <p:txBody>
          <a:bodyPr/>
          <a:lstStyle/>
          <a:p>
            <a:r>
              <a:rPr lang="en-GB"/>
              <a:t>Ann Thapar 2020</a:t>
            </a:r>
          </a:p>
        </p:txBody>
      </p:sp>
      <p:sp>
        <p:nvSpPr>
          <p:cNvPr id="5" name="Slide Number Placeholder 4">
            <a:extLst>
              <a:ext uri="{FF2B5EF4-FFF2-40B4-BE49-F238E27FC236}">
                <a16:creationId xmlns:a16="http://schemas.microsoft.com/office/drawing/2014/main" id="{6C91A6B9-FBF9-4192-B8ED-043A922FA7D4}"/>
              </a:ext>
            </a:extLst>
          </p:cNvPr>
          <p:cNvSpPr>
            <a:spLocks noGrp="1"/>
          </p:cNvSpPr>
          <p:nvPr>
            <p:ph type="sldNum" sz="quarter" idx="12"/>
          </p:nvPr>
        </p:nvSpPr>
        <p:spPr>
          <a:xfrm>
            <a:off x="8610600" y="6356350"/>
            <a:ext cx="2743200" cy="365125"/>
          </a:xfrm>
        </p:spPr>
        <p:txBody>
          <a:bodyPr/>
          <a:lstStyle/>
          <a:p>
            <a:fld id="{23C25B04-298F-4179-8CF8-2D9B9EFCE686}" type="slidenum">
              <a:rPr lang="en-GB" smtClean="0"/>
              <a:t>24</a:t>
            </a:fld>
            <a:endParaRPr lang="en-GB"/>
          </a:p>
        </p:txBody>
      </p:sp>
    </p:spTree>
    <p:extLst>
      <p:ext uri="{BB962C8B-B14F-4D97-AF65-F5344CB8AC3E}">
        <p14:creationId xmlns:p14="http://schemas.microsoft.com/office/powerpoint/2010/main" val="7294223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E842B-6395-4121-B533-2BC1E7E5B09F}"/>
              </a:ext>
            </a:extLst>
          </p:cNvPr>
          <p:cNvSpPr>
            <a:spLocks noGrp="1"/>
          </p:cNvSpPr>
          <p:nvPr>
            <p:ph type="title"/>
          </p:nvPr>
        </p:nvSpPr>
        <p:spPr>
          <a:xfrm>
            <a:off x="838200" y="365125"/>
            <a:ext cx="10515600" cy="3063875"/>
          </a:xfrm>
        </p:spPr>
        <p:txBody>
          <a:bodyPr>
            <a:normAutofit/>
          </a:bodyPr>
          <a:lstStyle/>
          <a:p>
            <a:r>
              <a:rPr lang="en-GB" sz="3200" dirty="0"/>
              <a:t>Income data is fitted to a linear equation. observations are displayed in red. Slightly less positive relationship between seniority and income. Model is fitted using the line of best fit (least square method)</a:t>
            </a:r>
          </a:p>
        </p:txBody>
      </p:sp>
      <p:sp>
        <p:nvSpPr>
          <p:cNvPr id="4" name="Footer Placeholder 3">
            <a:extLst>
              <a:ext uri="{FF2B5EF4-FFF2-40B4-BE49-F238E27FC236}">
                <a16:creationId xmlns:a16="http://schemas.microsoft.com/office/drawing/2014/main" id="{99E9C3B2-EC16-4169-B3B0-FCCDFE451D78}"/>
              </a:ext>
            </a:extLst>
          </p:cNvPr>
          <p:cNvSpPr>
            <a:spLocks noGrp="1"/>
          </p:cNvSpPr>
          <p:nvPr>
            <p:ph type="ftr" sz="quarter" idx="11"/>
          </p:nvPr>
        </p:nvSpPr>
        <p:spPr/>
        <p:txBody>
          <a:bodyPr/>
          <a:lstStyle/>
          <a:p>
            <a:r>
              <a:rPr lang="en-GB"/>
              <a:t>Ann Thapar 2020</a:t>
            </a:r>
          </a:p>
        </p:txBody>
      </p:sp>
      <p:sp>
        <p:nvSpPr>
          <p:cNvPr id="5" name="Slide Number Placeholder 4">
            <a:extLst>
              <a:ext uri="{FF2B5EF4-FFF2-40B4-BE49-F238E27FC236}">
                <a16:creationId xmlns:a16="http://schemas.microsoft.com/office/drawing/2014/main" id="{278C905C-A5F3-472C-97EA-B2CF54DBAD56}"/>
              </a:ext>
            </a:extLst>
          </p:cNvPr>
          <p:cNvSpPr>
            <a:spLocks noGrp="1"/>
          </p:cNvSpPr>
          <p:nvPr>
            <p:ph type="sldNum" sz="quarter" idx="12"/>
          </p:nvPr>
        </p:nvSpPr>
        <p:spPr/>
        <p:txBody>
          <a:bodyPr/>
          <a:lstStyle/>
          <a:p>
            <a:fld id="{23C25B04-298F-4179-8CF8-2D9B9EFCE686}" type="slidenum">
              <a:rPr lang="en-GB" smtClean="0"/>
              <a:t>25</a:t>
            </a:fld>
            <a:endParaRPr lang="en-GB"/>
          </a:p>
        </p:txBody>
      </p:sp>
      <p:graphicFrame>
        <p:nvGraphicFramePr>
          <p:cNvPr id="6" name="Content Placeholder 5">
            <a:extLst>
              <a:ext uri="{FF2B5EF4-FFF2-40B4-BE49-F238E27FC236}">
                <a16:creationId xmlns:a16="http://schemas.microsoft.com/office/drawing/2014/main" id="{AD2896E0-EA13-4901-A0A5-86E1AD3CCB84}"/>
              </a:ext>
            </a:extLst>
          </p:cNvPr>
          <p:cNvGraphicFramePr>
            <a:graphicFrameLocks noGrp="1" noChangeAspect="1"/>
          </p:cNvGraphicFramePr>
          <p:nvPr>
            <p:ph idx="1"/>
          </p:nvPr>
        </p:nvGraphicFramePr>
        <p:xfrm>
          <a:off x="2211572" y="2821912"/>
          <a:ext cx="5941828" cy="3717000"/>
        </p:xfrm>
        <a:graphic>
          <a:graphicData uri="http://schemas.openxmlformats.org/presentationml/2006/ole">
            <mc:AlternateContent xmlns:mc="http://schemas.openxmlformats.org/markup-compatibility/2006">
              <mc:Choice xmlns:v="urn:schemas-microsoft-com:vml" Requires="v">
                <p:oleObj spid="_x0000_s1026" name="Acrobat Document" r:id="rId3" imgW="3022201" imgH="2419004" progId="Acrobat.Document.DC">
                  <p:embed/>
                </p:oleObj>
              </mc:Choice>
              <mc:Fallback>
                <p:oleObj name="Acrobat Document" r:id="rId3" imgW="3022201" imgH="2419004" progId="Acrobat.Document.DC">
                  <p:embed/>
                  <p:pic>
                    <p:nvPicPr>
                      <p:cNvPr id="6" name="Content Placeholder 5">
                        <a:extLst>
                          <a:ext uri="{FF2B5EF4-FFF2-40B4-BE49-F238E27FC236}">
                            <a16:creationId xmlns:a16="http://schemas.microsoft.com/office/drawing/2014/main" id="{AD2896E0-EA13-4901-A0A5-86E1AD3CCB84}"/>
                          </a:ext>
                        </a:extLst>
                      </p:cNvPr>
                      <p:cNvPicPr/>
                      <p:nvPr/>
                    </p:nvPicPr>
                    <p:blipFill>
                      <a:blip r:embed="rId4"/>
                      <a:stretch>
                        <a:fillRect/>
                      </a:stretch>
                    </p:blipFill>
                    <p:spPr>
                      <a:xfrm>
                        <a:off x="2211572" y="2821912"/>
                        <a:ext cx="5941828" cy="3717000"/>
                      </a:xfrm>
                      <a:prstGeom prst="rect">
                        <a:avLst/>
                      </a:prstGeom>
                    </p:spPr>
                  </p:pic>
                </p:oleObj>
              </mc:Fallback>
            </mc:AlternateContent>
          </a:graphicData>
        </a:graphic>
      </p:graphicFrame>
    </p:spTree>
    <p:extLst>
      <p:ext uri="{BB962C8B-B14F-4D97-AF65-F5344CB8AC3E}">
        <p14:creationId xmlns:p14="http://schemas.microsoft.com/office/powerpoint/2010/main" val="42020334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22F7D-B83A-4889-B105-32BD7CB91B3D}"/>
              </a:ext>
            </a:extLst>
          </p:cNvPr>
          <p:cNvSpPr>
            <a:spLocks noGrp="1"/>
          </p:cNvSpPr>
          <p:nvPr>
            <p:ph type="title"/>
          </p:nvPr>
        </p:nvSpPr>
        <p:spPr/>
        <p:txBody>
          <a:bodyPr/>
          <a:lstStyle/>
          <a:p>
            <a:r>
              <a:rPr lang="en-GB" dirty="0"/>
              <a:t>Using SPSS or Excel Build this model</a:t>
            </a:r>
          </a:p>
        </p:txBody>
      </p:sp>
      <p:sp>
        <p:nvSpPr>
          <p:cNvPr id="3" name="Content Placeholder 2">
            <a:extLst>
              <a:ext uri="{FF2B5EF4-FFF2-40B4-BE49-F238E27FC236}">
                <a16:creationId xmlns:a16="http://schemas.microsoft.com/office/drawing/2014/main" id="{DC2DA4DB-FADA-4759-AD10-A7F4FE1B5FFF}"/>
              </a:ext>
            </a:extLst>
          </p:cNvPr>
          <p:cNvSpPr>
            <a:spLocks noGrp="1"/>
          </p:cNvSpPr>
          <p:nvPr>
            <p:ph idx="1"/>
          </p:nvPr>
        </p:nvSpPr>
        <p:spPr/>
        <p:txBody>
          <a:bodyPr/>
          <a:lstStyle/>
          <a:p>
            <a:r>
              <a:rPr lang="en-GB" dirty="0"/>
              <a:t>Data is stored in week 1 document as an excel file.</a:t>
            </a:r>
          </a:p>
          <a:p>
            <a:endParaRPr lang="en-GB" dirty="0"/>
          </a:p>
          <a:p>
            <a:r>
              <a:rPr lang="en-GB" dirty="0"/>
              <a:t>Write the equation on this slide once you have built the model.</a:t>
            </a:r>
          </a:p>
        </p:txBody>
      </p:sp>
      <p:sp>
        <p:nvSpPr>
          <p:cNvPr id="4" name="Footer Placeholder 3">
            <a:extLst>
              <a:ext uri="{FF2B5EF4-FFF2-40B4-BE49-F238E27FC236}">
                <a16:creationId xmlns:a16="http://schemas.microsoft.com/office/drawing/2014/main" id="{E154E15F-325C-4D3C-B3A7-176E96709413}"/>
              </a:ext>
            </a:extLst>
          </p:cNvPr>
          <p:cNvSpPr>
            <a:spLocks noGrp="1"/>
          </p:cNvSpPr>
          <p:nvPr>
            <p:ph type="ftr" sz="quarter" idx="11"/>
          </p:nvPr>
        </p:nvSpPr>
        <p:spPr/>
        <p:txBody>
          <a:bodyPr/>
          <a:lstStyle/>
          <a:p>
            <a:r>
              <a:rPr lang="en-GB"/>
              <a:t>Ann Thapar 2020</a:t>
            </a:r>
          </a:p>
        </p:txBody>
      </p:sp>
      <p:sp>
        <p:nvSpPr>
          <p:cNvPr id="5" name="Slide Number Placeholder 4">
            <a:extLst>
              <a:ext uri="{FF2B5EF4-FFF2-40B4-BE49-F238E27FC236}">
                <a16:creationId xmlns:a16="http://schemas.microsoft.com/office/drawing/2014/main" id="{D63BBF3B-1B5D-4C5F-B6E8-7DCC481308C3}"/>
              </a:ext>
            </a:extLst>
          </p:cNvPr>
          <p:cNvSpPr>
            <a:spLocks noGrp="1"/>
          </p:cNvSpPr>
          <p:nvPr>
            <p:ph type="sldNum" sz="quarter" idx="12"/>
          </p:nvPr>
        </p:nvSpPr>
        <p:spPr/>
        <p:txBody>
          <a:bodyPr/>
          <a:lstStyle/>
          <a:p>
            <a:fld id="{23C25B04-298F-4179-8CF8-2D9B9EFCE686}" type="slidenum">
              <a:rPr lang="en-GB" smtClean="0"/>
              <a:t>26</a:t>
            </a:fld>
            <a:endParaRPr lang="en-GB"/>
          </a:p>
        </p:txBody>
      </p:sp>
    </p:spTree>
    <p:extLst>
      <p:ext uri="{BB962C8B-B14F-4D97-AF65-F5344CB8AC3E}">
        <p14:creationId xmlns:p14="http://schemas.microsoft.com/office/powerpoint/2010/main" val="33953832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AB0D2-93D5-4269-968A-1D827D4161DB}"/>
              </a:ext>
            </a:extLst>
          </p:cNvPr>
          <p:cNvSpPr>
            <a:spLocks noGrp="1"/>
          </p:cNvSpPr>
          <p:nvPr>
            <p:ph type="title"/>
          </p:nvPr>
        </p:nvSpPr>
        <p:spPr/>
        <p:txBody>
          <a:bodyPr/>
          <a:lstStyle/>
          <a:p>
            <a:r>
              <a:rPr lang="en-GB" dirty="0"/>
              <a:t>Non- Parametric Methods.</a:t>
            </a:r>
          </a:p>
        </p:txBody>
      </p:sp>
      <p:sp>
        <p:nvSpPr>
          <p:cNvPr id="3" name="Content Placeholder 2">
            <a:extLst>
              <a:ext uri="{FF2B5EF4-FFF2-40B4-BE49-F238E27FC236}">
                <a16:creationId xmlns:a16="http://schemas.microsoft.com/office/drawing/2014/main" id="{EF8E43C2-7BC6-4751-AE8B-B3CE519A0A94}"/>
              </a:ext>
            </a:extLst>
          </p:cNvPr>
          <p:cNvSpPr>
            <a:spLocks noGrp="1"/>
          </p:cNvSpPr>
          <p:nvPr>
            <p:ph idx="1"/>
          </p:nvPr>
        </p:nvSpPr>
        <p:spPr/>
        <p:txBody>
          <a:bodyPr/>
          <a:lstStyle/>
          <a:p>
            <a:r>
              <a:rPr lang="en-GB" dirty="0"/>
              <a:t>These methods do not make explicit assumptions about the functional form of </a:t>
            </a:r>
            <a:r>
              <a:rPr lang="en-GB" i="1" dirty="0"/>
              <a:t>f.</a:t>
            </a:r>
          </a:p>
          <a:p>
            <a:r>
              <a:rPr lang="en-GB" dirty="0"/>
              <a:t>Method seeks to find an estimate of f that gets as close to data points as possible without being two rough or </a:t>
            </a:r>
            <a:r>
              <a:rPr lang="en-GB" dirty="0" err="1"/>
              <a:t>wrigley</a:t>
            </a:r>
            <a:r>
              <a:rPr lang="en-GB" dirty="0"/>
              <a:t>. </a:t>
            </a:r>
          </a:p>
          <a:p>
            <a:pPr lvl="1"/>
            <a:r>
              <a:rPr lang="en-GB" dirty="0"/>
              <a:t>Advantage of this method is it avoids the assumption of a particular function form of f. It assumes to accurately fit a wider range of possible shapes for F. </a:t>
            </a:r>
          </a:p>
          <a:p>
            <a:pPr lvl="1"/>
            <a:r>
              <a:rPr lang="en-GB" dirty="0"/>
              <a:t>Disadvantage this method does not reduce the problem of estimating as to a small number of parameters. A very large number of observations is required in order to obtain an accurate estimate for F. </a:t>
            </a:r>
          </a:p>
          <a:p>
            <a:pPr lvl="1"/>
            <a:r>
              <a:rPr lang="en-GB" dirty="0"/>
              <a:t>These methods will be considered later.</a:t>
            </a:r>
          </a:p>
        </p:txBody>
      </p:sp>
      <p:sp>
        <p:nvSpPr>
          <p:cNvPr id="4" name="Footer Placeholder 3">
            <a:extLst>
              <a:ext uri="{FF2B5EF4-FFF2-40B4-BE49-F238E27FC236}">
                <a16:creationId xmlns:a16="http://schemas.microsoft.com/office/drawing/2014/main" id="{BFCD6B34-1328-49F2-A998-01E7A2B1954D}"/>
              </a:ext>
            </a:extLst>
          </p:cNvPr>
          <p:cNvSpPr>
            <a:spLocks noGrp="1"/>
          </p:cNvSpPr>
          <p:nvPr>
            <p:ph type="ftr" sz="quarter" idx="11"/>
          </p:nvPr>
        </p:nvSpPr>
        <p:spPr/>
        <p:txBody>
          <a:bodyPr/>
          <a:lstStyle/>
          <a:p>
            <a:r>
              <a:rPr lang="en-GB"/>
              <a:t>Ann Thapar 2020</a:t>
            </a:r>
          </a:p>
        </p:txBody>
      </p:sp>
      <p:sp>
        <p:nvSpPr>
          <p:cNvPr id="5" name="Slide Number Placeholder 4">
            <a:extLst>
              <a:ext uri="{FF2B5EF4-FFF2-40B4-BE49-F238E27FC236}">
                <a16:creationId xmlns:a16="http://schemas.microsoft.com/office/drawing/2014/main" id="{8D73C12D-7C4A-4220-BB25-2BCDF1C83B4E}"/>
              </a:ext>
            </a:extLst>
          </p:cNvPr>
          <p:cNvSpPr>
            <a:spLocks noGrp="1"/>
          </p:cNvSpPr>
          <p:nvPr>
            <p:ph type="sldNum" sz="quarter" idx="12"/>
          </p:nvPr>
        </p:nvSpPr>
        <p:spPr/>
        <p:txBody>
          <a:bodyPr/>
          <a:lstStyle/>
          <a:p>
            <a:fld id="{23C25B04-298F-4179-8CF8-2D9B9EFCE686}" type="slidenum">
              <a:rPr lang="en-GB" smtClean="0"/>
              <a:t>27</a:t>
            </a:fld>
            <a:endParaRPr lang="en-GB"/>
          </a:p>
        </p:txBody>
      </p:sp>
    </p:spTree>
    <p:extLst>
      <p:ext uri="{BB962C8B-B14F-4D97-AF65-F5344CB8AC3E}">
        <p14:creationId xmlns:p14="http://schemas.microsoft.com/office/powerpoint/2010/main" val="1954047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69352-4D02-4596-A43B-FC4A635E3957}"/>
              </a:ext>
            </a:extLst>
          </p:cNvPr>
          <p:cNvSpPr>
            <a:spLocks noGrp="1"/>
          </p:cNvSpPr>
          <p:nvPr>
            <p:ph type="title"/>
          </p:nvPr>
        </p:nvSpPr>
        <p:spPr/>
        <p:txBody>
          <a:bodyPr/>
          <a:lstStyle/>
          <a:p>
            <a:r>
              <a:rPr lang="en-GB" dirty="0"/>
              <a:t>A rough thin spline fit to the Income data This fit makes zero errors on the training data.</a:t>
            </a:r>
          </a:p>
        </p:txBody>
      </p:sp>
      <p:sp>
        <p:nvSpPr>
          <p:cNvPr id="4" name="Footer Placeholder 3">
            <a:extLst>
              <a:ext uri="{FF2B5EF4-FFF2-40B4-BE49-F238E27FC236}">
                <a16:creationId xmlns:a16="http://schemas.microsoft.com/office/drawing/2014/main" id="{DD31622D-85F8-4EB7-9BC0-496D99ACA378}"/>
              </a:ext>
            </a:extLst>
          </p:cNvPr>
          <p:cNvSpPr>
            <a:spLocks noGrp="1"/>
          </p:cNvSpPr>
          <p:nvPr>
            <p:ph type="ftr" sz="quarter" idx="11"/>
          </p:nvPr>
        </p:nvSpPr>
        <p:spPr/>
        <p:txBody>
          <a:bodyPr/>
          <a:lstStyle/>
          <a:p>
            <a:r>
              <a:rPr lang="en-GB"/>
              <a:t>Ann Thapar 2020</a:t>
            </a:r>
          </a:p>
        </p:txBody>
      </p:sp>
      <p:sp>
        <p:nvSpPr>
          <p:cNvPr id="5" name="Slide Number Placeholder 4">
            <a:extLst>
              <a:ext uri="{FF2B5EF4-FFF2-40B4-BE49-F238E27FC236}">
                <a16:creationId xmlns:a16="http://schemas.microsoft.com/office/drawing/2014/main" id="{A105ED2F-4984-400D-A1FD-0173BEE3612C}"/>
              </a:ext>
            </a:extLst>
          </p:cNvPr>
          <p:cNvSpPr>
            <a:spLocks noGrp="1"/>
          </p:cNvSpPr>
          <p:nvPr>
            <p:ph type="sldNum" sz="quarter" idx="12"/>
          </p:nvPr>
        </p:nvSpPr>
        <p:spPr/>
        <p:txBody>
          <a:bodyPr/>
          <a:lstStyle/>
          <a:p>
            <a:fld id="{23C25B04-298F-4179-8CF8-2D9B9EFCE686}" type="slidenum">
              <a:rPr lang="en-GB" smtClean="0"/>
              <a:t>28</a:t>
            </a:fld>
            <a:endParaRPr lang="en-GB"/>
          </a:p>
        </p:txBody>
      </p:sp>
      <p:graphicFrame>
        <p:nvGraphicFramePr>
          <p:cNvPr id="6" name="Content Placeholder 5">
            <a:extLst>
              <a:ext uri="{FF2B5EF4-FFF2-40B4-BE49-F238E27FC236}">
                <a16:creationId xmlns:a16="http://schemas.microsoft.com/office/drawing/2014/main" id="{47860748-125B-49C9-9BE1-FEA0FCB3DFAB}"/>
              </a:ext>
            </a:extLst>
          </p:cNvPr>
          <p:cNvGraphicFramePr>
            <a:graphicFrameLocks noGrp="1" noChangeAspect="1"/>
          </p:cNvGraphicFramePr>
          <p:nvPr>
            <p:ph idx="1"/>
          </p:nvPr>
        </p:nvGraphicFramePr>
        <p:xfrm>
          <a:off x="660400" y="2005012"/>
          <a:ext cx="5435600" cy="4351338"/>
        </p:xfrm>
        <a:graphic>
          <a:graphicData uri="http://schemas.openxmlformats.org/presentationml/2006/ole">
            <mc:AlternateContent xmlns:mc="http://schemas.openxmlformats.org/markup-compatibility/2006">
              <mc:Choice xmlns:v="urn:schemas-microsoft-com:vml" Requires="v">
                <p:oleObj spid="_x0000_s2050" name="Acrobat Document" r:id="rId4" imgW="3022201" imgH="2419004" progId="Acrobat.Document.DC">
                  <p:embed/>
                </p:oleObj>
              </mc:Choice>
              <mc:Fallback>
                <p:oleObj name="Acrobat Document" r:id="rId4" imgW="3022201" imgH="2419004" progId="Acrobat.Document.DC">
                  <p:embed/>
                  <p:pic>
                    <p:nvPicPr>
                      <p:cNvPr id="6" name="Content Placeholder 5">
                        <a:extLst>
                          <a:ext uri="{FF2B5EF4-FFF2-40B4-BE49-F238E27FC236}">
                            <a16:creationId xmlns:a16="http://schemas.microsoft.com/office/drawing/2014/main" id="{47860748-125B-49C9-9BE1-FEA0FCB3DFAB}"/>
                          </a:ext>
                        </a:extLst>
                      </p:cNvPr>
                      <p:cNvPicPr/>
                      <p:nvPr/>
                    </p:nvPicPr>
                    <p:blipFill>
                      <a:blip r:embed="rId5"/>
                      <a:stretch>
                        <a:fillRect/>
                      </a:stretch>
                    </p:blipFill>
                    <p:spPr>
                      <a:xfrm>
                        <a:off x="660400" y="2005012"/>
                        <a:ext cx="5435600" cy="4351338"/>
                      </a:xfrm>
                      <a:prstGeom prst="rect">
                        <a:avLst/>
                      </a:prstGeom>
                    </p:spPr>
                  </p:pic>
                </p:oleObj>
              </mc:Fallback>
            </mc:AlternateContent>
          </a:graphicData>
        </a:graphic>
      </p:graphicFrame>
      <p:graphicFrame>
        <p:nvGraphicFramePr>
          <p:cNvPr id="7" name="Object 6">
            <a:extLst>
              <a:ext uri="{FF2B5EF4-FFF2-40B4-BE49-F238E27FC236}">
                <a16:creationId xmlns:a16="http://schemas.microsoft.com/office/drawing/2014/main" id="{7DDF4DA8-5EEA-4A47-A7E7-EF09D03AC0A9}"/>
              </a:ext>
            </a:extLst>
          </p:cNvPr>
          <p:cNvGraphicFramePr>
            <a:graphicFrameLocks noChangeAspect="1"/>
          </p:cNvGraphicFramePr>
          <p:nvPr/>
        </p:nvGraphicFramePr>
        <p:xfrm>
          <a:off x="6400800" y="2005012"/>
          <a:ext cx="5130799" cy="4037014"/>
        </p:xfrm>
        <a:graphic>
          <a:graphicData uri="http://schemas.openxmlformats.org/presentationml/2006/ole">
            <mc:AlternateContent xmlns:mc="http://schemas.openxmlformats.org/markup-compatibility/2006">
              <mc:Choice xmlns:v="urn:schemas-microsoft-com:vml" Requires="v">
                <p:oleObj spid="_x0000_s2051" name="Acrobat Document" r:id="rId6" imgW="3022201" imgH="2419004" progId="Acrobat.Document.DC">
                  <p:embed/>
                </p:oleObj>
              </mc:Choice>
              <mc:Fallback>
                <p:oleObj name="Acrobat Document" r:id="rId6" imgW="3022201" imgH="2419004" progId="Acrobat.Document.DC">
                  <p:embed/>
                  <p:pic>
                    <p:nvPicPr>
                      <p:cNvPr id="7" name="Object 6">
                        <a:extLst>
                          <a:ext uri="{FF2B5EF4-FFF2-40B4-BE49-F238E27FC236}">
                            <a16:creationId xmlns:a16="http://schemas.microsoft.com/office/drawing/2014/main" id="{7DDF4DA8-5EEA-4A47-A7E7-EF09D03AC0A9}"/>
                          </a:ext>
                        </a:extLst>
                      </p:cNvPr>
                      <p:cNvPicPr/>
                      <p:nvPr/>
                    </p:nvPicPr>
                    <p:blipFill>
                      <a:blip r:embed="rId7"/>
                      <a:stretch>
                        <a:fillRect/>
                      </a:stretch>
                    </p:blipFill>
                    <p:spPr>
                      <a:xfrm>
                        <a:off x="6400800" y="2005012"/>
                        <a:ext cx="5130799" cy="4037014"/>
                      </a:xfrm>
                      <a:prstGeom prst="rect">
                        <a:avLst/>
                      </a:prstGeom>
                    </p:spPr>
                  </p:pic>
                </p:oleObj>
              </mc:Fallback>
            </mc:AlternateContent>
          </a:graphicData>
        </a:graphic>
      </p:graphicFrame>
    </p:spTree>
    <p:extLst>
      <p:ext uri="{BB962C8B-B14F-4D97-AF65-F5344CB8AC3E}">
        <p14:creationId xmlns:p14="http://schemas.microsoft.com/office/powerpoint/2010/main" val="20725013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B8D3D-5EDF-477E-8619-EAE1656D90AC}"/>
              </a:ext>
            </a:extLst>
          </p:cNvPr>
          <p:cNvSpPr>
            <a:spLocks noGrp="1"/>
          </p:cNvSpPr>
          <p:nvPr>
            <p:ph type="title"/>
          </p:nvPr>
        </p:nvSpPr>
        <p:spPr/>
        <p:txBody>
          <a:bodyPr>
            <a:normAutofit fontScale="90000"/>
          </a:bodyPr>
          <a:lstStyle/>
          <a:p>
            <a:r>
              <a:rPr lang="en-GB" dirty="0"/>
              <a:t>Trade-off  Between flexibility and interpretability, using different statistical methods. </a:t>
            </a:r>
          </a:p>
        </p:txBody>
      </p:sp>
      <p:sp>
        <p:nvSpPr>
          <p:cNvPr id="3" name="Content Placeholder 2">
            <a:extLst>
              <a:ext uri="{FF2B5EF4-FFF2-40B4-BE49-F238E27FC236}">
                <a16:creationId xmlns:a16="http://schemas.microsoft.com/office/drawing/2014/main" id="{E2BDB4BB-C496-4427-98AE-49E21B79F6AD}"/>
              </a:ext>
            </a:extLst>
          </p:cNvPr>
          <p:cNvSpPr>
            <a:spLocks noGrp="1"/>
          </p:cNvSpPr>
          <p:nvPr>
            <p:ph idx="1"/>
          </p:nvPr>
        </p:nvSpPr>
        <p:spPr/>
        <p:txBody>
          <a:bodyPr/>
          <a:lstStyle/>
          <a:p>
            <a:r>
              <a:rPr lang="en-GB" dirty="0"/>
              <a:t>In General, as the flexibility of a method increases, it's interpretability decreases. </a:t>
            </a:r>
          </a:p>
          <a:p>
            <a:pPr marL="0" indent="0">
              <a:buNone/>
            </a:pPr>
            <a:endParaRPr lang="en-GB" dirty="0"/>
          </a:p>
        </p:txBody>
      </p:sp>
      <p:sp>
        <p:nvSpPr>
          <p:cNvPr id="4" name="Footer Placeholder 3">
            <a:extLst>
              <a:ext uri="{FF2B5EF4-FFF2-40B4-BE49-F238E27FC236}">
                <a16:creationId xmlns:a16="http://schemas.microsoft.com/office/drawing/2014/main" id="{2AD2C23A-987D-46B5-A248-56BF650C4058}"/>
              </a:ext>
            </a:extLst>
          </p:cNvPr>
          <p:cNvSpPr>
            <a:spLocks noGrp="1"/>
          </p:cNvSpPr>
          <p:nvPr>
            <p:ph type="ftr" sz="quarter" idx="11"/>
          </p:nvPr>
        </p:nvSpPr>
        <p:spPr/>
        <p:txBody>
          <a:bodyPr/>
          <a:lstStyle/>
          <a:p>
            <a:r>
              <a:rPr lang="en-GB"/>
              <a:t>Ann Thapar 2020</a:t>
            </a:r>
          </a:p>
        </p:txBody>
      </p:sp>
      <p:sp>
        <p:nvSpPr>
          <p:cNvPr id="5" name="Slide Number Placeholder 4">
            <a:extLst>
              <a:ext uri="{FF2B5EF4-FFF2-40B4-BE49-F238E27FC236}">
                <a16:creationId xmlns:a16="http://schemas.microsoft.com/office/drawing/2014/main" id="{74637A5C-0DFC-44F3-9280-8ED91E70A92D}"/>
              </a:ext>
            </a:extLst>
          </p:cNvPr>
          <p:cNvSpPr>
            <a:spLocks noGrp="1"/>
          </p:cNvSpPr>
          <p:nvPr>
            <p:ph type="sldNum" sz="quarter" idx="12"/>
          </p:nvPr>
        </p:nvSpPr>
        <p:spPr/>
        <p:txBody>
          <a:bodyPr/>
          <a:lstStyle/>
          <a:p>
            <a:fld id="{23C25B04-298F-4179-8CF8-2D9B9EFCE686}" type="slidenum">
              <a:rPr lang="en-GB" smtClean="0"/>
              <a:t>29</a:t>
            </a:fld>
            <a:endParaRPr lang="en-GB"/>
          </a:p>
        </p:txBody>
      </p:sp>
      <p:graphicFrame>
        <p:nvGraphicFramePr>
          <p:cNvPr id="6" name="Object 5">
            <a:extLst>
              <a:ext uri="{FF2B5EF4-FFF2-40B4-BE49-F238E27FC236}">
                <a16:creationId xmlns:a16="http://schemas.microsoft.com/office/drawing/2014/main" id="{7DA6CEDF-0BF2-4A00-B278-6D55E8129728}"/>
              </a:ext>
            </a:extLst>
          </p:cNvPr>
          <p:cNvGraphicFramePr>
            <a:graphicFrameLocks noChangeAspect="1"/>
          </p:cNvGraphicFramePr>
          <p:nvPr/>
        </p:nvGraphicFramePr>
        <p:xfrm>
          <a:off x="2211573" y="3026660"/>
          <a:ext cx="5941828" cy="3285239"/>
        </p:xfrm>
        <a:graphic>
          <a:graphicData uri="http://schemas.openxmlformats.org/presentationml/2006/ole">
            <mc:AlternateContent xmlns:mc="http://schemas.openxmlformats.org/markup-compatibility/2006">
              <mc:Choice xmlns:v="urn:schemas-microsoft-com:vml" Requires="v">
                <p:oleObj spid="_x0000_s3074" name="Acrobat Document" r:id="rId4" imgW="3663842" imgH="2749435" progId="Acrobat.Document.DC">
                  <p:embed/>
                </p:oleObj>
              </mc:Choice>
              <mc:Fallback>
                <p:oleObj name="Acrobat Document" r:id="rId4" imgW="3663842" imgH="2749435" progId="Acrobat.Document.DC">
                  <p:embed/>
                  <p:pic>
                    <p:nvPicPr>
                      <p:cNvPr id="6" name="Object 5">
                        <a:extLst>
                          <a:ext uri="{FF2B5EF4-FFF2-40B4-BE49-F238E27FC236}">
                            <a16:creationId xmlns:a16="http://schemas.microsoft.com/office/drawing/2014/main" id="{7DA6CEDF-0BF2-4A00-B278-6D55E8129728}"/>
                          </a:ext>
                        </a:extLst>
                      </p:cNvPr>
                      <p:cNvPicPr/>
                      <p:nvPr/>
                    </p:nvPicPr>
                    <p:blipFill>
                      <a:blip r:embed="rId5"/>
                      <a:stretch>
                        <a:fillRect/>
                      </a:stretch>
                    </p:blipFill>
                    <p:spPr>
                      <a:xfrm>
                        <a:off x="2211573" y="3026660"/>
                        <a:ext cx="5941828" cy="3285239"/>
                      </a:xfrm>
                      <a:prstGeom prst="rect">
                        <a:avLst/>
                      </a:prstGeom>
                    </p:spPr>
                  </p:pic>
                </p:oleObj>
              </mc:Fallback>
            </mc:AlternateContent>
          </a:graphicData>
        </a:graphic>
      </p:graphicFrame>
    </p:spTree>
    <p:extLst>
      <p:ext uri="{BB962C8B-B14F-4D97-AF65-F5344CB8AC3E}">
        <p14:creationId xmlns:p14="http://schemas.microsoft.com/office/powerpoint/2010/main" val="17708266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4DD33-B640-42CF-84A9-C195B55EAF03}"/>
              </a:ext>
            </a:extLst>
          </p:cNvPr>
          <p:cNvSpPr>
            <a:spLocks noGrp="1"/>
          </p:cNvSpPr>
          <p:nvPr>
            <p:ph type="title"/>
          </p:nvPr>
        </p:nvSpPr>
        <p:spPr/>
        <p:txBody>
          <a:bodyPr/>
          <a:lstStyle/>
          <a:p>
            <a:r>
              <a:rPr lang="en-GB" dirty="0"/>
              <a:t>Assumption of students abilities</a:t>
            </a:r>
          </a:p>
        </p:txBody>
      </p:sp>
      <p:sp>
        <p:nvSpPr>
          <p:cNvPr id="3" name="Content Placeholder 2">
            <a:extLst>
              <a:ext uri="{FF2B5EF4-FFF2-40B4-BE49-F238E27FC236}">
                <a16:creationId xmlns:a16="http://schemas.microsoft.com/office/drawing/2014/main" id="{830644C2-D2E0-4105-A374-287E19A4528E}"/>
              </a:ext>
            </a:extLst>
          </p:cNvPr>
          <p:cNvSpPr>
            <a:spLocks noGrp="1"/>
          </p:cNvSpPr>
          <p:nvPr>
            <p:ph idx="1"/>
          </p:nvPr>
        </p:nvSpPr>
        <p:spPr/>
        <p:txBody>
          <a:bodyPr>
            <a:normAutofit/>
          </a:bodyPr>
          <a:lstStyle/>
          <a:p>
            <a:r>
              <a:rPr lang="en-GB" sz="2400" b="1" dirty="0"/>
              <a:t>Computable</a:t>
            </a:r>
            <a:r>
              <a:rPr lang="en-GB" sz="2400" dirty="0"/>
              <a:t> with </a:t>
            </a:r>
            <a:r>
              <a:rPr lang="en-GB" sz="2400" b="1" dirty="0"/>
              <a:t>Basic mathematical concepts</a:t>
            </a:r>
            <a:r>
              <a:rPr lang="en-GB" sz="2400" dirty="0"/>
              <a:t> we do not assume a graduate degree in mathematical science.</a:t>
            </a:r>
          </a:p>
          <a:p>
            <a:r>
              <a:rPr lang="en-GB" sz="2400" b="1" dirty="0"/>
              <a:t>Don’t use matrix algebra on this module.</a:t>
            </a:r>
          </a:p>
          <a:p>
            <a:r>
              <a:rPr lang="en-GB" sz="2400" dirty="0"/>
              <a:t>Assume students are interested in </a:t>
            </a:r>
            <a:r>
              <a:rPr lang="en-GB" sz="2400" b="1" dirty="0"/>
              <a:t>applying statistical learning methods to real world problems</a:t>
            </a:r>
            <a:r>
              <a:rPr lang="en-GB" sz="2400" dirty="0"/>
              <a:t> to facilitate this a section in each chapter of the text book will be dedicated to all computer labs.</a:t>
            </a:r>
          </a:p>
          <a:p>
            <a:r>
              <a:rPr lang="en-GB" sz="2400" dirty="0"/>
              <a:t> This works through a realistic </a:t>
            </a:r>
            <a:r>
              <a:rPr lang="en-GB" sz="2400" b="1" dirty="0"/>
              <a:t>application of the methods </a:t>
            </a:r>
            <a:r>
              <a:rPr lang="en-GB" sz="2400" dirty="0"/>
              <a:t>considered. </a:t>
            </a:r>
          </a:p>
          <a:p>
            <a:r>
              <a:rPr lang="en-GB" sz="2400" dirty="0"/>
              <a:t>Note the labs are self contained and can be skipped if the student wishes to use a </a:t>
            </a:r>
            <a:r>
              <a:rPr lang="en-GB" sz="2400" b="1" dirty="0"/>
              <a:t>different software package </a:t>
            </a:r>
            <a:r>
              <a:rPr lang="en-GB" sz="2400" dirty="0"/>
              <a:t>or does not wish to apply the matters discussed to real world problems We will use </a:t>
            </a:r>
            <a:r>
              <a:rPr lang="en-GB" sz="2400" b="1" dirty="0"/>
              <a:t>SPSS</a:t>
            </a:r>
          </a:p>
        </p:txBody>
      </p:sp>
      <p:sp>
        <p:nvSpPr>
          <p:cNvPr id="4" name="Footer Placeholder 3">
            <a:extLst>
              <a:ext uri="{FF2B5EF4-FFF2-40B4-BE49-F238E27FC236}">
                <a16:creationId xmlns:a16="http://schemas.microsoft.com/office/drawing/2014/main" id="{6B42DD13-2361-427A-A9A2-27ED1A3AB2D9}"/>
              </a:ext>
            </a:extLst>
          </p:cNvPr>
          <p:cNvSpPr>
            <a:spLocks noGrp="1"/>
          </p:cNvSpPr>
          <p:nvPr>
            <p:ph type="ftr" sz="quarter" idx="11"/>
          </p:nvPr>
        </p:nvSpPr>
        <p:spPr/>
        <p:txBody>
          <a:bodyPr/>
          <a:lstStyle/>
          <a:p>
            <a:r>
              <a:rPr lang="en-GB"/>
              <a:t>Ann Thapar 2020</a:t>
            </a:r>
          </a:p>
        </p:txBody>
      </p:sp>
      <p:sp>
        <p:nvSpPr>
          <p:cNvPr id="5" name="Slide Number Placeholder 4">
            <a:extLst>
              <a:ext uri="{FF2B5EF4-FFF2-40B4-BE49-F238E27FC236}">
                <a16:creationId xmlns:a16="http://schemas.microsoft.com/office/drawing/2014/main" id="{479407B7-C659-435F-A995-BEA5A3FB4A02}"/>
              </a:ext>
            </a:extLst>
          </p:cNvPr>
          <p:cNvSpPr>
            <a:spLocks noGrp="1"/>
          </p:cNvSpPr>
          <p:nvPr>
            <p:ph type="sldNum" sz="quarter" idx="12"/>
          </p:nvPr>
        </p:nvSpPr>
        <p:spPr/>
        <p:txBody>
          <a:bodyPr/>
          <a:lstStyle/>
          <a:p>
            <a:fld id="{23C25B04-298F-4179-8CF8-2D9B9EFCE686}" type="slidenum">
              <a:rPr lang="en-GB" smtClean="0"/>
              <a:t>3</a:t>
            </a:fld>
            <a:endParaRPr lang="en-GB"/>
          </a:p>
        </p:txBody>
      </p:sp>
    </p:spTree>
    <p:extLst>
      <p:ext uri="{BB962C8B-B14F-4D97-AF65-F5344CB8AC3E}">
        <p14:creationId xmlns:p14="http://schemas.microsoft.com/office/powerpoint/2010/main" val="24025101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ECA07-8694-445A-977E-6A1BFF9D962B}"/>
              </a:ext>
            </a:extLst>
          </p:cNvPr>
          <p:cNvSpPr>
            <a:spLocks noGrp="1"/>
          </p:cNvSpPr>
          <p:nvPr>
            <p:ph type="title"/>
          </p:nvPr>
        </p:nvSpPr>
        <p:spPr/>
        <p:txBody>
          <a:bodyPr/>
          <a:lstStyle/>
          <a:p>
            <a:r>
              <a:rPr lang="en-GB" dirty="0"/>
              <a:t>Lecture 1 Bite 2 </a:t>
            </a:r>
          </a:p>
        </p:txBody>
      </p:sp>
      <p:sp>
        <p:nvSpPr>
          <p:cNvPr id="3" name="Content Placeholder 2">
            <a:extLst>
              <a:ext uri="{FF2B5EF4-FFF2-40B4-BE49-F238E27FC236}">
                <a16:creationId xmlns:a16="http://schemas.microsoft.com/office/drawing/2014/main" id="{E9EBBC3E-831D-4142-B470-3D4B6F818061}"/>
              </a:ext>
            </a:extLst>
          </p:cNvPr>
          <p:cNvSpPr>
            <a:spLocks noGrp="1"/>
          </p:cNvSpPr>
          <p:nvPr>
            <p:ph idx="1"/>
          </p:nvPr>
        </p:nvSpPr>
        <p:spPr/>
        <p:txBody>
          <a:bodyPr/>
          <a:lstStyle/>
          <a:p>
            <a:r>
              <a:rPr lang="en-GB" dirty="0"/>
              <a:t>We will explore the linear models in greater details next week</a:t>
            </a:r>
          </a:p>
          <a:p>
            <a:endParaRPr lang="en-GB" dirty="0"/>
          </a:p>
          <a:p>
            <a:r>
              <a:rPr lang="en-GB" dirty="0"/>
              <a:t>For practice you may wish to explore the data set on income to find a simple or multiple regression model. Which we can discuss next week</a:t>
            </a:r>
          </a:p>
        </p:txBody>
      </p:sp>
      <p:sp>
        <p:nvSpPr>
          <p:cNvPr id="4" name="Footer Placeholder 3">
            <a:extLst>
              <a:ext uri="{FF2B5EF4-FFF2-40B4-BE49-F238E27FC236}">
                <a16:creationId xmlns:a16="http://schemas.microsoft.com/office/drawing/2014/main" id="{38263216-DE29-4EB5-B15F-B908DBCD786E}"/>
              </a:ext>
            </a:extLst>
          </p:cNvPr>
          <p:cNvSpPr>
            <a:spLocks noGrp="1"/>
          </p:cNvSpPr>
          <p:nvPr>
            <p:ph type="ftr" sz="quarter" idx="11"/>
          </p:nvPr>
        </p:nvSpPr>
        <p:spPr/>
        <p:txBody>
          <a:bodyPr/>
          <a:lstStyle/>
          <a:p>
            <a:r>
              <a:rPr lang="en-GB"/>
              <a:t>Ann Thapar 2020</a:t>
            </a:r>
          </a:p>
        </p:txBody>
      </p:sp>
      <p:sp>
        <p:nvSpPr>
          <p:cNvPr id="5" name="Slide Number Placeholder 4">
            <a:extLst>
              <a:ext uri="{FF2B5EF4-FFF2-40B4-BE49-F238E27FC236}">
                <a16:creationId xmlns:a16="http://schemas.microsoft.com/office/drawing/2014/main" id="{9DA99029-59C0-4836-9F49-2811D39FCCB2}"/>
              </a:ext>
            </a:extLst>
          </p:cNvPr>
          <p:cNvSpPr>
            <a:spLocks noGrp="1"/>
          </p:cNvSpPr>
          <p:nvPr>
            <p:ph type="sldNum" sz="quarter" idx="12"/>
          </p:nvPr>
        </p:nvSpPr>
        <p:spPr/>
        <p:txBody>
          <a:bodyPr/>
          <a:lstStyle/>
          <a:p>
            <a:fld id="{23C25B04-298F-4179-8CF8-2D9B9EFCE686}" type="slidenum">
              <a:rPr lang="en-GB" smtClean="0"/>
              <a:t>30</a:t>
            </a:fld>
            <a:endParaRPr lang="en-GB"/>
          </a:p>
        </p:txBody>
      </p:sp>
    </p:spTree>
    <p:extLst>
      <p:ext uri="{BB962C8B-B14F-4D97-AF65-F5344CB8AC3E}">
        <p14:creationId xmlns:p14="http://schemas.microsoft.com/office/powerpoint/2010/main" val="36706142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C7434-7334-4F33-94F9-B9D2410170E2}"/>
              </a:ext>
            </a:extLst>
          </p:cNvPr>
          <p:cNvSpPr>
            <a:spLocks noGrp="1"/>
          </p:cNvSpPr>
          <p:nvPr>
            <p:ph type="title"/>
          </p:nvPr>
        </p:nvSpPr>
        <p:spPr/>
        <p:txBody>
          <a:bodyPr/>
          <a:lstStyle/>
          <a:p>
            <a:r>
              <a:rPr lang="en-GB" dirty="0"/>
              <a:t>Statistical learning</a:t>
            </a:r>
          </a:p>
        </p:txBody>
      </p:sp>
      <p:sp>
        <p:nvSpPr>
          <p:cNvPr id="3" name="Content Placeholder 2">
            <a:extLst>
              <a:ext uri="{FF2B5EF4-FFF2-40B4-BE49-F238E27FC236}">
                <a16:creationId xmlns:a16="http://schemas.microsoft.com/office/drawing/2014/main" id="{32DBE77E-430D-432E-B3E2-9A16A14265BB}"/>
              </a:ext>
            </a:extLst>
          </p:cNvPr>
          <p:cNvSpPr>
            <a:spLocks noGrp="1"/>
          </p:cNvSpPr>
          <p:nvPr>
            <p:ph idx="1"/>
          </p:nvPr>
        </p:nvSpPr>
        <p:spPr/>
        <p:txBody>
          <a:bodyPr/>
          <a:lstStyle/>
          <a:p>
            <a:r>
              <a:rPr lang="en-GB" dirty="0"/>
              <a:t>What Is it ?</a:t>
            </a:r>
          </a:p>
          <a:p>
            <a:pPr lvl="1"/>
            <a:r>
              <a:rPr lang="en-GB" dirty="0"/>
              <a:t>refers to a vast set of tools for understanding data.</a:t>
            </a:r>
          </a:p>
          <a:p>
            <a:pPr lvl="1"/>
            <a:r>
              <a:rPr lang="en-GB" dirty="0"/>
              <a:t>Classified as supervised or unsupervised </a:t>
            </a:r>
          </a:p>
          <a:p>
            <a:pPr lvl="1"/>
            <a:r>
              <a:rPr lang="en-GB" b="1" dirty="0"/>
              <a:t>Supervised</a:t>
            </a:r>
            <a:r>
              <a:rPr lang="en-GB" dirty="0"/>
              <a:t> involves building statistical models for predicting output using one or more inputs e.g.  </a:t>
            </a:r>
            <a:r>
              <a:rPr lang="en-GB" b="1" dirty="0"/>
              <a:t>Regression models </a:t>
            </a:r>
            <a:r>
              <a:rPr lang="en-GB" dirty="0"/>
              <a:t>– wages vs age ,</a:t>
            </a:r>
            <a:r>
              <a:rPr lang="en-GB" dirty="0" err="1"/>
              <a:t>edu</a:t>
            </a:r>
            <a:r>
              <a:rPr lang="en-GB" dirty="0"/>
              <a:t>, </a:t>
            </a:r>
            <a:r>
              <a:rPr lang="en-GB" dirty="0" err="1"/>
              <a:t>yr</a:t>
            </a:r>
            <a:r>
              <a:rPr lang="en-GB" dirty="0"/>
              <a:t> in company. Predicting a continuous or quantitative output value </a:t>
            </a:r>
          </a:p>
          <a:p>
            <a:pPr lvl="1"/>
            <a:r>
              <a:rPr lang="en-GB" b="1" dirty="0"/>
              <a:t>Unsupervised </a:t>
            </a:r>
            <a:r>
              <a:rPr lang="en-GB" dirty="0"/>
              <a:t>has inputs but no supervising outputs (learn from relationships and structure from such data)</a:t>
            </a:r>
          </a:p>
        </p:txBody>
      </p:sp>
      <p:sp>
        <p:nvSpPr>
          <p:cNvPr id="4" name="Footer Placeholder 3">
            <a:extLst>
              <a:ext uri="{FF2B5EF4-FFF2-40B4-BE49-F238E27FC236}">
                <a16:creationId xmlns:a16="http://schemas.microsoft.com/office/drawing/2014/main" id="{E6B033F6-8458-4B27-AF0A-36C2CDD60CF1}"/>
              </a:ext>
            </a:extLst>
          </p:cNvPr>
          <p:cNvSpPr>
            <a:spLocks noGrp="1"/>
          </p:cNvSpPr>
          <p:nvPr>
            <p:ph type="ftr" sz="quarter" idx="11"/>
          </p:nvPr>
        </p:nvSpPr>
        <p:spPr/>
        <p:txBody>
          <a:bodyPr/>
          <a:lstStyle/>
          <a:p>
            <a:r>
              <a:rPr lang="en-GB"/>
              <a:t>Ann Thapar 2020</a:t>
            </a:r>
          </a:p>
        </p:txBody>
      </p:sp>
      <p:sp>
        <p:nvSpPr>
          <p:cNvPr id="5" name="Slide Number Placeholder 4">
            <a:extLst>
              <a:ext uri="{FF2B5EF4-FFF2-40B4-BE49-F238E27FC236}">
                <a16:creationId xmlns:a16="http://schemas.microsoft.com/office/drawing/2014/main" id="{CAF1B28E-5B33-4A88-B093-D7E8D8C6B63A}"/>
              </a:ext>
            </a:extLst>
          </p:cNvPr>
          <p:cNvSpPr>
            <a:spLocks noGrp="1"/>
          </p:cNvSpPr>
          <p:nvPr>
            <p:ph type="sldNum" sz="quarter" idx="12"/>
          </p:nvPr>
        </p:nvSpPr>
        <p:spPr/>
        <p:txBody>
          <a:bodyPr/>
          <a:lstStyle/>
          <a:p>
            <a:fld id="{23C25B04-298F-4179-8CF8-2D9B9EFCE686}" type="slidenum">
              <a:rPr lang="en-GB" smtClean="0"/>
              <a:t>4</a:t>
            </a:fld>
            <a:endParaRPr lang="en-GB"/>
          </a:p>
        </p:txBody>
      </p:sp>
    </p:spTree>
    <p:extLst>
      <p:ext uri="{BB962C8B-B14F-4D97-AF65-F5344CB8AC3E}">
        <p14:creationId xmlns:p14="http://schemas.microsoft.com/office/powerpoint/2010/main" val="26346733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FE0CC-5ECF-4944-8B7B-47FB806F9ADB}"/>
              </a:ext>
            </a:extLst>
          </p:cNvPr>
          <p:cNvSpPr>
            <a:spLocks noGrp="1"/>
          </p:cNvSpPr>
          <p:nvPr>
            <p:ph type="title"/>
          </p:nvPr>
        </p:nvSpPr>
        <p:spPr/>
        <p:txBody>
          <a:bodyPr>
            <a:noAutofit/>
          </a:bodyPr>
          <a:lstStyle/>
          <a:p>
            <a:r>
              <a:rPr lang="en-GB" sz="2800" b="1" dirty="0"/>
              <a:t>Stock Market Data</a:t>
            </a:r>
            <a:br>
              <a:rPr lang="en-GB" sz="2800" dirty="0"/>
            </a:br>
            <a:r>
              <a:rPr lang="en-GB" sz="2800" dirty="0"/>
              <a:t>E.g. Classification problem. Several methods can lead to correct prediction of direction of the market movement at least 60% of the time</a:t>
            </a:r>
          </a:p>
        </p:txBody>
      </p:sp>
      <p:pic>
        <p:nvPicPr>
          <p:cNvPr id="6" name="Content Placeholder 5">
            <a:extLst>
              <a:ext uri="{FF2B5EF4-FFF2-40B4-BE49-F238E27FC236}">
                <a16:creationId xmlns:a16="http://schemas.microsoft.com/office/drawing/2014/main" id="{E371D2B3-AA39-43E8-9A2C-488968CCC372}"/>
              </a:ext>
            </a:extLst>
          </p:cNvPr>
          <p:cNvPicPr>
            <a:picLocks noGrp="1" noChangeAspect="1"/>
          </p:cNvPicPr>
          <p:nvPr>
            <p:ph idx="1"/>
          </p:nvPr>
        </p:nvPicPr>
        <p:blipFill>
          <a:blip r:embed="rId3"/>
          <a:stretch>
            <a:fillRect/>
          </a:stretch>
        </p:blipFill>
        <p:spPr>
          <a:xfrm>
            <a:off x="1845869" y="1954213"/>
            <a:ext cx="8597099" cy="4222750"/>
          </a:xfrm>
          <a:prstGeom prst="rect">
            <a:avLst/>
          </a:prstGeom>
        </p:spPr>
      </p:pic>
      <p:sp>
        <p:nvSpPr>
          <p:cNvPr id="4" name="Footer Placeholder 3">
            <a:extLst>
              <a:ext uri="{FF2B5EF4-FFF2-40B4-BE49-F238E27FC236}">
                <a16:creationId xmlns:a16="http://schemas.microsoft.com/office/drawing/2014/main" id="{C9479D84-DF0A-40F9-81AB-3D1DA56E6C52}"/>
              </a:ext>
            </a:extLst>
          </p:cNvPr>
          <p:cNvSpPr>
            <a:spLocks noGrp="1"/>
          </p:cNvSpPr>
          <p:nvPr>
            <p:ph type="ftr" sz="quarter" idx="11"/>
          </p:nvPr>
        </p:nvSpPr>
        <p:spPr/>
        <p:txBody>
          <a:bodyPr/>
          <a:lstStyle/>
          <a:p>
            <a:r>
              <a:rPr lang="en-GB"/>
              <a:t>Ann Thapar 2020</a:t>
            </a:r>
          </a:p>
        </p:txBody>
      </p:sp>
      <p:sp>
        <p:nvSpPr>
          <p:cNvPr id="5" name="Slide Number Placeholder 4">
            <a:extLst>
              <a:ext uri="{FF2B5EF4-FFF2-40B4-BE49-F238E27FC236}">
                <a16:creationId xmlns:a16="http://schemas.microsoft.com/office/drawing/2014/main" id="{7C215DFD-014C-4CD2-A699-BB2B77ED5B68}"/>
              </a:ext>
            </a:extLst>
          </p:cNvPr>
          <p:cNvSpPr>
            <a:spLocks noGrp="1"/>
          </p:cNvSpPr>
          <p:nvPr>
            <p:ph type="sldNum" sz="quarter" idx="12"/>
          </p:nvPr>
        </p:nvSpPr>
        <p:spPr/>
        <p:txBody>
          <a:bodyPr/>
          <a:lstStyle/>
          <a:p>
            <a:fld id="{23C25B04-298F-4179-8CF8-2D9B9EFCE686}" type="slidenum">
              <a:rPr lang="en-GB" smtClean="0"/>
              <a:t>5</a:t>
            </a:fld>
            <a:endParaRPr lang="en-GB"/>
          </a:p>
        </p:txBody>
      </p:sp>
    </p:spTree>
    <p:extLst>
      <p:ext uri="{BB962C8B-B14F-4D97-AF65-F5344CB8AC3E}">
        <p14:creationId xmlns:p14="http://schemas.microsoft.com/office/powerpoint/2010/main" val="1885851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021ADB-6686-417A-9106-842AA789039A}"/>
              </a:ext>
            </a:extLst>
          </p:cNvPr>
          <p:cNvSpPr>
            <a:spLocks noGrp="1"/>
          </p:cNvSpPr>
          <p:nvPr>
            <p:ph type="title"/>
          </p:nvPr>
        </p:nvSpPr>
        <p:spPr/>
        <p:txBody>
          <a:bodyPr/>
          <a:lstStyle/>
          <a:p>
            <a:r>
              <a:rPr lang="en-GB" b="1" dirty="0"/>
              <a:t>Quadratic discriminant analysis </a:t>
            </a:r>
            <a:endParaRPr lang="en-GB" dirty="0"/>
          </a:p>
        </p:txBody>
      </p:sp>
      <p:pic>
        <p:nvPicPr>
          <p:cNvPr id="6" name="Content Placeholder 5">
            <a:extLst>
              <a:ext uri="{FF2B5EF4-FFF2-40B4-BE49-F238E27FC236}">
                <a16:creationId xmlns:a16="http://schemas.microsoft.com/office/drawing/2014/main" id="{CCE63FCF-BBB3-42E1-84DD-99C3325972EA}"/>
              </a:ext>
            </a:extLst>
          </p:cNvPr>
          <p:cNvPicPr>
            <a:picLocks noGrp="1" noChangeAspect="1"/>
          </p:cNvPicPr>
          <p:nvPr>
            <p:ph idx="1"/>
          </p:nvPr>
        </p:nvPicPr>
        <p:blipFill>
          <a:blip r:embed="rId3"/>
          <a:stretch>
            <a:fillRect/>
          </a:stretch>
        </p:blipFill>
        <p:spPr>
          <a:xfrm>
            <a:off x="1828801" y="1825625"/>
            <a:ext cx="7834744" cy="4351338"/>
          </a:xfrm>
          <a:prstGeom prst="rect">
            <a:avLst/>
          </a:prstGeom>
        </p:spPr>
      </p:pic>
      <p:sp>
        <p:nvSpPr>
          <p:cNvPr id="4" name="Footer Placeholder 3">
            <a:extLst>
              <a:ext uri="{FF2B5EF4-FFF2-40B4-BE49-F238E27FC236}">
                <a16:creationId xmlns:a16="http://schemas.microsoft.com/office/drawing/2014/main" id="{AD7C0CF2-3BDB-4197-93CB-2F83627794EA}"/>
              </a:ext>
            </a:extLst>
          </p:cNvPr>
          <p:cNvSpPr>
            <a:spLocks noGrp="1"/>
          </p:cNvSpPr>
          <p:nvPr>
            <p:ph type="ftr" sz="quarter" idx="11"/>
          </p:nvPr>
        </p:nvSpPr>
        <p:spPr/>
        <p:txBody>
          <a:bodyPr/>
          <a:lstStyle/>
          <a:p>
            <a:r>
              <a:rPr lang="en-GB"/>
              <a:t>Ann Thapar 2020</a:t>
            </a:r>
          </a:p>
        </p:txBody>
      </p:sp>
      <p:sp>
        <p:nvSpPr>
          <p:cNvPr id="5" name="Slide Number Placeholder 4">
            <a:extLst>
              <a:ext uri="{FF2B5EF4-FFF2-40B4-BE49-F238E27FC236}">
                <a16:creationId xmlns:a16="http://schemas.microsoft.com/office/drawing/2014/main" id="{14E67A07-E7B8-481B-8BB0-701F32507618}"/>
              </a:ext>
            </a:extLst>
          </p:cNvPr>
          <p:cNvSpPr>
            <a:spLocks noGrp="1"/>
          </p:cNvSpPr>
          <p:nvPr>
            <p:ph type="sldNum" sz="quarter" idx="12"/>
          </p:nvPr>
        </p:nvSpPr>
        <p:spPr/>
        <p:txBody>
          <a:bodyPr/>
          <a:lstStyle/>
          <a:p>
            <a:fld id="{23C25B04-298F-4179-8CF8-2D9B9EFCE686}" type="slidenum">
              <a:rPr lang="en-GB" smtClean="0"/>
              <a:t>6</a:t>
            </a:fld>
            <a:endParaRPr lang="en-GB"/>
          </a:p>
        </p:txBody>
      </p:sp>
    </p:spTree>
    <p:extLst>
      <p:ext uri="{BB962C8B-B14F-4D97-AF65-F5344CB8AC3E}">
        <p14:creationId xmlns:p14="http://schemas.microsoft.com/office/powerpoint/2010/main" val="22875578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B7F0F-1B2F-4FEA-A03E-D5D16C48A34B}"/>
              </a:ext>
            </a:extLst>
          </p:cNvPr>
          <p:cNvSpPr>
            <a:spLocks noGrp="1"/>
          </p:cNvSpPr>
          <p:nvPr>
            <p:ph type="title"/>
          </p:nvPr>
        </p:nvSpPr>
        <p:spPr/>
        <p:txBody>
          <a:bodyPr/>
          <a:lstStyle/>
          <a:p>
            <a:r>
              <a:rPr lang="en-GB" dirty="0"/>
              <a:t>Clustering Methods</a:t>
            </a:r>
          </a:p>
        </p:txBody>
      </p:sp>
      <p:sp>
        <p:nvSpPr>
          <p:cNvPr id="3" name="Content Placeholder 2">
            <a:extLst>
              <a:ext uri="{FF2B5EF4-FFF2-40B4-BE49-F238E27FC236}">
                <a16:creationId xmlns:a16="http://schemas.microsoft.com/office/drawing/2014/main" id="{DD2937BC-2920-4E9B-BBF4-C6984D170429}"/>
              </a:ext>
            </a:extLst>
          </p:cNvPr>
          <p:cNvSpPr>
            <a:spLocks noGrp="1"/>
          </p:cNvSpPr>
          <p:nvPr>
            <p:ph idx="1"/>
          </p:nvPr>
        </p:nvSpPr>
        <p:spPr/>
        <p:txBody>
          <a:bodyPr/>
          <a:lstStyle/>
          <a:p>
            <a:r>
              <a:rPr lang="en-GB" dirty="0"/>
              <a:t>Here we may only have input variables </a:t>
            </a:r>
          </a:p>
          <a:p>
            <a:pPr lvl="1"/>
            <a:r>
              <a:rPr lang="en-GB" dirty="0"/>
              <a:t>e.g.  In marketing we may have demographic information potential customers wish to understand which type of custom customers are similar to each other why grouping individuals according to their observed characteristics this is known as clustering problem note we are not trying to predict an output variable – just to identify ‘clusters’</a:t>
            </a:r>
          </a:p>
          <a:p>
            <a:r>
              <a:rPr lang="en-GB" dirty="0"/>
              <a:t>We are interested in determining whether there are groups or clusters based on their measurements characteristics _ Ch 10.</a:t>
            </a:r>
          </a:p>
          <a:p>
            <a:r>
              <a:rPr lang="en-GB" dirty="0"/>
              <a:t>One technique commonly used is called </a:t>
            </a:r>
            <a:r>
              <a:rPr lang="en-GB" b="1" dirty="0"/>
              <a:t>Principle Component Analysis</a:t>
            </a:r>
            <a:r>
              <a:rPr lang="en-GB" dirty="0"/>
              <a:t>   </a:t>
            </a:r>
          </a:p>
        </p:txBody>
      </p:sp>
      <p:sp>
        <p:nvSpPr>
          <p:cNvPr id="4" name="Footer Placeholder 3">
            <a:extLst>
              <a:ext uri="{FF2B5EF4-FFF2-40B4-BE49-F238E27FC236}">
                <a16:creationId xmlns:a16="http://schemas.microsoft.com/office/drawing/2014/main" id="{35786560-5EB8-4AB1-937F-F6E0DC69DA25}"/>
              </a:ext>
            </a:extLst>
          </p:cNvPr>
          <p:cNvSpPr>
            <a:spLocks noGrp="1"/>
          </p:cNvSpPr>
          <p:nvPr>
            <p:ph type="ftr" sz="quarter" idx="11"/>
          </p:nvPr>
        </p:nvSpPr>
        <p:spPr/>
        <p:txBody>
          <a:bodyPr/>
          <a:lstStyle/>
          <a:p>
            <a:r>
              <a:rPr lang="en-GB"/>
              <a:t>Ann Thapar 2020</a:t>
            </a:r>
          </a:p>
        </p:txBody>
      </p:sp>
      <p:sp>
        <p:nvSpPr>
          <p:cNvPr id="5" name="Slide Number Placeholder 4">
            <a:extLst>
              <a:ext uri="{FF2B5EF4-FFF2-40B4-BE49-F238E27FC236}">
                <a16:creationId xmlns:a16="http://schemas.microsoft.com/office/drawing/2014/main" id="{86D94973-D94E-49B7-96E8-8D061D37F13C}"/>
              </a:ext>
            </a:extLst>
          </p:cNvPr>
          <p:cNvSpPr>
            <a:spLocks noGrp="1"/>
          </p:cNvSpPr>
          <p:nvPr>
            <p:ph type="sldNum" sz="quarter" idx="12"/>
          </p:nvPr>
        </p:nvSpPr>
        <p:spPr/>
        <p:txBody>
          <a:bodyPr/>
          <a:lstStyle/>
          <a:p>
            <a:fld id="{23C25B04-298F-4179-8CF8-2D9B9EFCE686}" type="slidenum">
              <a:rPr lang="en-GB" smtClean="0"/>
              <a:t>7</a:t>
            </a:fld>
            <a:endParaRPr lang="en-GB"/>
          </a:p>
        </p:txBody>
      </p:sp>
    </p:spTree>
    <p:extLst>
      <p:ext uri="{BB962C8B-B14F-4D97-AF65-F5344CB8AC3E}">
        <p14:creationId xmlns:p14="http://schemas.microsoft.com/office/powerpoint/2010/main" val="20048661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97F5B-8C8F-42BB-B7AC-909F60DBDA59}"/>
              </a:ext>
            </a:extLst>
          </p:cNvPr>
          <p:cNvSpPr>
            <a:spLocks noGrp="1"/>
          </p:cNvSpPr>
          <p:nvPr>
            <p:ph type="title"/>
          </p:nvPr>
        </p:nvSpPr>
        <p:spPr/>
        <p:txBody>
          <a:bodyPr/>
          <a:lstStyle/>
          <a:p>
            <a:r>
              <a:rPr lang="en-GB" dirty="0"/>
              <a:t>Clustering method diagram</a:t>
            </a:r>
          </a:p>
        </p:txBody>
      </p:sp>
      <p:pic>
        <p:nvPicPr>
          <p:cNvPr id="6" name="Content Placeholder 5">
            <a:extLst>
              <a:ext uri="{FF2B5EF4-FFF2-40B4-BE49-F238E27FC236}">
                <a16:creationId xmlns:a16="http://schemas.microsoft.com/office/drawing/2014/main" id="{C403D7A9-9654-49B0-B546-3BF410E334B3}"/>
              </a:ext>
            </a:extLst>
          </p:cNvPr>
          <p:cNvPicPr>
            <a:picLocks noGrp="1" noChangeAspect="1"/>
          </p:cNvPicPr>
          <p:nvPr>
            <p:ph idx="1"/>
          </p:nvPr>
        </p:nvPicPr>
        <p:blipFill>
          <a:blip r:embed="rId2"/>
          <a:stretch>
            <a:fillRect/>
          </a:stretch>
        </p:blipFill>
        <p:spPr>
          <a:xfrm>
            <a:off x="2826327" y="1895019"/>
            <a:ext cx="6123709" cy="4257000"/>
          </a:xfrm>
          <a:prstGeom prst="rect">
            <a:avLst/>
          </a:prstGeom>
        </p:spPr>
      </p:pic>
      <p:sp>
        <p:nvSpPr>
          <p:cNvPr id="4" name="Footer Placeholder 3">
            <a:extLst>
              <a:ext uri="{FF2B5EF4-FFF2-40B4-BE49-F238E27FC236}">
                <a16:creationId xmlns:a16="http://schemas.microsoft.com/office/drawing/2014/main" id="{8BCEB57E-1FD3-4D23-A096-EEF76EEFFDC8}"/>
              </a:ext>
            </a:extLst>
          </p:cNvPr>
          <p:cNvSpPr>
            <a:spLocks noGrp="1"/>
          </p:cNvSpPr>
          <p:nvPr>
            <p:ph type="ftr" sz="quarter" idx="11"/>
          </p:nvPr>
        </p:nvSpPr>
        <p:spPr/>
        <p:txBody>
          <a:bodyPr/>
          <a:lstStyle/>
          <a:p>
            <a:r>
              <a:rPr lang="en-GB"/>
              <a:t>Ann Thapar 2020</a:t>
            </a:r>
          </a:p>
        </p:txBody>
      </p:sp>
      <p:sp>
        <p:nvSpPr>
          <p:cNvPr id="5" name="Slide Number Placeholder 4">
            <a:extLst>
              <a:ext uri="{FF2B5EF4-FFF2-40B4-BE49-F238E27FC236}">
                <a16:creationId xmlns:a16="http://schemas.microsoft.com/office/drawing/2014/main" id="{6B3A33F7-3A2B-4C3D-90F1-455A6562FCE8}"/>
              </a:ext>
            </a:extLst>
          </p:cNvPr>
          <p:cNvSpPr>
            <a:spLocks noGrp="1"/>
          </p:cNvSpPr>
          <p:nvPr>
            <p:ph type="sldNum" sz="quarter" idx="12"/>
          </p:nvPr>
        </p:nvSpPr>
        <p:spPr/>
        <p:txBody>
          <a:bodyPr/>
          <a:lstStyle/>
          <a:p>
            <a:fld id="{23C25B04-298F-4179-8CF8-2D9B9EFCE686}" type="slidenum">
              <a:rPr lang="en-GB" smtClean="0"/>
              <a:t>8</a:t>
            </a:fld>
            <a:endParaRPr lang="en-GB"/>
          </a:p>
        </p:txBody>
      </p:sp>
    </p:spTree>
    <p:extLst>
      <p:ext uri="{BB962C8B-B14F-4D97-AF65-F5344CB8AC3E}">
        <p14:creationId xmlns:p14="http://schemas.microsoft.com/office/powerpoint/2010/main" val="23564330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68B03-5E3E-4B89-A7ED-CBBFE1A87763}"/>
              </a:ext>
            </a:extLst>
          </p:cNvPr>
          <p:cNvSpPr>
            <a:spLocks noGrp="1"/>
          </p:cNvSpPr>
          <p:nvPr>
            <p:ph type="title"/>
          </p:nvPr>
        </p:nvSpPr>
        <p:spPr/>
        <p:txBody>
          <a:bodyPr/>
          <a:lstStyle/>
          <a:p>
            <a:r>
              <a:rPr lang="en-GB" dirty="0"/>
              <a:t>Predicting Qualitative values</a:t>
            </a:r>
          </a:p>
        </p:txBody>
      </p:sp>
      <p:sp>
        <p:nvSpPr>
          <p:cNvPr id="3" name="Content Placeholder 2">
            <a:extLst>
              <a:ext uri="{FF2B5EF4-FFF2-40B4-BE49-F238E27FC236}">
                <a16:creationId xmlns:a16="http://schemas.microsoft.com/office/drawing/2014/main" id="{31F6B521-FDBD-45A7-88D0-97590112E4EF}"/>
              </a:ext>
            </a:extLst>
          </p:cNvPr>
          <p:cNvSpPr>
            <a:spLocks noGrp="1"/>
          </p:cNvSpPr>
          <p:nvPr>
            <p:ph idx="1"/>
          </p:nvPr>
        </p:nvSpPr>
        <p:spPr/>
        <p:txBody>
          <a:bodyPr>
            <a:normAutofit/>
          </a:bodyPr>
          <a:lstStyle/>
          <a:p>
            <a:pPr marL="457200" lvl="1" indent="0">
              <a:buNone/>
            </a:pPr>
            <a:r>
              <a:rPr lang="en-GB" b="1" u="sng" dirty="0">
                <a:latin typeface="Arial" panose="020B0604020202020204" pitchFamily="34" charset="0"/>
                <a:cs typeface="Arial" panose="020B0604020202020204" pitchFamily="34" charset="0"/>
              </a:rPr>
              <a:t>Linear Discriminant analysis </a:t>
            </a:r>
            <a:r>
              <a:rPr lang="en-GB" b="1" dirty="0">
                <a:latin typeface="Arial" panose="020B0604020202020204" pitchFamily="34" charset="0"/>
                <a:cs typeface="Arial" panose="020B0604020202020204" pitchFamily="34" charset="0"/>
              </a:rPr>
              <a:t>or an alternative approach is </a:t>
            </a:r>
            <a:r>
              <a:rPr lang="en-GB" b="1" u="sng" dirty="0">
                <a:latin typeface="Arial" panose="020B0604020202020204" pitchFamily="34" charset="0"/>
                <a:cs typeface="Arial" panose="020B0604020202020204" pitchFamily="34" charset="0"/>
              </a:rPr>
              <a:t>Logistic regression</a:t>
            </a:r>
          </a:p>
          <a:p>
            <a:pPr marL="0" indent="0">
              <a:buNone/>
            </a:pPr>
            <a:endParaRPr lang="en-GB" sz="2400" b="1" dirty="0">
              <a:latin typeface="Arial" panose="020B0604020202020204" pitchFamily="34" charset="0"/>
              <a:cs typeface="Arial" panose="020B0604020202020204" pitchFamily="34" charset="0"/>
            </a:endParaRPr>
          </a:p>
          <a:p>
            <a:pPr lvl="1"/>
            <a:r>
              <a:rPr lang="en-GB" sz="2000" b="1" dirty="0">
                <a:latin typeface="Arial" panose="020B0604020202020204" pitchFamily="34" charset="0"/>
                <a:cs typeface="Arial" panose="020B0604020202020204" pitchFamily="34" charset="0"/>
              </a:rPr>
              <a:t>Since 1986 Machine learning and other disciplines has resulted in statistical learning emerging as a new subfield in statistics</a:t>
            </a:r>
          </a:p>
          <a:p>
            <a:pPr marL="457200" lvl="1" indent="0">
              <a:buNone/>
            </a:pPr>
            <a:endParaRPr lang="en-GB" sz="2000" b="1" dirty="0">
              <a:latin typeface="Arial" panose="020B0604020202020204" pitchFamily="34" charset="0"/>
              <a:cs typeface="Arial" panose="020B0604020202020204" pitchFamily="34" charset="0"/>
            </a:endParaRPr>
          </a:p>
          <a:p>
            <a:pPr lvl="1"/>
            <a:r>
              <a:rPr lang="en-GB" sz="2000" b="1" dirty="0">
                <a:latin typeface="Arial" panose="020B0604020202020204" pitchFamily="34" charset="0"/>
                <a:cs typeface="Arial" panose="020B0604020202020204" pitchFamily="34" charset="0"/>
              </a:rPr>
              <a:t>Focused on Supervised and unsupervised modelling and prediction.</a:t>
            </a:r>
          </a:p>
          <a:p>
            <a:pPr lvl="1"/>
            <a:endParaRPr lang="en-GB" sz="2000" b="1" dirty="0">
              <a:latin typeface="Arial" panose="020B0604020202020204" pitchFamily="34" charset="0"/>
              <a:cs typeface="Arial" panose="020B0604020202020204" pitchFamily="34" charset="0"/>
            </a:endParaRPr>
          </a:p>
          <a:p>
            <a:pPr lvl="1"/>
            <a:r>
              <a:rPr lang="en-GB" sz="2000" b="1" dirty="0">
                <a:latin typeface="Arial" panose="020B0604020202020204" pitchFamily="34" charset="0"/>
                <a:cs typeface="Arial" panose="020B0604020202020204" pitchFamily="34" charset="0"/>
              </a:rPr>
              <a:t>In recent years progress in statistical learning has been marked by the increasing availability of powerful and relatively user friendly software such as ‘R’ system. This has the potential to transform the field from a set of techniques used and developed by statisticians and computer scientists into essential toolkit for a much broader community </a:t>
            </a:r>
          </a:p>
        </p:txBody>
      </p:sp>
      <p:sp>
        <p:nvSpPr>
          <p:cNvPr id="4" name="Footer Placeholder 3">
            <a:extLst>
              <a:ext uri="{FF2B5EF4-FFF2-40B4-BE49-F238E27FC236}">
                <a16:creationId xmlns:a16="http://schemas.microsoft.com/office/drawing/2014/main" id="{3ED2DE62-5DA2-40A1-B4D4-3C2C1837111F}"/>
              </a:ext>
            </a:extLst>
          </p:cNvPr>
          <p:cNvSpPr>
            <a:spLocks noGrp="1"/>
          </p:cNvSpPr>
          <p:nvPr>
            <p:ph type="ftr" sz="quarter" idx="11"/>
          </p:nvPr>
        </p:nvSpPr>
        <p:spPr/>
        <p:txBody>
          <a:bodyPr/>
          <a:lstStyle/>
          <a:p>
            <a:r>
              <a:rPr lang="en-GB"/>
              <a:t>Ann Thapar 2020</a:t>
            </a:r>
          </a:p>
        </p:txBody>
      </p:sp>
      <p:sp>
        <p:nvSpPr>
          <p:cNvPr id="5" name="Slide Number Placeholder 4">
            <a:extLst>
              <a:ext uri="{FF2B5EF4-FFF2-40B4-BE49-F238E27FC236}">
                <a16:creationId xmlns:a16="http://schemas.microsoft.com/office/drawing/2014/main" id="{A7619D5F-A126-43B8-A787-BC39F001239E}"/>
              </a:ext>
            </a:extLst>
          </p:cNvPr>
          <p:cNvSpPr>
            <a:spLocks noGrp="1"/>
          </p:cNvSpPr>
          <p:nvPr>
            <p:ph type="sldNum" sz="quarter" idx="12"/>
          </p:nvPr>
        </p:nvSpPr>
        <p:spPr/>
        <p:txBody>
          <a:bodyPr/>
          <a:lstStyle/>
          <a:p>
            <a:fld id="{23C25B04-298F-4179-8CF8-2D9B9EFCE686}" type="slidenum">
              <a:rPr lang="en-GB" smtClean="0"/>
              <a:t>9</a:t>
            </a:fld>
            <a:endParaRPr lang="en-GB"/>
          </a:p>
        </p:txBody>
      </p:sp>
    </p:spTree>
    <p:extLst>
      <p:ext uri="{BB962C8B-B14F-4D97-AF65-F5344CB8AC3E}">
        <p14:creationId xmlns:p14="http://schemas.microsoft.com/office/powerpoint/2010/main" val="6035078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172</TotalTime>
  <Words>2107</Words>
  <Application>Microsoft Office PowerPoint</Application>
  <PresentationFormat>Widescreen</PresentationFormat>
  <Paragraphs>233</Paragraphs>
  <Slides>30</Slides>
  <Notes>16</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30</vt:i4>
      </vt:variant>
    </vt:vector>
  </HeadingPairs>
  <TitlesOfParts>
    <vt:vector size="36" baseType="lpstr">
      <vt:lpstr>Arial</vt:lpstr>
      <vt:lpstr>Calibri</vt:lpstr>
      <vt:lpstr>Calibri Light</vt:lpstr>
      <vt:lpstr>Cambria Math</vt:lpstr>
      <vt:lpstr>Office Theme</vt:lpstr>
      <vt:lpstr>Acrobat Document</vt:lpstr>
      <vt:lpstr>PowerPoint Presentation</vt:lpstr>
      <vt:lpstr>Materials used in this module</vt:lpstr>
      <vt:lpstr>Assumption of students abilities</vt:lpstr>
      <vt:lpstr>Statistical learning</vt:lpstr>
      <vt:lpstr>Stock Market Data E.g. Classification problem. Several methods can lead to correct prediction of direction of the market movement at least 60% of the time</vt:lpstr>
      <vt:lpstr>Quadratic discriminant analysis </vt:lpstr>
      <vt:lpstr>Clustering Methods</vt:lpstr>
      <vt:lpstr>Clustering method diagram</vt:lpstr>
      <vt:lpstr>Predicting Qualitative values</vt:lpstr>
      <vt:lpstr>What is Statistical Learning</vt:lpstr>
      <vt:lpstr>Simple relationships Income vs Education - Regression </vt:lpstr>
      <vt:lpstr>Chapter 2 of core text bk Why estimate f?  1. Prediction 2. Inference  </vt:lpstr>
      <vt:lpstr>Errors in predictions</vt:lpstr>
      <vt:lpstr>1. Prediction errors  Our Aim is to minimise the Reducible error</vt:lpstr>
      <vt:lpstr>Inference Only interested in understanding the way the dependent variable Y is affected as X1… Xp changes </vt:lpstr>
      <vt:lpstr>What is our goal ? Prediction or Inference or both?</vt:lpstr>
      <vt:lpstr>Using the data set ‘Income2.xls ‘ in excel </vt:lpstr>
      <vt:lpstr>10 minutes break</vt:lpstr>
      <vt:lpstr>Supervised Verse Unsupervised Learning</vt:lpstr>
      <vt:lpstr>Lecture 1 Bite 2 continued</vt:lpstr>
      <vt:lpstr>Inference vs Predictions</vt:lpstr>
      <vt:lpstr>How do we estimate f</vt:lpstr>
      <vt:lpstr> Parametric Methods    2  step model-based approach  </vt:lpstr>
      <vt:lpstr>Output from spss Income=β_0+β_1 Education + β_2 Seniority Income = -50.08 + 5.89Education + 0.173 Seniority   </vt:lpstr>
      <vt:lpstr>Income data is fitted to a linear equation. observations are displayed in red. Slightly less positive relationship between seniority and income. Model is fitted using the line of best fit (least square method)</vt:lpstr>
      <vt:lpstr>Using SPSS or Excel Build this model</vt:lpstr>
      <vt:lpstr>Non- Parametric Methods.</vt:lpstr>
      <vt:lpstr>A rough thin spline fit to the Income data This fit makes zero errors on the training data.</vt:lpstr>
      <vt:lpstr>Trade-off  Between flexibility and interpretability, using different statistical methods. </vt:lpstr>
      <vt:lpstr>Lecture 1 Bite 2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Ann Thapar</dc:creator>
  <cp:lastModifiedBy>Ann Thapar</cp:lastModifiedBy>
  <cp:revision>18</cp:revision>
  <dcterms:created xsi:type="dcterms:W3CDTF">2020-09-19T15:37:44Z</dcterms:created>
  <dcterms:modified xsi:type="dcterms:W3CDTF">2021-09-27T22:10:56Z</dcterms:modified>
</cp:coreProperties>
</file>