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96" r:id="rId2"/>
    <p:sldId id="257" r:id="rId3"/>
    <p:sldId id="260" r:id="rId4"/>
    <p:sldId id="258" r:id="rId5"/>
    <p:sldId id="259" r:id="rId6"/>
    <p:sldId id="261" r:id="rId7"/>
    <p:sldId id="262" r:id="rId8"/>
    <p:sldId id="263" r:id="rId9"/>
    <p:sldId id="264" r:id="rId10"/>
    <p:sldId id="265" r:id="rId11"/>
    <p:sldId id="397" r:id="rId12"/>
    <p:sldId id="266" r:id="rId13"/>
    <p:sldId id="267" r:id="rId14"/>
    <p:sldId id="269" r:id="rId15"/>
    <p:sldId id="268" r:id="rId16"/>
    <p:sldId id="398" r:id="rId17"/>
    <p:sldId id="337" r:id="rId18"/>
    <p:sldId id="399" r:id="rId19"/>
    <p:sldId id="400" r:id="rId20"/>
    <p:sldId id="401" r:id="rId21"/>
    <p:sldId id="402" r:id="rId22"/>
    <p:sldId id="299" r:id="rId23"/>
    <p:sldId id="338" r:id="rId24"/>
    <p:sldId id="292" r:id="rId25"/>
    <p:sldId id="339" r:id="rId26"/>
    <p:sldId id="340" r:id="rId27"/>
    <p:sldId id="341" r:id="rId28"/>
    <p:sldId id="343" r:id="rId29"/>
    <p:sldId id="275" r:id="rId30"/>
    <p:sldId id="276" r:id="rId31"/>
    <p:sldId id="277" r:id="rId32"/>
    <p:sldId id="278" r:id="rId33"/>
    <p:sldId id="280" r:id="rId34"/>
    <p:sldId id="281" r:id="rId35"/>
    <p:sldId id="283" r:id="rId36"/>
    <p:sldId id="284" r:id="rId37"/>
    <p:sldId id="286" r:id="rId38"/>
    <p:sldId id="287" r:id="rId39"/>
    <p:sldId id="289" r:id="rId40"/>
    <p:sldId id="342" r:id="rId41"/>
    <p:sldId id="403" r:id="rId42"/>
    <p:sldId id="307" r:id="rId43"/>
    <p:sldId id="308" r:id="rId44"/>
    <p:sldId id="404" r:id="rId45"/>
    <p:sldId id="310" r:id="rId46"/>
    <p:sldId id="311" r:id="rId47"/>
    <p:sldId id="314" r:id="rId48"/>
    <p:sldId id="315" r:id="rId49"/>
    <p:sldId id="316" r:id="rId50"/>
    <p:sldId id="317" r:id="rId51"/>
    <p:sldId id="318" r:id="rId52"/>
    <p:sldId id="319" r:id="rId53"/>
    <p:sldId id="405" r:id="rId54"/>
    <p:sldId id="406" r:id="rId55"/>
    <p:sldId id="350" r:id="rId56"/>
    <p:sldId id="407" r:id="rId57"/>
    <p:sldId id="323" r:id="rId58"/>
    <p:sldId id="324" r:id="rId59"/>
    <p:sldId id="348" r:id="rId60"/>
    <p:sldId id="325" r:id="rId61"/>
    <p:sldId id="329" r:id="rId62"/>
    <p:sldId id="330" r:id="rId63"/>
    <p:sldId id="349" r:id="rId64"/>
    <p:sldId id="332" r:id="rId65"/>
    <p:sldId id="333" r:id="rId66"/>
    <p:sldId id="408" r:id="rId67"/>
    <p:sldId id="409" r:id="rId68"/>
    <p:sldId id="29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uria\Desktop\BUSINESS%20ANALYTICS%20MOD\Week%201%20material\Advertising.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469816272965886E-2"/>
          <c:y val="2.5428331875182269E-2"/>
          <c:w val="0.88386351706036748"/>
          <c:h val="0.8416746864975212"/>
        </c:manualLayout>
      </c:layout>
      <c:scatterChart>
        <c:scatterStyle val="lineMarker"/>
        <c:varyColors val="0"/>
        <c:ser>
          <c:idx val="0"/>
          <c:order val="0"/>
          <c:tx>
            <c:strRef>
              <c:f>Sheet1!$B$1</c:f>
              <c:strCache>
                <c:ptCount val="1"/>
                <c:pt idx="0">
                  <c:v>Sales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Sheet1!$A$2:$A$201</c:f>
              <c:numCache>
                <c:formatCode>General</c:formatCode>
                <c:ptCount val="2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numCache>
            </c:numRef>
          </c:xVal>
          <c:yVal>
            <c:numRef>
              <c:f>Sheet1!$B$2:$B$201</c:f>
              <c:numCache>
                <c:formatCode>General</c:formatCode>
                <c:ptCount val="200"/>
                <c:pt idx="0">
                  <c:v>22.1</c:v>
                </c:pt>
                <c:pt idx="1">
                  <c:v>10.4</c:v>
                </c:pt>
                <c:pt idx="2">
                  <c:v>9.3000000000000007</c:v>
                </c:pt>
                <c:pt idx="3">
                  <c:v>18.5</c:v>
                </c:pt>
                <c:pt idx="4">
                  <c:v>12.9</c:v>
                </c:pt>
                <c:pt idx="5">
                  <c:v>7.2</c:v>
                </c:pt>
                <c:pt idx="6">
                  <c:v>11.8</c:v>
                </c:pt>
                <c:pt idx="7">
                  <c:v>13.2</c:v>
                </c:pt>
                <c:pt idx="8">
                  <c:v>4.8</c:v>
                </c:pt>
                <c:pt idx="9">
                  <c:v>10.6</c:v>
                </c:pt>
                <c:pt idx="10">
                  <c:v>8.6</c:v>
                </c:pt>
                <c:pt idx="11">
                  <c:v>17.399999999999999</c:v>
                </c:pt>
                <c:pt idx="12">
                  <c:v>9.1999999999999993</c:v>
                </c:pt>
                <c:pt idx="13">
                  <c:v>9.6999999999999993</c:v>
                </c:pt>
                <c:pt idx="14">
                  <c:v>19</c:v>
                </c:pt>
                <c:pt idx="15">
                  <c:v>22.4</c:v>
                </c:pt>
                <c:pt idx="16">
                  <c:v>12.5</c:v>
                </c:pt>
                <c:pt idx="17">
                  <c:v>24.4</c:v>
                </c:pt>
                <c:pt idx="18">
                  <c:v>11.3</c:v>
                </c:pt>
                <c:pt idx="19">
                  <c:v>14.6</c:v>
                </c:pt>
                <c:pt idx="20">
                  <c:v>18</c:v>
                </c:pt>
                <c:pt idx="21">
                  <c:v>12.5</c:v>
                </c:pt>
                <c:pt idx="22">
                  <c:v>5.6</c:v>
                </c:pt>
                <c:pt idx="23">
                  <c:v>15.5</c:v>
                </c:pt>
                <c:pt idx="24">
                  <c:v>9.6999999999999993</c:v>
                </c:pt>
                <c:pt idx="25">
                  <c:v>12</c:v>
                </c:pt>
                <c:pt idx="26">
                  <c:v>15</c:v>
                </c:pt>
                <c:pt idx="27">
                  <c:v>15.9</c:v>
                </c:pt>
                <c:pt idx="28">
                  <c:v>18.899999999999999</c:v>
                </c:pt>
                <c:pt idx="29">
                  <c:v>10.5</c:v>
                </c:pt>
                <c:pt idx="30">
                  <c:v>21.4</c:v>
                </c:pt>
                <c:pt idx="31">
                  <c:v>11.9</c:v>
                </c:pt>
                <c:pt idx="32">
                  <c:v>9.6</c:v>
                </c:pt>
                <c:pt idx="33">
                  <c:v>17.399999999999999</c:v>
                </c:pt>
                <c:pt idx="34">
                  <c:v>9.5</c:v>
                </c:pt>
                <c:pt idx="35">
                  <c:v>12.8</c:v>
                </c:pt>
                <c:pt idx="36">
                  <c:v>25.4</c:v>
                </c:pt>
                <c:pt idx="37">
                  <c:v>14.7</c:v>
                </c:pt>
                <c:pt idx="38">
                  <c:v>10.1</c:v>
                </c:pt>
                <c:pt idx="39">
                  <c:v>21.5</c:v>
                </c:pt>
                <c:pt idx="40">
                  <c:v>16.600000000000001</c:v>
                </c:pt>
                <c:pt idx="41">
                  <c:v>17.100000000000001</c:v>
                </c:pt>
                <c:pt idx="42">
                  <c:v>20.7</c:v>
                </c:pt>
                <c:pt idx="43">
                  <c:v>12.9</c:v>
                </c:pt>
                <c:pt idx="44">
                  <c:v>8.5</c:v>
                </c:pt>
                <c:pt idx="45">
                  <c:v>14.9</c:v>
                </c:pt>
                <c:pt idx="46">
                  <c:v>10.6</c:v>
                </c:pt>
                <c:pt idx="47">
                  <c:v>23.2</c:v>
                </c:pt>
                <c:pt idx="48">
                  <c:v>14.8</c:v>
                </c:pt>
                <c:pt idx="49">
                  <c:v>9.6999999999999993</c:v>
                </c:pt>
                <c:pt idx="50">
                  <c:v>11.4</c:v>
                </c:pt>
                <c:pt idx="51">
                  <c:v>10.7</c:v>
                </c:pt>
                <c:pt idx="52">
                  <c:v>22.6</c:v>
                </c:pt>
                <c:pt idx="53">
                  <c:v>21.2</c:v>
                </c:pt>
                <c:pt idx="54">
                  <c:v>20.2</c:v>
                </c:pt>
                <c:pt idx="55">
                  <c:v>23.7</c:v>
                </c:pt>
                <c:pt idx="56">
                  <c:v>5.5</c:v>
                </c:pt>
                <c:pt idx="57">
                  <c:v>13.2</c:v>
                </c:pt>
                <c:pt idx="58">
                  <c:v>23.8</c:v>
                </c:pt>
                <c:pt idx="59">
                  <c:v>18.399999999999999</c:v>
                </c:pt>
                <c:pt idx="60">
                  <c:v>8.1</c:v>
                </c:pt>
                <c:pt idx="61">
                  <c:v>24.2</c:v>
                </c:pt>
                <c:pt idx="62">
                  <c:v>15.7</c:v>
                </c:pt>
                <c:pt idx="63">
                  <c:v>14</c:v>
                </c:pt>
                <c:pt idx="64">
                  <c:v>18</c:v>
                </c:pt>
                <c:pt idx="65">
                  <c:v>9.3000000000000007</c:v>
                </c:pt>
                <c:pt idx="66">
                  <c:v>9.5</c:v>
                </c:pt>
                <c:pt idx="67">
                  <c:v>13.4</c:v>
                </c:pt>
                <c:pt idx="68">
                  <c:v>18.899999999999999</c:v>
                </c:pt>
                <c:pt idx="69">
                  <c:v>22.3</c:v>
                </c:pt>
                <c:pt idx="70">
                  <c:v>18.3</c:v>
                </c:pt>
                <c:pt idx="71">
                  <c:v>12.4</c:v>
                </c:pt>
                <c:pt idx="72">
                  <c:v>8.8000000000000007</c:v>
                </c:pt>
                <c:pt idx="73">
                  <c:v>11</c:v>
                </c:pt>
                <c:pt idx="74">
                  <c:v>17</c:v>
                </c:pt>
                <c:pt idx="75">
                  <c:v>8.6999999999999993</c:v>
                </c:pt>
                <c:pt idx="76">
                  <c:v>6.9</c:v>
                </c:pt>
                <c:pt idx="77">
                  <c:v>14.2</c:v>
                </c:pt>
                <c:pt idx="78">
                  <c:v>5.3</c:v>
                </c:pt>
                <c:pt idx="79">
                  <c:v>11</c:v>
                </c:pt>
                <c:pt idx="80">
                  <c:v>11.8</c:v>
                </c:pt>
                <c:pt idx="81">
                  <c:v>12.3</c:v>
                </c:pt>
                <c:pt idx="82">
                  <c:v>11.3</c:v>
                </c:pt>
                <c:pt idx="83">
                  <c:v>13.6</c:v>
                </c:pt>
                <c:pt idx="84">
                  <c:v>21.7</c:v>
                </c:pt>
                <c:pt idx="85">
                  <c:v>15.2</c:v>
                </c:pt>
                <c:pt idx="86">
                  <c:v>12</c:v>
                </c:pt>
                <c:pt idx="87">
                  <c:v>16</c:v>
                </c:pt>
                <c:pt idx="88">
                  <c:v>12.9</c:v>
                </c:pt>
                <c:pt idx="89">
                  <c:v>16.7</c:v>
                </c:pt>
                <c:pt idx="90">
                  <c:v>11.2</c:v>
                </c:pt>
                <c:pt idx="91">
                  <c:v>7.3</c:v>
                </c:pt>
                <c:pt idx="92">
                  <c:v>19.399999999999999</c:v>
                </c:pt>
                <c:pt idx="93">
                  <c:v>22.2</c:v>
                </c:pt>
                <c:pt idx="94">
                  <c:v>11.5</c:v>
                </c:pt>
                <c:pt idx="95">
                  <c:v>16.899999999999999</c:v>
                </c:pt>
                <c:pt idx="96">
                  <c:v>11.7</c:v>
                </c:pt>
                <c:pt idx="97">
                  <c:v>15.5</c:v>
                </c:pt>
                <c:pt idx="98">
                  <c:v>25.4</c:v>
                </c:pt>
                <c:pt idx="99">
                  <c:v>17.2</c:v>
                </c:pt>
                <c:pt idx="100">
                  <c:v>11.7</c:v>
                </c:pt>
                <c:pt idx="101">
                  <c:v>23.8</c:v>
                </c:pt>
                <c:pt idx="102">
                  <c:v>14.8</c:v>
                </c:pt>
                <c:pt idx="103">
                  <c:v>14.7</c:v>
                </c:pt>
                <c:pt idx="104">
                  <c:v>20.7</c:v>
                </c:pt>
                <c:pt idx="105">
                  <c:v>19.2</c:v>
                </c:pt>
                <c:pt idx="106">
                  <c:v>7.2</c:v>
                </c:pt>
                <c:pt idx="107">
                  <c:v>8.6999999999999993</c:v>
                </c:pt>
                <c:pt idx="108">
                  <c:v>5.3</c:v>
                </c:pt>
                <c:pt idx="109">
                  <c:v>19.8</c:v>
                </c:pt>
                <c:pt idx="110">
                  <c:v>13.4</c:v>
                </c:pt>
                <c:pt idx="111">
                  <c:v>21.8</c:v>
                </c:pt>
                <c:pt idx="112">
                  <c:v>14.1</c:v>
                </c:pt>
                <c:pt idx="113">
                  <c:v>15.9</c:v>
                </c:pt>
                <c:pt idx="114">
                  <c:v>14.6</c:v>
                </c:pt>
                <c:pt idx="115">
                  <c:v>12.6</c:v>
                </c:pt>
                <c:pt idx="116">
                  <c:v>12.2</c:v>
                </c:pt>
                <c:pt idx="117">
                  <c:v>9.4</c:v>
                </c:pt>
                <c:pt idx="118">
                  <c:v>15.9</c:v>
                </c:pt>
                <c:pt idx="119">
                  <c:v>6.6</c:v>
                </c:pt>
                <c:pt idx="120">
                  <c:v>15.5</c:v>
                </c:pt>
                <c:pt idx="121">
                  <c:v>7</c:v>
                </c:pt>
                <c:pt idx="122">
                  <c:v>11.6</c:v>
                </c:pt>
                <c:pt idx="123">
                  <c:v>15.2</c:v>
                </c:pt>
                <c:pt idx="124">
                  <c:v>19.7</c:v>
                </c:pt>
                <c:pt idx="125">
                  <c:v>10.6</c:v>
                </c:pt>
                <c:pt idx="126">
                  <c:v>6.6</c:v>
                </c:pt>
                <c:pt idx="127">
                  <c:v>8.8000000000000007</c:v>
                </c:pt>
                <c:pt idx="128">
                  <c:v>24.7</c:v>
                </c:pt>
                <c:pt idx="129">
                  <c:v>9.6999999999999993</c:v>
                </c:pt>
                <c:pt idx="130">
                  <c:v>1.6</c:v>
                </c:pt>
                <c:pt idx="131">
                  <c:v>12.7</c:v>
                </c:pt>
                <c:pt idx="132">
                  <c:v>5.7</c:v>
                </c:pt>
                <c:pt idx="133">
                  <c:v>19.600000000000001</c:v>
                </c:pt>
                <c:pt idx="134">
                  <c:v>10.8</c:v>
                </c:pt>
                <c:pt idx="135">
                  <c:v>11.6</c:v>
                </c:pt>
                <c:pt idx="136">
                  <c:v>9.5</c:v>
                </c:pt>
                <c:pt idx="137">
                  <c:v>20.8</c:v>
                </c:pt>
                <c:pt idx="138">
                  <c:v>9.6</c:v>
                </c:pt>
                <c:pt idx="139">
                  <c:v>20.7</c:v>
                </c:pt>
                <c:pt idx="140">
                  <c:v>10.9</c:v>
                </c:pt>
                <c:pt idx="141">
                  <c:v>19.2</c:v>
                </c:pt>
                <c:pt idx="142">
                  <c:v>20.100000000000001</c:v>
                </c:pt>
                <c:pt idx="143">
                  <c:v>10.4</c:v>
                </c:pt>
                <c:pt idx="144">
                  <c:v>11.4</c:v>
                </c:pt>
                <c:pt idx="145">
                  <c:v>10.3</c:v>
                </c:pt>
                <c:pt idx="146">
                  <c:v>13.2</c:v>
                </c:pt>
                <c:pt idx="147">
                  <c:v>25.4</c:v>
                </c:pt>
                <c:pt idx="148">
                  <c:v>10.9</c:v>
                </c:pt>
                <c:pt idx="149">
                  <c:v>10.1</c:v>
                </c:pt>
                <c:pt idx="150">
                  <c:v>16.100000000000001</c:v>
                </c:pt>
                <c:pt idx="151">
                  <c:v>11.6</c:v>
                </c:pt>
                <c:pt idx="152">
                  <c:v>16.600000000000001</c:v>
                </c:pt>
                <c:pt idx="153">
                  <c:v>19</c:v>
                </c:pt>
                <c:pt idx="154">
                  <c:v>15.6</c:v>
                </c:pt>
                <c:pt idx="155">
                  <c:v>3.2</c:v>
                </c:pt>
                <c:pt idx="156">
                  <c:v>15.3</c:v>
                </c:pt>
                <c:pt idx="157">
                  <c:v>10.1</c:v>
                </c:pt>
                <c:pt idx="158">
                  <c:v>7.3</c:v>
                </c:pt>
                <c:pt idx="159">
                  <c:v>12.9</c:v>
                </c:pt>
                <c:pt idx="160">
                  <c:v>14.4</c:v>
                </c:pt>
                <c:pt idx="161">
                  <c:v>13.3</c:v>
                </c:pt>
                <c:pt idx="162">
                  <c:v>14.9</c:v>
                </c:pt>
                <c:pt idx="163">
                  <c:v>18</c:v>
                </c:pt>
                <c:pt idx="164">
                  <c:v>11.9</c:v>
                </c:pt>
                <c:pt idx="165">
                  <c:v>11.9</c:v>
                </c:pt>
                <c:pt idx="166">
                  <c:v>8</c:v>
                </c:pt>
                <c:pt idx="167">
                  <c:v>12.2</c:v>
                </c:pt>
                <c:pt idx="168">
                  <c:v>17.100000000000001</c:v>
                </c:pt>
                <c:pt idx="169">
                  <c:v>15</c:v>
                </c:pt>
                <c:pt idx="170">
                  <c:v>8.4</c:v>
                </c:pt>
                <c:pt idx="171">
                  <c:v>14.5</c:v>
                </c:pt>
                <c:pt idx="172">
                  <c:v>7.6</c:v>
                </c:pt>
                <c:pt idx="173">
                  <c:v>11.7</c:v>
                </c:pt>
                <c:pt idx="174">
                  <c:v>11.5</c:v>
                </c:pt>
                <c:pt idx="175">
                  <c:v>27</c:v>
                </c:pt>
                <c:pt idx="176">
                  <c:v>20.2</c:v>
                </c:pt>
                <c:pt idx="177">
                  <c:v>11.7</c:v>
                </c:pt>
                <c:pt idx="178">
                  <c:v>11.8</c:v>
                </c:pt>
                <c:pt idx="179">
                  <c:v>12.6</c:v>
                </c:pt>
                <c:pt idx="180">
                  <c:v>10.5</c:v>
                </c:pt>
                <c:pt idx="181">
                  <c:v>12.2</c:v>
                </c:pt>
                <c:pt idx="182">
                  <c:v>8.6999999999999993</c:v>
                </c:pt>
                <c:pt idx="183">
                  <c:v>26.2</c:v>
                </c:pt>
                <c:pt idx="184">
                  <c:v>17.600000000000001</c:v>
                </c:pt>
                <c:pt idx="185">
                  <c:v>22.6</c:v>
                </c:pt>
                <c:pt idx="186">
                  <c:v>10.3</c:v>
                </c:pt>
                <c:pt idx="187">
                  <c:v>17.3</c:v>
                </c:pt>
                <c:pt idx="188">
                  <c:v>15.9</c:v>
                </c:pt>
                <c:pt idx="189">
                  <c:v>6.7</c:v>
                </c:pt>
                <c:pt idx="190">
                  <c:v>10.8</c:v>
                </c:pt>
                <c:pt idx="191">
                  <c:v>9.9</c:v>
                </c:pt>
                <c:pt idx="192">
                  <c:v>5.9</c:v>
                </c:pt>
                <c:pt idx="193">
                  <c:v>19.600000000000001</c:v>
                </c:pt>
                <c:pt idx="194">
                  <c:v>17.3</c:v>
                </c:pt>
                <c:pt idx="195">
                  <c:v>7.6</c:v>
                </c:pt>
                <c:pt idx="196">
                  <c:v>9.6999999999999993</c:v>
                </c:pt>
                <c:pt idx="197">
                  <c:v>12.8</c:v>
                </c:pt>
                <c:pt idx="198">
                  <c:v>25.5</c:v>
                </c:pt>
                <c:pt idx="199">
                  <c:v>13.4</c:v>
                </c:pt>
              </c:numCache>
            </c:numRef>
          </c:yVal>
          <c:smooth val="0"/>
          <c:extLst>
            <c:ext xmlns:c16="http://schemas.microsoft.com/office/drawing/2014/chart" uri="{C3380CC4-5D6E-409C-BE32-E72D297353CC}">
              <c16:uniqueId val="{00000000-011D-4EED-9963-620E8AF539F7}"/>
            </c:ext>
          </c:extLst>
        </c:ser>
        <c:ser>
          <c:idx val="1"/>
          <c:order val="1"/>
          <c:tx>
            <c:strRef>
              <c:f>Sheet1!$D$1</c:f>
              <c:strCache>
                <c:ptCount val="1"/>
                <c:pt idx="0">
                  <c:v>PRED Sales </c:v>
                </c:pt>
              </c:strCache>
            </c:strRef>
          </c:tx>
          <c:spPr>
            <a:ln w="25400" cap="rnd">
              <a:noFill/>
              <a:round/>
            </a:ln>
            <a:effectLst/>
          </c:spPr>
          <c:marker>
            <c:symbol val="circle"/>
            <c:size val="5"/>
            <c:spPr>
              <a:solidFill>
                <a:schemeClr val="accent2"/>
              </a:solidFill>
              <a:ln w="9525">
                <a:solidFill>
                  <a:schemeClr val="accent2"/>
                </a:solidFill>
              </a:ln>
              <a:effectLst/>
            </c:spPr>
          </c:marker>
          <c:xVal>
            <c:numRef>
              <c:f>Sheet1!$A$2:$A$201</c:f>
              <c:numCache>
                <c:formatCode>General</c:formatCode>
                <c:ptCount val="2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numCache>
            </c:numRef>
          </c:xVal>
          <c:yVal>
            <c:numRef>
              <c:f>Sheet1!$D$2:$D$201</c:f>
              <c:numCache>
                <c:formatCode>General</c:formatCode>
                <c:ptCount val="200"/>
                <c:pt idx="0">
                  <c:v>18</c:v>
                </c:pt>
                <c:pt idx="1">
                  <c:v>9.1</c:v>
                </c:pt>
                <c:pt idx="2">
                  <c:v>7.9</c:v>
                </c:pt>
                <c:pt idx="3">
                  <c:v>14.2</c:v>
                </c:pt>
                <c:pt idx="4">
                  <c:v>15.6</c:v>
                </c:pt>
                <c:pt idx="5">
                  <c:v>7.4</c:v>
                </c:pt>
                <c:pt idx="6">
                  <c:v>9.8000000000000007</c:v>
                </c:pt>
                <c:pt idx="7">
                  <c:v>12.7</c:v>
                </c:pt>
                <c:pt idx="8">
                  <c:v>7.4</c:v>
                </c:pt>
                <c:pt idx="9">
                  <c:v>16.5</c:v>
                </c:pt>
                <c:pt idx="10">
                  <c:v>10.199999999999999</c:v>
                </c:pt>
                <c:pt idx="11">
                  <c:v>17.2</c:v>
                </c:pt>
                <c:pt idx="12">
                  <c:v>8.1999999999999993</c:v>
                </c:pt>
                <c:pt idx="13">
                  <c:v>11.7</c:v>
                </c:pt>
                <c:pt idx="14">
                  <c:v>16.7</c:v>
                </c:pt>
                <c:pt idx="15">
                  <c:v>16.3</c:v>
                </c:pt>
                <c:pt idx="16">
                  <c:v>10.3</c:v>
                </c:pt>
                <c:pt idx="17">
                  <c:v>20.399999999999999</c:v>
                </c:pt>
                <c:pt idx="18">
                  <c:v>10.3</c:v>
                </c:pt>
                <c:pt idx="19">
                  <c:v>14</c:v>
                </c:pt>
                <c:pt idx="20">
                  <c:v>17.399999999999999</c:v>
                </c:pt>
                <c:pt idx="21">
                  <c:v>18.3</c:v>
                </c:pt>
                <c:pt idx="22">
                  <c:v>7.7</c:v>
                </c:pt>
                <c:pt idx="23">
                  <c:v>17.899999999999999</c:v>
                </c:pt>
                <c:pt idx="24">
                  <c:v>10</c:v>
                </c:pt>
                <c:pt idx="25">
                  <c:v>19.5</c:v>
                </c:pt>
                <c:pt idx="26">
                  <c:v>13.8</c:v>
                </c:pt>
                <c:pt idx="27">
                  <c:v>18.399999999999999</c:v>
                </c:pt>
                <c:pt idx="28">
                  <c:v>18.899999999999999</c:v>
                </c:pt>
                <c:pt idx="29">
                  <c:v>10.4</c:v>
                </c:pt>
                <c:pt idx="30">
                  <c:v>21</c:v>
                </c:pt>
                <c:pt idx="31">
                  <c:v>12.4</c:v>
                </c:pt>
                <c:pt idx="32">
                  <c:v>11.7</c:v>
                </c:pt>
                <c:pt idx="33">
                  <c:v>19.7</c:v>
                </c:pt>
                <c:pt idx="34">
                  <c:v>11.6</c:v>
                </c:pt>
                <c:pt idx="35">
                  <c:v>20.9</c:v>
                </c:pt>
                <c:pt idx="36">
                  <c:v>19.7</c:v>
                </c:pt>
                <c:pt idx="37">
                  <c:v>10.6</c:v>
                </c:pt>
                <c:pt idx="38">
                  <c:v>9.1</c:v>
                </c:pt>
                <c:pt idx="39">
                  <c:v>17.899999999999999</c:v>
                </c:pt>
                <c:pt idx="40">
                  <c:v>16.7</c:v>
                </c:pt>
                <c:pt idx="41">
                  <c:v>15.4</c:v>
                </c:pt>
                <c:pt idx="42">
                  <c:v>21</c:v>
                </c:pt>
                <c:pt idx="43">
                  <c:v>16.899999999999999</c:v>
                </c:pt>
                <c:pt idx="44">
                  <c:v>8.1999999999999993</c:v>
                </c:pt>
                <c:pt idx="45">
                  <c:v>15.4</c:v>
                </c:pt>
                <c:pt idx="46">
                  <c:v>11.3</c:v>
                </c:pt>
                <c:pt idx="47">
                  <c:v>18.399999999999999</c:v>
                </c:pt>
                <c:pt idx="48">
                  <c:v>17.8</c:v>
                </c:pt>
                <c:pt idx="49">
                  <c:v>10.199999999999999</c:v>
                </c:pt>
                <c:pt idx="50">
                  <c:v>16.5</c:v>
                </c:pt>
                <c:pt idx="51">
                  <c:v>11.8</c:v>
                </c:pt>
                <c:pt idx="52">
                  <c:v>17.3</c:v>
                </c:pt>
                <c:pt idx="53">
                  <c:v>15.7</c:v>
                </c:pt>
                <c:pt idx="54">
                  <c:v>19.5</c:v>
                </c:pt>
                <c:pt idx="55">
                  <c:v>16.5</c:v>
                </c:pt>
                <c:pt idx="56">
                  <c:v>7.4</c:v>
                </c:pt>
                <c:pt idx="57">
                  <c:v>13.5</c:v>
                </c:pt>
                <c:pt idx="58">
                  <c:v>17.100000000000001</c:v>
                </c:pt>
                <c:pt idx="59">
                  <c:v>17</c:v>
                </c:pt>
                <c:pt idx="60">
                  <c:v>9.6</c:v>
                </c:pt>
                <c:pt idx="61">
                  <c:v>19.5</c:v>
                </c:pt>
                <c:pt idx="62">
                  <c:v>18.399999999999999</c:v>
                </c:pt>
                <c:pt idx="63">
                  <c:v>11.9</c:v>
                </c:pt>
                <c:pt idx="64">
                  <c:v>13.3</c:v>
                </c:pt>
                <c:pt idx="65">
                  <c:v>10.3</c:v>
                </c:pt>
                <c:pt idx="66">
                  <c:v>8.5</c:v>
                </c:pt>
                <c:pt idx="67">
                  <c:v>13.7</c:v>
                </c:pt>
                <c:pt idx="68">
                  <c:v>18.3</c:v>
                </c:pt>
                <c:pt idx="69">
                  <c:v>17.3</c:v>
                </c:pt>
                <c:pt idx="70">
                  <c:v>16.5</c:v>
                </c:pt>
                <c:pt idx="71">
                  <c:v>12.3</c:v>
                </c:pt>
                <c:pt idx="72">
                  <c:v>8.3000000000000007</c:v>
                </c:pt>
                <c:pt idx="73">
                  <c:v>13.2</c:v>
                </c:pt>
                <c:pt idx="74">
                  <c:v>17.2</c:v>
                </c:pt>
                <c:pt idx="75">
                  <c:v>7.8</c:v>
                </c:pt>
                <c:pt idx="76">
                  <c:v>8.3000000000000007</c:v>
                </c:pt>
                <c:pt idx="77">
                  <c:v>12.8</c:v>
                </c:pt>
                <c:pt idx="78">
                  <c:v>7.3</c:v>
                </c:pt>
                <c:pt idx="79">
                  <c:v>12.5</c:v>
                </c:pt>
                <c:pt idx="80">
                  <c:v>10.7</c:v>
                </c:pt>
                <c:pt idx="81">
                  <c:v>18.399999999999999</c:v>
                </c:pt>
                <c:pt idx="82">
                  <c:v>10.6</c:v>
                </c:pt>
                <c:pt idx="83">
                  <c:v>10.3</c:v>
                </c:pt>
                <c:pt idx="84">
                  <c:v>17.2</c:v>
                </c:pt>
                <c:pt idx="85">
                  <c:v>16.2</c:v>
                </c:pt>
                <c:pt idx="86">
                  <c:v>10.7</c:v>
                </c:pt>
                <c:pt idx="87">
                  <c:v>12.3</c:v>
                </c:pt>
                <c:pt idx="88">
                  <c:v>11.2</c:v>
                </c:pt>
                <c:pt idx="89">
                  <c:v>12.3</c:v>
                </c:pt>
                <c:pt idx="90">
                  <c:v>13.4</c:v>
                </c:pt>
                <c:pt idx="91">
                  <c:v>8.4</c:v>
                </c:pt>
                <c:pt idx="92">
                  <c:v>17.399999999999999</c:v>
                </c:pt>
                <c:pt idx="93">
                  <c:v>19</c:v>
                </c:pt>
                <c:pt idx="94">
                  <c:v>12.1</c:v>
                </c:pt>
                <c:pt idx="95">
                  <c:v>14.8</c:v>
                </c:pt>
                <c:pt idx="96">
                  <c:v>16.399999999999999</c:v>
                </c:pt>
                <c:pt idx="97">
                  <c:v>15.8</c:v>
                </c:pt>
                <c:pt idx="98">
                  <c:v>20.8</c:v>
                </c:pt>
                <c:pt idx="99">
                  <c:v>13.5</c:v>
                </c:pt>
                <c:pt idx="100">
                  <c:v>17.600000000000001</c:v>
                </c:pt>
                <c:pt idx="101">
                  <c:v>21.1</c:v>
                </c:pt>
                <c:pt idx="102">
                  <c:v>20.399999999999999</c:v>
                </c:pt>
                <c:pt idx="103">
                  <c:v>16</c:v>
                </c:pt>
                <c:pt idx="104">
                  <c:v>18.399999999999999</c:v>
                </c:pt>
                <c:pt idx="105">
                  <c:v>13.6</c:v>
                </c:pt>
                <c:pt idx="106">
                  <c:v>8.1999999999999993</c:v>
                </c:pt>
                <c:pt idx="107">
                  <c:v>11.3</c:v>
                </c:pt>
                <c:pt idx="108">
                  <c:v>7.7</c:v>
                </c:pt>
                <c:pt idx="109">
                  <c:v>19.2</c:v>
                </c:pt>
                <c:pt idx="110">
                  <c:v>17.8</c:v>
                </c:pt>
                <c:pt idx="111">
                  <c:v>18.5</c:v>
                </c:pt>
                <c:pt idx="112">
                  <c:v>15.4</c:v>
                </c:pt>
                <c:pt idx="113">
                  <c:v>17</c:v>
                </c:pt>
                <c:pt idx="114">
                  <c:v>10.7</c:v>
                </c:pt>
                <c:pt idx="115">
                  <c:v>10.6</c:v>
                </c:pt>
                <c:pt idx="116">
                  <c:v>13.6</c:v>
                </c:pt>
                <c:pt idx="117">
                  <c:v>10.7</c:v>
                </c:pt>
                <c:pt idx="118">
                  <c:v>13</c:v>
                </c:pt>
                <c:pt idx="119">
                  <c:v>8</c:v>
                </c:pt>
                <c:pt idx="120">
                  <c:v>13.7</c:v>
                </c:pt>
                <c:pt idx="121">
                  <c:v>7.9</c:v>
                </c:pt>
                <c:pt idx="122">
                  <c:v>17.7</c:v>
                </c:pt>
                <c:pt idx="123">
                  <c:v>12.9</c:v>
                </c:pt>
                <c:pt idx="124">
                  <c:v>17.899999999999999</c:v>
                </c:pt>
                <c:pt idx="125">
                  <c:v>11.2</c:v>
                </c:pt>
                <c:pt idx="126">
                  <c:v>7.4</c:v>
                </c:pt>
                <c:pt idx="127">
                  <c:v>10.8</c:v>
                </c:pt>
                <c:pt idx="128">
                  <c:v>17.5</c:v>
                </c:pt>
                <c:pt idx="129">
                  <c:v>9.9</c:v>
                </c:pt>
                <c:pt idx="130">
                  <c:v>7.1</c:v>
                </c:pt>
                <c:pt idx="131">
                  <c:v>19.600000000000001</c:v>
                </c:pt>
                <c:pt idx="132">
                  <c:v>7.4</c:v>
                </c:pt>
                <c:pt idx="133">
                  <c:v>17.5</c:v>
                </c:pt>
                <c:pt idx="134">
                  <c:v>8.8000000000000007</c:v>
                </c:pt>
                <c:pt idx="135">
                  <c:v>9.3000000000000007</c:v>
                </c:pt>
                <c:pt idx="136">
                  <c:v>8.1999999999999993</c:v>
                </c:pt>
                <c:pt idx="137">
                  <c:v>20</c:v>
                </c:pt>
                <c:pt idx="138">
                  <c:v>9.1</c:v>
                </c:pt>
                <c:pt idx="139">
                  <c:v>15.8</c:v>
                </c:pt>
                <c:pt idx="140">
                  <c:v>10.5</c:v>
                </c:pt>
                <c:pt idx="141">
                  <c:v>16.2</c:v>
                </c:pt>
                <c:pt idx="142">
                  <c:v>17.5</c:v>
                </c:pt>
                <c:pt idx="143">
                  <c:v>12</c:v>
                </c:pt>
                <c:pt idx="144">
                  <c:v>11.6</c:v>
                </c:pt>
                <c:pt idx="145">
                  <c:v>13.7</c:v>
                </c:pt>
                <c:pt idx="146">
                  <c:v>18.399999999999999</c:v>
                </c:pt>
                <c:pt idx="147">
                  <c:v>18.600000000000001</c:v>
                </c:pt>
                <c:pt idx="148">
                  <c:v>8.8000000000000007</c:v>
                </c:pt>
                <c:pt idx="149">
                  <c:v>9.1999999999999993</c:v>
                </c:pt>
                <c:pt idx="150">
                  <c:v>20.399999999999999</c:v>
                </c:pt>
                <c:pt idx="151">
                  <c:v>12.8</c:v>
                </c:pt>
                <c:pt idx="152">
                  <c:v>16.399999999999999</c:v>
                </c:pt>
                <c:pt idx="153">
                  <c:v>15.2</c:v>
                </c:pt>
                <c:pt idx="154">
                  <c:v>16</c:v>
                </c:pt>
                <c:pt idx="155">
                  <c:v>7.2</c:v>
                </c:pt>
                <c:pt idx="156">
                  <c:v>11.5</c:v>
                </c:pt>
                <c:pt idx="157">
                  <c:v>14.2</c:v>
                </c:pt>
                <c:pt idx="158">
                  <c:v>7.6</c:v>
                </c:pt>
                <c:pt idx="159">
                  <c:v>13.3</c:v>
                </c:pt>
                <c:pt idx="160">
                  <c:v>15.2</c:v>
                </c:pt>
                <c:pt idx="161">
                  <c:v>11.1</c:v>
                </c:pt>
                <c:pt idx="162">
                  <c:v>16</c:v>
                </c:pt>
                <c:pt idx="163">
                  <c:v>14.8</c:v>
                </c:pt>
                <c:pt idx="164">
                  <c:v>12.6</c:v>
                </c:pt>
                <c:pt idx="165">
                  <c:v>18.2</c:v>
                </c:pt>
                <c:pt idx="166">
                  <c:v>7.9</c:v>
                </c:pt>
                <c:pt idx="167">
                  <c:v>16.899999999999999</c:v>
                </c:pt>
                <c:pt idx="168">
                  <c:v>17.3</c:v>
                </c:pt>
                <c:pt idx="169">
                  <c:v>20.5</c:v>
                </c:pt>
                <c:pt idx="170">
                  <c:v>9.4</c:v>
                </c:pt>
                <c:pt idx="171">
                  <c:v>14.9</c:v>
                </c:pt>
                <c:pt idx="172">
                  <c:v>8</c:v>
                </c:pt>
                <c:pt idx="173">
                  <c:v>15</c:v>
                </c:pt>
                <c:pt idx="174">
                  <c:v>17.600000000000001</c:v>
                </c:pt>
                <c:pt idx="175">
                  <c:v>20.2</c:v>
                </c:pt>
                <c:pt idx="176">
                  <c:v>18.8</c:v>
                </c:pt>
                <c:pt idx="177">
                  <c:v>15.1</c:v>
                </c:pt>
                <c:pt idx="178">
                  <c:v>20.2</c:v>
                </c:pt>
                <c:pt idx="179">
                  <c:v>14.9</c:v>
                </c:pt>
                <c:pt idx="180">
                  <c:v>14.5</c:v>
                </c:pt>
                <c:pt idx="181">
                  <c:v>17.399999999999999</c:v>
                </c:pt>
                <c:pt idx="182">
                  <c:v>9.6999999999999993</c:v>
                </c:pt>
                <c:pt idx="183">
                  <c:v>20.7</c:v>
                </c:pt>
                <c:pt idx="184">
                  <c:v>19.100000000000001</c:v>
                </c:pt>
                <c:pt idx="185">
                  <c:v>16.8</c:v>
                </c:pt>
                <c:pt idx="186">
                  <c:v>13.7</c:v>
                </c:pt>
                <c:pt idx="187">
                  <c:v>16.100000000000001</c:v>
                </c:pt>
                <c:pt idx="188">
                  <c:v>20.6</c:v>
                </c:pt>
                <c:pt idx="189">
                  <c:v>7.9</c:v>
                </c:pt>
                <c:pt idx="190">
                  <c:v>8.9</c:v>
                </c:pt>
                <c:pt idx="191">
                  <c:v>10.6</c:v>
                </c:pt>
                <c:pt idx="192">
                  <c:v>7.9</c:v>
                </c:pt>
                <c:pt idx="193">
                  <c:v>15</c:v>
                </c:pt>
                <c:pt idx="194">
                  <c:v>14.1</c:v>
                </c:pt>
                <c:pt idx="195">
                  <c:v>8.8000000000000007</c:v>
                </c:pt>
                <c:pt idx="196">
                  <c:v>11.5</c:v>
                </c:pt>
                <c:pt idx="197">
                  <c:v>15.4</c:v>
                </c:pt>
                <c:pt idx="198">
                  <c:v>20.5</c:v>
                </c:pt>
                <c:pt idx="199">
                  <c:v>18.100000000000001</c:v>
                </c:pt>
              </c:numCache>
            </c:numRef>
          </c:yVal>
          <c:smooth val="0"/>
          <c:extLst>
            <c:ext xmlns:c16="http://schemas.microsoft.com/office/drawing/2014/chart" uri="{C3380CC4-5D6E-409C-BE32-E72D297353CC}">
              <c16:uniqueId val="{00000001-011D-4EED-9963-620E8AF539F7}"/>
            </c:ext>
          </c:extLst>
        </c:ser>
        <c:dLbls>
          <c:showLegendKey val="0"/>
          <c:showVal val="0"/>
          <c:showCatName val="0"/>
          <c:showSerName val="0"/>
          <c:showPercent val="0"/>
          <c:showBubbleSize val="0"/>
        </c:dLbls>
        <c:axId val="1442492719"/>
        <c:axId val="1521839343"/>
      </c:scatterChart>
      <c:valAx>
        <c:axId val="14424927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Data  points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839343"/>
        <c:crosses val="autoZero"/>
        <c:crossBetween val="midCat"/>
      </c:valAx>
      <c:valAx>
        <c:axId val="1521839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Sales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49271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A50406-F1CE-499F-85D5-69548EB955DF}"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9443010D-79C0-4A23-8C37-4F53A81C79C3}">
      <dgm:prSet phldrT="[Text]"/>
      <dgm:spPr/>
      <dgm:t>
        <a:bodyPr anchor="ctr"/>
        <a:lstStyle/>
        <a:p>
          <a:pPr algn="ctr"/>
          <a:r>
            <a:rPr lang="en-GB" dirty="0"/>
            <a:t>Intuition</a:t>
          </a:r>
        </a:p>
      </dgm:t>
    </dgm:pt>
    <dgm:pt modelId="{893AEDA8-FD3C-4290-950B-C068A66B36A0}" type="parTrans" cxnId="{0D278CC8-489C-4DE0-8195-4CB563626D90}">
      <dgm:prSet/>
      <dgm:spPr/>
      <dgm:t>
        <a:bodyPr/>
        <a:lstStyle/>
        <a:p>
          <a:pPr algn="ctr"/>
          <a:endParaRPr lang="en-GB"/>
        </a:p>
      </dgm:t>
    </dgm:pt>
    <dgm:pt modelId="{49D22B08-8281-4F57-A56D-762E74303969}" type="sibTrans" cxnId="{0D278CC8-489C-4DE0-8195-4CB563626D90}">
      <dgm:prSet/>
      <dgm:spPr/>
      <dgm:t>
        <a:bodyPr/>
        <a:lstStyle/>
        <a:p>
          <a:pPr algn="ctr"/>
          <a:endParaRPr lang="en-GB"/>
        </a:p>
      </dgm:t>
    </dgm:pt>
    <dgm:pt modelId="{23E40FB8-E632-427D-BFD7-C0724174721B}">
      <dgm:prSet phldrT="[Text]"/>
      <dgm:spPr/>
      <dgm:t>
        <a:bodyPr anchor="ctr"/>
        <a:lstStyle/>
        <a:p>
          <a:pPr algn="ctr"/>
          <a:r>
            <a:rPr lang="en-GB" dirty="0"/>
            <a:t>Simple</a:t>
          </a:r>
        </a:p>
      </dgm:t>
    </dgm:pt>
    <dgm:pt modelId="{55B9FE90-DD3E-4A60-8907-70781C2B7A5A}" type="parTrans" cxnId="{F58423E2-67FB-4D09-A97F-49CD819F8A6C}">
      <dgm:prSet/>
      <dgm:spPr/>
      <dgm:t>
        <a:bodyPr/>
        <a:lstStyle/>
        <a:p>
          <a:pPr algn="ctr"/>
          <a:endParaRPr lang="en-GB"/>
        </a:p>
      </dgm:t>
    </dgm:pt>
    <dgm:pt modelId="{C10ADD7F-9F90-417E-9CE9-DCC0A00309A5}" type="sibTrans" cxnId="{F58423E2-67FB-4D09-A97F-49CD819F8A6C}">
      <dgm:prSet/>
      <dgm:spPr/>
      <dgm:t>
        <a:bodyPr/>
        <a:lstStyle/>
        <a:p>
          <a:pPr algn="ctr"/>
          <a:endParaRPr lang="en-GB"/>
        </a:p>
      </dgm:t>
    </dgm:pt>
    <dgm:pt modelId="{4AEB884D-BB0B-4CAE-A1EA-B2294D322B73}">
      <dgm:prSet phldrT="[Text]"/>
      <dgm:spPr/>
      <dgm:t>
        <a:bodyPr anchor="ctr"/>
        <a:lstStyle/>
        <a:p>
          <a:pPr algn="ctr"/>
          <a:r>
            <a:rPr lang="en-GB" dirty="0"/>
            <a:t>t-statistics</a:t>
          </a:r>
        </a:p>
      </dgm:t>
    </dgm:pt>
    <dgm:pt modelId="{B7F75061-EC64-495E-93E5-744AC90A8EBD}" type="parTrans" cxnId="{4E5DD69A-26EF-4746-8A42-314F9572AB8E}">
      <dgm:prSet/>
      <dgm:spPr/>
      <dgm:t>
        <a:bodyPr/>
        <a:lstStyle/>
        <a:p>
          <a:pPr algn="ctr"/>
          <a:endParaRPr lang="en-GB"/>
        </a:p>
      </dgm:t>
    </dgm:pt>
    <dgm:pt modelId="{346EA903-3C7D-4614-87FD-A8B07D2B2D1E}" type="sibTrans" cxnId="{4E5DD69A-26EF-4746-8A42-314F9572AB8E}">
      <dgm:prSet/>
      <dgm:spPr/>
      <dgm:t>
        <a:bodyPr/>
        <a:lstStyle/>
        <a:p>
          <a:pPr algn="ctr"/>
          <a:endParaRPr lang="en-GB"/>
        </a:p>
      </dgm:t>
    </dgm:pt>
    <dgm:pt modelId="{74F6889F-B28A-4E41-A06D-DF0739329CA9}">
      <dgm:prSet phldrT="[Text]"/>
      <dgm:spPr/>
      <dgm:t>
        <a:bodyPr anchor="ctr"/>
        <a:lstStyle/>
        <a:p>
          <a:pPr algn="ctr"/>
          <a:r>
            <a:rPr lang="en-GB" dirty="0"/>
            <a:t>Making Predictions</a:t>
          </a:r>
        </a:p>
      </dgm:t>
    </dgm:pt>
    <dgm:pt modelId="{825C1A6D-3AAD-4839-AA60-9C4072338955}" type="parTrans" cxnId="{CFAABF42-D1E5-4126-AE25-8951628A444A}">
      <dgm:prSet/>
      <dgm:spPr/>
      <dgm:t>
        <a:bodyPr/>
        <a:lstStyle/>
        <a:p>
          <a:pPr algn="ctr"/>
          <a:endParaRPr lang="en-GB"/>
        </a:p>
      </dgm:t>
    </dgm:pt>
    <dgm:pt modelId="{95743D9C-BAB8-40F3-854E-7C37B9A58EAC}" type="sibTrans" cxnId="{CFAABF42-D1E5-4126-AE25-8951628A444A}">
      <dgm:prSet/>
      <dgm:spPr/>
      <dgm:t>
        <a:bodyPr/>
        <a:lstStyle/>
        <a:p>
          <a:pPr algn="ctr"/>
          <a:endParaRPr lang="en-GB"/>
        </a:p>
      </dgm:t>
    </dgm:pt>
    <dgm:pt modelId="{9AF72A28-64AC-4BC4-B4FB-EFD08452BB9E}">
      <dgm:prSet phldrT="[Text]"/>
      <dgm:spPr/>
      <dgm:t>
        <a:bodyPr anchor="ctr"/>
        <a:lstStyle/>
        <a:p>
          <a:pPr algn="ctr"/>
          <a:r>
            <a:rPr lang="en-GB" dirty="0"/>
            <a:t>Correlation</a:t>
          </a:r>
        </a:p>
      </dgm:t>
    </dgm:pt>
    <dgm:pt modelId="{5149BED7-13E5-4152-8D68-6B0A95380359}" type="parTrans" cxnId="{6A153A79-4574-44BE-AF7A-AB1885D1A0DB}">
      <dgm:prSet/>
      <dgm:spPr/>
      <dgm:t>
        <a:bodyPr/>
        <a:lstStyle/>
        <a:p>
          <a:endParaRPr lang="en-GB"/>
        </a:p>
      </dgm:t>
    </dgm:pt>
    <dgm:pt modelId="{CF0B849D-20C0-4F83-8E02-D2EDB74120DF}" type="sibTrans" cxnId="{6A153A79-4574-44BE-AF7A-AB1885D1A0DB}">
      <dgm:prSet/>
      <dgm:spPr/>
      <dgm:t>
        <a:bodyPr/>
        <a:lstStyle/>
        <a:p>
          <a:endParaRPr lang="en-GB"/>
        </a:p>
      </dgm:t>
    </dgm:pt>
    <dgm:pt modelId="{34311212-0F88-4EC3-A16B-B3C33A31192B}">
      <dgm:prSet phldrT="[Text]"/>
      <dgm:spPr/>
      <dgm:t>
        <a:bodyPr anchor="ctr"/>
        <a:lstStyle/>
        <a:p>
          <a:pPr algn="ctr"/>
          <a:r>
            <a:rPr lang="en-GB" dirty="0"/>
            <a:t>R</a:t>
          </a:r>
          <a:r>
            <a:rPr lang="en-GB" baseline="30000" dirty="0"/>
            <a:t>2</a:t>
          </a:r>
          <a:endParaRPr lang="en-GB" dirty="0"/>
        </a:p>
      </dgm:t>
    </dgm:pt>
    <dgm:pt modelId="{3E2948FB-160C-45D3-8FF7-6BA2B007C432}" type="parTrans" cxnId="{3209DD79-76B1-445E-A085-7628130B17CB}">
      <dgm:prSet/>
      <dgm:spPr/>
      <dgm:t>
        <a:bodyPr/>
        <a:lstStyle/>
        <a:p>
          <a:endParaRPr lang="en-GB"/>
        </a:p>
      </dgm:t>
    </dgm:pt>
    <dgm:pt modelId="{C9C6A14D-2C99-4D19-BBA5-3213BCA8932B}" type="sibTrans" cxnId="{3209DD79-76B1-445E-A085-7628130B17CB}">
      <dgm:prSet/>
      <dgm:spPr/>
      <dgm:t>
        <a:bodyPr/>
        <a:lstStyle/>
        <a:p>
          <a:endParaRPr lang="en-GB"/>
        </a:p>
      </dgm:t>
    </dgm:pt>
    <dgm:pt modelId="{1CFAF1E9-0596-4AB6-B7E0-08EB464E755A}" type="pres">
      <dgm:prSet presAssocID="{4DA50406-F1CE-499F-85D5-69548EB955DF}" presName="rootnode" presStyleCnt="0">
        <dgm:presLayoutVars>
          <dgm:chMax/>
          <dgm:chPref/>
          <dgm:dir/>
          <dgm:animLvl val="lvl"/>
        </dgm:presLayoutVars>
      </dgm:prSet>
      <dgm:spPr/>
    </dgm:pt>
    <dgm:pt modelId="{EDB1A0B0-E55D-47E6-8E55-9F2D79188C94}" type="pres">
      <dgm:prSet presAssocID="{9443010D-79C0-4A23-8C37-4F53A81C79C3}" presName="composite" presStyleCnt="0"/>
      <dgm:spPr/>
    </dgm:pt>
    <dgm:pt modelId="{9DB80B0F-5C62-4A69-B504-911CB283D69F}" type="pres">
      <dgm:prSet presAssocID="{9443010D-79C0-4A23-8C37-4F53A81C79C3}" presName="bentUpArrow1" presStyleLbl="alignImgPlace1" presStyleIdx="0" presStyleCnt="1"/>
      <dgm:spPr/>
    </dgm:pt>
    <dgm:pt modelId="{FB632DE2-8AE9-497C-9626-C3C1BD564DF4}" type="pres">
      <dgm:prSet presAssocID="{9443010D-79C0-4A23-8C37-4F53A81C79C3}" presName="ParentText" presStyleLbl="node1" presStyleIdx="0" presStyleCnt="2">
        <dgm:presLayoutVars>
          <dgm:chMax val="1"/>
          <dgm:chPref val="1"/>
          <dgm:bulletEnabled val="1"/>
        </dgm:presLayoutVars>
      </dgm:prSet>
      <dgm:spPr/>
    </dgm:pt>
    <dgm:pt modelId="{E07E64CE-04B5-415C-82C7-5EE004785A34}" type="pres">
      <dgm:prSet presAssocID="{9443010D-79C0-4A23-8C37-4F53A81C79C3}" presName="ChildText" presStyleLbl="revTx" presStyleIdx="0" presStyleCnt="2">
        <dgm:presLayoutVars>
          <dgm:chMax val="0"/>
          <dgm:chPref val="0"/>
          <dgm:bulletEnabled val="1"/>
        </dgm:presLayoutVars>
      </dgm:prSet>
      <dgm:spPr/>
    </dgm:pt>
    <dgm:pt modelId="{DDA859DC-75C5-4316-9869-86908985BD35}" type="pres">
      <dgm:prSet presAssocID="{49D22B08-8281-4F57-A56D-762E74303969}" presName="sibTrans" presStyleCnt="0"/>
      <dgm:spPr/>
    </dgm:pt>
    <dgm:pt modelId="{A8F2C7C3-4048-46BF-B5B5-B2E53D0F0811}" type="pres">
      <dgm:prSet presAssocID="{23E40FB8-E632-427D-BFD7-C0724174721B}" presName="composite" presStyleCnt="0"/>
      <dgm:spPr/>
    </dgm:pt>
    <dgm:pt modelId="{4408FEDF-2DE9-42D2-892B-6105C45FE199}" type="pres">
      <dgm:prSet presAssocID="{23E40FB8-E632-427D-BFD7-C0724174721B}" presName="ParentText" presStyleLbl="node1" presStyleIdx="1" presStyleCnt="2">
        <dgm:presLayoutVars>
          <dgm:chMax val="1"/>
          <dgm:chPref val="1"/>
          <dgm:bulletEnabled val="1"/>
        </dgm:presLayoutVars>
      </dgm:prSet>
      <dgm:spPr/>
    </dgm:pt>
    <dgm:pt modelId="{763EC632-650C-4DBE-96EE-AACFFE3D93DC}" type="pres">
      <dgm:prSet presAssocID="{23E40FB8-E632-427D-BFD7-C0724174721B}" presName="FinalChildText" presStyleLbl="revTx" presStyleIdx="1" presStyleCnt="2">
        <dgm:presLayoutVars>
          <dgm:chMax val="0"/>
          <dgm:chPref val="0"/>
          <dgm:bulletEnabled val="1"/>
        </dgm:presLayoutVars>
      </dgm:prSet>
      <dgm:spPr/>
    </dgm:pt>
  </dgm:ptLst>
  <dgm:cxnLst>
    <dgm:cxn modelId="{339CE907-F1AE-4420-9FD3-B4672F8F0201}" type="presOf" srcId="{4AEB884D-BB0B-4CAE-A1EA-B2294D322B73}" destId="{763EC632-650C-4DBE-96EE-AACFFE3D93DC}" srcOrd="0" destOrd="0" presId="urn:microsoft.com/office/officeart/2005/8/layout/StepDownProcess"/>
    <dgm:cxn modelId="{1A0F7123-3A30-4D82-BA61-D5C16A02A3CC}" type="presOf" srcId="{9443010D-79C0-4A23-8C37-4F53A81C79C3}" destId="{FB632DE2-8AE9-497C-9626-C3C1BD564DF4}" srcOrd="0" destOrd="0" presId="urn:microsoft.com/office/officeart/2005/8/layout/StepDownProcess"/>
    <dgm:cxn modelId="{CFAABF42-D1E5-4126-AE25-8951628A444A}" srcId="{9443010D-79C0-4A23-8C37-4F53A81C79C3}" destId="{74F6889F-B28A-4E41-A06D-DF0739329CA9}" srcOrd="0" destOrd="0" parTransId="{825C1A6D-3AAD-4839-AA60-9C4072338955}" sibTransId="{95743D9C-BAB8-40F3-854E-7C37B9A58EAC}"/>
    <dgm:cxn modelId="{B051EC69-ADB9-4E17-A639-2AEF4234B2F4}" type="presOf" srcId="{34311212-0F88-4EC3-A16B-B3C33A31192B}" destId="{763EC632-650C-4DBE-96EE-AACFFE3D93DC}" srcOrd="0" destOrd="1" presId="urn:microsoft.com/office/officeart/2005/8/layout/StepDownProcess"/>
    <dgm:cxn modelId="{6A153A79-4574-44BE-AF7A-AB1885D1A0DB}" srcId="{9443010D-79C0-4A23-8C37-4F53A81C79C3}" destId="{9AF72A28-64AC-4BC4-B4FB-EFD08452BB9E}" srcOrd="1" destOrd="0" parTransId="{5149BED7-13E5-4152-8D68-6B0A95380359}" sibTransId="{CF0B849D-20C0-4F83-8E02-D2EDB74120DF}"/>
    <dgm:cxn modelId="{3209DD79-76B1-445E-A085-7628130B17CB}" srcId="{23E40FB8-E632-427D-BFD7-C0724174721B}" destId="{34311212-0F88-4EC3-A16B-B3C33A31192B}" srcOrd="1" destOrd="0" parTransId="{3E2948FB-160C-45D3-8FF7-6BA2B007C432}" sibTransId="{C9C6A14D-2C99-4D19-BBA5-3213BCA8932B}"/>
    <dgm:cxn modelId="{1A174994-1DD6-4E5C-9BC9-CBEAB6B689A2}" type="presOf" srcId="{4DA50406-F1CE-499F-85D5-69548EB955DF}" destId="{1CFAF1E9-0596-4AB6-B7E0-08EB464E755A}" srcOrd="0" destOrd="0" presId="urn:microsoft.com/office/officeart/2005/8/layout/StepDownProcess"/>
    <dgm:cxn modelId="{4E5DD69A-26EF-4746-8A42-314F9572AB8E}" srcId="{23E40FB8-E632-427D-BFD7-C0724174721B}" destId="{4AEB884D-BB0B-4CAE-A1EA-B2294D322B73}" srcOrd="0" destOrd="0" parTransId="{B7F75061-EC64-495E-93E5-744AC90A8EBD}" sibTransId="{346EA903-3C7D-4614-87FD-A8B07D2B2D1E}"/>
    <dgm:cxn modelId="{0D278CC8-489C-4DE0-8195-4CB563626D90}" srcId="{4DA50406-F1CE-499F-85D5-69548EB955DF}" destId="{9443010D-79C0-4A23-8C37-4F53A81C79C3}" srcOrd="0" destOrd="0" parTransId="{893AEDA8-FD3C-4290-950B-C068A66B36A0}" sibTransId="{49D22B08-8281-4F57-A56D-762E74303969}"/>
    <dgm:cxn modelId="{6D1516CF-51FF-4A20-9D91-35997E39BCC4}" type="presOf" srcId="{9AF72A28-64AC-4BC4-B4FB-EFD08452BB9E}" destId="{E07E64CE-04B5-415C-82C7-5EE004785A34}" srcOrd="0" destOrd="1" presId="urn:microsoft.com/office/officeart/2005/8/layout/StepDownProcess"/>
    <dgm:cxn modelId="{F58423E2-67FB-4D09-A97F-49CD819F8A6C}" srcId="{4DA50406-F1CE-499F-85D5-69548EB955DF}" destId="{23E40FB8-E632-427D-BFD7-C0724174721B}" srcOrd="1" destOrd="0" parTransId="{55B9FE90-DD3E-4A60-8907-70781C2B7A5A}" sibTransId="{C10ADD7F-9F90-417E-9CE9-DCC0A00309A5}"/>
    <dgm:cxn modelId="{2045B3E6-57E4-4F0B-A3E8-8EA45098AD56}" type="presOf" srcId="{23E40FB8-E632-427D-BFD7-C0724174721B}" destId="{4408FEDF-2DE9-42D2-892B-6105C45FE199}" srcOrd="0" destOrd="0" presId="urn:microsoft.com/office/officeart/2005/8/layout/StepDownProcess"/>
    <dgm:cxn modelId="{C713A4F3-98C4-4CBC-A2AC-F3FD4FC4C16A}" type="presOf" srcId="{74F6889F-B28A-4E41-A06D-DF0739329CA9}" destId="{E07E64CE-04B5-415C-82C7-5EE004785A34}" srcOrd="0" destOrd="0" presId="urn:microsoft.com/office/officeart/2005/8/layout/StepDownProcess"/>
    <dgm:cxn modelId="{1F5D71CA-B408-4764-BA5B-9CEC24E22751}" type="presParOf" srcId="{1CFAF1E9-0596-4AB6-B7E0-08EB464E755A}" destId="{EDB1A0B0-E55D-47E6-8E55-9F2D79188C94}" srcOrd="0" destOrd="0" presId="urn:microsoft.com/office/officeart/2005/8/layout/StepDownProcess"/>
    <dgm:cxn modelId="{1E0F1B2B-08AD-47CE-A368-87BA3B1AC02B}" type="presParOf" srcId="{EDB1A0B0-E55D-47E6-8E55-9F2D79188C94}" destId="{9DB80B0F-5C62-4A69-B504-911CB283D69F}" srcOrd="0" destOrd="0" presId="urn:microsoft.com/office/officeart/2005/8/layout/StepDownProcess"/>
    <dgm:cxn modelId="{61C06E70-3E4E-4498-90DA-71229B7E97BC}" type="presParOf" srcId="{EDB1A0B0-E55D-47E6-8E55-9F2D79188C94}" destId="{FB632DE2-8AE9-497C-9626-C3C1BD564DF4}" srcOrd="1" destOrd="0" presId="urn:microsoft.com/office/officeart/2005/8/layout/StepDownProcess"/>
    <dgm:cxn modelId="{21C38B9D-DFD1-4422-8E56-0FA15D1D32D3}" type="presParOf" srcId="{EDB1A0B0-E55D-47E6-8E55-9F2D79188C94}" destId="{E07E64CE-04B5-415C-82C7-5EE004785A34}" srcOrd="2" destOrd="0" presId="urn:microsoft.com/office/officeart/2005/8/layout/StepDownProcess"/>
    <dgm:cxn modelId="{8C683DDA-1DB7-48B3-A20A-D945662C0177}" type="presParOf" srcId="{1CFAF1E9-0596-4AB6-B7E0-08EB464E755A}" destId="{DDA859DC-75C5-4316-9869-86908985BD35}" srcOrd="1" destOrd="0" presId="urn:microsoft.com/office/officeart/2005/8/layout/StepDownProcess"/>
    <dgm:cxn modelId="{287B43BF-D03D-4052-AD86-31C80E85D802}" type="presParOf" srcId="{1CFAF1E9-0596-4AB6-B7E0-08EB464E755A}" destId="{A8F2C7C3-4048-46BF-B5B5-B2E53D0F0811}" srcOrd="2" destOrd="0" presId="urn:microsoft.com/office/officeart/2005/8/layout/StepDownProcess"/>
    <dgm:cxn modelId="{2894CF19-C724-485C-8BE1-15B17D0F126C}" type="presParOf" srcId="{A8F2C7C3-4048-46BF-B5B5-B2E53D0F0811}" destId="{4408FEDF-2DE9-42D2-892B-6105C45FE199}" srcOrd="0" destOrd="0" presId="urn:microsoft.com/office/officeart/2005/8/layout/StepDownProcess"/>
    <dgm:cxn modelId="{E1B1E054-C7DA-4E20-A2B9-1BA6BC69E0FD}" type="presParOf" srcId="{A8F2C7C3-4048-46BF-B5B5-B2E53D0F0811}" destId="{763EC632-650C-4DBE-96EE-AACFFE3D93DC}"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22427-157F-4AC3-A5A9-9C58C96C63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D83D36E-43B7-46F8-B063-FCB72AEFD539}">
      <dgm:prSet phldrT="[Text]"/>
      <dgm:spPr/>
      <dgm:t>
        <a:bodyPr/>
        <a:lstStyle/>
        <a:p>
          <a:r>
            <a:rPr lang="en-US" altLang="en-US" dirty="0"/>
            <a:t>Dependence of </a:t>
          </a:r>
          <a:r>
            <a:rPr lang="en-US" altLang="en-US" i="1" dirty="0"/>
            <a:t>one</a:t>
          </a:r>
          <a:r>
            <a:rPr lang="en-US" altLang="en-US" dirty="0"/>
            <a:t> variable (DV) on one or more explanatory or independent variables (IVs).</a:t>
          </a:r>
          <a:endParaRPr lang="en-GB" dirty="0"/>
        </a:p>
      </dgm:t>
    </dgm:pt>
    <dgm:pt modelId="{7CD5A666-433E-400D-92B9-86ED70F33467}" type="parTrans" cxnId="{13808C0F-F0F1-43E6-A378-A74D2BD05964}">
      <dgm:prSet/>
      <dgm:spPr/>
      <dgm:t>
        <a:bodyPr/>
        <a:lstStyle/>
        <a:p>
          <a:endParaRPr lang="en-GB"/>
        </a:p>
      </dgm:t>
    </dgm:pt>
    <dgm:pt modelId="{807B8D64-52B3-4BFD-949D-DD273EF70EAC}" type="sibTrans" cxnId="{13808C0F-F0F1-43E6-A378-A74D2BD05964}">
      <dgm:prSet/>
      <dgm:spPr/>
      <dgm:t>
        <a:bodyPr/>
        <a:lstStyle/>
        <a:p>
          <a:endParaRPr lang="en-GB"/>
        </a:p>
      </dgm:t>
    </dgm:pt>
    <dgm:pt modelId="{1E4801F6-0FD1-4B52-B5CC-1EB80421004B}">
      <dgm:prSet/>
      <dgm:spPr/>
      <dgm:t>
        <a:bodyPr/>
        <a:lstStyle/>
        <a:p>
          <a:r>
            <a:rPr lang="en-US" altLang="en-US" dirty="0"/>
            <a:t>Types of relationships</a:t>
          </a:r>
        </a:p>
      </dgm:t>
    </dgm:pt>
    <dgm:pt modelId="{3AF8965B-A0B6-4B11-A85E-6534F5D2D229}" type="parTrans" cxnId="{2E12CD30-28FB-4717-AC34-D84AF5FA83C7}">
      <dgm:prSet/>
      <dgm:spPr/>
      <dgm:t>
        <a:bodyPr/>
        <a:lstStyle/>
        <a:p>
          <a:endParaRPr lang="en-GB"/>
        </a:p>
      </dgm:t>
    </dgm:pt>
    <dgm:pt modelId="{1C03A26B-9C64-4AA0-A62F-87263F3A66EF}" type="sibTrans" cxnId="{2E12CD30-28FB-4717-AC34-D84AF5FA83C7}">
      <dgm:prSet/>
      <dgm:spPr/>
      <dgm:t>
        <a:bodyPr/>
        <a:lstStyle/>
        <a:p>
          <a:endParaRPr lang="en-GB"/>
        </a:p>
      </dgm:t>
    </dgm:pt>
    <dgm:pt modelId="{EF239572-E679-4964-B60F-0C78427240A7}">
      <dgm:prSet/>
      <dgm:spPr/>
      <dgm:t>
        <a:bodyPr/>
        <a:lstStyle/>
        <a:p>
          <a:r>
            <a:rPr lang="en-US" altLang="en-US" dirty="0"/>
            <a:t>Correlation</a:t>
          </a:r>
        </a:p>
      </dgm:t>
    </dgm:pt>
    <dgm:pt modelId="{84718AE9-B900-4503-A3E7-442DD592C5C1}" type="parTrans" cxnId="{1320D7EA-0F4B-4432-91F5-ACE92C98A1AA}">
      <dgm:prSet/>
      <dgm:spPr/>
      <dgm:t>
        <a:bodyPr/>
        <a:lstStyle/>
        <a:p>
          <a:endParaRPr lang="en-GB"/>
        </a:p>
      </dgm:t>
    </dgm:pt>
    <dgm:pt modelId="{6B52F494-0757-48EE-819B-2B6672AF152F}" type="sibTrans" cxnId="{1320D7EA-0F4B-4432-91F5-ACE92C98A1AA}">
      <dgm:prSet/>
      <dgm:spPr/>
      <dgm:t>
        <a:bodyPr/>
        <a:lstStyle/>
        <a:p>
          <a:endParaRPr lang="en-GB"/>
        </a:p>
      </dgm:t>
    </dgm:pt>
    <dgm:pt modelId="{DE46F7F1-1479-46F0-9922-3A6F0658A6C2}">
      <dgm:prSet/>
      <dgm:spPr/>
      <dgm:t>
        <a:bodyPr/>
        <a:lstStyle/>
        <a:p>
          <a:r>
            <a:rPr lang="en-US" altLang="en-US" dirty="0"/>
            <a:t>Causal</a:t>
          </a:r>
        </a:p>
      </dgm:t>
    </dgm:pt>
    <dgm:pt modelId="{C94DAD76-9B3F-463E-B011-BD880ABD543E}" type="parTrans" cxnId="{2A77DA37-DAA0-4C6C-A296-BC4E98B169F1}">
      <dgm:prSet/>
      <dgm:spPr/>
      <dgm:t>
        <a:bodyPr/>
        <a:lstStyle/>
        <a:p>
          <a:endParaRPr lang="en-GB"/>
        </a:p>
      </dgm:t>
    </dgm:pt>
    <dgm:pt modelId="{8B273EF1-8377-4B70-B79C-1058953C480D}" type="sibTrans" cxnId="{2A77DA37-DAA0-4C6C-A296-BC4E98B169F1}">
      <dgm:prSet/>
      <dgm:spPr/>
      <dgm:t>
        <a:bodyPr/>
        <a:lstStyle/>
        <a:p>
          <a:endParaRPr lang="en-GB"/>
        </a:p>
      </dgm:t>
    </dgm:pt>
    <dgm:pt modelId="{E296203C-BA53-41CA-BBF6-3ADFFEBFE501}">
      <dgm:prSet/>
      <dgm:spPr/>
      <dgm:t>
        <a:bodyPr/>
        <a:lstStyle/>
        <a:p>
          <a:r>
            <a:rPr lang="en-US" altLang="en-US" dirty="0"/>
            <a:t>The technique is …</a:t>
          </a:r>
        </a:p>
      </dgm:t>
    </dgm:pt>
    <dgm:pt modelId="{C94FBA28-C278-4C22-A32B-B8227013D6EC}" type="parTrans" cxnId="{A183F6D9-C196-4AAE-881B-29A7D466156F}">
      <dgm:prSet/>
      <dgm:spPr/>
      <dgm:t>
        <a:bodyPr/>
        <a:lstStyle/>
        <a:p>
          <a:endParaRPr lang="en-GB"/>
        </a:p>
      </dgm:t>
    </dgm:pt>
    <dgm:pt modelId="{AFAF7FC1-5AF6-4EEA-AD98-D2D1014CC451}" type="sibTrans" cxnId="{A183F6D9-C196-4AAE-881B-29A7D466156F}">
      <dgm:prSet/>
      <dgm:spPr/>
      <dgm:t>
        <a:bodyPr/>
        <a:lstStyle/>
        <a:p>
          <a:endParaRPr lang="en-GB"/>
        </a:p>
      </dgm:t>
    </dgm:pt>
    <dgm:pt modelId="{34009E4E-D9A6-4432-A88D-6D64D80718E4}">
      <dgm:prSet/>
      <dgm:spPr/>
      <dgm:t>
        <a:bodyPr/>
        <a:lstStyle/>
        <a:p>
          <a:r>
            <a:rPr lang="en-US" altLang="en-US" dirty="0"/>
            <a:t>Often referred to as fitting a line to the data</a:t>
          </a:r>
        </a:p>
      </dgm:t>
    </dgm:pt>
    <dgm:pt modelId="{900F408A-894C-4EFE-9F2C-D72F52E0ED12}" type="parTrans" cxnId="{FB6F48E4-6BC0-45FD-8BF0-A44527B10166}">
      <dgm:prSet/>
      <dgm:spPr/>
      <dgm:t>
        <a:bodyPr/>
        <a:lstStyle/>
        <a:p>
          <a:endParaRPr lang="en-GB"/>
        </a:p>
      </dgm:t>
    </dgm:pt>
    <dgm:pt modelId="{F11E3CFC-C571-4C0F-9F9F-F1BFECA97E72}" type="sibTrans" cxnId="{FB6F48E4-6BC0-45FD-8BF0-A44527B10166}">
      <dgm:prSet/>
      <dgm:spPr/>
      <dgm:t>
        <a:bodyPr/>
        <a:lstStyle/>
        <a:p>
          <a:endParaRPr lang="en-GB"/>
        </a:p>
      </dgm:t>
    </dgm:pt>
    <dgm:pt modelId="{B85E0FD6-B450-498A-9DDC-7F9A8029C925}">
      <dgm:prSet/>
      <dgm:spPr/>
      <dgm:t>
        <a:bodyPr/>
        <a:lstStyle/>
        <a:p>
          <a:r>
            <a:rPr lang="en-US" altLang="en-US" dirty="0"/>
            <a:t>Used to calibrate a statistical model</a:t>
          </a:r>
        </a:p>
      </dgm:t>
    </dgm:pt>
    <dgm:pt modelId="{123F30C0-3DDB-4D91-B666-39104DE6F29C}" type="parTrans" cxnId="{6B3ADA11-A5DD-4212-BCBE-D84814766ED7}">
      <dgm:prSet/>
      <dgm:spPr/>
      <dgm:t>
        <a:bodyPr/>
        <a:lstStyle/>
        <a:p>
          <a:endParaRPr lang="en-GB"/>
        </a:p>
      </dgm:t>
    </dgm:pt>
    <dgm:pt modelId="{9AE51841-067E-4CE2-A15F-FC5D17E600F6}" type="sibTrans" cxnId="{6B3ADA11-A5DD-4212-BCBE-D84814766ED7}">
      <dgm:prSet/>
      <dgm:spPr/>
      <dgm:t>
        <a:bodyPr/>
        <a:lstStyle/>
        <a:p>
          <a:endParaRPr lang="en-GB"/>
        </a:p>
      </dgm:t>
    </dgm:pt>
    <dgm:pt modelId="{4460B13C-36C5-4AD5-8361-2319D964FF9D}">
      <dgm:prSet/>
      <dgm:spPr/>
      <dgm:t>
        <a:bodyPr/>
        <a:lstStyle/>
        <a:p>
          <a:r>
            <a:rPr lang="en-US" altLang="en-US"/>
            <a:t>Widely </a:t>
          </a:r>
          <a:r>
            <a:rPr lang="en-US" altLang="en-US" dirty="0"/>
            <a:t>used for solving business problems</a:t>
          </a:r>
        </a:p>
      </dgm:t>
    </dgm:pt>
    <dgm:pt modelId="{0956E39A-892F-4A9E-AF83-2BBC804817DE}" type="parTrans" cxnId="{5E169640-59FE-462B-9690-DC1D33F4DF43}">
      <dgm:prSet/>
      <dgm:spPr/>
      <dgm:t>
        <a:bodyPr/>
        <a:lstStyle/>
        <a:p>
          <a:endParaRPr lang="en-GB"/>
        </a:p>
      </dgm:t>
    </dgm:pt>
    <dgm:pt modelId="{53F1D15A-91EA-45B0-BA10-7733826B40CF}" type="sibTrans" cxnId="{5E169640-59FE-462B-9690-DC1D33F4DF43}">
      <dgm:prSet/>
      <dgm:spPr/>
      <dgm:t>
        <a:bodyPr/>
        <a:lstStyle/>
        <a:p>
          <a:endParaRPr lang="en-GB"/>
        </a:p>
      </dgm:t>
    </dgm:pt>
    <dgm:pt modelId="{95AB71EE-D929-4DB9-92E7-60055BB94238}" type="pres">
      <dgm:prSet presAssocID="{4B022427-157F-4AC3-A5A9-9C58C96C6302}" presName="linear" presStyleCnt="0">
        <dgm:presLayoutVars>
          <dgm:animLvl val="lvl"/>
          <dgm:resizeHandles val="exact"/>
        </dgm:presLayoutVars>
      </dgm:prSet>
      <dgm:spPr/>
    </dgm:pt>
    <dgm:pt modelId="{8B4347D7-CC5A-4B03-8A94-5CF644223E73}" type="pres">
      <dgm:prSet presAssocID="{8D83D36E-43B7-46F8-B063-FCB72AEFD539}" presName="parentText" presStyleLbl="node1" presStyleIdx="0" presStyleCnt="3">
        <dgm:presLayoutVars>
          <dgm:chMax val="0"/>
          <dgm:bulletEnabled val="1"/>
        </dgm:presLayoutVars>
      </dgm:prSet>
      <dgm:spPr/>
    </dgm:pt>
    <dgm:pt modelId="{FFD7531F-CE40-4567-AD3E-5287CCD0C3EF}" type="pres">
      <dgm:prSet presAssocID="{807B8D64-52B3-4BFD-949D-DD273EF70EAC}" presName="spacer" presStyleCnt="0"/>
      <dgm:spPr/>
    </dgm:pt>
    <dgm:pt modelId="{EC127380-06E0-4F0F-86A7-02846A070E2F}" type="pres">
      <dgm:prSet presAssocID="{1E4801F6-0FD1-4B52-B5CC-1EB80421004B}" presName="parentText" presStyleLbl="node1" presStyleIdx="1" presStyleCnt="3">
        <dgm:presLayoutVars>
          <dgm:chMax val="0"/>
          <dgm:bulletEnabled val="1"/>
        </dgm:presLayoutVars>
      </dgm:prSet>
      <dgm:spPr/>
    </dgm:pt>
    <dgm:pt modelId="{BC28E2AC-F6E4-4024-B7B9-A07E7705CB08}" type="pres">
      <dgm:prSet presAssocID="{1E4801F6-0FD1-4B52-B5CC-1EB80421004B}" presName="childText" presStyleLbl="revTx" presStyleIdx="0" presStyleCnt="2">
        <dgm:presLayoutVars>
          <dgm:bulletEnabled val="1"/>
        </dgm:presLayoutVars>
      </dgm:prSet>
      <dgm:spPr/>
    </dgm:pt>
    <dgm:pt modelId="{08E8F089-EC21-44BB-A3A2-CFDDC845CA2B}" type="pres">
      <dgm:prSet presAssocID="{E296203C-BA53-41CA-BBF6-3ADFFEBFE501}" presName="parentText" presStyleLbl="node1" presStyleIdx="2" presStyleCnt="3">
        <dgm:presLayoutVars>
          <dgm:chMax val="0"/>
          <dgm:bulletEnabled val="1"/>
        </dgm:presLayoutVars>
      </dgm:prSet>
      <dgm:spPr/>
    </dgm:pt>
    <dgm:pt modelId="{6DDE7319-6EBF-4CAB-A812-ACEC7D45BC96}" type="pres">
      <dgm:prSet presAssocID="{E296203C-BA53-41CA-BBF6-3ADFFEBFE501}" presName="childText" presStyleLbl="revTx" presStyleIdx="1" presStyleCnt="2">
        <dgm:presLayoutVars>
          <dgm:bulletEnabled val="1"/>
        </dgm:presLayoutVars>
      </dgm:prSet>
      <dgm:spPr/>
    </dgm:pt>
  </dgm:ptLst>
  <dgm:cxnLst>
    <dgm:cxn modelId="{13808C0F-F0F1-43E6-A378-A74D2BD05964}" srcId="{4B022427-157F-4AC3-A5A9-9C58C96C6302}" destId="{8D83D36E-43B7-46F8-B063-FCB72AEFD539}" srcOrd="0" destOrd="0" parTransId="{7CD5A666-433E-400D-92B9-86ED70F33467}" sibTransId="{807B8D64-52B3-4BFD-949D-DD273EF70EAC}"/>
    <dgm:cxn modelId="{6B3ADA11-A5DD-4212-BCBE-D84814766ED7}" srcId="{E296203C-BA53-41CA-BBF6-3ADFFEBFE501}" destId="{B85E0FD6-B450-498A-9DDC-7F9A8029C925}" srcOrd="1" destOrd="0" parTransId="{123F30C0-3DDB-4D91-B666-39104DE6F29C}" sibTransId="{9AE51841-067E-4CE2-A15F-FC5D17E600F6}"/>
    <dgm:cxn modelId="{0A3DEA15-C6A2-4C73-AB4C-C0BCD08C6A21}" type="presOf" srcId="{4460B13C-36C5-4AD5-8361-2319D964FF9D}" destId="{6DDE7319-6EBF-4CAB-A812-ACEC7D45BC96}" srcOrd="0" destOrd="2" presId="urn:microsoft.com/office/officeart/2005/8/layout/vList2"/>
    <dgm:cxn modelId="{2A404128-93A3-4787-8FCF-A0CEE38C2A01}" type="presOf" srcId="{E296203C-BA53-41CA-BBF6-3ADFFEBFE501}" destId="{08E8F089-EC21-44BB-A3A2-CFDDC845CA2B}" srcOrd="0" destOrd="0" presId="urn:microsoft.com/office/officeart/2005/8/layout/vList2"/>
    <dgm:cxn modelId="{2E12CD30-28FB-4717-AC34-D84AF5FA83C7}" srcId="{4B022427-157F-4AC3-A5A9-9C58C96C6302}" destId="{1E4801F6-0FD1-4B52-B5CC-1EB80421004B}" srcOrd="1" destOrd="0" parTransId="{3AF8965B-A0B6-4B11-A85E-6534F5D2D229}" sibTransId="{1C03A26B-9C64-4AA0-A62F-87263F3A66EF}"/>
    <dgm:cxn modelId="{FCEB9436-39AA-446F-A3E5-A73EF805DB32}" type="presOf" srcId="{DE46F7F1-1479-46F0-9922-3A6F0658A6C2}" destId="{BC28E2AC-F6E4-4024-B7B9-A07E7705CB08}" srcOrd="0" destOrd="1" presId="urn:microsoft.com/office/officeart/2005/8/layout/vList2"/>
    <dgm:cxn modelId="{2A77DA37-DAA0-4C6C-A296-BC4E98B169F1}" srcId="{1E4801F6-0FD1-4B52-B5CC-1EB80421004B}" destId="{DE46F7F1-1479-46F0-9922-3A6F0658A6C2}" srcOrd="1" destOrd="0" parTransId="{C94DAD76-9B3F-463E-B011-BD880ABD543E}" sibTransId="{8B273EF1-8377-4B70-B79C-1058953C480D}"/>
    <dgm:cxn modelId="{5E169640-59FE-462B-9690-DC1D33F4DF43}" srcId="{E296203C-BA53-41CA-BBF6-3ADFFEBFE501}" destId="{4460B13C-36C5-4AD5-8361-2319D964FF9D}" srcOrd="2" destOrd="0" parTransId="{0956E39A-892F-4A9E-AF83-2BBC804817DE}" sibTransId="{53F1D15A-91EA-45B0-BA10-7733826B40CF}"/>
    <dgm:cxn modelId="{8AD14945-646B-47BB-9418-781FD88DA8E4}" type="presOf" srcId="{4B022427-157F-4AC3-A5A9-9C58C96C6302}" destId="{95AB71EE-D929-4DB9-92E7-60055BB94238}" srcOrd="0" destOrd="0" presId="urn:microsoft.com/office/officeart/2005/8/layout/vList2"/>
    <dgm:cxn modelId="{60FC2679-EBBB-4083-9D08-356B293EE3CC}" type="presOf" srcId="{B85E0FD6-B450-498A-9DDC-7F9A8029C925}" destId="{6DDE7319-6EBF-4CAB-A812-ACEC7D45BC96}" srcOrd="0" destOrd="1" presId="urn:microsoft.com/office/officeart/2005/8/layout/vList2"/>
    <dgm:cxn modelId="{37986AA8-6B16-43B0-A463-AA3AD8E3B8F0}" type="presOf" srcId="{34009E4E-D9A6-4432-A88D-6D64D80718E4}" destId="{6DDE7319-6EBF-4CAB-A812-ACEC7D45BC96}" srcOrd="0" destOrd="0" presId="urn:microsoft.com/office/officeart/2005/8/layout/vList2"/>
    <dgm:cxn modelId="{A6B962C5-E28B-4920-8D1E-A653E19ECFB5}" type="presOf" srcId="{8D83D36E-43B7-46F8-B063-FCB72AEFD539}" destId="{8B4347D7-CC5A-4B03-8A94-5CF644223E73}" srcOrd="0" destOrd="0" presId="urn:microsoft.com/office/officeart/2005/8/layout/vList2"/>
    <dgm:cxn modelId="{604EC6D6-4EB8-45F7-B293-E0403D874A53}" type="presOf" srcId="{1E4801F6-0FD1-4B52-B5CC-1EB80421004B}" destId="{EC127380-06E0-4F0F-86A7-02846A070E2F}" srcOrd="0" destOrd="0" presId="urn:microsoft.com/office/officeart/2005/8/layout/vList2"/>
    <dgm:cxn modelId="{A183F6D9-C196-4AAE-881B-29A7D466156F}" srcId="{4B022427-157F-4AC3-A5A9-9C58C96C6302}" destId="{E296203C-BA53-41CA-BBF6-3ADFFEBFE501}" srcOrd="2" destOrd="0" parTransId="{C94FBA28-C278-4C22-A32B-B8227013D6EC}" sibTransId="{AFAF7FC1-5AF6-4EEA-AD98-D2D1014CC451}"/>
    <dgm:cxn modelId="{FB6F48E4-6BC0-45FD-8BF0-A44527B10166}" srcId="{E296203C-BA53-41CA-BBF6-3ADFFEBFE501}" destId="{34009E4E-D9A6-4432-A88D-6D64D80718E4}" srcOrd="0" destOrd="0" parTransId="{900F408A-894C-4EFE-9F2C-D72F52E0ED12}" sibTransId="{F11E3CFC-C571-4C0F-9F9F-F1BFECA97E72}"/>
    <dgm:cxn modelId="{716E13E5-9EB9-4CAE-A4B1-15E8A7B4D69C}" type="presOf" srcId="{EF239572-E679-4964-B60F-0C78427240A7}" destId="{BC28E2AC-F6E4-4024-B7B9-A07E7705CB08}" srcOrd="0" destOrd="0" presId="urn:microsoft.com/office/officeart/2005/8/layout/vList2"/>
    <dgm:cxn modelId="{1320D7EA-0F4B-4432-91F5-ACE92C98A1AA}" srcId="{1E4801F6-0FD1-4B52-B5CC-1EB80421004B}" destId="{EF239572-E679-4964-B60F-0C78427240A7}" srcOrd="0" destOrd="0" parTransId="{84718AE9-B900-4503-A3E7-442DD592C5C1}" sibTransId="{6B52F494-0757-48EE-819B-2B6672AF152F}"/>
    <dgm:cxn modelId="{AA820371-6F8E-4233-B9D2-94B86B2E7579}" type="presParOf" srcId="{95AB71EE-D929-4DB9-92E7-60055BB94238}" destId="{8B4347D7-CC5A-4B03-8A94-5CF644223E73}" srcOrd="0" destOrd="0" presId="urn:microsoft.com/office/officeart/2005/8/layout/vList2"/>
    <dgm:cxn modelId="{6E689581-5D46-4876-BBD5-19F877841402}" type="presParOf" srcId="{95AB71EE-D929-4DB9-92E7-60055BB94238}" destId="{FFD7531F-CE40-4567-AD3E-5287CCD0C3EF}" srcOrd="1" destOrd="0" presId="urn:microsoft.com/office/officeart/2005/8/layout/vList2"/>
    <dgm:cxn modelId="{44043686-1C5E-4A2F-B98E-008D28D6C6C7}" type="presParOf" srcId="{95AB71EE-D929-4DB9-92E7-60055BB94238}" destId="{EC127380-06E0-4F0F-86A7-02846A070E2F}" srcOrd="2" destOrd="0" presId="urn:microsoft.com/office/officeart/2005/8/layout/vList2"/>
    <dgm:cxn modelId="{58F803EF-FBE9-4187-8EC1-CEC868375541}" type="presParOf" srcId="{95AB71EE-D929-4DB9-92E7-60055BB94238}" destId="{BC28E2AC-F6E4-4024-B7B9-A07E7705CB08}" srcOrd="3" destOrd="0" presId="urn:microsoft.com/office/officeart/2005/8/layout/vList2"/>
    <dgm:cxn modelId="{5797BB62-808D-40EE-AED8-35AD7591592C}" type="presParOf" srcId="{95AB71EE-D929-4DB9-92E7-60055BB94238}" destId="{08E8F089-EC21-44BB-A3A2-CFDDC845CA2B}" srcOrd="4" destOrd="0" presId="urn:microsoft.com/office/officeart/2005/8/layout/vList2"/>
    <dgm:cxn modelId="{E52B2C72-1D86-4736-8E03-2FD8D3981EC3}" type="presParOf" srcId="{95AB71EE-D929-4DB9-92E7-60055BB94238}" destId="{6DDE7319-6EBF-4CAB-A812-ACEC7D45BC9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26AABC-10BA-4C61-97F7-D135C921E96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E9D8BA20-1EE5-42B2-A25C-967E99A957C4}">
      <dgm:prSet custT="1"/>
      <dgm:spPr/>
      <dgm:t>
        <a:bodyPr/>
        <a:lstStyle/>
        <a:p>
          <a:r>
            <a:rPr lang="en-US" altLang="en-US" sz="2400" dirty="0"/>
            <a:t>We  want to develop an equation to predict sales. </a:t>
          </a:r>
        </a:p>
        <a:p>
          <a:r>
            <a:rPr lang="en-US" altLang="en-US" sz="2400" dirty="0"/>
            <a:t>OPEN the data set </a:t>
          </a:r>
          <a:r>
            <a:rPr lang="en-US" altLang="en-US" sz="2400" dirty="0" err="1"/>
            <a:t>Advertising.sav</a:t>
          </a:r>
          <a:endParaRPr lang="en-US" altLang="en-US" sz="2400" dirty="0"/>
        </a:p>
      </dgm:t>
    </dgm:pt>
    <dgm:pt modelId="{367F9ED8-DDCA-448E-ACF8-8DDE1C98ED70}" type="parTrans" cxnId="{69222E80-C3B1-44B4-9319-FA39278BB6B8}">
      <dgm:prSet/>
      <dgm:spPr/>
      <dgm:t>
        <a:bodyPr/>
        <a:lstStyle/>
        <a:p>
          <a:endParaRPr lang="en-GB" sz="1800"/>
        </a:p>
      </dgm:t>
    </dgm:pt>
    <dgm:pt modelId="{ACD9BF87-0CDC-41BD-8336-DB233F4AB722}" type="sibTrans" cxnId="{69222E80-C3B1-44B4-9319-FA39278BB6B8}">
      <dgm:prSet/>
      <dgm:spPr/>
      <dgm:t>
        <a:bodyPr/>
        <a:lstStyle/>
        <a:p>
          <a:endParaRPr lang="en-GB" sz="1800"/>
        </a:p>
      </dgm:t>
    </dgm:pt>
    <dgm:pt modelId="{790E1B2A-8772-4B13-ADF0-EF6F6B9DFBEA}">
      <dgm:prSet custT="1"/>
      <dgm:spPr>
        <a:noFill/>
        <a:ln>
          <a:noFill/>
        </a:ln>
      </dgm:spPr>
      <dgm:t>
        <a:bodyPr/>
        <a:lstStyle/>
        <a:p>
          <a:r>
            <a:rPr lang="en-US" altLang="en-US" sz="2400" dirty="0">
              <a:solidFill>
                <a:schemeClr val="tx1"/>
              </a:solidFill>
            </a:rPr>
            <a:t>What is your first, best guess at the predicted value of the DV?</a:t>
          </a:r>
        </a:p>
      </dgm:t>
    </dgm:pt>
    <dgm:pt modelId="{5222B7DD-88E3-40B0-995F-DF71DEEF1E4F}" type="parTrans" cxnId="{3329A8DE-BBF3-4526-A73E-17ADFE0A0662}">
      <dgm:prSet/>
      <dgm:spPr/>
      <dgm:t>
        <a:bodyPr/>
        <a:lstStyle/>
        <a:p>
          <a:endParaRPr lang="en-GB" sz="1800"/>
        </a:p>
      </dgm:t>
    </dgm:pt>
    <dgm:pt modelId="{3C76C0E7-9213-42E1-918C-5302DCE5546A}" type="sibTrans" cxnId="{3329A8DE-BBF3-4526-A73E-17ADFE0A0662}">
      <dgm:prSet/>
      <dgm:spPr/>
      <dgm:t>
        <a:bodyPr/>
        <a:lstStyle/>
        <a:p>
          <a:endParaRPr lang="en-GB" sz="1800"/>
        </a:p>
      </dgm:t>
    </dgm:pt>
    <dgm:pt modelId="{F37EDF51-CDF9-4CC7-B393-9ACC1978A43D}">
      <dgm:prSet custT="1"/>
      <dgm:spPr>
        <a:noFill/>
        <a:ln>
          <a:noFill/>
        </a:ln>
      </dgm:spPr>
      <dgm:t>
        <a:bodyPr/>
        <a:lstStyle/>
        <a:p>
          <a:r>
            <a:rPr lang="en-US" altLang="en-US" sz="2400" dirty="0">
              <a:solidFill>
                <a:schemeClr val="tx1"/>
              </a:solidFill>
            </a:rPr>
            <a:t>How accurate is this prediction?</a:t>
          </a:r>
        </a:p>
      </dgm:t>
    </dgm:pt>
    <dgm:pt modelId="{E8378DA1-33E4-4563-AE96-0F2AB5C02D82}" type="parTrans" cxnId="{D3808B66-2AD9-45A8-BDD3-96B248905918}">
      <dgm:prSet/>
      <dgm:spPr/>
      <dgm:t>
        <a:bodyPr/>
        <a:lstStyle/>
        <a:p>
          <a:endParaRPr lang="en-GB" sz="1800"/>
        </a:p>
      </dgm:t>
    </dgm:pt>
    <dgm:pt modelId="{19AF4947-DE49-44CB-B4D5-69C0E746C20F}" type="sibTrans" cxnId="{D3808B66-2AD9-45A8-BDD3-96B248905918}">
      <dgm:prSet/>
      <dgm:spPr/>
      <dgm:t>
        <a:bodyPr/>
        <a:lstStyle/>
        <a:p>
          <a:endParaRPr lang="en-GB" sz="1800"/>
        </a:p>
      </dgm:t>
    </dgm:pt>
    <dgm:pt modelId="{E0B7B522-B7A9-40CC-84A7-D4DB111627DA}">
      <dgm:prSet custT="1"/>
      <dgm:spPr>
        <a:noFill/>
        <a:ln>
          <a:noFill/>
        </a:ln>
      </dgm:spPr>
      <dgm:t>
        <a:bodyPr/>
        <a:lstStyle/>
        <a:p>
          <a:r>
            <a:rPr lang="en-US" altLang="en-US" sz="2400" b="1" dirty="0">
              <a:solidFill>
                <a:schemeClr val="tx1"/>
              </a:solidFill>
            </a:rPr>
            <a:t>What variable is the dependent variable? Why?</a:t>
          </a:r>
        </a:p>
      </dgm:t>
    </dgm:pt>
    <dgm:pt modelId="{6E47971A-5408-4AB0-8E73-C62179BDF1CC}" type="parTrans" cxnId="{DDCA5423-CDD7-4DE9-9CC1-5F63B34CCD97}">
      <dgm:prSet/>
      <dgm:spPr/>
      <dgm:t>
        <a:bodyPr/>
        <a:lstStyle/>
        <a:p>
          <a:endParaRPr lang="en-GB"/>
        </a:p>
      </dgm:t>
    </dgm:pt>
    <dgm:pt modelId="{B8D43AC1-CC11-4372-82F2-EF3835E5A59C}" type="sibTrans" cxnId="{DDCA5423-CDD7-4DE9-9CC1-5F63B34CCD97}">
      <dgm:prSet/>
      <dgm:spPr/>
      <dgm:t>
        <a:bodyPr/>
        <a:lstStyle/>
        <a:p>
          <a:endParaRPr lang="en-GB"/>
        </a:p>
      </dgm:t>
    </dgm:pt>
    <dgm:pt modelId="{B45AF8F5-6129-4DBC-B6D3-010300A3CF6E}" type="pres">
      <dgm:prSet presAssocID="{8726AABC-10BA-4C61-97F7-D135C921E962}" presName="linear" presStyleCnt="0">
        <dgm:presLayoutVars>
          <dgm:dir/>
          <dgm:animLvl val="lvl"/>
          <dgm:resizeHandles val="exact"/>
        </dgm:presLayoutVars>
      </dgm:prSet>
      <dgm:spPr/>
    </dgm:pt>
    <dgm:pt modelId="{658B73BF-FE57-4DA1-906A-A031BE4AC60B}" type="pres">
      <dgm:prSet presAssocID="{E9D8BA20-1EE5-42B2-A25C-967E99A957C4}" presName="parentLin" presStyleCnt="0"/>
      <dgm:spPr/>
    </dgm:pt>
    <dgm:pt modelId="{2028E4C9-4A23-4A09-88D8-E8AFD99197A0}" type="pres">
      <dgm:prSet presAssocID="{E9D8BA20-1EE5-42B2-A25C-967E99A957C4}" presName="parentLeftMargin" presStyleLbl="node1" presStyleIdx="0" presStyleCnt="4"/>
      <dgm:spPr/>
    </dgm:pt>
    <dgm:pt modelId="{1E292152-F205-4665-8A8A-C188609CCAAA}" type="pres">
      <dgm:prSet presAssocID="{E9D8BA20-1EE5-42B2-A25C-967E99A957C4}" presName="parentText" presStyleLbl="node1" presStyleIdx="0" presStyleCnt="4" custScaleX="139308" custScaleY="168231" custLinFactNeighborX="-49104" custLinFactNeighborY="33523">
        <dgm:presLayoutVars>
          <dgm:chMax val="0"/>
          <dgm:bulletEnabled val="1"/>
        </dgm:presLayoutVars>
      </dgm:prSet>
      <dgm:spPr/>
    </dgm:pt>
    <dgm:pt modelId="{8CEDD391-B51A-4512-8B09-C86B6B50C75F}" type="pres">
      <dgm:prSet presAssocID="{E9D8BA20-1EE5-42B2-A25C-967E99A957C4}" presName="negativeSpace" presStyleCnt="0"/>
      <dgm:spPr/>
    </dgm:pt>
    <dgm:pt modelId="{0DF3E795-765A-40F9-ACB0-47B75B20B2CF}" type="pres">
      <dgm:prSet presAssocID="{E9D8BA20-1EE5-42B2-A25C-967E99A957C4}" presName="childText" presStyleLbl="conFgAcc1" presStyleIdx="0" presStyleCnt="4">
        <dgm:presLayoutVars>
          <dgm:bulletEnabled val="1"/>
        </dgm:presLayoutVars>
      </dgm:prSet>
      <dgm:spPr/>
    </dgm:pt>
    <dgm:pt modelId="{A129D14A-7A28-4C01-A4C7-F8B94711C649}" type="pres">
      <dgm:prSet presAssocID="{ACD9BF87-0CDC-41BD-8336-DB233F4AB722}" presName="spaceBetweenRectangles" presStyleCnt="0"/>
      <dgm:spPr/>
    </dgm:pt>
    <dgm:pt modelId="{44F93CFC-F7A3-4119-8D34-9B1B34270F60}" type="pres">
      <dgm:prSet presAssocID="{E0B7B522-B7A9-40CC-84A7-D4DB111627DA}" presName="parentLin" presStyleCnt="0"/>
      <dgm:spPr/>
    </dgm:pt>
    <dgm:pt modelId="{C0E5D348-CB56-4F54-9674-8668D80382B2}" type="pres">
      <dgm:prSet presAssocID="{E0B7B522-B7A9-40CC-84A7-D4DB111627DA}" presName="parentLeftMargin" presStyleLbl="node1" presStyleIdx="0" presStyleCnt="4"/>
      <dgm:spPr/>
    </dgm:pt>
    <dgm:pt modelId="{47645883-A30D-422C-8E78-E25AFB4E6504}" type="pres">
      <dgm:prSet presAssocID="{E0B7B522-B7A9-40CC-84A7-D4DB111627DA}" presName="parentText" presStyleLbl="node1" presStyleIdx="1" presStyleCnt="4">
        <dgm:presLayoutVars>
          <dgm:chMax val="0"/>
          <dgm:bulletEnabled val="1"/>
        </dgm:presLayoutVars>
      </dgm:prSet>
      <dgm:spPr/>
    </dgm:pt>
    <dgm:pt modelId="{3D057A80-091E-4E53-BCD9-924B6892FA7F}" type="pres">
      <dgm:prSet presAssocID="{E0B7B522-B7A9-40CC-84A7-D4DB111627DA}" presName="negativeSpace" presStyleCnt="0"/>
      <dgm:spPr/>
    </dgm:pt>
    <dgm:pt modelId="{7286992B-2E2F-4E05-B5D4-4D06D174555C}" type="pres">
      <dgm:prSet presAssocID="{E0B7B522-B7A9-40CC-84A7-D4DB111627DA}" presName="childText" presStyleLbl="conFgAcc1" presStyleIdx="1" presStyleCnt="4">
        <dgm:presLayoutVars>
          <dgm:bulletEnabled val="1"/>
        </dgm:presLayoutVars>
      </dgm:prSet>
      <dgm:spPr>
        <a:noFill/>
        <a:ln>
          <a:noFill/>
        </a:ln>
      </dgm:spPr>
    </dgm:pt>
    <dgm:pt modelId="{D02FE067-D70D-4774-A531-A11D7D09471D}" type="pres">
      <dgm:prSet presAssocID="{B8D43AC1-CC11-4372-82F2-EF3835E5A59C}" presName="spaceBetweenRectangles" presStyleCnt="0"/>
      <dgm:spPr/>
    </dgm:pt>
    <dgm:pt modelId="{3019DAD5-0690-4095-A017-62333811D479}" type="pres">
      <dgm:prSet presAssocID="{790E1B2A-8772-4B13-ADF0-EF6F6B9DFBEA}" presName="parentLin" presStyleCnt="0"/>
      <dgm:spPr/>
    </dgm:pt>
    <dgm:pt modelId="{56C23B56-4906-494A-9231-AD9F089932B5}" type="pres">
      <dgm:prSet presAssocID="{790E1B2A-8772-4B13-ADF0-EF6F6B9DFBEA}" presName="parentLeftMargin" presStyleLbl="node1" presStyleIdx="1" presStyleCnt="4"/>
      <dgm:spPr/>
    </dgm:pt>
    <dgm:pt modelId="{7852B9EF-7053-4A5B-9083-4D0B01B66F59}" type="pres">
      <dgm:prSet presAssocID="{790E1B2A-8772-4B13-ADF0-EF6F6B9DFBEA}" presName="parentText" presStyleLbl="node1" presStyleIdx="2" presStyleCnt="4">
        <dgm:presLayoutVars>
          <dgm:chMax val="0"/>
          <dgm:bulletEnabled val="1"/>
        </dgm:presLayoutVars>
      </dgm:prSet>
      <dgm:spPr/>
    </dgm:pt>
    <dgm:pt modelId="{BD2A7C26-EA92-465A-8E4B-8373C437E5F5}" type="pres">
      <dgm:prSet presAssocID="{790E1B2A-8772-4B13-ADF0-EF6F6B9DFBEA}" presName="negativeSpace" presStyleCnt="0"/>
      <dgm:spPr/>
    </dgm:pt>
    <dgm:pt modelId="{CDC42B55-B1CE-4E7E-9D06-F758B61CD529}" type="pres">
      <dgm:prSet presAssocID="{790E1B2A-8772-4B13-ADF0-EF6F6B9DFBEA}" presName="childText" presStyleLbl="conFgAcc1" presStyleIdx="2" presStyleCnt="4">
        <dgm:presLayoutVars>
          <dgm:bulletEnabled val="1"/>
        </dgm:presLayoutVars>
      </dgm:prSet>
      <dgm:spPr>
        <a:noFill/>
        <a:ln>
          <a:noFill/>
        </a:ln>
      </dgm:spPr>
    </dgm:pt>
    <dgm:pt modelId="{EDDF453C-D357-4900-BC73-85434E088265}" type="pres">
      <dgm:prSet presAssocID="{3C76C0E7-9213-42E1-918C-5302DCE5546A}" presName="spaceBetweenRectangles" presStyleCnt="0"/>
      <dgm:spPr/>
    </dgm:pt>
    <dgm:pt modelId="{D49BBE7B-C62E-47F6-9F36-CF74137393B4}" type="pres">
      <dgm:prSet presAssocID="{F37EDF51-CDF9-4CC7-B393-9ACC1978A43D}" presName="parentLin" presStyleCnt="0"/>
      <dgm:spPr/>
    </dgm:pt>
    <dgm:pt modelId="{D7795378-9B35-4627-828E-D6BF3301D94C}" type="pres">
      <dgm:prSet presAssocID="{F37EDF51-CDF9-4CC7-B393-9ACC1978A43D}" presName="parentLeftMargin" presStyleLbl="node1" presStyleIdx="2" presStyleCnt="4"/>
      <dgm:spPr/>
    </dgm:pt>
    <dgm:pt modelId="{73E95931-CF60-449E-8AF0-961061259185}" type="pres">
      <dgm:prSet presAssocID="{F37EDF51-CDF9-4CC7-B393-9ACC1978A43D}" presName="parentText" presStyleLbl="node1" presStyleIdx="3" presStyleCnt="4">
        <dgm:presLayoutVars>
          <dgm:chMax val="0"/>
          <dgm:bulletEnabled val="1"/>
        </dgm:presLayoutVars>
      </dgm:prSet>
      <dgm:spPr/>
    </dgm:pt>
    <dgm:pt modelId="{35EC317C-5350-4EFA-B609-BE4557FE1594}" type="pres">
      <dgm:prSet presAssocID="{F37EDF51-CDF9-4CC7-B393-9ACC1978A43D}" presName="negativeSpace" presStyleCnt="0"/>
      <dgm:spPr/>
    </dgm:pt>
    <dgm:pt modelId="{A3ECB63B-2B59-4092-9066-F189BF516BE7}" type="pres">
      <dgm:prSet presAssocID="{F37EDF51-CDF9-4CC7-B393-9ACC1978A43D}" presName="childText" presStyleLbl="conFgAcc1" presStyleIdx="3" presStyleCnt="4">
        <dgm:presLayoutVars>
          <dgm:bulletEnabled val="1"/>
        </dgm:presLayoutVars>
      </dgm:prSet>
      <dgm:spPr>
        <a:noFill/>
        <a:ln>
          <a:noFill/>
        </a:ln>
      </dgm:spPr>
    </dgm:pt>
  </dgm:ptLst>
  <dgm:cxnLst>
    <dgm:cxn modelId="{DDCA5423-CDD7-4DE9-9CC1-5F63B34CCD97}" srcId="{8726AABC-10BA-4C61-97F7-D135C921E962}" destId="{E0B7B522-B7A9-40CC-84A7-D4DB111627DA}" srcOrd="1" destOrd="0" parTransId="{6E47971A-5408-4AB0-8E73-C62179BDF1CC}" sibTransId="{B8D43AC1-CC11-4372-82F2-EF3835E5A59C}"/>
    <dgm:cxn modelId="{2E48693D-B874-4BD7-972B-D541A42C67A6}" type="presOf" srcId="{790E1B2A-8772-4B13-ADF0-EF6F6B9DFBEA}" destId="{7852B9EF-7053-4A5B-9083-4D0B01B66F59}" srcOrd="1" destOrd="0" presId="urn:microsoft.com/office/officeart/2005/8/layout/list1"/>
    <dgm:cxn modelId="{D3808B66-2AD9-45A8-BDD3-96B248905918}" srcId="{8726AABC-10BA-4C61-97F7-D135C921E962}" destId="{F37EDF51-CDF9-4CC7-B393-9ACC1978A43D}" srcOrd="3" destOrd="0" parTransId="{E8378DA1-33E4-4563-AE96-0F2AB5C02D82}" sibTransId="{19AF4947-DE49-44CB-B4D5-69C0E746C20F}"/>
    <dgm:cxn modelId="{29A6BB66-5E17-4CCF-B690-2C190F8D1F26}" type="presOf" srcId="{E0B7B522-B7A9-40CC-84A7-D4DB111627DA}" destId="{C0E5D348-CB56-4F54-9674-8668D80382B2}" srcOrd="0" destOrd="0" presId="urn:microsoft.com/office/officeart/2005/8/layout/list1"/>
    <dgm:cxn modelId="{DE8EF84D-A9B0-419E-86C9-981631ED1AD3}" type="presOf" srcId="{E0B7B522-B7A9-40CC-84A7-D4DB111627DA}" destId="{47645883-A30D-422C-8E78-E25AFB4E6504}" srcOrd="1" destOrd="0" presId="urn:microsoft.com/office/officeart/2005/8/layout/list1"/>
    <dgm:cxn modelId="{C0E38178-936B-4EB6-9487-BE7B574CC834}" type="presOf" srcId="{790E1B2A-8772-4B13-ADF0-EF6F6B9DFBEA}" destId="{56C23B56-4906-494A-9231-AD9F089932B5}" srcOrd="0" destOrd="0" presId="urn:microsoft.com/office/officeart/2005/8/layout/list1"/>
    <dgm:cxn modelId="{8E85E558-A6FD-4BB4-A6D1-0A20DC824911}" type="presOf" srcId="{8726AABC-10BA-4C61-97F7-D135C921E962}" destId="{B45AF8F5-6129-4DBC-B6D3-010300A3CF6E}" srcOrd="0" destOrd="0" presId="urn:microsoft.com/office/officeart/2005/8/layout/list1"/>
    <dgm:cxn modelId="{69222E80-C3B1-44B4-9319-FA39278BB6B8}" srcId="{8726AABC-10BA-4C61-97F7-D135C921E962}" destId="{E9D8BA20-1EE5-42B2-A25C-967E99A957C4}" srcOrd="0" destOrd="0" parTransId="{367F9ED8-DDCA-448E-ACF8-8DDE1C98ED70}" sibTransId="{ACD9BF87-0CDC-41BD-8336-DB233F4AB722}"/>
    <dgm:cxn modelId="{78768782-CA00-4F63-B44B-C76363BBD885}" type="presOf" srcId="{F37EDF51-CDF9-4CC7-B393-9ACC1978A43D}" destId="{D7795378-9B35-4627-828E-D6BF3301D94C}" srcOrd="0" destOrd="0" presId="urn:microsoft.com/office/officeart/2005/8/layout/list1"/>
    <dgm:cxn modelId="{4A87C79B-68DE-450E-9248-EDFB65517466}" type="presOf" srcId="{E9D8BA20-1EE5-42B2-A25C-967E99A957C4}" destId="{1E292152-F205-4665-8A8A-C188609CCAAA}" srcOrd="1" destOrd="0" presId="urn:microsoft.com/office/officeart/2005/8/layout/list1"/>
    <dgm:cxn modelId="{E695EEC5-4D98-429D-B49A-091F975EE024}" type="presOf" srcId="{E9D8BA20-1EE5-42B2-A25C-967E99A957C4}" destId="{2028E4C9-4A23-4A09-88D8-E8AFD99197A0}" srcOrd="0" destOrd="0" presId="urn:microsoft.com/office/officeart/2005/8/layout/list1"/>
    <dgm:cxn modelId="{C54ED8D0-6265-41EF-9465-9658A23BE6AD}" type="presOf" srcId="{F37EDF51-CDF9-4CC7-B393-9ACC1978A43D}" destId="{73E95931-CF60-449E-8AF0-961061259185}" srcOrd="1" destOrd="0" presId="urn:microsoft.com/office/officeart/2005/8/layout/list1"/>
    <dgm:cxn modelId="{3329A8DE-BBF3-4526-A73E-17ADFE0A0662}" srcId="{8726AABC-10BA-4C61-97F7-D135C921E962}" destId="{790E1B2A-8772-4B13-ADF0-EF6F6B9DFBEA}" srcOrd="2" destOrd="0" parTransId="{5222B7DD-88E3-40B0-995F-DF71DEEF1E4F}" sibTransId="{3C76C0E7-9213-42E1-918C-5302DCE5546A}"/>
    <dgm:cxn modelId="{B6820845-1438-4D46-B651-FD9C0757989F}" type="presParOf" srcId="{B45AF8F5-6129-4DBC-B6D3-010300A3CF6E}" destId="{658B73BF-FE57-4DA1-906A-A031BE4AC60B}" srcOrd="0" destOrd="0" presId="urn:microsoft.com/office/officeart/2005/8/layout/list1"/>
    <dgm:cxn modelId="{B1C84EDA-F6ED-4AB2-A9FB-C7433A183F23}" type="presParOf" srcId="{658B73BF-FE57-4DA1-906A-A031BE4AC60B}" destId="{2028E4C9-4A23-4A09-88D8-E8AFD99197A0}" srcOrd="0" destOrd="0" presId="urn:microsoft.com/office/officeart/2005/8/layout/list1"/>
    <dgm:cxn modelId="{80CC7A2A-6E99-464D-9392-F8B3CB87071F}" type="presParOf" srcId="{658B73BF-FE57-4DA1-906A-A031BE4AC60B}" destId="{1E292152-F205-4665-8A8A-C188609CCAAA}" srcOrd="1" destOrd="0" presId="urn:microsoft.com/office/officeart/2005/8/layout/list1"/>
    <dgm:cxn modelId="{B94406BB-DC9D-4457-B91A-896358309285}" type="presParOf" srcId="{B45AF8F5-6129-4DBC-B6D3-010300A3CF6E}" destId="{8CEDD391-B51A-4512-8B09-C86B6B50C75F}" srcOrd="1" destOrd="0" presId="urn:microsoft.com/office/officeart/2005/8/layout/list1"/>
    <dgm:cxn modelId="{DA8A5C94-1570-4D0A-B530-4703240E7D34}" type="presParOf" srcId="{B45AF8F5-6129-4DBC-B6D3-010300A3CF6E}" destId="{0DF3E795-765A-40F9-ACB0-47B75B20B2CF}" srcOrd="2" destOrd="0" presId="urn:microsoft.com/office/officeart/2005/8/layout/list1"/>
    <dgm:cxn modelId="{C4F1DA8C-7AE0-480F-AD8F-240D0BC6B192}" type="presParOf" srcId="{B45AF8F5-6129-4DBC-B6D3-010300A3CF6E}" destId="{A129D14A-7A28-4C01-A4C7-F8B94711C649}" srcOrd="3" destOrd="0" presId="urn:microsoft.com/office/officeart/2005/8/layout/list1"/>
    <dgm:cxn modelId="{08CE3973-3AF2-4756-A244-B9980034E2A4}" type="presParOf" srcId="{B45AF8F5-6129-4DBC-B6D3-010300A3CF6E}" destId="{44F93CFC-F7A3-4119-8D34-9B1B34270F60}" srcOrd="4" destOrd="0" presId="urn:microsoft.com/office/officeart/2005/8/layout/list1"/>
    <dgm:cxn modelId="{AC846CDB-68A1-4D33-835C-5E4878E0C04C}" type="presParOf" srcId="{44F93CFC-F7A3-4119-8D34-9B1B34270F60}" destId="{C0E5D348-CB56-4F54-9674-8668D80382B2}" srcOrd="0" destOrd="0" presId="urn:microsoft.com/office/officeart/2005/8/layout/list1"/>
    <dgm:cxn modelId="{50E8A861-06D6-4061-95D8-6C4A74A8758D}" type="presParOf" srcId="{44F93CFC-F7A3-4119-8D34-9B1B34270F60}" destId="{47645883-A30D-422C-8E78-E25AFB4E6504}" srcOrd="1" destOrd="0" presId="urn:microsoft.com/office/officeart/2005/8/layout/list1"/>
    <dgm:cxn modelId="{DA38BEE1-7540-4467-ACBA-831D433805AC}" type="presParOf" srcId="{B45AF8F5-6129-4DBC-B6D3-010300A3CF6E}" destId="{3D057A80-091E-4E53-BCD9-924B6892FA7F}" srcOrd="5" destOrd="0" presId="urn:microsoft.com/office/officeart/2005/8/layout/list1"/>
    <dgm:cxn modelId="{C60F35C6-8127-4C4E-8F27-2DC190072EFC}" type="presParOf" srcId="{B45AF8F5-6129-4DBC-B6D3-010300A3CF6E}" destId="{7286992B-2E2F-4E05-B5D4-4D06D174555C}" srcOrd="6" destOrd="0" presId="urn:microsoft.com/office/officeart/2005/8/layout/list1"/>
    <dgm:cxn modelId="{9119C1D3-B755-42D5-BB54-E701CA0B20AD}" type="presParOf" srcId="{B45AF8F5-6129-4DBC-B6D3-010300A3CF6E}" destId="{D02FE067-D70D-4774-A531-A11D7D09471D}" srcOrd="7" destOrd="0" presId="urn:microsoft.com/office/officeart/2005/8/layout/list1"/>
    <dgm:cxn modelId="{D17E16B7-F36A-461B-B671-1A1BDC340F39}" type="presParOf" srcId="{B45AF8F5-6129-4DBC-B6D3-010300A3CF6E}" destId="{3019DAD5-0690-4095-A017-62333811D479}" srcOrd="8" destOrd="0" presId="urn:microsoft.com/office/officeart/2005/8/layout/list1"/>
    <dgm:cxn modelId="{D3E9425C-295A-41E2-AEBE-DB346A3401C4}" type="presParOf" srcId="{3019DAD5-0690-4095-A017-62333811D479}" destId="{56C23B56-4906-494A-9231-AD9F089932B5}" srcOrd="0" destOrd="0" presId="urn:microsoft.com/office/officeart/2005/8/layout/list1"/>
    <dgm:cxn modelId="{ECD297AA-AEA2-44EF-B319-10540F24FCE8}" type="presParOf" srcId="{3019DAD5-0690-4095-A017-62333811D479}" destId="{7852B9EF-7053-4A5B-9083-4D0B01B66F59}" srcOrd="1" destOrd="0" presId="urn:microsoft.com/office/officeart/2005/8/layout/list1"/>
    <dgm:cxn modelId="{A6B0866B-B40D-45C9-B635-58BDA97A2C0F}" type="presParOf" srcId="{B45AF8F5-6129-4DBC-B6D3-010300A3CF6E}" destId="{BD2A7C26-EA92-465A-8E4B-8373C437E5F5}" srcOrd="9" destOrd="0" presId="urn:microsoft.com/office/officeart/2005/8/layout/list1"/>
    <dgm:cxn modelId="{1EBA01B8-4705-4B04-9133-DAD4885E5CBC}" type="presParOf" srcId="{B45AF8F5-6129-4DBC-B6D3-010300A3CF6E}" destId="{CDC42B55-B1CE-4E7E-9D06-F758B61CD529}" srcOrd="10" destOrd="0" presId="urn:microsoft.com/office/officeart/2005/8/layout/list1"/>
    <dgm:cxn modelId="{C14A5C80-058A-4C7B-92AD-58FAB1AF3409}" type="presParOf" srcId="{B45AF8F5-6129-4DBC-B6D3-010300A3CF6E}" destId="{EDDF453C-D357-4900-BC73-85434E088265}" srcOrd="11" destOrd="0" presId="urn:microsoft.com/office/officeart/2005/8/layout/list1"/>
    <dgm:cxn modelId="{DBCC457F-69CB-4D48-95DA-4328043CD052}" type="presParOf" srcId="{B45AF8F5-6129-4DBC-B6D3-010300A3CF6E}" destId="{D49BBE7B-C62E-47F6-9F36-CF74137393B4}" srcOrd="12" destOrd="0" presId="urn:microsoft.com/office/officeart/2005/8/layout/list1"/>
    <dgm:cxn modelId="{96E97E5C-3948-4FAC-8EB7-6D55553C5C97}" type="presParOf" srcId="{D49BBE7B-C62E-47F6-9F36-CF74137393B4}" destId="{D7795378-9B35-4627-828E-D6BF3301D94C}" srcOrd="0" destOrd="0" presId="urn:microsoft.com/office/officeart/2005/8/layout/list1"/>
    <dgm:cxn modelId="{B58EE012-B16E-4A44-B115-0D21D341B7A2}" type="presParOf" srcId="{D49BBE7B-C62E-47F6-9F36-CF74137393B4}" destId="{73E95931-CF60-449E-8AF0-961061259185}" srcOrd="1" destOrd="0" presId="urn:microsoft.com/office/officeart/2005/8/layout/list1"/>
    <dgm:cxn modelId="{D900DE7A-A23A-4434-AAF0-890FD93C93B7}" type="presParOf" srcId="{B45AF8F5-6129-4DBC-B6D3-010300A3CF6E}" destId="{35EC317C-5350-4EFA-B609-BE4557FE1594}" srcOrd="13" destOrd="0" presId="urn:microsoft.com/office/officeart/2005/8/layout/list1"/>
    <dgm:cxn modelId="{A1B515A9-2E65-4980-A866-CC0932F6793D}" type="presParOf" srcId="{B45AF8F5-6129-4DBC-B6D3-010300A3CF6E}" destId="{A3ECB63B-2B59-4092-9066-F189BF516BE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26AABC-10BA-4C61-97F7-D135C921E96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E9D8BA20-1EE5-42B2-A25C-967E99A957C4}">
      <dgm:prSet custT="1"/>
      <dgm:spPr/>
      <dgm:t>
        <a:bodyPr/>
        <a:lstStyle/>
        <a:p>
          <a:r>
            <a:rPr lang="en-US" altLang="en-US" sz="2400" dirty="0">
              <a:solidFill>
                <a:schemeClr val="tx1"/>
              </a:solidFill>
            </a:rPr>
            <a:t>Management wants to develop an equation to predict sales</a:t>
          </a:r>
          <a:r>
            <a:rPr lang="en-US" altLang="en-US" sz="2400" dirty="0"/>
            <a:t>.</a:t>
          </a:r>
        </a:p>
      </dgm:t>
    </dgm:pt>
    <dgm:pt modelId="{367F9ED8-DDCA-448E-ACF8-8DDE1C98ED70}" type="parTrans" cxnId="{69222E80-C3B1-44B4-9319-FA39278BB6B8}">
      <dgm:prSet/>
      <dgm:spPr/>
      <dgm:t>
        <a:bodyPr/>
        <a:lstStyle/>
        <a:p>
          <a:endParaRPr lang="en-GB" sz="1800"/>
        </a:p>
      </dgm:t>
    </dgm:pt>
    <dgm:pt modelId="{ACD9BF87-0CDC-41BD-8336-DB233F4AB722}" type="sibTrans" cxnId="{69222E80-C3B1-44B4-9319-FA39278BB6B8}">
      <dgm:prSet/>
      <dgm:spPr/>
      <dgm:t>
        <a:bodyPr/>
        <a:lstStyle/>
        <a:p>
          <a:endParaRPr lang="en-GB" sz="1800"/>
        </a:p>
      </dgm:t>
    </dgm:pt>
    <dgm:pt modelId="{790E1B2A-8772-4B13-ADF0-EF6F6B9DFBEA}">
      <dgm:prSet custT="1"/>
      <dgm:spPr/>
      <dgm:t>
        <a:bodyPr/>
        <a:lstStyle/>
        <a:p>
          <a:r>
            <a:rPr lang="en-US" altLang="en-US" sz="2400" dirty="0">
              <a:solidFill>
                <a:schemeClr val="tx1"/>
              </a:solidFill>
            </a:rPr>
            <a:t>What is your first, best guess at the predicted value of the DV?</a:t>
          </a:r>
        </a:p>
      </dgm:t>
    </dgm:pt>
    <dgm:pt modelId="{5222B7DD-88E3-40B0-995F-DF71DEEF1E4F}" type="parTrans" cxnId="{3329A8DE-BBF3-4526-A73E-17ADFE0A0662}">
      <dgm:prSet/>
      <dgm:spPr/>
      <dgm:t>
        <a:bodyPr/>
        <a:lstStyle/>
        <a:p>
          <a:endParaRPr lang="en-GB" sz="1800"/>
        </a:p>
      </dgm:t>
    </dgm:pt>
    <dgm:pt modelId="{3C76C0E7-9213-42E1-918C-5302DCE5546A}" type="sibTrans" cxnId="{3329A8DE-BBF3-4526-A73E-17ADFE0A0662}">
      <dgm:prSet/>
      <dgm:spPr/>
      <dgm:t>
        <a:bodyPr/>
        <a:lstStyle/>
        <a:p>
          <a:endParaRPr lang="en-GB" sz="1800"/>
        </a:p>
      </dgm:t>
    </dgm:pt>
    <dgm:pt modelId="{F37EDF51-CDF9-4CC7-B393-9ACC1978A43D}">
      <dgm:prSet custT="1"/>
      <dgm:spPr/>
      <dgm:t>
        <a:bodyPr/>
        <a:lstStyle/>
        <a:p>
          <a:r>
            <a:rPr lang="en-US" altLang="en-US" sz="2400" dirty="0">
              <a:solidFill>
                <a:schemeClr val="tx1"/>
              </a:solidFill>
            </a:rPr>
            <a:t>How accurate is this prediction</a:t>
          </a:r>
          <a:r>
            <a:rPr lang="en-US" altLang="en-US" sz="2400" dirty="0"/>
            <a:t>?</a:t>
          </a:r>
        </a:p>
      </dgm:t>
    </dgm:pt>
    <dgm:pt modelId="{E8378DA1-33E4-4563-AE96-0F2AB5C02D82}" type="parTrans" cxnId="{D3808B66-2AD9-45A8-BDD3-96B248905918}">
      <dgm:prSet/>
      <dgm:spPr/>
      <dgm:t>
        <a:bodyPr/>
        <a:lstStyle/>
        <a:p>
          <a:endParaRPr lang="en-GB" sz="1800"/>
        </a:p>
      </dgm:t>
    </dgm:pt>
    <dgm:pt modelId="{19AF4947-DE49-44CB-B4D5-69C0E746C20F}" type="sibTrans" cxnId="{D3808B66-2AD9-45A8-BDD3-96B248905918}">
      <dgm:prSet/>
      <dgm:spPr/>
      <dgm:t>
        <a:bodyPr/>
        <a:lstStyle/>
        <a:p>
          <a:endParaRPr lang="en-GB" sz="1800"/>
        </a:p>
      </dgm:t>
    </dgm:pt>
    <dgm:pt modelId="{E0B7B522-B7A9-40CC-84A7-D4DB111627DA}">
      <dgm:prSet custT="1"/>
      <dgm:spPr/>
      <dgm:t>
        <a:bodyPr/>
        <a:lstStyle/>
        <a:p>
          <a:r>
            <a:rPr lang="en-US" altLang="en-US" sz="2400" dirty="0">
              <a:solidFill>
                <a:schemeClr val="tx1"/>
              </a:solidFill>
            </a:rPr>
            <a:t>What variable is the dependent variable (DV)? Why?</a:t>
          </a:r>
        </a:p>
      </dgm:t>
    </dgm:pt>
    <dgm:pt modelId="{6E47971A-5408-4AB0-8E73-C62179BDF1CC}" type="parTrans" cxnId="{DDCA5423-CDD7-4DE9-9CC1-5F63B34CCD97}">
      <dgm:prSet/>
      <dgm:spPr/>
      <dgm:t>
        <a:bodyPr/>
        <a:lstStyle/>
        <a:p>
          <a:endParaRPr lang="en-GB"/>
        </a:p>
      </dgm:t>
    </dgm:pt>
    <dgm:pt modelId="{B8D43AC1-CC11-4372-82F2-EF3835E5A59C}" type="sibTrans" cxnId="{DDCA5423-CDD7-4DE9-9CC1-5F63B34CCD97}">
      <dgm:prSet/>
      <dgm:spPr/>
      <dgm:t>
        <a:bodyPr/>
        <a:lstStyle/>
        <a:p>
          <a:endParaRPr lang="en-GB"/>
        </a:p>
      </dgm:t>
    </dgm:pt>
    <dgm:pt modelId="{B45AF8F5-6129-4DBC-B6D3-010300A3CF6E}" type="pres">
      <dgm:prSet presAssocID="{8726AABC-10BA-4C61-97F7-D135C921E962}" presName="linear" presStyleCnt="0">
        <dgm:presLayoutVars>
          <dgm:dir/>
          <dgm:animLvl val="lvl"/>
          <dgm:resizeHandles val="exact"/>
        </dgm:presLayoutVars>
      </dgm:prSet>
      <dgm:spPr/>
    </dgm:pt>
    <dgm:pt modelId="{658B73BF-FE57-4DA1-906A-A031BE4AC60B}" type="pres">
      <dgm:prSet presAssocID="{E9D8BA20-1EE5-42B2-A25C-967E99A957C4}" presName="parentLin" presStyleCnt="0"/>
      <dgm:spPr/>
    </dgm:pt>
    <dgm:pt modelId="{2028E4C9-4A23-4A09-88D8-E8AFD99197A0}" type="pres">
      <dgm:prSet presAssocID="{E9D8BA20-1EE5-42B2-A25C-967E99A957C4}" presName="parentLeftMargin" presStyleLbl="node1" presStyleIdx="0" presStyleCnt="4"/>
      <dgm:spPr/>
    </dgm:pt>
    <dgm:pt modelId="{1E292152-F205-4665-8A8A-C188609CCAAA}" type="pres">
      <dgm:prSet presAssocID="{E9D8BA20-1EE5-42B2-A25C-967E99A957C4}" presName="parentText" presStyleLbl="node1" presStyleIdx="0" presStyleCnt="4">
        <dgm:presLayoutVars>
          <dgm:chMax val="0"/>
          <dgm:bulletEnabled val="1"/>
        </dgm:presLayoutVars>
      </dgm:prSet>
      <dgm:spPr/>
    </dgm:pt>
    <dgm:pt modelId="{8CEDD391-B51A-4512-8B09-C86B6B50C75F}" type="pres">
      <dgm:prSet presAssocID="{E9D8BA20-1EE5-42B2-A25C-967E99A957C4}" presName="negativeSpace" presStyleCnt="0"/>
      <dgm:spPr/>
    </dgm:pt>
    <dgm:pt modelId="{0DF3E795-765A-40F9-ACB0-47B75B20B2CF}" type="pres">
      <dgm:prSet presAssocID="{E9D8BA20-1EE5-42B2-A25C-967E99A957C4}" presName="childText" presStyleLbl="conFgAcc1" presStyleIdx="0" presStyleCnt="4">
        <dgm:presLayoutVars>
          <dgm:bulletEnabled val="1"/>
        </dgm:presLayoutVars>
      </dgm:prSet>
      <dgm:spPr/>
    </dgm:pt>
    <dgm:pt modelId="{A129D14A-7A28-4C01-A4C7-F8B94711C649}" type="pres">
      <dgm:prSet presAssocID="{ACD9BF87-0CDC-41BD-8336-DB233F4AB722}" presName="spaceBetweenRectangles" presStyleCnt="0"/>
      <dgm:spPr/>
    </dgm:pt>
    <dgm:pt modelId="{44F93CFC-F7A3-4119-8D34-9B1B34270F60}" type="pres">
      <dgm:prSet presAssocID="{E0B7B522-B7A9-40CC-84A7-D4DB111627DA}" presName="parentLin" presStyleCnt="0"/>
      <dgm:spPr/>
    </dgm:pt>
    <dgm:pt modelId="{C0E5D348-CB56-4F54-9674-8668D80382B2}" type="pres">
      <dgm:prSet presAssocID="{E0B7B522-B7A9-40CC-84A7-D4DB111627DA}" presName="parentLeftMargin" presStyleLbl="node1" presStyleIdx="0" presStyleCnt="4"/>
      <dgm:spPr/>
    </dgm:pt>
    <dgm:pt modelId="{47645883-A30D-422C-8E78-E25AFB4E6504}" type="pres">
      <dgm:prSet presAssocID="{E0B7B522-B7A9-40CC-84A7-D4DB111627DA}" presName="parentText" presStyleLbl="node1" presStyleIdx="1" presStyleCnt="4">
        <dgm:presLayoutVars>
          <dgm:chMax val="0"/>
          <dgm:bulletEnabled val="1"/>
        </dgm:presLayoutVars>
      </dgm:prSet>
      <dgm:spPr/>
    </dgm:pt>
    <dgm:pt modelId="{3D057A80-091E-4E53-BCD9-924B6892FA7F}" type="pres">
      <dgm:prSet presAssocID="{E0B7B522-B7A9-40CC-84A7-D4DB111627DA}" presName="negativeSpace" presStyleCnt="0"/>
      <dgm:spPr/>
    </dgm:pt>
    <dgm:pt modelId="{7286992B-2E2F-4E05-B5D4-4D06D174555C}" type="pres">
      <dgm:prSet presAssocID="{E0B7B522-B7A9-40CC-84A7-D4DB111627DA}" presName="childText" presStyleLbl="conFgAcc1" presStyleIdx="1" presStyleCnt="4">
        <dgm:presLayoutVars>
          <dgm:bulletEnabled val="1"/>
        </dgm:presLayoutVars>
      </dgm:prSet>
      <dgm:spPr/>
    </dgm:pt>
    <dgm:pt modelId="{D02FE067-D70D-4774-A531-A11D7D09471D}" type="pres">
      <dgm:prSet presAssocID="{B8D43AC1-CC11-4372-82F2-EF3835E5A59C}" presName="spaceBetweenRectangles" presStyleCnt="0"/>
      <dgm:spPr/>
    </dgm:pt>
    <dgm:pt modelId="{3019DAD5-0690-4095-A017-62333811D479}" type="pres">
      <dgm:prSet presAssocID="{790E1B2A-8772-4B13-ADF0-EF6F6B9DFBEA}" presName="parentLin" presStyleCnt="0"/>
      <dgm:spPr/>
    </dgm:pt>
    <dgm:pt modelId="{56C23B56-4906-494A-9231-AD9F089932B5}" type="pres">
      <dgm:prSet presAssocID="{790E1B2A-8772-4B13-ADF0-EF6F6B9DFBEA}" presName="parentLeftMargin" presStyleLbl="node1" presStyleIdx="1" presStyleCnt="4"/>
      <dgm:spPr/>
    </dgm:pt>
    <dgm:pt modelId="{7852B9EF-7053-4A5B-9083-4D0B01B66F59}" type="pres">
      <dgm:prSet presAssocID="{790E1B2A-8772-4B13-ADF0-EF6F6B9DFBEA}" presName="parentText" presStyleLbl="node1" presStyleIdx="2" presStyleCnt="4">
        <dgm:presLayoutVars>
          <dgm:chMax val="0"/>
          <dgm:bulletEnabled val="1"/>
        </dgm:presLayoutVars>
      </dgm:prSet>
      <dgm:spPr/>
    </dgm:pt>
    <dgm:pt modelId="{BD2A7C26-EA92-465A-8E4B-8373C437E5F5}" type="pres">
      <dgm:prSet presAssocID="{790E1B2A-8772-4B13-ADF0-EF6F6B9DFBEA}" presName="negativeSpace" presStyleCnt="0"/>
      <dgm:spPr/>
    </dgm:pt>
    <dgm:pt modelId="{CDC42B55-B1CE-4E7E-9D06-F758B61CD529}" type="pres">
      <dgm:prSet presAssocID="{790E1B2A-8772-4B13-ADF0-EF6F6B9DFBEA}" presName="childText" presStyleLbl="conFgAcc1" presStyleIdx="2" presStyleCnt="4">
        <dgm:presLayoutVars>
          <dgm:bulletEnabled val="1"/>
        </dgm:presLayoutVars>
      </dgm:prSet>
      <dgm:spPr/>
    </dgm:pt>
    <dgm:pt modelId="{EDDF453C-D357-4900-BC73-85434E088265}" type="pres">
      <dgm:prSet presAssocID="{3C76C0E7-9213-42E1-918C-5302DCE5546A}" presName="spaceBetweenRectangles" presStyleCnt="0"/>
      <dgm:spPr/>
    </dgm:pt>
    <dgm:pt modelId="{D49BBE7B-C62E-47F6-9F36-CF74137393B4}" type="pres">
      <dgm:prSet presAssocID="{F37EDF51-CDF9-4CC7-B393-9ACC1978A43D}" presName="parentLin" presStyleCnt="0"/>
      <dgm:spPr/>
    </dgm:pt>
    <dgm:pt modelId="{D7795378-9B35-4627-828E-D6BF3301D94C}" type="pres">
      <dgm:prSet presAssocID="{F37EDF51-CDF9-4CC7-B393-9ACC1978A43D}" presName="parentLeftMargin" presStyleLbl="node1" presStyleIdx="2" presStyleCnt="4"/>
      <dgm:spPr/>
    </dgm:pt>
    <dgm:pt modelId="{73E95931-CF60-449E-8AF0-961061259185}" type="pres">
      <dgm:prSet presAssocID="{F37EDF51-CDF9-4CC7-B393-9ACC1978A43D}" presName="parentText" presStyleLbl="node1" presStyleIdx="3" presStyleCnt="4">
        <dgm:presLayoutVars>
          <dgm:chMax val="0"/>
          <dgm:bulletEnabled val="1"/>
        </dgm:presLayoutVars>
      </dgm:prSet>
      <dgm:spPr/>
    </dgm:pt>
    <dgm:pt modelId="{35EC317C-5350-4EFA-B609-BE4557FE1594}" type="pres">
      <dgm:prSet presAssocID="{F37EDF51-CDF9-4CC7-B393-9ACC1978A43D}" presName="negativeSpace" presStyleCnt="0"/>
      <dgm:spPr/>
    </dgm:pt>
    <dgm:pt modelId="{A3ECB63B-2B59-4092-9066-F189BF516BE7}" type="pres">
      <dgm:prSet presAssocID="{F37EDF51-CDF9-4CC7-B393-9ACC1978A43D}" presName="childText" presStyleLbl="conFgAcc1" presStyleIdx="3" presStyleCnt="4">
        <dgm:presLayoutVars>
          <dgm:bulletEnabled val="1"/>
        </dgm:presLayoutVars>
      </dgm:prSet>
      <dgm:spPr/>
    </dgm:pt>
  </dgm:ptLst>
  <dgm:cxnLst>
    <dgm:cxn modelId="{C3AD5A11-C35C-4601-B27A-0B2AC7DF8356}" type="presOf" srcId="{E9D8BA20-1EE5-42B2-A25C-967E99A957C4}" destId="{1E292152-F205-4665-8A8A-C188609CCAAA}" srcOrd="1" destOrd="0" presId="urn:microsoft.com/office/officeart/2005/8/layout/list1"/>
    <dgm:cxn modelId="{DDCA5423-CDD7-4DE9-9CC1-5F63B34CCD97}" srcId="{8726AABC-10BA-4C61-97F7-D135C921E962}" destId="{E0B7B522-B7A9-40CC-84A7-D4DB111627DA}" srcOrd="1" destOrd="0" parTransId="{6E47971A-5408-4AB0-8E73-C62179BDF1CC}" sibTransId="{B8D43AC1-CC11-4372-82F2-EF3835E5A59C}"/>
    <dgm:cxn modelId="{D3808B66-2AD9-45A8-BDD3-96B248905918}" srcId="{8726AABC-10BA-4C61-97F7-D135C921E962}" destId="{F37EDF51-CDF9-4CC7-B393-9ACC1978A43D}" srcOrd="3" destOrd="0" parTransId="{E8378DA1-33E4-4563-AE96-0F2AB5C02D82}" sibTransId="{19AF4947-DE49-44CB-B4D5-69C0E746C20F}"/>
    <dgm:cxn modelId="{5B31BB72-2C80-4B50-AF14-ABF2C318E84F}" type="presOf" srcId="{F37EDF51-CDF9-4CC7-B393-9ACC1978A43D}" destId="{73E95931-CF60-449E-8AF0-961061259185}" srcOrd="1" destOrd="0" presId="urn:microsoft.com/office/officeart/2005/8/layout/list1"/>
    <dgm:cxn modelId="{69222E80-C3B1-44B4-9319-FA39278BB6B8}" srcId="{8726AABC-10BA-4C61-97F7-D135C921E962}" destId="{E9D8BA20-1EE5-42B2-A25C-967E99A957C4}" srcOrd="0" destOrd="0" parTransId="{367F9ED8-DDCA-448E-ACF8-8DDE1C98ED70}" sibTransId="{ACD9BF87-0CDC-41BD-8336-DB233F4AB722}"/>
    <dgm:cxn modelId="{C10251B3-A337-4B56-BF9B-A699D44980B5}" type="presOf" srcId="{F37EDF51-CDF9-4CC7-B393-9ACC1978A43D}" destId="{D7795378-9B35-4627-828E-D6BF3301D94C}" srcOrd="0" destOrd="0" presId="urn:microsoft.com/office/officeart/2005/8/layout/list1"/>
    <dgm:cxn modelId="{665BBDB7-AE8C-42F6-A9BF-635A7361A7AC}" type="presOf" srcId="{8726AABC-10BA-4C61-97F7-D135C921E962}" destId="{B45AF8F5-6129-4DBC-B6D3-010300A3CF6E}" srcOrd="0" destOrd="0" presId="urn:microsoft.com/office/officeart/2005/8/layout/list1"/>
    <dgm:cxn modelId="{2A5FBACA-6A9F-4760-99D4-CD323B00E241}" type="presOf" srcId="{E0B7B522-B7A9-40CC-84A7-D4DB111627DA}" destId="{C0E5D348-CB56-4F54-9674-8668D80382B2}" srcOrd="0" destOrd="0" presId="urn:microsoft.com/office/officeart/2005/8/layout/list1"/>
    <dgm:cxn modelId="{748813D9-B215-4159-8E49-2D85882ACF8E}" type="presOf" srcId="{E0B7B522-B7A9-40CC-84A7-D4DB111627DA}" destId="{47645883-A30D-422C-8E78-E25AFB4E6504}" srcOrd="1" destOrd="0" presId="urn:microsoft.com/office/officeart/2005/8/layout/list1"/>
    <dgm:cxn modelId="{3329A8DE-BBF3-4526-A73E-17ADFE0A0662}" srcId="{8726AABC-10BA-4C61-97F7-D135C921E962}" destId="{790E1B2A-8772-4B13-ADF0-EF6F6B9DFBEA}" srcOrd="2" destOrd="0" parTransId="{5222B7DD-88E3-40B0-995F-DF71DEEF1E4F}" sibTransId="{3C76C0E7-9213-42E1-918C-5302DCE5546A}"/>
    <dgm:cxn modelId="{B53A05E7-11FD-4CC5-8593-282FC41027E2}" type="presOf" srcId="{E9D8BA20-1EE5-42B2-A25C-967E99A957C4}" destId="{2028E4C9-4A23-4A09-88D8-E8AFD99197A0}" srcOrd="0" destOrd="0" presId="urn:microsoft.com/office/officeart/2005/8/layout/list1"/>
    <dgm:cxn modelId="{45BB1FEC-F8FF-4D34-A97D-1E7C1FF02394}" type="presOf" srcId="{790E1B2A-8772-4B13-ADF0-EF6F6B9DFBEA}" destId="{7852B9EF-7053-4A5B-9083-4D0B01B66F59}" srcOrd="1" destOrd="0" presId="urn:microsoft.com/office/officeart/2005/8/layout/list1"/>
    <dgm:cxn modelId="{7F9F81EF-200F-4394-9E52-A1F62150214F}" type="presOf" srcId="{790E1B2A-8772-4B13-ADF0-EF6F6B9DFBEA}" destId="{56C23B56-4906-494A-9231-AD9F089932B5}" srcOrd="0" destOrd="0" presId="urn:microsoft.com/office/officeart/2005/8/layout/list1"/>
    <dgm:cxn modelId="{1303C25A-5FF4-4ED1-A66F-2E32B0BC2BB9}" type="presParOf" srcId="{B45AF8F5-6129-4DBC-B6D3-010300A3CF6E}" destId="{658B73BF-FE57-4DA1-906A-A031BE4AC60B}" srcOrd="0" destOrd="0" presId="urn:microsoft.com/office/officeart/2005/8/layout/list1"/>
    <dgm:cxn modelId="{B9B74F9D-7A51-4E7B-BCD3-3CC1F0604119}" type="presParOf" srcId="{658B73BF-FE57-4DA1-906A-A031BE4AC60B}" destId="{2028E4C9-4A23-4A09-88D8-E8AFD99197A0}" srcOrd="0" destOrd="0" presId="urn:microsoft.com/office/officeart/2005/8/layout/list1"/>
    <dgm:cxn modelId="{91593E9B-3481-448B-808D-3FEA6BF6189F}" type="presParOf" srcId="{658B73BF-FE57-4DA1-906A-A031BE4AC60B}" destId="{1E292152-F205-4665-8A8A-C188609CCAAA}" srcOrd="1" destOrd="0" presId="urn:microsoft.com/office/officeart/2005/8/layout/list1"/>
    <dgm:cxn modelId="{2CDC3E7B-2AB3-4663-933F-DB5C200F5C99}" type="presParOf" srcId="{B45AF8F5-6129-4DBC-B6D3-010300A3CF6E}" destId="{8CEDD391-B51A-4512-8B09-C86B6B50C75F}" srcOrd="1" destOrd="0" presId="urn:microsoft.com/office/officeart/2005/8/layout/list1"/>
    <dgm:cxn modelId="{E9C1FF24-EB3D-470B-B579-8D57CF038F06}" type="presParOf" srcId="{B45AF8F5-6129-4DBC-B6D3-010300A3CF6E}" destId="{0DF3E795-765A-40F9-ACB0-47B75B20B2CF}" srcOrd="2" destOrd="0" presId="urn:microsoft.com/office/officeart/2005/8/layout/list1"/>
    <dgm:cxn modelId="{62F0B76D-3838-43B6-BA47-70C325DD0CDA}" type="presParOf" srcId="{B45AF8F5-6129-4DBC-B6D3-010300A3CF6E}" destId="{A129D14A-7A28-4C01-A4C7-F8B94711C649}" srcOrd="3" destOrd="0" presId="urn:microsoft.com/office/officeart/2005/8/layout/list1"/>
    <dgm:cxn modelId="{3BA1D59C-E3A4-494A-B1AE-DAF1AE574522}" type="presParOf" srcId="{B45AF8F5-6129-4DBC-B6D3-010300A3CF6E}" destId="{44F93CFC-F7A3-4119-8D34-9B1B34270F60}" srcOrd="4" destOrd="0" presId="urn:microsoft.com/office/officeart/2005/8/layout/list1"/>
    <dgm:cxn modelId="{7D152117-EDB7-4A06-A19D-8BF0E927BE7E}" type="presParOf" srcId="{44F93CFC-F7A3-4119-8D34-9B1B34270F60}" destId="{C0E5D348-CB56-4F54-9674-8668D80382B2}" srcOrd="0" destOrd="0" presId="urn:microsoft.com/office/officeart/2005/8/layout/list1"/>
    <dgm:cxn modelId="{ACE02A4F-D8B3-4542-9C5E-3AC272D3DA67}" type="presParOf" srcId="{44F93CFC-F7A3-4119-8D34-9B1B34270F60}" destId="{47645883-A30D-422C-8E78-E25AFB4E6504}" srcOrd="1" destOrd="0" presId="urn:microsoft.com/office/officeart/2005/8/layout/list1"/>
    <dgm:cxn modelId="{7E69B611-6107-4BA9-906F-FC54FDBC919E}" type="presParOf" srcId="{B45AF8F5-6129-4DBC-B6D3-010300A3CF6E}" destId="{3D057A80-091E-4E53-BCD9-924B6892FA7F}" srcOrd="5" destOrd="0" presId="urn:microsoft.com/office/officeart/2005/8/layout/list1"/>
    <dgm:cxn modelId="{DE87E82C-D5C9-410C-83A3-40AE54E66728}" type="presParOf" srcId="{B45AF8F5-6129-4DBC-B6D3-010300A3CF6E}" destId="{7286992B-2E2F-4E05-B5D4-4D06D174555C}" srcOrd="6" destOrd="0" presId="urn:microsoft.com/office/officeart/2005/8/layout/list1"/>
    <dgm:cxn modelId="{39526B50-A084-464A-B780-99C8499F1F68}" type="presParOf" srcId="{B45AF8F5-6129-4DBC-B6D3-010300A3CF6E}" destId="{D02FE067-D70D-4774-A531-A11D7D09471D}" srcOrd="7" destOrd="0" presId="urn:microsoft.com/office/officeart/2005/8/layout/list1"/>
    <dgm:cxn modelId="{A7768B5C-EC7F-4D7D-96EC-385C22E239DB}" type="presParOf" srcId="{B45AF8F5-6129-4DBC-B6D3-010300A3CF6E}" destId="{3019DAD5-0690-4095-A017-62333811D479}" srcOrd="8" destOrd="0" presId="urn:microsoft.com/office/officeart/2005/8/layout/list1"/>
    <dgm:cxn modelId="{5661F5A1-D991-446E-A0C9-CCFAB4119E7A}" type="presParOf" srcId="{3019DAD5-0690-4095-A017-62333811D479}" destId="{56C23B56-4906-494A-9231-AD9F089932B5}" srcOrd="0" destOrd="0" presId="urn:microsoft.com/office/officeart/2005/8/layout/list1"/>
    <dgm:cxn modelId="{CF31EED6-FD3A-4DFA-A012-3E20CE98F0E2}" type="presParOf" srcId="{3019DAD5-0690-4095-A017-62333811D479}" destId="{7852B9EF-7053-4A5B-9083-4D0B01B66F59}" srcOrd="1" destOrd="0" presId="urn:microsoft.com/office/officeart/2005/8/layout/list1"/>
    <dgm:cxn modelId="{2702F8CA-3D3F-4DC1-AA2F-2BF177F27AEF}" type="presParOf" srcId="{B45AF8F5-6129-4DBC-B6D3-010300A3CF6E}" destId="{BD2A7C26-EA92-465A-8E4B-8373C437E5F5}" srcOrd="9" destOrd="0" presId="urn:microsoft.com/office/officeart/2005/8/layout/list1"/>
    <dgm:cxn modelId="{E1F0ADAA-F59F-468A-804E-B85134927C01}" type="presParOf" srcId="{B45AF8F5-6129-4DBC-B6D3-010300A3CF6E}" destId="{CDC42B55-B1CE-4E7E-9D06-F758B61CD529}" srcOrd="10" destOrd="0" presId="urn:microsoft.com/office/officeart/2005/8/layout/list1"/>
    <dgm:cxn modelId="{75FAD0FF-7E3B-4BDC-AAD2-C3C55B5B4A7C}" type="presParOf" srcId="{B45AF8F5-6129-4DBC-B6D3-010300A3CF6E}" destId="{EDDF453C-D357-4900-BC73-85434E088265}" srcOrd="11" destOrd="0" presId="urn:microsoft.com/office/officeart/2005/8/layout/list1"/>
    <dgm:cxn modelId="{A4EDF6CD-24DD-4E78-8A96-6D0ED5419886}" type="presParOf" srcId="{B45AF8F5-6129-4DBC-B6D3-010300A3CF6E}" destId="{D49BBE7B-C62E-47F6-9F36-CF74137393B4}" srcOrd="12" destOrd="0" presId="urn:microsoft.com/office/officeart/2005/8/layout/list1"/>
    <dgm:cxn modelId="{EEAB079B-4DD4-4434-A778-CD41FBB25E4E}" type="presParOf" srcId="{D49BBE7B-C62E-47F6-9F36-CF74137393B4}" destId="{D7795378-9B35-4627-828E-D6BF3301D94C}" srcOrd="0" destOrd="0" presId="urn:microsoft.com/office/officeart/2005/8/layout/list1"/>
    <dgm:cxn modelId="{7FD3AAF8-1BF0-46C6-9C72-60DF53EDDDC2}" type="presParOf" srcId="{D49BBE7B-C62E-47F6-9F36-CF74137393B4}" destId="{73E95931-CF60-449E-8AF0-961061259185}" srcOrd="1" destOrd="0" presId="urn:microsoft.com/office/officeart/2005/8/layout/list1"/>
    <dgm:cxn modelId="{51BDB3F7-BA55-48B3-B2F9-F8389663B2E1}" type="presParOf" srcId="{B45AF8F5-6129-4DBC-B6D3-010300A3CF6E}" destId="{35EC317C-5350-4EFA-B609-BE4557FE1594}" srcOrd="13" destOrd="0" presId="urn:microsoft.com/office/officeart/2005/8/layout/list1"/>
    <dgm:cxn modelId="{0C617AFA-5C46-422B-B900-919BA1477B17}" type="presParOf" srcId="{B45AF8F5-6129-4DBC-B6D3-010300A3CF6E}" destId="{A3ECB63B-2B59-4092-9066-F189BF516BE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865B70-CB2A-4FED-B2A2-A5D525C515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D84E114F-12F9-4468-B03E-9B5768AFCC05}">
      <dgm:prSet phldrT="[Text]" custT="1"/>
      <dgm:spPr/>
      <dgm:t>
        <a:bodyPr/>
        <a:lstStyle/>
        <a:p>
          <a:r>
            <a:rPr lang="en-US" altLang="en-US" sz="2000" dirty="0"/>
            <a:t>Question: Is there something useful in the model?</a:t>
          </a:r>
          <a:endParaRPr lang="en-GB" sz="2000" dirty="0"/>
        </a:p>
      </dgm:t>
    </dgm:pt>
    <dgm:pt modelId="{12A09327-361A-4BD9-A448-3447D01A39EC}" type="parTrans" cxnId="{954A15D3-8285-4075-B654-A719B8FB3433}">
      <dgm:prSet/>
      <dgm:spPr/>
      <dgm:t>
        <a:bodyPr/>
        <a:lstStyle/>
        <a:p>
          <a:endParaRPr lang="en-GB" sz="1600">
            <a:solidFill>
              <a:sysClr val="windowText" lastClr="000000"/>
            </a:solidFill>
          </a:endParaRPr>
        </a:p>
      </dgm:t>
    </dgm:pt>
    <dgm:pt modelId="{1F8F2FFB-0B79-4C84-A53C-6C2C1E84855F}" type="sibTrans" cxnId="{954A15D3-8285-4075-B654-A719B8FB3433}">
      <dgm:prSet/>
      <dgm:spPr/>
      <dgm:t>
        <a:bodyPr/>
        <a:lstStyle/>
        <a:p>
          <a:endParaRPr lang="en-GB" sz="1600">
            <a:solidFill>
              <a:sysClr val="windowText" lastClr="000000"/>
            </a:solidFill>
          </a:endParaRPr>
        </a:p>
      </dgm:t>
    </dgm:pt>
    <dgm:pt modelId="{E988F471-2EC7-4606-B416-9FCB72183C69}">
      <dgm:prSet phldrT="[Text]" custT="1"/>
      <dgm:spPr/>
      <dgm:t>
        <a:bodyPr/>
        <a:lstStyle/>
        <a:p>
          <a:r>
            <a:rPr lang="en-US" altLang="en-US" sz="2000" dirty="0">
              <a:sym typeface="Symbol" pitchFamily="18" charset="2"/>
            </a:rPr>
            <a:t>Before accepting any model, F must be significant</a:t>
          </a:r>
          <a:endParaRPr lang="en-GB" sz="2000" dirty="0"/>
        </a:p>
      </dgm:t>
    </dgm:pt>
    <dgm:pt modelId="{622AAF78-9519-4C5A-A0CC-3DD27B547072}" type="parTrans" cxnId="{B022BA91-C415-4E22-A743-F08CAABA0697}">
      <dgm:prSet/>
      <dgm:spPr/>
      <dgm:t>
        <a:bodyPr/>
        <a:lstStyle/>
        <a:p>
          <a:endParaRPr lang="en-GB" sz="1600">
            <a:solidFill>
              <a:sysClr val="windowText" lastClr="000000"/>
            </a:solidFill>
          </a:endParaRPr>
        </a:p>
      </dgm:t>
    </dgm:pt>
    <dgm:pt modelId="{5C4D881D-7292-4C30-9AF3-33D6B5A1ACEA}" type="sibTrans" cxnId="{B022BA91-C415-4E22-A743-F08CAABA0697}">
      <dgm:prSet/>
      <dgm:spPr/>
      <dgm:t>
        <a:bodyPr/>
        <a:lstStyle/>
        <a:p>
          <a:endParaRPr lang="en-GB" sz="1600">
            <a:solidFill>
              <a:sysClr val="windowText" lastClr="000000"/>
            </a:solidFill>
          </a:endParaRPr>
        </a:p>
      </dgm:t>
    </dgm:pt>
    <dgm:pt modelId="{EEAFA56E-AB21-4AC3-A245-495418476D03}">
      <dgm:prSet phldrT="[Text]" custT="1"/>
      <dgm:spPr/>
      <dgm:t>
        <a:bodyPr/>
        <a:lstStyle/>
        <a:p>
          <a:r>
            <a:rPr lang="en-US" altLang="en-US" sz="1600" dirty="0">
              <a:solidFill>
                <a:schemeClr val="tx1"/>
              </a:solidFill>
            </a:rPr>
            <a:t>H</a:t>
          </a:r>
          <a:r>
            <a:rPr lang="en-US" altLang="en-US" sz="1600" baseline="-25000" dirty="0">
              <a:solidFill>
                <a:schemeClr val="tx1"/>
              </a:solidFill>
            </a:rPr>
            <a:t>0</a:t>
          </a:r>
          <a:r>
            <a:rPr lang="en-US" altLang="en-US" sz="1600" dirty="0">
              <a:solidFill>
                <a:schemeClr val="tx1"/>
              </a:solidFill>
            </a:rPr>
            <a:t>: b</a:t>
          </a:r>
          <a:r>
            <a:rPr lang="en-US" altLang="en-US" sz="1600" baseline="-25000" dirty="0">
              <a:solidFill>
                <a:schemeClr val="tx1"/>
              </a:solidFill>
            </a:rPr>
            <a:t>1</a:t>
          </a:r>
          <a:r>
            <a:rPr lang="en-US" altLang="en-US" sz="1600" dirty="0">
              <a:solidFill>
                <a:schemeClr val="tx1"/>
              </a:solidFill>
            </a:rPr>
            <a:t> = b</a:t>
          </a:r>
          <a:r>
            <a:rPr lang="en-US" altLang="en-US" sz="1600" baseline="-25000" dirty="0">
              <a:solidFill>
                <a:schemeClr val="tx1"/>
              </a:solidFill>
            </a:rPr>
            <a:t>2</a:t>
          </a:r>
          <a:r>
            <a:rPr lang="en-US" altLang="en-US" sz="1600" dirty="0">
              <a:solidFill>
                <a:schemeClr val="tx1"/>
              </a:solidFill>
            </a:rPr>
            <a:t> = … = </a:t>
          </a:r>
          <a:r>
            <a:rPr lang="en-US" altLang="en-US" sz="1600" dirty="0" err="1">
              <a:solidFill>
                <a:schemeClr val="tx1"/>
              </a:solidFill>
            </a:rPr>
            <a:t>b</a:t>
          </a:r>
          <a:r>
            <a:rPr lang="en-US" altLang="en-US" sz="1600" baseline="-25000" dirty="0" err="1">
              <a:solidFill>
                <a:schemeClr val="tx1"/>
              </a:solidFill>
            </a:rPr>
            <a:t>n</a:t>
          </a:r>
          <a:r>
            <a:rPr lang="en-US" altLang="en-US" sz="1600" dirty="0">
              <a:solidFill>
                <a:schemeClr val="tx1"/>
              </a:solidFill>
            </a:rPr>
            <a:t> = 0</a:t>
          </a:r>
          <a:endParaRPr lang="en-GB" sz="1600" dirty="0">
            <a:solidFill>
              <a:schemeClr val="tx1"/>
            </a:solidFill>
          </a:endParaRPr>
        </a:p>
      </dgm:t>
    </dgm:pt>
    <dgm:pt modelId="{7F78C7DD-996D-43B1-B2E9-612CA707CF32}" type="parTrans" cxnId="{2DFDB73D-C684-4850-983C-0EED83502E89}">
      <dgm:prSet/>
      <dgm:spPr/>
      <dgm:t>
        <a:bodyPr/>
        <a:lstStyle/>
        <a:p>
          <a:endParaRPr lang="en-GB" sz="1600">
            <a:solidFill>
              <a:sysClr val="windowText" lastClr="000000"/>
            </a:solidFill>
          </a:endParaRPr>
        </a:p>
      </dgm:t>
    </dgm:pt>
    <dgm:pt modelId="{B58584F8-DBD8-415E-AEC8-F6AEB508C7BE}" type="sibTrans" cxnId="{2DFDB73D-C684-4850-983C-0EED83502E89}">
      <dgm:prSet/>
      <dgm:spPr/>
      <dgm:t>
        <a:bodyPr/>
        <a:lstStyle/>
        <a:p>
          <a:endParaRPr lang="en-GB" sz="1600">
            <a:solidFill>
              <a:sysClr val="windowText" lastClr="000000"/>
            </a:solidFill>
          </a:endParaRPr>
        </a:p>
      </dgm:t>
    </dgm:pt>
    <dgm:pt modelId="{95FF42E6-5EEC-4FE6-A5A1-39CDE946B598}">
      <dgm:prSet phldrT="[Text]" custT="1"/>
      <dgm:spPr/>
      <dgm:t>
        <a:bodyPr/>
        <a:lstStyle/>
        <a:p>
          <a:r>
            <a:rPr lang="en-US" altLang="en-US" sz="1600" dirty="0">
              <a:solidFill>
                <a:schemeClr val="tx1"/>
              </a:solidFill>
            </a:rPr>
            <a:t>H</a:t>
          </a:r>
          <a:r>
            <a:rPr lang="en-US" altLang="en-US" sz="1600" baseline="-25000" dirty="0">
              <a:solidFill>
                <a:schemeClr val="tx1"/>
              </a:solidFill>
            </a:rPr>
            <a:t>1</a:t>
          </a:r>
          <a:r>
            <a:rPr lang="en-US" altLang="en-US" sz="1600" dirty="0">
              <a:solidFill>
                <a:schemeClr val="tx1"/>
              </a:solidFill>
            </a:rPr>
            <a:t>: At least one b</a:t>
          </a:r>
          <a:r>
            <a:rPr lang="en-US" altLang="en-US" sz="1600" baseline="-25000" dirty="0">
              <a:solidFill>
                <a:schemeClr val="tx1"/>
              </a:solidFill>
            </a:rPr>
            <a:t>1</a:t>
          </a:r>
          <a:r>
            <a:rPr lang="en-US" altLang="en-US" sz="1600" dirty="0">
              <a:solidFill>
                <a:schemeClr val="tx1"/>
              </a:solidFill>
            </a:rPr>
            <a:t>, b</a:t>
          </a:r>
          <a:r>
            <a:rPr lang="en-US" altLang="en-US" sz="1600" baseline="-25000" dirty="0">
              <a:solidFill>
                <a:schemeClr val="tx1"/>
              </a:solidFill>
            </a:rPr>
            <a:t>2</a:t>
          </a:r>
          <a:r>
            <a:rPr lang="en-US" altLang="en-US" sz="1600" dirty="0">
              <a:solidFill>
                <a:schemeClr val="tx1"/>
              </a:solidFill>
            </a:rPr>
            <a:t>, … </a:t>
          </a:r>
          <a:r>
            <a:rPr lang="en-US" altLang="en-US" sz="1600" dirty="0" err="1">
              <a:solidFill>
                <a:schemeClr val="tx1"/>
              </a:solidFill>
            </a:rPr>
            <a:t>b</a:t>
          </a:r>
          <a:r>
            <a:rPr lang="en-US" altLang="en-US" sz="1600" baseline="-25000" dirty="0" err="1">
              <a:solidFill>
                <a:schemeClr val="tx1"/>
              </a:solidFill>
            </a:rPr>
            <a:t>n</a:t>
          </a:r>
          <a:r>
            <a:rPr lang="en-US" altLang="en-US" sz="1600" dirty="0">
              <a:solidFill>
                <a:schemeClr val="tx1"/>
              </a:solidFill>
            </a:rPr>
            <a:t> ≠ 0</a:t>
          </a:r>
          <a:endParaRPr lang="en-GB" sz="1600" dirty="0">
            <a:solidFill>
              <a:schemeClr val="tx1"/>
            </a:solidFill>
          </a:endParaRPr>
        </a:p>
      </dgm:t>
    </dgm:pt>
    <dgm:pt modelId="{214ADA75-BB45-47B0-B07A-A2D3423218ED}" type="parTrans" cxnId="{A0312375-E291-479C-A454-42917729F073}">
      <dgm:prSet/>
      <dgm:spPr/>
      <dgm:t>
        <a:bodyPr/>
        <a:lstStyle/>
        <a:p>
          <a:endParaRPr lang="en-GB" sz="1600">
            <a:solidFill>
              <a:sysClr val="windowText" lastClr="000000"/>
            </a:solidFill>
          </a:endParaRPr>
        </a:p>
      </dgm:t>
    </dgm:pt>
    <dgm:pt modelId="{A70232F7-821C-4549-88F1-EEE4379C8A1C}" type="sibTrans" cxnId="{A0312375-E291-479C-A454-42917729F073}">
      <dgm:prSet/>
      <dgm:spPr/>
      <dgm:t>
        <a:bodyPr/>
        <a:lstStyle/>
        <a:p>
          <a:endParaRPr lang="en-GB" sz="1600">
            <a:solidFill>
              <a:sysClr val="windowText" lastClr="000000"/>
            </a:solidFill>
          </a:endParaRPr>
        </a:p>
      </dgm:t>
    </dgm:pt>
    <dgm:pt modelId="{29058C4E-5664-4B5B-91C6-2BF4EDC73B38}">
      <dgm:prSet phldrT="[Text]" custT="1"/>
      <dgm:spPr/>
      <dgm:t>
        <a:bodyPr/>
        <a:lstStyle/>
        <a:p>
          <a:r>
            <a:rPr lang="en-GB" sz="1600" dirty="0"/>
            <a:t>Is it significant at 5%?</a:t>
          </a:r>
        </a:p>
      </dgm:t>
    </dgm:pt>
    <dgm:pt modelId="{02C97DB6-EAC0-41B8-968E-CFAB144DB9B1}" type="parTrans" cxnId="{2FCEE9BF-17B5-4248-B913-B2690460BF80}">
      <dgm:prSet/>
      <dgm:spPr/>
      <dgm:t>
        <a:bodyPr/>
        <a:lstStyle/>
        <a:p>
          <a:endParaRPr lang="en-GB" sz="1600">
            <a:solidFill>
              <a:sysClr val="windowText" lastClr="000000"/>
            </a:solidFill>
          </a:endParaRPr>
        </a:p>
      </dgm:t>
    </dgm:pt>
    <dgm:pt modelId="{72DABFC6-EE8D-474E-88A7-8D9D6B147469}" type="sibTrans" cxnId="{2FCEE9BF-17B5-4248-B913-B2690460BF80}">
      <dgm:prSet/>
      <dgm:spPr/>
      <dgm:t>
        <a:bodyPr/>
        <a:lstStyle/>
        <a:p>
          <a:endParaRPr lang="en-GB" sz="1600">
            <a:solidFill>
              <a:sysClr val="windowText" lastClr="000000"/>
            </a:solidFill>
          </a:endParaRPr>
        </a:p>
      </dgm:t>
    </dgm:pt>
    <dgm:pt modelId="{58099E07-B98A-42CA-A944-4A4D51E3B249}">
      <dgm:prSet phldrT="[Text]" custT="1"/>
      <dgm:spPr/>
      <dgm:t>
        <a:bodyPr/>
        <a:lstStyle/>
        <a:p>
          <a:r>
            <a:rPr lang="en-US" altLang="en-US" sz="1600" dirty="0">
              <a:solidFill>
                <a:schemeClr val="tx1"/>
              </a:solidFill>
            </a:rPr>
            <a:t>No relationship between Ind. Vars. &amp; Dep. Var.</a:t>
          </a:r>
          <a:endParaRPr lang="en-GB" sz="1600" dirty="0">
            <a:solidFill>
              <a:schemeClr val="tx1"/>
            </a:solidFill>
          </a:endParaRPr>
        </a:p>
      </dgm:t>
    </dgm:pt>
    <dgm:pt modelId="{27E602E9-8051-4E89-AD15-309C70CFA13A}" type="parTrans" cxnId="{75348752-92B4-4B42-91C2-F492291D469C}">
      <dgm:prSet/>
      <dgm:spPr/>
      <dgm:t>
        <a:bodyPr/>
        <a:lstStyle/>
        <a:p>
          <a:endParaRPr lang="en-GB" sz="1600"/>
        </a:p>
      </dgm:t>
    </dgm:pt>
    <dgm:pt modelId="{4A04129E-30BB-4792-8B0D-3C5CA5617D76}" type="sibTrans" cxnId="{75348752-92B4-4B42-91C2-F492291D469C}">
      <dgm:prSet/>
      <dgm:spPr/>
      <dgm:t>
        <a:bodyPr/>
        <a:lstStyle/>
        <a:p>
          <a:endParaRPr lang="en-GB" sz="1600"/>
        </a:p>
      </dgm:t>
    </dgm:pt>
    <dgm:pt modelId="{1B964312-B15A-4171-BA10-01C70976BFCD}">
      <dgm:prSet phldrT="[Text]" custT="1"/>
      <dgm:spPr/>
      <dgm:t>
        <a:bodyPr/>
        <a:lstStyle/>
        <a:p>
          <a:r>
            <a:rPr lang="en-US" altLang="en-US" sz="1600" dirty="0">
              <a:solidFill>
                <a:schemeClr val="tx1"/>
              </a:solidFill>
            </a:rPr>
            <a:t>At least 1 Ind. Var. helps explain the Dep. Var.</a:t>
          </a:r>
          <a:endParaRPr lang="en-GB" sz="1600" dirty="0">
            <a:solidFill>
              <a:schemeClr val="tx1"/>
            </a:solidFill>
          </a:endParaRPr>
        </a:p>
      </dgm:t>
    </dgm:pt>
    <dgm:pt modelId="{49652D6E-2316-44B9-8B9B-6EE2466BAFD0}" type="parTrans" cxnId="{C93BBC1A-7D4C-4FBC-B5DF-04F4202BA76C}">
      <dgm:prSet/>
      <dgm:spPr/>
      <dgm:t>
        <a:bodyPr/>
        <a:lstStyle/>
        <a:p>
          <a:endParaRPr lang="en-GB" sz="1600"/>
        </a:p>
      </dgm:t>
    </dgm:pt>
    <dgm:pt modelId="{F9B0FA27-5289-44E0-ADB1-B5F08FFAC61A}" type="sibTrans" cxnId="{C93BBC1A-7D4C-4FBC-B5DF-04F4202BA76C}">
      <dgm:prSet/>
      <dgm:spPr/>
      <dgm:t>
        <a:bodyPr/>
        <a:lstStyle/>
        <a:p>
          <a:endParaRPr lang="en-GB" sz="1600"/>
        </a:p>
      </dgm:t>
    </dgm:pt>
    <dgm:pt modelId="{549F7F26-0D94-4499-AD54-EE494C7E7F25}">
      <dgm:prSet phldrT="[Text]" custT="1"/>
      <dgm:spPr/>
      <dgm:t>
        <a:bodyPr/>
        <a:lstStyle/>
        <a:p>
          <a:endParaRPr lang="en-GB" sz="1600" dirty="0">
            <a:solidFill>
              <a:schemeClr val="tx1"/>
            </a:solidFill>
          </a:endParaRPr>
        </a:p>
      </dgm:t>
    </dgm:pt>
    <dgm:pt modelId="{C543A15B-B463-44E9-BCDB-51ED39B4244F}" type="parTrans" cxnId="{D3459B4D-4A73-4868-A8EA-E3B1F0ED4B1C}">
      <dgm:prSet/>
      <dgm:spPr/>
      <dgm:t>
        <a:bodyPr/>
        <a:lstStyle/>
        <a:p>
          <a:endParaRPr lang="en-GB"/>
        </a:p>
      </dgm:t>
    </dgm:pt>
    <dgm:pt modelId="{85ADDFB4-753B-48DC-A596-14A2CF4CA8E2}" type="sibTrans" cxnId="{D3459B4D-4A73-4868-A8EA-E3B1F0ED4B1C}">
      <dgm:prSet/>
      <dgm:spPr/>
      <dgm:t>
        <a:bodyPr/>
        <a:lstStyle/>
        <a:p>
          <a:endParaRPr lang="en-GB"/>
        </a:p>
      </dgm:t>
    </dgm:pt>
    <dgm:pt modelId="{9A4BA2F5-ADA0-4F86-99B2-CC1170DD268F}">
      <dgm:prSet phldrT="[Text]" custT="1"/>
      <dgm:spPr/>
      <dgm:t>
        <a:bodyPr/>
        <a:lstStyle/>
        <a:p>
          <a:endParaRPr lang="en-GB" sz="1600" dirty="0">
            <a:solidFill>
              <a:schemeClr val="tx1"/>
            </a:solidFill>
          </a:endParaRPr>
        </a:p>
      </dgm:t>
    </dgm:pt>
    <dgm:pt modelId="{E2A518DF-35C5-4B9C-AD7C-D0F7C1FDD154}" type="parTrans" cxnId="{4C16FC66-C2C5-4605-A12F-14775739C8F2}">
      <dgm:prSet/>
      <dgm:spPr/>
      <dgm:t>
        <a:bodyPr/>
        <a:lstStyle/>
        <a:p>
          <a:endParaRPr lang="en-GB"/>
        </a:p>
      </dgm:t>
    </dgm:pt>
    <dgm:pt modelId="{6F9220ED-92F2-4E45-842D-423A582C487B}" type="sibTrans" cxnId="{4C16FC66-C2C5-4605-A12F-14775739C8F2}">
      <dgm:prSet/>
      <dgm:spPr/>
      <dgm:t>
        <a:bodyPr/>
        <a:lstStyle/>
        <a:p>
          <a:endParaRPr lang="en-GB"/>
        </a:p>
      </dgm:t>
    </dgm:pt>
    <dgm:pt modelId="{1F8629E8-872E-48E4-884F-00D4F67F2015}">
      <dgm:prSet phldrT="[Text]" custT="1"/>
      <dgm:spPr/>
      <dgm:t>
        <a:bodyPr/>
        <a:lstStyle/>
        <a:p>
          <a:endParaRPr lang="en-GB" sz="1600" dirty="0"/>
        </a:p>
      </dgm:t>
    </dgm:pt>
    <dgm:pt modelId="{E5B3EB59-56E2-4614-B6A6-2B97ED545F87}" type="parTrans" cxnId="{EB2D43EA-F251-4352-9A3D-754D4F4CB288}">
      <dgm:prSet/>
      <dgm:spPr/>
      <dgm:t>
        <a:bodyPr/>
        <a:lstStyle/>
        <a:p>
          <a:endParaRPr lang="en-GB"/>
        </a:p>
      </dgm:t>
    </dgm:pt>
    <dgm:pt modelId="{ADF97EDE-A4DD-4E89-8ECA-116C5EECDCFB}" type="sibTrans" cxnId="{EB2D43EA-F251-4352-9A3D-754D4F4CB288}">
      <dgm:prSet/>
      <dgm:spPr/>
      <dgm:t>
        <a:bodyPr/>
        <a:lstStyle/>
        <a:p>
          <a:endParaRPr lang="en-GB"/>
        </a:p>
      </dgm:t>
    </dgm:pt>
    <dgm:pt modelId="{23E749FF-0558-45C8-9757-0F5CCC19C6C5}">
      <dgm:prSet phldrT="[Text]" custT="1"/>
      <dgm:spPr/>
      <dgm:t>
        <a:bodyPr/>
        <a:lstStyle/>
        <a:p>
          <a:endParaRPr lang="en-GB" sz="1600" dirty="0"/>
        </a:p>
      </dgm:t>
    </dgm:pt>
    <dgm:pt modelId="{BD14373D-5B32-47C7-9871-BB953D2F00A9}" type="parTrans" cxnId="{5A4D7A93-F74A-4366-B4F9-4C134A424D73}">
      <dgm:prSet/>
      <dgm:spPr/>
      <dgm:t>
        <a:bodyPr/>
        <a:lstStyle/>
        <a:p>
          <a:endParaRPr lang="en-GB"/>
        </a:p>
      </dgm:t>
    </dgm:pt>
    <dgm:pt modelId="{0D4ED945-3DFB-43F1-9B7B-533EB2C2E641}" type="sibTrans" cxnId="{5A4D7A93-F74A-4366-B4F9-4C134A424D73}">
      <dgm:prSet/>
      <dgm:spPr/>
      <dgm:t>
        <a:bodyPr/>
        <a:lstStyle/>
        <a:p>
          <a:endParaRPr lang="en-GB"/>
        </a:p>
      </dgm:t>
    </dgm:pt>
    <dgm:pt modelId="{3EB41226-599C-45E0-9680-4C5DD67FE23A}" type="pres">
      <dgm:prSet presAssocID="{95865B70-CB2A-4FED-B2A2-A5D525C51565}" presName="linear" presStyleCnt="0">
        <dgm:presLayoutVars>
          <dgm:animLvl val="lvl"/>
          <dgm:resizeHandles val="exact"/>
        </dgm:presLayoutVars>
      </dgm:prSet>
      <dgm:spPr/>
    </dgm:pt>
    <dgm:pt modelId="{5D71C368-DA66-411F-A354-4275340C77A4}" type="pres">
      <dgm:prSet presAssocID="{D84E114F-12F9-4468-B03E-9B5768AFCC05}" presName="parentText" presStyleLbl="node1" presStyleIdx="0" presStyleCnt="2">
        <dgm:presLayoutVars>
          <dgm:chMax val="0"/>
          <dgm:bulletEnabled val="1"/>
        </dgm:presLayoutVars>
      </dgm:prSet>
      <dgm:spPr/>
    </dgm:pt>
    <dgm:pt modelId="{48B8C2FE-EC94-45A6-BCB9-E4AFB23E444C}" type="pres">
      <dgm:prSet presAssocID="{D84E114F-12F9-4468-B03E-9B5768AFCC05}" presName="childText" presStyleLbl="revTx" presStyleIdx="0" presStyleCnt="2">
        <dgm:presLayoutVars>
          <dgm:bulletEnabled val="1"/>
        </dgm:presLayoutVars>
      </dgm:prSet>
      <dgm:spPr/>
    </dgm:pt>
    <dgm:pt modelId="{8BE47C32-95FB-4B54-9C44-2FB53919FC9D}" type="pres">
      <dgm:prSet presAssocID="{E988F471-2EC7-4606-B416-9FCB72183C69}" presName="parentText" presStyleLbl="node1" presStyleIdx="1" presStyleCnt="2">
        <dgm:presLayoutVars>
          <dgm:chMax val="0"/>
          <dgm:bulletEnabled val="1"/>
        </dgm:presLayoutVars>
      </dgm:prSet>
      <dgm:spPr/>
    </dgm:pt>
    <dgm:pt modelId="{AE6B97E8-4126-4BC2-A106-35D375493BD2}" type="pres">
      <dgm:prSet presAssocID="{E988F471-2EC7-4606-B416-9FCB72183C69}" presName="childText" presStyleLbl="revTx" presStyleIdx="1" presStyleCnt="2">
        <dgm:presLayoutVars>
          <dgm:bulletEnabled val="1"/>
        </dgm:presLayoutVars>
      </dgm:prSet>
      <dgm:spPr/>
    </dgm:pt>
  </dgm:ptLst>
  <dgm:cxnLst>
    <dgm:cxn modelId="{7E55160F-B1A4-4A54-92A2-9F5E7D5E54A2}" type="presOf" srcId="{D84E114F-12F9-4468-B03E-9B5768AFCC05}" destId="{5D71C368-DA66-411F-A354-4275340C77A4}" srcOrd="0" destOrd="0" presId="urn:microsoft.com/office/officeart/2005/8/layout/vList2"/>
    <dgm:cxn modelId="{1F2CCF19-ACEF-4940-963B-67FBB5515A42}" type="presOf" srcId="{549F7F26-0D94-4499-AD54-EE494C7E7F25}" destId="{48B8C2FE-EC94-45A6-BCB9-E4AFB23E444C}" srcOrd="0" destOrd="6" presId="urn:microsoft.com/office/officeart/2005/8/layout/vList2"/>
    <dgm:cxn modelId="{C93BBC1A-7D4C-4FBC-B5DF-04F4202BA76C}" srcId="{95FF42E6-5EEC-4FE6-A5A1-39CDE946B598}" destId="{1B964312-B15A-4171-BA10-01C70976BFCD}" srcOrd="0" destOrd="0" parTransId="{49652D6E-2316-44B9-8B9B-6EE2466BAFD0}" sibTransId="{F9B0FA27-5289-44E0-ADB1-B5F08FFAC61A}"/>
    <dgm:cxn modelId="{EB5CD92A-539E-4616-86C2-A95EC6997E50}" type="presOf" srcId="{E988F471-2EC7-4606-B416-9FCB72183C69}" destId="{8BE47C32-95FB-4B54-9C44-2FB53919FC9D}" srcOrd="0" destOrd="0" presId="urn:microsoft.com/office/officeart/2005/8/layout/vList2"/>
    <dgm:cxn modelId="{4755AC2D-DD5E-460B-B3C1-D7988D2667A6}" type="presOf" srcId="{EEAFA56E-AB21-4AC3-A245-495418476D03}" destId="{48B8C2FE-EC94-45A6-BCB9-E4AFB23E444C}" srcOrd="0" destOrd="1" presId="urn:microsoft.com/office/officeart/2005/8/layout/vList2"/>
    <dgm:cxn modelId="{2DFDB73D-C684-4850-983C-0EED83502E89}" srcId="{D84E114F-12F9-4468-B03E-9B5768AFCC05}" destId="{EEAFA56E-AB21-4AC3-A245-495418476D03}" srcOrd="1" destOrd="0" parTransId="{7F78C7DD-996D-43B1-B2E9-612CA707CF32}" sibTransId="{B58584F8-DBD8-415E-AEC8-F6AEB508C7BE}"/>
    <dgm:cxn modelId="{4C16FC66-C2C5-4605-A12F-14775739C8F2}" srcId="{EEAFA56E-AB21-4AC3-A245-495418476D03}" destId="{9A4BA2F5-ADA0-4F86-99B2-CC1170DD268F}" srcOrd="1" destOrd="0" parTransId="{E2A518DF-35C5-4B9C-AD7C-D0F7C1FDD154}" sibTransId="{6F9220ED-92F2-4E45-842D-423A582C487B}"/>
    <dgm:cxn modelId="{D3459B4D-4A73-4868-A8EA-E3B1F0ED4B1C}" srcId="{95FF42E6-5EEC-4FE6-A5A1-39CDE946B598}" destId="{549F7F26-0D94-4499-AD54-EE494C7E7F25}" srcOrd="1" destOrd="0" parTransId="{C543A15B-B463-44E9-BCDB-51ED39B4244F}" sibTransId="{85ADDFB4-753B-48DC-A596-14A2CF4CA8E2}"/>
    <dgm:cxn modelId="{CE273D50-2560-4F47-B9F4-E73EDFCA8B25}" type="presOf" srcId="{58099E07-B98A-42CA-A944-4A4D51E3B249}" destId="{48B8C2FE-EC94-45A6-BCB9-E4AFB23E444C}" srcOrd="0" destOrd="2" presId="urn:microsoft.com/office/officeart/2005/8/layout/vList2"/>
    <dgm:cxn modelId="{75348752-92B4-4B42-91C2-F492291D469C}" srcId="{EEAFA56E-AB21-4AC3-A245-495418476D03}" destId="{58099E07-B98A-42CA-A944-4A4D51E3B249}" srcOrd="0" destOrd="0" parTransId="{27E602E9-8051-4E89-AD15-309C70CFA13A}" sibTransId="{4A04129E-30BB-4792-8B0D-3C5CA5617D76}"/>
    <dgm:cxn modelId="{45BDD373-BF11-4BCF-B61C-8F9093478B3A}" type="presOf" srcId="{95FF42E6-5EEC-4FE6-A5A1-39CDE946B598}" destId="{48B8C2FE-EC94-45A6-BCB9-E4AFB23E444C}" srcOrd="0" destOrd="4" presId="urn:microsoft.com/office/officeart/2005/8/layout/vList2"/>
    <dgm:cxn modelId="{A0312375-E291-479C-A454-42917729F073}" srcId="{D84E114F-12F9-4468-B03E-9B5768AFCC05}" destId="{95FF42E6-5EEC-4FE6-A5A1-39CDE946B598}" srcOrd="2" destOrd="0" parTransId="{214ADA75-BB45-47B0-B07A-A2D3423218ED}" sibTransId="{A70232F7-821C-4549-88F1-EEE4379C8A1C}"/>
    <dgm:cxn modelId="{6F55C38B-0B3F-4ACE-BEB3-5B8737C8A442}" type="presOf" srcId="{9A4BA2F5-ADA0-4F86-99B2-CC1170DD268F}" destId="{48B8C2FE-EC94-45A6-BCB9-E4AFB23E444C}" srcOrd="0" destOrd="3" presId="urn:microsoft.com/office/officeart/2005/8/layout/vList2"/>
    <dgm:cxn modelId="{B022BA91-C415-4E22-A743-F08CAABA0697}" srcId="{95865B70-CB2A-4FED-B2A2-A5D525C51565}" destId="{E988F471-2EC7-4606-B416-9FCB72183C69}" srcOrd="1" destOrd="0" parTransId="{622AAF78-9519-4C5A-A0CC-3DD27B547072}" sibTransId="{5C4D881D-7292-4C30-9AF3-33D6B5A1ACEA}"/>
    <dgm:cxn modelId="{5A4D7A93-F74A-4366-B4F9-4C134A424D73}" srcId="{E988F471-2EC7-4606-B416-9FCB72183C69}" destId="{23E749FF-0558-45C8-9757-0F5CCC19C6C5}" srcOrd="0" destOrd="0" parTransId="{BD14373D-5B32-47C7-9871-BB953D2F00A9}" sibTransId="{0D4ED945-3DFB-43F1-9B7B-533EB2C2E641}"/>
    <dgm:cxn modelId="{2FA863BF-BAF2-4A5E-A0A7-30DF39311893}" type="presOf" srcId="{1F8629E8-872E-48E4-884F-00D4F67F2015}" destId="{48B8C2FE-EC94-45A6-BCB9-E4AFB23E444C}" srcOrd="0" destOrd="0" presId="urn:microsoft.com/office/officeart/2005/8/layout/vList2"/>
    <dgm:cxn modelId="{2FCEE9BF-17B5-4248-B913-B2690460BF80}" srcId="{E988F471-2EC7-4606-B416-9FCB72183C69}" destId="{29058C4E-5664-4B5B-91C6-2BF4EDC73B38}" srcOrd="1" destOrd="0" parTransId="{02C97DB6-EAC0-41B8-968E-CFAB144DB9B1}" sibTransId="{72DABFC6-EE8D-474E-88A7-8D9D6B147469}"/>
    <dgm:cxn modelId="{C667C9CC-E733-4F31-843D-B424746727E8}" type="presOf" srcId="{95865B70-CB2A-4FED-B2A2-A5D525C51565}" destId="{3EB41226-599C-45E0-9680-4C5DD67FE23A}" srcOrd="0" destOrd="0" presId="urn:microsoft.com/office/officeart/2005/8/layout/vList2"/>
    <dgm:cxn modelId="{6F2C94CF-D4AD-4ED2-AE10-9413284AD506}" type="presOf" srcId="{1B964312-B15A-4171-BA10-01C70976BFCD}" destId="{48B8C2FE-EC94-45A6-BCB9-E4AFB23E444C}" srcOrd="0" destOrd="5" presId="urn:microsoft.com/office/officeart/2005/8/layout/vList2"/>
    <dgm:cxn modelId="{954A15D3-8285-4075-B654-A719B8FB3433}" srcId="{95865B70-CB2A-4FED-B2A2-A5D525C51565}" destId="{D84E114F-12F9-4468-B03E-9B5768AFCC05}" srcOrd="0" destOrd="0" parTransId="{12A09327-361A-4BD9-A448-3447D01A39EC}" sibTransId="{1F8F2FFB-0B79-4C84-A53C-6C2C1E84855F}"/>
    <dgm:cxn modelId="{F11657D4-E7DA-498C-808E-15AF5982C567}" type="presOf" srcId="{29058C4E-5664-4B5B-91C6-2BF4EDC73B38}" destId="{AE6B97E8-4126-4BC2-A106-35D375493BD2}" srcOrd="0" destOrd="1" presId="urn:microsoft.com/office/officeart/2005/8/layout/vList2"/>
    <dgm:cxn modelId="{7685A4DE-41D6-437E-9C52-DC540AF00E04}" type="presOf" srcId="{23E749FF-0558-45C8-9757-0F5CCC19C6C5}" destId="{AE6B97E8-4126-4BC2-A106-35D375493BD2}" srcOrd="0" destOrd="0" presId="urn:microsoft.com/office/officeart/2005/8/layout/vList2"/>
    <dgm:cxn modelId="{EB2D43EA-F251-4352-9A3D-754D4F4CB288}" srcId="{D84E114F-12F9-4468-B03E-9B5768AFCC05}" destId="{1F8629E8-872E-48E4-884F-00D4F67F2015}" srcOrd="0" destOrd="0" parTransId="{E5B3EB59-56E2-4614-B6A6-2B97ED545F87}" sibTransId="{ADF97EDE-A4DD-4E89-8ECA-116C5EECDCFB}"/>
    <dgm:cxn modelId="{EBD1AF94-C0A4-4EF9-87D2-B9ED938BD919}" type="presParOf" srcId="{3EB41226-599C-45E0-9680-4C5DD67FE23A}" destId="{5D71C368-DA66-411F-A354-4275340C77A4}" srcOrd="0" destOrd="0" presId="urn:microsoft.com/office/officeart/2005/8/layout/vList2"/>
    <dgm:cxn modelId="{C4AEB6B0-8C69-4C72-9AFA-E1510FFF78F4}" type="presParOf" srcId="{3EB41226-599C-45E0-9680-4C5DD67FE23A}" destId="{48B8C2FE-EC94-45A6-BCB9-E4AFB23E444C}" srcOrd="1" destOrd="0" presId="urn:microsoft.com/office/officeart/2005/8/layout/vList2"/>
    <dgm:cxn modelId="{2E202415-D141-4C26-934A-F3A4834F58A8}" type="presParOf" srcId="{3EB41226-599C-45E0-9680-4C5DD67FE23A}" destId="{8BE47C32-95FB-4B54-9C44-2FB53919FC9D}" srcOrd="2" destOrd="0" presId="urn:microsoft.com/office/officeart/2005/8/layout/vList2"/>
    <dgm:cxn modelId="{310C93C9-68ED-49C4-926A-BFFB1EDF2CAC}" type="presParOf" srcId="{3EB41226-599C-45E0-9680-4C5DD67FE23A}" destId="{AE6B97E8-4126-4BC2-A106-35D375493BD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F3FC35-A592-4304-AFF6-57ABD1C6E69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218CC02E-B5FE-4BC4-A619-0A79EA79C47D}">
      <dgm:prSet phldrT="[Text]"/>
      <dgm:spPr/>
      <dgm:t>
        <a:bodyPr/>
        <a:lstStyle/>
        <a:p>
          <a:r>
            <a:rPr lang="en-GB" dirty="0"/>
            <a:t>Open </a:t>
          </a:r>
          <a:r>
            <a:rPr lang="en-GB" dirty="0" err="1"/>
            <a:t>Meddicorp.sav</a:t>
          </a:r>
          <a:endParaRPr lang="en-GB" dirty="0"/>
        </a:p>
      </dgm:t>
    </dgm:pt>
    <dgm:pt modelId="{904C9B44-16BB-41A6-ACC8-F338DB647F5A}" type="parTrans" cxnId="{59991D72-E6C7-4E0B-854A-560B8A82D75E}">
      <dgm:prSet/>
      <dgm:spPr/>
      <dgm:t>
        <a:bodyPr/>
        <a:lstStyle/>
        <a:p>
          <a:endParaRPr lang="en-GB"/>
        </a:p>
      </dgm:t>
    </dgm:pt>
    <dgm:pt modelId="{8DDC5A3E-9B73-4710-8932-55FEE58FE067}" type="sibTrans" cxnId="{59991D72-E6C7-4E0B-854A-560B8A82D75E}">
      <dgm:prSet/>
      <dgm:spPr/>
      <dgm:t>
        <a:bodyPr/>
        <a:lstStyle/>
        <a:p>
          <a:endParaRPr lang="en-GB"/>
        </a:p>
      </dgm:t>
    </dgm:pt>
    <dgm:pt modelId="{A30799D2-182D-4D35-A45D-05B7A98DAAFE}">
      <dgm:prSet phldrT="[Text]"/>
      <dgm:spPr/>
      <dgm:t>
        <a:bodyPr/>
        <a:lstStyle/>
        <a:p>
          <a:r>
            <a:rPr lang="en-GB" dirty="0"/>
            <a:t>Run the requested regressions &amp; answer the questions</a:t>
          </a:r>
        </a:p>
      </dgm:t>
    </dgm:pt>
    <dgm:pt modelId="{F51F69F9-D10A-43BE-96FE-7BFCF6321BEA}" type="parTrans" cxnId="{727F5E6B-E0D3-4585-A59F-F6777A29EAE1}">
      <dgm:prSet/>
      <dgm:spPr/>
      <dgm:t>
        <a:bodyPr/>
        <a:lstStyle/>
        <a:p>
          <a:endParaRPr lang="en-GB"/>
        </a:p>
      </dgm:t>
    </dgm:pt>
    <dgm:pt modelId="{CB271388-4195-400D-82E8-B7611F90DA5A}" type="sibTrans" cxnId="{727F5E6B-E0D3-4585-A59F-F6777A29EAE1}">
      <dgm:prSet/>
      <dgm:spPr/>
      <dgm:t>
        <a:bodyPr/>
        <a:lstStyle/>
        <a:p>
          <a:endParaRPr lang="en-GB"/>
        </a:p>
      </dgm:t>
    </dgm:pt>
    <dgm:pt modelId="{26EF7D66-4AE3-4929-AF67-5BCBF0015CF1}">
      <dgm:prSet phldrT="[Text]"/>
      <dgm:spPr/>
      <dgm:t>
        <a:bodyPr/>
        <a:lstStyle/>
        <a:p>
          <a:r>
            <a:rPr lang="en-GB" dirty="0"/>
            <a:t>Be prepared to discuss your answers</a:t>
          </a:r>
        </a:p>
      </dgm:t>
    </dgm:pt>
    <dgm:pt modelId="{7EF27AD9-313C-4D3F-8165-9E2006363C75}" type="parTrans" cxnId="{A1496E1F-A35B-4C97-B64B-5F6D2D4D47B1}">
      <dgm:prSet/>
      <dgm:spPr/>
      <dgm:t>
        <a:bodyPr/>
        <a:lstStyle/>
        <a:p>
          <a:endParaRPr lang="en-GB"/>
        </a:p>
      </dgm:t>
    </dgm:pt>
    <dgm:pt modelId="{F9B3602B-DA7D-4ADD-AA2D-1C2C7C6A4620}" type="sibTrans" cxnId="{A1496E1F-A35B-4C97-B64B-5F6D2D4D47B1}">
      <dgm:prSet/>
      <dgm:spPr/>
      <dgm:t>
        <a:bodyPr/>
        <a:lstStyle/>
        <a:p>
          <a:endParaRPr lang="en-GB"/>
        </a:p>
      </dgm:t>
    </dgm:pt>
    <dgm:pt modelId="{7A40B5E0-C1FC-4E83-A068-295B90CE972F}" type="pres">
      <dgm:prSet presAssocID="{F1F3FC35-A592-4304-AFF6-57ABD1C6E69C}" presName="Name0" presStyleCnt="0">
        <dgm:presLayoutVars>
          <dgm:dir/>
          <dgm:resizeHandles val="exact"/>
        </dgm:presLayoutVars>
      </dgm:prSet>
      <dgm:spPr/>
    </dgm:pt>
    <dgm:pt modelId="{6AC07B92-6F43-4157-9039-75B5FC1B43C2}" type="pres">
      <dgm:prSet presAssocID="{218CC02E-B5FE-4BC4-A619-0A79EA79C47D}" presName="node" presStyleLbl="node1" presStyleIdx="0" presStyleCnt="3">
        <dgm:presLayoutVars>
          <dgm:bulletEnabled val="1"/>
        </dgm:presLayoutVars>
      </dgm:prSet>
      <dgm:spPr/>
    </dgm:pt>
    <dgm:pt modelId="{AA260BB3-085B-4E92-BC5E-944D0D35092E}" type="pres">
      <dgm:prSet presAssocID="{8DDC5A3E-9B73-4710-8932-55FEE58FE067}" presName="sibTrans" presStyleLbl="sibTrans2D1" presStyleIdx="0" presStyleCnt="2"/>
      <dgm:spPr/>
    </dgm:pt>
    <dgm:pt modelId="{DA8007BE-03B9-42D3-8F77-5BA968C09893}" type="pres">
      <dgm:prSet presAssocID="{8DDC5A3E-9B73-4710-8932-55FEE58FE067}" presName="connectorText" presStyleLbl="sibTrans2D1" presStyleIdx="0" presStyleCnt="2"/>
      <dgm:spPr/>
    </dgm:pt>
    <dgm:pt modelId="{981AD3C2-31E8-4C6F-8C77-19AADAEA6971}" type="pres">
      <dgm:prSet presAssocID="{A30799D2-182D-4D35-A45D-05B7A98DAAFE}" presName="node" presStyleLbl="node1" presStyleIdx="1" presStyleCnt="3">
        <dgm:presLayoutVars>
          <dgm:bulletEnabled val="1"/>
        </dgm:presLayoutVars>
      </dgm:prSet>
      <dgm:spPr/>
    </dgm:pt>
    <dgm:pt modelId="{5A01BCEE-A53B-4145-B9D2-D4270E6ACC16}" type="pres">
      <dgm:prSet presAssocID="{CB271388-4195-400D-82E8-B7611F90DA5A}" presName="sibTrans" presStyleLbl="sibTrans2D1" presStyleIdx="1" presStyleCnt="2"/>
      <dgm:spPr/>
    </dgm:pt>
    <dgm:pt modelId="{8CFFF565-2601-4467-BE70-59D0F7F254F6}" type="pres">
      <dgm:prSet presAssocID="{CB271388-4195-400D-82E8-B7611F90DA5A}" presName="connectorText" presStyleLbl="sibTrans2D1" presStyleIdx="1" presStyleCnt="2"/>
      <dgm:spPr/>
    </dgm:pt>
    <dgm:pt modelId="{8107A158-106C-4E24-84BF-8E4B50756C8F}" type="pres">
      <dgm:prSet presAssocID="{26EF7D66-4AE3-4929-AF67-5BCBF0015CF1}" presName="node" presStyleLbl="node1" presStyleIdx="2" presStyleCnt="3">
        <dgm:presLayoutVars>
          <dgm:bulletEnabled val="1"/>
        </dgm:presLayoutVars>
      </dgm:prSet>
      <dgm:spPr/>
    </dgm:pt>
  </dgm:ptLst>
  <dgm:cxnLst>
    <dgm:cxn modelId="{6780DB06-89F0-471D-8907-CCA998925224}" type="presOf" srcId="{8DDC5A3E-9B73-4710-8932-55FEE58FE067}" destId="{DA8007BE-03B9-42D3-8F77-5BA968C09893}" srcOrd="1" destOrd="0" presId="urn:microsoft.com/office/officeart/2005/8/layout/process1"/>
    <dgm:cxn modelId="{6CBB8512-51F8-4549-9A1A-EB99C619A476}" type="presOf" srcId="{CB271388-4195-400D-82E8-B7611F90DA5A}" destId="{8CFFF565-2601-4467-BE70-59D0F7F254F6}" srcOrd="1" destOrd="0" presId="urn:microsoft.com/office/officeart/2005/8/layout/process1"/>
    <dgm:cxn modelId="{270D431A-ABB5-47BA-9BB7-E0BA216C9E1C}" type="presOf" srcId="{218CC02E-B5FE-4BC4-A619-0A79EA79C47D}" destId="{6AC07B92-6F43-4157-9039-75B5FC1B43C2}" srcOrd="0" destOrd="0" presId="urn:microsoft.com/office/officeart/2005/8/layout/process1"/>
    <dgm:cxn modelId="{A1496E1F-A35B-4C97-B64B-5F6D2D4D47B1}" srcId="{F1F3FC35-A592-4304-AFF6-57ABD1C6E69C}" destId="{26EF7D66-4AE3-4929-AF67-5BCBF0015CF1}" srcOrd="2" destOrd="0" parTransId="{7EF27AD9-313C-4D3F-8165-9E2006363C75}" sibTransId="{F9B3602B-DA7D-4ADD-AA2D-1C2C7C6A4620}"/>
    <dgm:cxn modelId="{5FD2B32B-A521-4673-8F04-DB63118D05CF}" type="presOf" srcId="{F1F3FC35-A592-4304-AFF6-57ABD1C6E69C}" destId="{7A40B5E0-C1FC-4E83-A068-295B90CE972F}" srcOrd="0" destOrd="0" presId="urn:microsoft.com/office/officeart/2005/8/layout/process1"/>
    <dgm:cxn modelId="{8E5E9D5F-7076-4DA1-97A7-B1969B17F7B4}" type="presOf" srcId="{26EF7D66-4AE3-4929-AF67-5BCBF0015CF1}" destId="{8107A158-106C-4E24-84BF-8E4B50756C8F}" srcOrd="0" destOrd="0" presId="urn:microsoft.com/office/officeart/2005/8/layout/process1"/>
    <dgm:cxn modelId="{727F5E6B-E0D3-4585-A59F-F6777A29EAE1}" srcId="{F1F3FC35-A592-4304-AFF6-57ABD1C6E69C}" destId="{A30799D2-182D-4D35-A45D-05B7A98DAAFE}" srcOrd="1" destOrd="0" parTransId="{F51F69F9-D10A-43BE-96FE-7BFCF6321BEA}" sibTransId="{CB271388-4195-400D-82E8-B7611F90DA5A}"/>
    <dgm:cxn modelId="{59991D72-E6C7-4E0B-854A-560B8A82D75E}" srcId="{F1F3FC35-A592-4304-AFF6-57ABD1C6E69C}" destId="{218CC02E-B5FE-4BC4-A619-0A79EA79C47D}" srcOrd="0" destOrd="0" parTransId="{904C9B44-16BB-41A6-ACC8-F338DB647F5A}" sibTransId="{8DDC5A3E-9B73-4710-8932-55FEE58FE067}"/>
    <dgm:cxn modelId="{C2859FB1-2AC5-4DB3-8C5C-DA2139312211}" type="presOf" srcId="{A30799D2-182D-4D35-A45D-05B7A98DAAFE}" destId="{981AD3C2-31E8-4C6F-8C77-19AADAEA6971}" srcOrd="0" destOrd="0" presId="urn:microsoft.com/office/officeart/2005/8/layout/process1"/>
    <dgm:cxn modelId="{FE4E84B5-7453-4CD7-ADEC-1B67C4104C9C}" type="presOf" srcId="{CB271388-4195-400D-82E8-B7611F90DA5A}" destId="{5A01BCEE-A53B-4145-B9D2-D4270E6ACC16}" srcOrd="0" destOrd="0" presId="urn:microsoft.com/office/officeart/2005/8/layout/process1"/>
    <dgm:cxn modelId="{0BBC8ABE-4538-46F3-9DA0-0C542803D693}" type="presOf" srcId="{8DDC5A3E-9B73-4710-8932-55FEE58FE067}" destId="{AA260BB3-085B-4E92-BC5E-944D0D35092E}" srcOrd="0" destOrd="0" presId="urn:microsoft.com/office/officeart/2005/8/layout/process1"/>
    <dgm:cxn modelId="{85EFB518-232E-4B2D-A00B-3EAA99F3C4A9}" type="presParOf" srcId="{7A40B5E0-C1FC-4E83-A068-295B90CE972F}" destId="{6AC07B92-6F43-4157-9039-75B5FC1B43C2}" srcOrd="0" destOrd="0" presId="urn:microsoft.com/office/officeart/2005/8/layout/process1"/>
    <dgm:cxn modelId="{76F5A082-72E1-43AF-95FE-2814469E6F91}" type="presParOf" srcId="{7A40B5E0-C1FC-4E83-A068-295B90CE972F}" destId="{AA260BB3-085B-4E92-BC5E-944D0D35092E}" srcOrd="1" destOrd="0" presId="urn:microsoft.com/office/officeart/2005/8/layout/process1"/>
    <dgm:cxn modelId="{64599564-BCDF-4E8C-ABE2-327364ED28DB}" type="presParOf" srcId="{AA260BB3-085B-4E92-BC5E-944D0D35092E}" destId="{DA8007BE-03B9-42D3-8F77-5BA968C09893}" srcOrd="0" destOrd="0" presId="urn:microsoft.com/office/officeart/2005/8/layout/process1"/>
    <dgm:cxn modelId="{856F61D0-93F9-4F2F-9986-8157C41A4174}" type="presParOf" srcId="{7A40B5E0-C1FC-4E83-A068-295B90CE972F}" destId="{981AD3C2-31E8-4C6F-8C77-19AADAEA6971}" srcOrd="2" destOrd="0" presId="urn:microsoft.com/office/officeart/2005/8/layout/process1"/>
    <dgm:cxn modelId="{70DA0679-6AA1-4229-8527-3859227966AA}" type="presParOf" srcId="{7A40B5E0-C1FC-4E83-A068-295B90CE972F}" destId="{5A01BCEE-A53B-4145-B9D2-D4270E6ACC16}" srcOrd="3" destOrd="0" presId="urn:microsoft.com/office/officeart/2005/8/layout/process1"/>
    <dgm:cxn modelId="{2B10366E-38F3-4CFA-9058-9AC6D89139F7}" type="presParOf" srcId="{5A01BCEE-A53B-4145-B9D2-D4270E6ACC16}" destId="{8CFFF565-2601-4467-BE70-59D0F7F254F6}" srcOrd="0" destOrd="0" presId="urn:microsoft.com/office/officeart/2005/8/layout/process1"/>
    <dgm:cxn modelId="{CD2F77EC-181C-4FDD-A048-5F5E6730C426}" type="presParOf" srcId="{7A40B5E0-C1FC-4E83-A068-295B90CE972F}" destId="{8107A158-106C-4E24-84BF-8E4B50756C8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F05378-E327-4FC9-8209-AA292DD80CAA}"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GB"/>
        </a:p>
      </dgm:t>
    </dgm:pt>
    <dgm:pt modelId="{85747AB2-301F-44C8-9389-39F8A8F5D7E9}">
      <dgm:prSet phldrT="[Text]" custT="1"/>
      <dgm:spPr/>
      <dgm:t>
        <a:bodyPr/>
        <a:lstStyle/>
        <a:p>
          <a:r>
            <a:rPr lang="en-GB" sz="3200" dirty="0"/>
            <a:t>Topics</a:t>
          </a:r>
        </a:p>
      </dgm:t>
    </dgm:pt>
    <dgm:pt modelId="{2B6B8106-9672-4828-B0D0-C6E3A6CC038F}" type="parTrans" cxnId="{40123996-7333-4E49-A952-16AA09ADD0A1}">
      <dgm:prSet/>
      <dgm:spPr/>
      <dgm:t>
        <a:bodyPr/>
        <a:lstStyle/>
        <a:p>
          <a:endParaRPr lang="en-GB" sz="1200"/>
        </a:p>
      </dgm:t>
    </dgm:pt>
    <dgm:pt modelId="{8904EF8D-C178-42F8-B901-1082FC691352}" type="sibTrans" cxnId="{40123996-7333-4E49-A952-16AA09ADD0A1}">
      <dgm:prSet/>
      <dgm:spPr/>
      <dgm:t>
        <a:bodyPr/>
        <a:lstStyle/>
        <a:p>
          <a:endParaRPr lang="en-GB" sz="1200"/>
        </a:p>
      </dgm:t>
    </dgm:pt>
    <dgm:pt modelId="{4D1A8F87-4DAD-4954-9B64-7279478B1DE0}">
      <dgm:prSet custT="1"/>
      <dgm:spPr/>
      <dgm:t>
        <a:bodyPr/>
        <a:lstStyle/>
        <a:p>
          <a:r>
            <a:rPr lang="en-GB" sz="2400" i="0" dirty="0"/>
            <a:t>Chapter 3 &amp; 4</a:t>
          </a:r>
        </a:p>
      </dgm:t>
    </dgm:pt>
    <dgm:pt modelId="{24E57214-F262-4F0B-8428-0B384D1F9F11}" type="parTrans" cxnId="{61949FB0-49C1-4F8F-A611-0F4B259681D9}">
      <dgm:prSet/>
      <dgm:spPr/>
      <dgm:t>
        <a:bodyPr/>
        <a:lstStyle/>
        <a:p>
          <a:endParaRPr lang="en-GB" sz="1200"/>
        </a:p>
      </dgm:t>
    </dgm:pt>
    <dgm:pt modelId="{C0FAA9F6-A9AC-4CC0-83BE-09A265A5539C}" type="sibTrans" cxnId="{61949FB0-49C1-4F8F-A611-0F4B259681D9}">
      <dgm:prSet/>
      <dgm:spPr/>
      <dgm:t>
        <a:bodyPr/>
        <a:lstStyle/>
        <a:p>
          <a:endParaRPr lang="en-GB" sz="1200"/>
        </a:p>
      </dgm:t>
    </dgm:pt>
    <dgm:pt modelId="{C00E633E-DC6C-4EC3-8889-69C570296119}">
      <dgm:prSet phldrT="[Text]" custT="1"/>
      <dgm:spPr/>
      <dgm:t>
        <a:bodyPr/>
        <a:lstStyle/>
        <a:p>
          <a:r>
            <a:rPr lang="en-GB" sz="2400" dirty="0"/>
            <a:t>More on Multiple Regression</a:t>
          </a:r>
        </a:p>
      </dgm:t>
    </dgm:pt>
    <dgm:pt modelId="{9EE89EAE-A26B-48CC-9847-FF2DD1AB38AC}" type="parTrans" cxnId="{8F6CE05B-2F5D-4D71-BF2A-A51F18C0C52F}">
      <dgm:prSet/>
      <dgm:spPr/>
      <dgm:t>
        <a:bodyPr/>
        <a:lstStyle/>
        <a:p>
          <a:endParaRPr lang="en-GB" sz="1200"/>
        </a:p>
      </dgm:t>
    </dgm:pt>
    <dgm:pt modelId="{34A8FDC8-7C34-44CD-804C-BB1C15795F05}" type="sibTrans" cxnId="{8F6CE05B-2F5D-4D71-BF2A-A51F18C0C52F}">
      <dgm:prSet/>
      <dgm:spPr/>
      <dgm:t>
        <a:bodyPr/>
        <a:lstStyle/>
        <a:p>
          <a:endParaRPr lang="en-GB" sz="1200"/>
        </a:p>
      </dgm:t>
    </dgm:pt>
    <dgm:pt modelId="{8E34FC60-3EBF-4432-8934-BE4F0C3E0D18}">
      <dgm:prSet phldrT="[Text]" custT="1"/>
      <dgm:spPr/>
      <dgm:t>
        <a:bodyPr/>
        <a:lstStyle/>
        <a:p>
          <a:r>
            <a:rPr lang="en-GB" sz="3200"/>
            <a:t>Readings</a:t>
          </a:r>
          <a:endParaRPr lang="en-GB" sz="2400" dirty="0"/>
        </a:p>
      </dgm:t>
    </dgm:pt>
    <dgm:pt modelId="{CBD00AAE-92AF-44B9-BA71-B18EB40A2B9E}" type="parTrans" cxnId="{846905A0-B915-4139-BBBE-0ED640E42A39}">
      <dgm:prSet/>
      <dgm:spPr/>
      <dgm:t>
        <a:bodyPr/>
        <a:lstStyle/>
        <a:p>
          <a:endParaRPr lang="en-GB" sz="1400"/>
        </a:p>
      </dgm:t>
    </dgm:pt>
    <dgm:pt modelId="{5FFA1D0E-CC95-405B-9863-332931D84432}" type="sibTrans" cxnId="{846905A0-B915-4139-BBBE-0ED640E42A39}">
      <dgm:prSet/>
      <dgm:spPr/>
      <dgm:t>
        <a:bodyPr/>
        <a:lstStyle/>
        <a:p>
          <a:endParaRPr lang="en-GB" sz="1400"/>
        </a:p>
      </dgm:t>
    </dgm:pt>
    <dgm:pt modelId="{6371CA1A-0078-48B5-97D8-F97066D04298}" type="pres">
      <dgm:prSet presAssocID="{03F05378-E327-4FC9-8209-AA292DD80CAA}" presName="linear" presStyleCnt="0">
        <dgm:presLayoutVars>
          <dgm:animLvl val="lvl"/>
          <dgm:resizeHandles val="exact"/>
        </dgm:presLayoutVars>
      </dgm:prSet>
      <dgm:spPr/>
    </dgm:pt>
    <dgm:pt modelId="{0E9BC00A-E12F-470C-90D5-661462070E7D}" type="pres">
      <dgm:prSet presAssocID="{85747AB2-301F-44C8-9389-39F8A8F5D7E9}" presName="parentText" presStyleLbl="node1" presStyleIdx="0" presStyleCnt="2">
        <dgm:presLayoutVars>
          <dgm:chMax val="0"/>
          <dgm:bulletEnabled val="1"/>
        </dgm:presLayoutVars>
      </dgm:prSet>
      <dgm:spPr/>
    </dgm:pt>
    <dgm:pt modelId="{8F4934A2-C4F6-46E3-8E60-45DB08B153EA}" type="pres">
      <dgm:prSet presAssocID="{85747AB2-301F-44C8-9389-39F8A8F5D7E9}" presName="childText" presStyleLbl="revTx" presStyleIdx="0" presStyleCnt="2">
        <dgm:presLayoutVars>
          <dgm:bulletEnabled val="1"/>
        </dgm:presLayoutVars>
      </dgm:prSet>
      <dgm:spPr/>
    </dgm:pt>
    <dgm:pt modelId="{62C4EDA8-7867-4E89-AF12-7E01A54C9C75}" type="pres">
      <dgm:prSet presAssocID="{8E34FC60-3EBF-4432-8934-BE4F0C3E0D18}" presName="parentText" presStyleLbl="node1" presStyleIdx="1" presStyleCnt="2">
        <dgm:presLayoutVars>
          <dgm:chMax val="0"/>
          <dgm:bulletEnabled val="1"/>
        </dgm:presLayoutVars>
      </dgm:prSet>
      <dgm:spPr/>
    </dgm:pt>
    <dgm:pt modelId="{51984EAF-4CFC-4C1C-BC25-B7EED957C3D0}" type="pres">
      <dgm:prSet presAssocID="{8E34FC60-3EBF-4432-8934-BE4F0C3E0D18}" presName="childText" presStyleLbl="revTx" presStyleIdx="1" presStyleCnt="2">
        <dgm:presLayoutVars>
          <dgm:bulletEnabled val="1"/>
        </dgm:presLayoutVars>
      </dgm:prSet>
      <dgm:spPr/>
    </dgm:pt>
  </dgm:ptLst>
  <dgm:cxnLst>
    <dgm:cxn modelId="{8F6CE05B-2F5D-4D71-BF2A-A51F18C0C52F}" srcId="{85747AB2-301F-44C8-9389-39F8A8F5D7E9}" destId="{C00E633E-DC6C-4EC3-8889-69C570296119}" srcOrd="0" destOrd="0" parTransId="{9EE89EAE-A26B-48CC-9847-FF2DD1AB38AC}" sibTransId="{34A8FDC8-7C34-44CD-804C-BB1C15795F05}"/>
    <dgm:cxn modelId="{C16C6051-A503-46B4-B433-45DCE6FF43BD}" type="presOf" srcId="{C00E633E-DC6C-4EC3-8889-69C570296119}" destId="{8F4934A2-C4F6-46E3-8E60-45DB08B153EA}" srcOrd="0" destOrd="0" presId="urn:microsoft.com/office/officeart/2005/8/layout/vList2"/>
    <dgm:cxn modelId="{F2282C8C-8166-4236-BC66-07C710581B9B}" type="presOf" srcId="{85747AB2-301F-44C8-9389-39F8A8F5D7E9}" destId="{0E9BC00A-E12F-470C-90D5-661462070E7D}" srcOrd="0" destOrd="0" presId="urn:microsoft.com/office/officeart/2005/8/layout/vList2"/>
    <dgm:cxn modelId="{40123996-7333-4E49-A952-16AA09ADD0A1}" srcId="{03F05378-E327-4FC9-8209-AA292DD80CAA}" destId="{85747AB2-301F-44C8-9389-39F8A8F5D7E9}" srcOrd="0" destOrd="0" parTransId="{2B6B8106-9672-4828-B0D0-C6E3A6CC038F}" sibTransId="{8904EF8D-C178-42F8-B901-1082FC691352}"/>
    <dgm:cxn modelId="{846905A0-B915-4139-BBBE-0ED640E42A39}" srcId="{03F05378-E327-4FC9-8209-AA292DD80CAA}" destId="{8E34FC60-3EBF-4432-8934-BE4F0C3E0D18}" srcOrd="1" destOrd="0" parTransId="{CBD00AAE-92AF-44B9-BA71-B18EB40A2B9E}" sibTransId="{5FFA1D0E-CC95-405B-9863-332931D84432}"/>
    <dgm:cxn modelId="{61949FB0-49C1-4F8F-A611-0F4B259681D9}" srcId="{8E34FC60-3EBF-4432-8934-BE4F0C3E0D18}" destId="{4D1A8F87-4DAD-4954-9B64-7279478B1DE0}" srcOrd="0" destOrd="0" parTransId="{24E57214-F262-4F0B-8428-0B384D1F9F11}" sibTransId="{C0FAA9F6-A9AC-4CC0-83BE-09A265A5539C}"/>
    <dgm:cxn modelId="{93B994BE-E6A9-46F8-B78D-581F311823A6}" type="presOf" srcId="{8E34FC60-3EBF-4432-8934-BE4F0C3E0D18}" destId="{62C4EDA8-7867-4E89-AF12-7E01A54C9C75}" srcOrd="0" destOrd="0" presId="urn:microsoft.com/office/officeart/2005/8/layout/vList2"/>
    <dgm:cxn modelId="{5D8DC4D2-7C07-4051-BEDE-AAA670D784EF}" type="presOf" srcId="{03F05378-E327-4FC9-8209-AA292DD80CAA}" destId="{6371CA1A-0078-48B5-97D8-F97066D04298}" srcOrd="0" destOrd="0" presId="urn:microsoft.com/office/officeart/2005/8/layout/vList2"/>
    <dgm:cxn modelId="{EEFED4F3-B381-4639-9285-1271252FF37E}" type="presOf" srcId="{4D1A8F87-4DAD-4954-9B64-7279478B1DE0}" destId="{51984EAF-4CFC-4C1C-BC25-B7EED957C3D0}" srcOrd="0" destOrd="0" presId="urn:microsoft.com/office/officeart/2005/8/layout/vList2"/>
    <dgm:cxn modelId="{34232630-5854-426B-995A-A8824910A470}" type="presParOf" srcId="{6371CA1A-0078-48B5-97D8-F97066D04298}" destId="{0E9BC00A-E12F-470C-90D5-661462070E7D}" srcOrd="0" destOrd="0" presId="urn:microsoft.com/office/officeart/2005/8/layout/vList2"/>
    <dgm:cxn modelId="{E39ABE4C-5CD1-437C-89B4-E38DD198B926}" type="presParOf" srcId="{6371CA1A-0078-48B5-97D8-F97066D04298}" destId="{8F4934A2-C4F6-46E3-8E60-45DB08B153EA}" srcOrd="1" destOrd="0" presId="urn:microsoft.com/office/officeart/2005/8/layout/vList2"/>
    <dgm:cxn modelId="{09D1780B-9877-4964-8C1D-91F33FF7F822}" type="presParOf" srcId="{6371CA1A-0078-48B5-97D8-F97066D04298}" destId="{62C4EDA8-7867-4E89-AF12-7E01A54C9C75}" srcOrd="2" destOrd="0" presId="urn:microsoft.com/office/officeart/2005/8/layout/vList2"/>
    <dgm:cxn modelId="{D3F1B03A-D2B9-40E8-A309-9F36200E5B9B}" type="presParOf" srcId="{6371CA1A-0078-48B5-97D8-F97066D04298}" destId="{51984EAF-4CFC-4C1C-BC25-B7EED957C3D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80B0F-5C62-4A69-B504-911CB283D69F}">
      <dsp:nvSpPr>
        <dsp:cNvPr id="0" name=""/>
        <dsp:cNvSpPr/>
      </dsp:nvSpPr>
      <dsp:spPr>
        <a:xfrm rot="5400000">
          <a:off x="333969" y="2204964"/>
          <a:ext cx="1250199" cy="142330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632DE2-8AE9-497C-9626-C3C1BD564DF4}">
      <dsp:nvSpPr>
        <dsp:cNvPr id="0" name=""/>
        <dsp:cNvSpPr/>
      </dsp:nvSpPr>
      <dsp:spPr>
        <a:xfrm>
          <a:off x="2742" y="819093"/>
          <a:ext cx="2104599" cy="147315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dirty="0"/>
            <a:t>Intuition</a:t>
          </a:r>
        </a:p>
      </dsp:txBody>
      <dsp:txXfrm>
        <a:off x="74668" y="891019"/>
        <a:ext cx="1960747" cy="1329299"/>
      </dsp:txXfrm>
    </dsp:sp>
    <dsp:sp modelId="{E07E64CE-04B5-415C-82C7-5EE004785A34}">
      <dsp:nvSpPr>
        <dsp:cNvPr id="0" name=""/>
        <dsp:cNvSpPr/>
      </dsp:nvSpPr>
      <dsp:spPr>
        <a:xfrm>
          <a:off x="2107342" y="959592"/>
          <a:ext cx="1530685" cy="1190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ctr" defTabSz="844550">
            <a:lnSpc>
              <a:spcPct val="90000"/>
            </a:lnSpc>
            <a:spcBef>
              <a:spcPct val="0"/>
            </a:spcBef>
            <a:spcAft>
              <a:spcPct val="15000"/>
            </a:spcAft>
            <a:buChar char="•"/>
          </a:pPr>
          <a:r>
            <a:rPr lang="en-GB" sz="1900" kern="1200" dirty="0"/>
            <a:t>Making Predictions</a:t>
          </a:r>
        </a:p>
        <a:p>
          <a:pPr marL="171450" lvl="1" indent="-171450" algn="ctr" defTabSz="844550">
            <a:lnSpc>
              <a:spcPct val="90000"/>
            </a:lnSpc>
            <a:spcBef>
              <a:spcPct val="0"/>
            </a:spcBef>
            <a:spcAft>
              <a:spcPct val="15000"/>
            </a:spcAft>
            <a:buChar char="•"/>
          </a:pPr>
          <a:r>
            <a:rPr lang="en-GB" sz="1900" kern="1200" dirty="0"/>
            <a:t>Correlation</a:t>
          </a:r>
        </a:p>
      </dsp:txBody>
      <dsp:txXfrm>
        <a:off x="2107342" y="959592"/>
        <a:ext cx="1530685" cy="1190665"/>
      </dsp:txXfrm>
    </dsp:sp>
    <dsp:sp modelId="{4408FEDF-2DE9-42D2-892B-6105C45FE199}">
      <dsp:nvSpPr>
        <dsp:cNvPr id="0" name=""/>
        <dsp:cNvSpPr/>
      </dsp:nvSpPr>
      <dsp:spPr>
        <a:xfrm>
          <a:off x="1747679" y="2473928"/>
          <a:ext cx="2104599" cy="147315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dirty="0"/>
            <a:t>Simple</a:t>
          </a:r>
        </a:p>
      </dsp:txBody>
      <dsp:txXfrm>
        <a:off x="1819605" y="2545854"/>
        <a:ext cx="1960747" cy="1329299"/>
      </dsp:txXfrm>
    </dsp:sp>
    <dsp:sp modelId="{763EC632-650C-4DBE-96EE-AACFFE3D93DC}">
      <dsp:nvSpPr>
        <dsp:cNvPr id="0" name=""/>
        <dsp:cNvSpPr/>
      </dsp:nvSpPr>
      <dsp:spPr>
        <a:xfrm>
          <a:off x="3852279" y="2614427"/>
          <a:ext cx="1530685" cy="1190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28600" lvl="1" indent="-228600" algn="ctr" defTabSz="977900">
            <a:lnSpc>
              <a:spcPct val="90000"/>
            </a:lnSpc>
            <a:spcBef>
              <a:spcPct val="0"/>
            </a:spcBef>
            <a:spcAft>
              <a:spcPct val="15000"/>
            </a:spcAft>
            <a:buChar char="•"/>
          </a:pPr>
          <a:r>
            <a:rPr lang="en-GB" sz="2200" kern="1200" dirty="0"/>
            <a:t>t-statistics</a:t>
          </a:r>
        </a:p>
        <a:p>
          <a:pPr marL="228600" lvl="1" indent="-228600" algn="ctr" defTabSz="977900">
            <a:lnSpc>
              <a:spcPct val="90000"/>
            </a:lnSpc>
            <a:spcBef>
              <a:spcPct val="0"/>
            </a:spcBef>
            <a:spcAft>
              <a:spcPct val="15000"/>
            </a:spcAft>
            <a:buChar char="•"/>
          </a:pPr>
          <a:r>
            <a:rPr lang="en-GB" sz="2200" kern="1200" dirty="0"/>
            <a:t>R</a:t>
          </a:r>
          <a:r>
            <a:rPr lang="en-GB" sz="2200" kern="1200" baseline="30000" dirty="0"/>
            <a:t>2</a:t>
          </a:r>
          <a:endParaRPr lang="en-GB" sz="2200" kern="1200" dirty="0"/>
        </a:p>
      </dsp:txBody>
      <dsp:txXfrm>
        <a:off x="3852279" y="2614427"/>
        <a:ext cx="1530685" cy="1190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347D7-CC5A-4B03-8A94-5CF644223E73}">
      <dsp:nvSpPr>
        <dsp:cNvPr id="0" name=""/>
        <dsp:cNvSpPr/>
      </dsp:nvSpPr>
      <dsp:spPr>
        <a:xfrm>
          <a:off x="0" y="91223"/>
          <a:ext cx="78867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en-US" sz="2200" kern="1200" dirty="0"/>
            <a:t>Dependence of </a:t>
          </a:r>
          <a:r>
            <a:rPr lang="en-US" altLang="en-US" sz="2200" i="1" kern="1200" dirty="0"/>
            <a:t>one</a:t>
          </a:r>
          <a:r>
            <a:rPr lang="en-US" altLang="en-US" sz="2200" kern="1200" dirty="0"/>
            <a:t> variable (DV) on one or more explanatory or independent variables (IVs).</a:t>
          </a:r>
          <a:endParaRPr lang="en-GB" sz="2200" kern="1200" dirty="0"/>
        </a:p>
      </dsp:txBody>
      <dsp:txXfrm>
        <a:off x="42722" y="133945"/>
        <a:ext cx="7801256" cy="789716"/>
      </dsp:txXfrm>
    </dsp:sp>
    <dsp:sp modelId="{EC127380-06E0-4F0F-86A7-02846A070E2F}">
      <dsp:nvSpPr>
        <dsp:cNvPr id="0" name=""/>
        <dsp:cNvSpPr/>
      </dsp:nvSpPr>
      <dsp:spPr>
        <a:xfrm>
          <a:off x="0" y="1029744"/>
          <a:ext cx="78867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en-US" sz="2200" kern="1200" dirty="0"/>
            <a:t>Types of relationships</a:t>
          </a:r>
        </a:p>
      </dsp:txBody>
      <dsp:txXfrm>
        <a:off x="42722" y="1072466"/>
        <a:ext cx="7801256" cy="789716"/>
      </dsp:txXfrm>
    </dsp:sp>
    <dsp:sp modelId="{BC28E2AC-F6E4-4024-B7B9-A07E7705CB08}">
      <dsp:nvSpPr>
        <dsp:cNvPr id="0" name=""/>
        <dsp:cNvSpPr/>
      </dsp:nvSpPr>
      <dsp:spPr>
        <a:xfrm>
          <a:off x="0" y="1904904"/>
          <a:ext cx="7886700"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altLang="en-US" sz="1700" kern="1200" dirty="0"/>
            <a:t>Correlation</a:t>
          </a:r>
        </a:p>
        <a:p>
          <a:pPr marL="171450" lvl="1" indent="-171450" algn="l" defTabSz="755650">
            <a:lnSpc>
              <a:spcPct val="90000"/>
            </a:lnSpc>
            <a:spcBef>
              <a:spcPct val="0"/>
            </a:spcBef>
            <a:spcAft>
              <a:spcPct val="20000"/>
            </a:spcAft>
            <a:buChar char="•"/>
          </a:pPr>
          <a:r>
            <a:rPr lang="en-US" altLang="en-US" sz="1700" kern="1200" dirty="0"/>
            <a:t>Causal</a:t>
          </a:r>
        </a:p>
      </dsp:txBody>
      <dsp:txXfrm>
        <a:off x="0" y="1904904"/>
        <a:ext cx="7886700" cy="592020"/>
      </dsp:txXfrm>
    </dsp:sp>
    <dsp:sp modelId="{08E8F089-EC21-44BB-A3A2-CFDDC845CA2B}">
      <dsp:nvSpPr>
        <dsp:cNvPr id="0" name=""/>
        <dsp:cNvSpPr/>
      </dsp:nvSpPr>
      <dsp:spPr>
        <a:xfrm>
          <a:off x="0" y="2496924"/>
          <a:ext cx="78867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en-US" sz="2200" kern="1200" dirty="0"/>
            <a:t>The technique is …</a:t>
          </a:r>
        </a:p>
      </dsp:txBody>
      <dsp:txXfrm>
        <a:off x="42722" y="2539646"/>
        <a:ext cx="7801256" cy="789716"/>
      </dsp:txXfrm>
    </dsp:sp>
    <dsp:sp modelId="{6DDE7319-6EBF-4CAB-A812-ACEC7D45BC96}">
      <dsp:nvSpPr>
        <dsp:cNvPr id="0" name=""/>
        <dsp:cNvSpPr/>
      </dsp:nvSpPr>
      <dsp:spPr>
        <a:xfrm>
          <a:off x="0" y="3372084"/>
          <a:ext cx="78867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altLang="en-US" sz="1700" kern="1200" dirty="0"/>
            <a:t>Often referred to as fitting a line to the data</a:t>
          </a:r>
        </a:p>
        <a:p>
          <a:pPr marL="171450" lvl="1" indent="-171450" algn="l" defTabSz="755650">
            <a:lnSpc>
              <a:spcPct val="90000"/>
            </a:lnSpc>
            <a:spcBef>
              <a:spcPct val="0"/>
            </a:spcBef>
            <a:spcAft>
              <a:spcPct val="20000"/>
            </a:spcAft>
            <a:buChar char="•"/>
          </a:pPr>
          <a:r>
            <a:rPr lang="en-US" altLang="en-US" sz="1700" kern="1200" dirty="0"/>
            <a:t>Used to calibrate a statistical model</a:t>
          </a:r>
        </a:p>
        <a:p>
          <a:pPr marL="171450" lvl="1" indent="-171450" algn="l" defTabSz="755650">
            <a:lnSpc>
              <a:spcPct val="90000"/>
            </a:lnSpc>
            <a:spcBef>
              <a:spcPct val="0"/>
            </a:spcBef>
            <a:spcAft>
              <a:spcPct val="20000"/>
            </a:spcAft>
            <a:buChar char="•"/>
          </a:pPr>
          <a:r>
            <a:rPr lang="en-US" altLang="en-US" sz="1700" kern="1200"/>
            <a:t>Widely </a:t>
          </a:r>
          <a:r>
            <a:rPr lang="en-US" altLang="en-US" sz="1700" kern="1200" dirty="0"/>
            <a:t>used for solving business problems</a:t>
          </a:r>
        </a:p>
      </dsp:txBody>
      <dsp:txXfrm>
        <a:off x="0" y="3372084"/>
        <a:ext cx="7886700" cy="888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3E795-765A-40F9-ACB0-47B75B20B2CF}">
      <dsp:nvSpPr>
        <dsp:cNvPr id="0" name=""/>
        <dsp:cNvSpPr/>
      </dsp:nvSpPr>
      <dsp:spPr>
        <a:xfrm>
          <a:off x="0" y="785508"/>
          <a:ext cx="7886700"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292152-F205-4665-8A8A-C188609CCAAA}">
      <dsp:nvSpPr>
        <dsp:cNvPr id="0" name=""/>
        <dsp:cNvSpPr/>
      </dsp:nvSpPr>
      <dsp:spPr>
        <a:xfrm>
          <a:off x="195604" y="235381"/>
          <a:ext cx="7495489" cy="1092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kern="1200" dirty="0"/>
            <a:t>We  want to develop an equation to predict sales. </a:t>
          </a:r>
        </a:p>
        <a:p>
          <a:pPr marL="0" lvl="0" indent="0" algn="l" defTabSz="1066800">
            <a:lnSpc>
              <a:spcPct val="90000"/>
            </a:lnSpc>
            <a:spcBef>
              <a:spcPct val="0"/>
            </a:spcBef>
            <a:spcAft>
              <a:spcPct val="35000"/>
            </a:spcAft>
            <a:buNone/>
          </a:pPr>
          <a:r>
            <a:rPr lang="en-US" altLang="en-US" sz="2400" kern="1200" dirty="0"/>
            <a:t>OPEN the data set </a:t>
          </a:r>
          <a:r>
            <a:rPr lang="en-US" altLang="en-US" sz="2400" kern="1200" dirty="0" err="1"/>
            <a:t>Advertising.sav</a:t>
          </a:r>
          <a:endParaRPr lang="en-US" altLang="en-US" sz="2400" kern="1200" dirty="0"/>
        </a:p>
      </dsp:txBody>
      <dsp:txXfrm>
        <a:off x="248938" y="288715"/>
        <a:ext cx="7388821" cy="985891"/>
      </dsp:txXfrm>
    </dsp:sp>
    <dsp:sp modelId="{7286992B-2E2F-4E05-B5D4-4D06D174555C}">
      <dsp:nvSpPr>
        <dsp:cNvPr id="0" name=""/>
        <dsp:cNvSpPr/>
      </dsp:nvSpPr>
      <dsp:spPr>
        <a:xfrm>
          <a:off x="0" y="1783428"/>
          <a:ext cx="7886700" cy="5544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7645883-A30D-422C-8E78-E25AFB4E6504}">
      <dsp:nvSpPr>
        <dsp:cNvPr id="0" name=""/>
        <dsp:cNvSpPr/>
      </dsp:nvSpPr>
      <dsp:spPr>
        <a:xfrm>
          <a:off x="394335" y="1458708"/>
          <a:ext cx="5520690" cy="649440"/>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b="1" kern="1200" dirty="0">
              <a:solidFill>
                <a:schemeClr val="tx1"/>
              </a:solidFill>
            </a:rPr>
            <a:t>What variable is the dependent variable? Why?</a:t>
          </a:r>
        </a:p>
      </dsp:txBody>
      <dsp:txXfrm>
        <a:off x="426038" y="1490411"/>
        <a:ext cx="5457284" cy="586034"/>
      </dsp:txXfrm>
    </dsp:sp>
    <dsp:sp modelId="{CDC42B55-B1CE-4E7E-9D06-F758B61CD529}">
      <dsp:nvSpPr>
        <dsp:cNvPr id="0" name=""/>
        <dsp:cNvSpPr/>
      </dsp:nvSpPr>
      <dsp:spPr>
        <a:xfrm>
          <a:off x="0" y="2781348"/>
          <a:ext cx="7886700" cy="5544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852B9EF-7053-4A5B-9083-4D0B01B66F59}">
      <dsp:nvSpPr>
        <dsp:cNvPr id="0" name=""/>
        <dsp:cNvSpPr/>
      </dsp:nvSpPr>
      <dsp:spPr>
        <a:xfrm>
          <a:off x="394335" y="2456628"/>
          <a:ext cx="5520690" cy="649440"/>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kern="1200" dirty="0">
              <a:solidFill>
                <a:schemeClr val="tx1"/>
              </a:solidFill>
            </a:rPr>
            <a:t>What is your first, best guess at the predicted value of the DV?</a:t>
          </a:r>
        </a:p>
      </dsp:txBody>
      <dsp:txXfrm>
        <a:off x="426038" y="2488331"/>
        <a:ext cx="5457284" cy="586034"/>
      </dsp:txXfrm>
    </dsp:sp>
    <dsp:sp modelId="{A3ECB63B-2B59-4092-9066-F189BF516BE7}">
      <dsp:nvSpPr>
        <dsp:cNvPr id="0" name=""/>
        <dsp:cNvSpPr/>
      </dsp:nvSpPr>
      <dsp:spPr>
        <a:xfrm>
          <a:off x="0" y="3779268"/>
          <a:ext cx="7886700" cy="5544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E95931-CF60-449E-8AF0-961061259185}">
      <dsp:nvSpPr>
        <dsp:cNvPr id="0" name=""/>
        <dsp:cNvSpPr/>
      </dsp:nvSpPr>
      <dsp:spPr>
        <a:xfrm>
          <a:off x="394335" y="3454548"/>
          <a:ext cx="5520690" cy="649440"/>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kern="1200" dirty="0">
              <a:solidFill>
                <a:schemeClr val="tx1"/>
              </a:solidFill>
            </a:rPr>
            <a:t>How accurate is this prediction?</a:t>
          </a:r>
        </a:p>
      </dsp:txBody>
      <dsp:txXfrm>
        <a:off x="426038" y="3486251"/>
        <a:ext cx="545728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3E795-765A-40F9-ACB0-47B75B20B2CF}">
      <dsp:nvSpPr>
        <dsp:cNvPr id="0" name=""/>
        <dsp:cNvSpPr/>
      </dsp:nvSpPr>
      <dsp:spPr>
        <a:xfrm>
          <a:off x="0" y="417429"/>
          <a:ext cx="78867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292152-F205-4665-8A8A-C188609CCAAA}">
      <dsp:nvSpPr>
        <dsp:cNvPr id="0" name=""/>
        <dsp:cNvSpPr/>
      </dsp:nvSpPr>
      <dsp:spPr>
        <a:xfrm>
          <a:off x="394335" y="63189"/>
          <a:ext cx="552069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kern="1200" dirty="0">
              <a:solidFill>
                <a:schemeClr val="tx1"/>
              </a:solidFill>
            </a:rPr>
            <a:t>Management wants to develop an equation to predict sales</a:t>
          </a:r>
          <a:r>
            <a:rPr lang="en-US" altLang="en-US" sz="2400" kern="1200" dirty="0"/>
            <a:t>.</a:t>
          </a:r>
        </a:p>
      </dsp:txBody>
      <dsp:txXfrm>
        <a:off x="428920" y="97774"/>
        <a:ext cx="5451520" cy="639310"/>
      </dsp:txXfrm>
    </dsp:sp>
    <dsp:sp modelId="{7286992B-2E2F-4E05-B5D4-4D06D174555C}">
      <dsp:nvSpPr>
        <dsp:cNvPr id="0" name=""/>
        <dsp:cNvSpPr/>
      </dsp:nvSpPr>
      <dsp:spPr>
        <a:xfrm>
          <a:off x="0" y="1506069"/>
          <a:ext cx="78867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645883-A30D-422C-8E78-E25AFB4E6504}">
      <dsp:nvSpPr>
        <dsp:cNvPr id="0" name=""/>
        <dsp:cNvSpPr/>
      </dsp:nvSpPr>
      <dsp:spPr>
        <a:xfrm>
          <a:off x="394335" y="1151829"/>
          <a:ext cx="552069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kern="1200" dirty="0">
              <a:solidFill>
                <a:schemeClr val="tx1"/>
              </a:solidFill>
            </a:rPr>
            <a:t>What variable is the dependent variable (DV)? Why?</a:t>
          </a:r>
        </a:p>
      </dsp:txBody>
      <dsp:txXfrm>
        <a:off x="428920" y="1186414"/>
        <a:ext cx="5451520" cy="639310"/>
      </dsp:txXfrm>
    </dsp:sp>
    <dsp:sp modelId="{CDC42B55-B1CE-4E7E-9D06-F758B61CD529}">
      <dsp:nvSpPr>
        <dsp:cNvPr id="0" name=""/>
        <dsp:cNvSpPr/>
      </dsp:nvSpPr>
      <dsp:spPr>
        <a:xfrm>
          <a:off x="0" y="2594709"/>
          <a:ext cx="78867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52B9EF-7053-4A5B-9083-4D0B01B66F59}">
      <dsp:nvSpPr>
        <dsp:cNvPr id="0" name=""/>
        <dsp:cNvSpPr/>
      </dsp:nvSpPr>
      <dsp:spPr>
        <a:xfrm>
          <a:off x="394335" y="2240469"/>
          <a:ext cx="552069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kern="1200" dirty="0">
              <a:solidFill>
                <a:schemeClr val="tx1"/>
              </a:solidFill>
            </a:rPr>
            <a:t>What is your first, best guess at the predicted value of the DV?</a:t>
          </a:r>
        </a:p>
      </dsp:txBody>
      <dsp:txXfrm>
        <a:off x="428920" y="2275054"/>
        <a:ext cx="5451520" cy="639310"/>
      </dsp:txXfrm>
    </dsp:sp>
    <dsp:sp modelId="{A3ECB63B-2B59-4092-9066-F189BF516BE7}">
      <dsp:nvSpPr>
        <dsp:cNvPr id="0" name=""/>
        <dsp:cNvSpPr/>
      </dsp:nvSpPr>
      <dsp:spPr>
        <a:xfrm>
          <a:off x="0" y="3683349"/>
          <a:ext cx="78867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E95931-CF60-449E-8AF0-961061259185}">
      <dsp:nvSpPr>
        <dsp:cNvPr id="0" name=""/>
        <dsp:cNvSpPr/>
      </dsp:nvSpPr>
      <dsp:spPr>
        <a:xfrm>
          <a:off x="394335" y="3329109"/>
          <a:ext cx="552069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en-US" sz="2400" kern="1200" dirty="0">
              <a:solidFill>
                <a:schemeClr val="tx1"/>
              </a:solidFill>
            </a:rPr>
            <a:t>How accurate is this prediction</a:t>
          </a:r>
          <a:r>
            <a:rPr lang="en-US" altLang="en-US" sz="2400" kern="1200" dirty="0"/>
            <a:t>?</a:t>
          </a:r>
        </a:p>
      </dsp:txBody>
      <dsp:txXfrm>
        <a:off x="428920" y="3363694"/>
        <a:ext cx="5451520"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1C368-DA66-411F-A354-4275340C77A4}">
      <dsp:nvSpPr>
        <dsp:cNvPr id="0" name=""/>
        <dsp:cNvSpPr/>
      </dsp:nvSpPr>
      <dsp:spPr>
        <a:xfrm>
          <a:off x="0" y="2013"/>
          <a:ext cx="7921625" cy="425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Question: Is there something useful in the model?</a:t>
          </a:r>
          <a:endParaRPr lang="en-GB" sz="2000" kern="1200" dirty="0"/>
        </a:p>
      </dsp:txBody>
      <dsp:txXfrm>
        <a:off x="20790" y="22803"/>
        <a:ext cx="7880045" cy="384299"/>
      </dsp:txXfrm>
    </dsp:sp>
    <dsp:sp modelId="{48B8C2FE-EC94-45A6-BCB9-E4AFB23E444C}">
      <dsp:nvSpPr>
        <dsp:cNvPr id="0" name=""/>
        <dsp:cNvSpPr/>
      </dsp:nvSpPr>
      <dsp:spPr>
        <a:xfrm>
          <a:off x="0" y="427892"/>
          <a:ext cx="7921625" cy="169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512"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GB" sz="1600" kern="1200" dirty="0"/>
        </a:p>
        <a:p>
          <a:pPr marL="171450" lvl="1" indent="-171450" algn="l" defTabSz="711200">
            <a:lnSpc>
              <a:spcPct val="90000"/>
            </a:lnSpc>
            <a:spcBef>
              <a:spcPct val="0"/>
            </a:spcBef>
            <a:spcAft>
              <a:spcPct val="20000"/>
            </a:spcAft>
            <a:buChar char="•"/>
          </a:pPr>
          <a:r>
            <a:rPr lang="en-US" altLang="en-US" sz="1600" kern="1200" dirty="0">
              <a:solidFill>
                <a:schemeClr val="tx1"/>
              </a:solidFill>
            </a:rPr>
            <a:t>H</a:t>
          </a:r>
          <a:r>
            <a:rPr lang="en-US" altLang="en-US" sz="1600" kern="1200" baseline="-25000" dirty="0">
              <a:solidFill>
                <a:schemeClr val="tx1"/>
              </a:solidFill>
            </a:rPr>
            <a:t>0</a:t>
          </a:r>
          <a:r>
            <a:rPr lang="en-US" altLang="en-US" sz="1600" kern="1200" dirty="0">
              <a:solidFill>
                <a:schemeClr val="tx1"/>
              </a:solidFill>
            </a:rPr>
            <a:t>: b</a:t>
          </a:r>
          <a:r>
            <a:rPr lang="en-US" altLang="en-US" sz="1600" kern="1200" baseline="-25000" dirty="0">
              <a:solidFill>
                <a:schemeClr val="tx1"/>
              </a:solidFill>
            </a:rPr>
            <a:t>1</a:t>
          </a:r>
          <a:r>
            <a:rPr lang="en-US" altLang="en-US" sz="1600" kern="1200" dirty="0">
              <a:solidFill>
                <a:schemeClr val="tx1"/>
              </a:solidFill>
            </a:rPr>
            <a:t> = b</a:t>
          </a:r>
          <a:r>
            <a:rPr lang="en-US" altLang="en-US" sz="1600" kern="1200" baseline="-25000" dirty="0">
              <a:solidFill>
                <a:schemeClr val="tx1"/>
              </a:solidFill>
            </a:rPr>
            <a:t>2</a:t>
          </a:r>
          <a:r>
            <a:rPr lang="en-US" altLang="en-US" sz="1600" kern="1200" dirty="0">
              <a:solidFill>
                <a:schemeClr val="tx1"/>
              </a:solidFill>
            </a:rPr>
            <a:t> = … = </a:t>
          </a:r>
          <a:r>
            <a:rPr lang="en-US" altLang="en-US" sz="1600" kern="1200" dirty="0" err="1">
              <a:solidFill>
                <a:schemeClr val="tx1"/>
              </a:solidFill>
            </a:rPr>
            <a:t>b</a:t>
          </a:r>
          <a:r>
            <a:rPr lang="en-US" altLang="en-US" sz="1600" kern="1200" baseline="-25000" dirty="0" err="1">
              <a:solidFill>
                <a:schemeClr val="tx1"/>
              </a:solidFill>
            </a:rPr>
            <a:t>n</a:t>
          </a:r>
          <a:r>
            <a:rPr lang="en-US" altLang="en-US" sz="1600" kern="1200" dirty="0">
              <a:solidFill>
                <a:schemeClr val="tx1"/>
              </a:solidFill>
            </a:rPr>
            <a:t> = 0</a:t>
          </a:r>
          <a:endParaRPr lang="en-GB" sz="1600" kern="1200" dirty="0">
            <a:solidFill>
              <a:schemeClr val="tx1"/>
            </a:solidFill>
          </a:endParaRPr>
        </a:p>
        <a:p>
          <a:pPr marL="342900" lvl="2" indent="-171450" algn="l" defTabSz="711200">
            <a:lnSpc>
              <a:spcPct val="90000"/>
            </a:lnSpc>
            <a:spcBef>
              <a:spcPct val="0"/>
            </a:spcBef>
            <a:spcAft>
              <a:spcPct val="20000"/>
            </a:spcAft>
            <a:buChar char="•"/>
          </a:pPr>
          <a:r>
            <a:rPr lang="en-US" altLang="en-US" sz="1600" kern="1200" dirty="0">
              <a:solidFill>
                <a:schemeClr val="tx1"/>
              </a:solidFill>
            </a:rPr>
            <a:t>No relationship between Ind. Vars. &amp; Dep. Var.</a:t>
          </a:r>
          <a:endParaRPr lang="en-GB" sz="1600" kern="1200" dirty="0">
            <a:solidFill>
              <a:schemeClr val="tx1"/>
            </a:solidFill>
          </a:endParaRPr>
        </a:p>
        <a:p>
          <a:pPr marL="342900" lvl="2" indent="-171450" algn="l" defTabSz="711200">
            <a:lnSpc>
              <a:spcPct val="90000"/>
            </a:lnSpc>
            <a:spcBef>
              <a:spcPct val="0"/>
            </a:spcBef>
            <a:spcAft>
              <a:spcPct val="20000"/>
            </a:spcAft>
            <a:buChar char="•"/>
          </a:pPr>
          <a:endParaRPr lang="en-GB" sz="1600" kern="1200" dirty="0">
            <a:solidFill>
              <a:schemeClr val="tx1"/>
            </a:solidFill>
          </a:endParaRPr>
        </a:p>
        <a:p>
          <a:pPr marL="171450" lvl="1" indent="-171450" algn="l" defTabSz="711200">
            <a:lnSpc>
              <a:spcPct val="90000"/>
            </a:lnSpc>
            <a:spcBef>
              <a:spcPct val="0"/>
            </a:spcBef>
            <a:spcAft>
              <a:spcPct val="20000"/>
            </a:spcAft>
            <a:buChar char="•"/>
          </a:pPr>
          <a:r>
            <a:rPr lang="en-US" altLang="en-US" sz="1600" kern="1200" dirty="0">
              <a:solidFill>
                <a:schemeClr val="tx1"/>
              </a:solidFill>
            </a:rPr>
            <a:t>H</a:t>
          </a:r>
          <a:r>
            <a:rPr lang="en-US" altLang="en-US" sz="1600" kern="1200" baseline="-25000" dirty="0">
              <a:solidFill>
                <a:schemeClr val="tx1"/>
              </a:solidFill>
            </a:rPr>
            <a:t>1</a:t>
          </a:r>
          <a:r>
            <a:rPr lang="en-US" altLang="en-US" sz="1600" kern="1200" dirty="0">
              <a:solidFill>
                <a:schemeClr val="tx1"/>
              </a:solidFill>
            </a:rPr>
            <a:t>: At least one b</a:t>
          </a:r>
          <a:r>
            <a:rPr lang="en-US" altLang="en-US" sz="1600" kern="1200" baseline="-25000" dirty="0">
              <a:solidFill>
                <a:schemeClr val="tx1"/>
              </a:solidFill>
            </a:rPr>
            <a:t>1</a:t>
          </a:r>
          <a:r>
            <a:rPr lang="en-US" altLang="en-US" sz="1600" kern="1200" dirty="0">
              <a:solidFill>
                <a:schemeClr val="tx1"/>
              </a:solidFill>
            </a:rPr>
            <a:t>, b</a:t>
          </a:r>
          <a:r>
            <a:rPr lang="en-US" altLang="en-US" sz="1600" kern="1200" baseline="-25000" dirty="0">
              <a:solidFill>
                <a:schemeClr val="tx1"/>
              </a:solidFill>
            </a:rPr>
            <a:t>2</a:t>
          </a:r>
          <a:r>
            <a:rPr lang="en-US" altLang="en-US" sz="1600" kern="1200" dirty="0">
              <a:solidFill>
                <a:schemeClr val="tx1"/>
              </a:solidFill>
            </a:rPr>
            <a:t>, … </a:t>
          </a:r>
          <a:r>
            <a:rPr lang="en-US" altLang="en-US" sz="1600" kern="1200" dirty="0" err="1">
              <a:solidFill>
                <a:schemeClr val="tx1"/>
              </a:solidFill>
            </a:rPr>
            <a:t>b</a:t>
          </a:r>
          <a:r>
            <a:rPr lang="en-US" altLang="en-US" sz="1600" kern="1200" baseline="-25000" dirty="0" err="1">
              <a:solidFill>
                <a:schemeClr val="tx1"/>
              </a:solidFill>
            </a:rPr>
            <a:t>n</a:t>
          </a:r>
          <a:r>
            <a:rPr lang="en-US" altLang="en-US" sz="1600" kern="1200" dirty="0">
              <a:solidFill>
                <a:schemeClr val="tx1"/>
              </a:solidFill>
            </a:rPr>
            <a:t> ≠ 0</a:t>
          </a:r>
          <a:endParaRPr lang="en-GB" sz="1600" kern="1200" dirty="0">
            <a:solidFill>
              <a:schemeClr val="tx1"/>
            </a:solidFill>
          </a:endParaRPr>
        </a:p>
        <a:p>
          <a:pPr marL="342900" lvl="2" indent="-171450" algn="l" defTabSz="711200">
            <a:lnSpc>
              <a:spcPct val="90000"/>
            </a:lnSpc>
            <a:spcBef>
              <a:spcPct val="0"/>
            </a:spcBef>
            <a:spcAft>
              <a:spcPct val="20000"/>
            </a:spcAft>
            <a:buChar char="•"/>
          </a:pPr>
          <a:r>
            <a:rPr lang="en-US" altLang="en-US" sz="1600" kern="1200" dirty="0">
              <a:solidFill>
                <a:schemeClr val="tx1"/>
              </a:solidFill>
            </a:rPr>
            <a:t>At least 1 Ind. Var. helps explain the Dep. Var.</a:t>
          </a:r>
          <a:endParaRPr lang="en-GB" sz="1600" kern="1200" dirty="0">
            <a:solidFill>
              <a:schemeClr val="tx1"/>
            </a:solidFill>
          </a:endParaRPr>
        </a:p>
        <a:p>
          <a:pPr marL="342900" lvl="2" indent="-171450" algn="l" defTabSz="711200">
            <a:lnSpc>
              <a:spcPct val="90000"/>
            </a:lnSpc>
            <a:spcBef>
              <a:spcPct val="0"/>
            </a:spcBef>
            <a:spcAft>
              <a:spcPct val="20000"/>
            </a:spcAft>
            <a:buChar char="•"/>
          </a:pPr>
          <a:endParaRPr lang="en-GB" sz="1600" kern="1200" dirty="0">
            <a:solidFill>
              <a:schemeClr val="tx1"/>
            </a:solidFill>
          </a:endParaRPr>
        </a:p>
      </dsp:txBody>
      <dsp:txXfrm>
        <a:off x="0" y="427892"/>
        <a:ext cx="7921625" cy="1690733"/>
      </dsp:txXfrm>
    </dsp:sp>
    <dsp:sp modelId="{8BE47C32-95FB-4B54-9C44-2FB53919FC9D}">
      <dsp:nvSpPr>
        <dsp:cNvPr id="0" name=""/>
        <dsp:cNvSpPr/>
      </dsp:nvSpPr>
      <dsp:spPr>
        <a:xfrm>
          <a:off x="0" y="2118626"/>
          <a:ext cx="7921625" cy="425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sym typeface="Symbol" pitchFamily="18" charset="2"/>
            </a:rPr>
            <a:t>Before accepting any model, F must be significant</a:t>
          </a:r>
          <a:endParaRPr lang="en-GB" sz="2000" kern="1200" dirty="0"/>
        </a:p>
      </dsp:txBody>
      <dsp:txXfrm>
        <a:off x="20790" y="2139416"/>
        <a:ext cx="7880045" cy="384299"/>
      </dsp:txXfrm>
    </dsp:sp>
    <dsp:sp modelId="{AE6B97E8-4126-4BC2-A106-35D375493BD2}">
      <dsp:nvSpPr>
        <dsp:cNvPr id="0" name=""/>
        <dsp:cNvSpPr/>
      </dsp:nvSpPr>
      <dsp:spPr>
        <a:xfrm>
          <a:off x="0" y="2544506"/>
          <a:ext cx="7921625" cy="477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512"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GB" sz="1600" kern="1200" dirty="0"/>
        </a:p>
        <a:p>
          <a:pPr marL="171450" lvl="1" indent="-171450" algn="l" defTabSz="711200">
            <a:lnSpc>
              <a:spcPct val="90000"/>
            </a:lnSpc>
            <a:spcBef>
              <a:spcPct val="0"/>
            </a:spcBef>
            <a:spcAft>
              <a:spcPct val="20000"/>
            </a:spcAft>
            <a:buChar char="•"/>
          </a:pPr>
          <a:r>
            <a:rPr lang="en-GB" sz="1600" kern="1200" dirty="0"/>
            <a:t>Is it significant at 5%?</a:t>
          </a:r>
        </a:p>
      </dsp:txBody>
      <dsp:txXfrm>
        <a:off x="0" y="2544506"/>
        <a:ext cx="7921625" cy="4778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07B92-6F43-4157-9039-75B5FC1B43C2}">
      <dsp:nvSpPr>
        <dsp:cNvPr id="0" name=""/>
        <dsp:cNvSpPr/>
      </dsp:nvSpPr>
      <dsp:spPr>
        <a:xfrm>
          <a:off x="6630" y="1388978"/>
          <a:ext cx="1981720" cy="12447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Open </a:t>
          </a:r>
          <a:r>
            <a:rPr lang="en-GB" sz="1800" kern="1200" dirty="0" err="1"/>
            <a:t>Meddicorp.sav</a:t>
          </a:r>
          <a:endParaRPr lang="en-GB" sz="1800" kern="1200" dirty="0"/>
        </a:p>
      </dsp:txBody>
      <dsp:txXfrm>
        <a:off x="43088" y="1425436"/>
        <a:ext cx="1908804" cy="1171852"/>
      </dsp:txXfrm>
    </dsp:sp>
    <dsp:sp modelId="{AA260BB3-085B-4E92-BC5E-944D0D35092E}">
      <dsp:nvSpPr>
        <dsp:cNvPr id="0" name=""/>
        <dsp:cNvSpPr/>
      </dsp:nvSpPr>
      <dsp:spPr>
        <a:xfrm>
          <a:off x="2186523" y="1765629"/>
          <a:ext cx="420124" cy="491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186523" y="1863922"/>
        <a:ext cx="294087" cy="294880"/>
      </dsp:txXfrm>
    </dsp:sp>
    <dsp:sp modelId="{981AD3C2-31E8-4C6F-8C77-19AADAEA6971}">
      <dsp:nvSpPr>
        <dsp:cNvPr id="0" name=""/>
        <dsp:cNvSpPr/>
      </dsp:nvSpPr>
      <dsp:spPr>
        <a:xfrm>
          <a:off x="2781039" y="1388978"/>
          <a:ext cx="1981720" cy="12447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Run the requested regressions &amp; answer the questions</a:t>
          </a:r>
        </a:p>
      </dsp:txBody>
      <dsp:txXfrm>
        <a:off x="2817497" y="1425436"/>
        <a:ext cx="1908804" cy="1171852"/>
      </dsp:txXfrm>
    </dsp:sp>
    <dsp:sp modelId="{5A01BCEE-A53B-4145-B9D2-D4270E6ACC16}">
      <dsp:nvSpPr>
        <dsp:cNvPr id="0" name=""/>
        <dsp:cNvSpPr/>
      </dsp:nvSpPr>
      <dsp:spPr>
        <a:xfrm>
          <a:off x="4960932" y="1765629"/>
          <a:ext cx="420124" cy="491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960932" y="1863922"/>
        <a:ext cx="294087" cy="294880"/>
      </dsp:txXfrm>
    </dsp:sp>
    <dsp:sp modelId="{8107A158-106C-4E24-84BF-8E4B50756C8F}">
      <dsp:nvSpPr>
        <dsp:cNvPr id="0" name=""/>
        <dsp:cNvSpPr/>
      </dsp:nvSpPr>
      <dsp:spPr>
        <a:xfrm>
          <a:off x="5555448" y="1388978"/>
          <a:ext cx="1981720" cy="12447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Be prepared to discuss your answers</a:t>
          </a:r>
        </a:p>
      </dsp:txBody>
      <dsp:txXfrm>
        <a:off x="5591906" y="1425436"/>
        <a:ext cx="1908804" cy="1171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BC00A-E12F-470C-90D5-661462070E7D}">
      <dsp:nvSpPr>
        <dsp:cNvPr id="0" name=""/>
        <dsp:cNvSpPr/>
      </dsp:nvSpPr>
      <dsp:spPr>
        <a:xfrm>
          <a:off x="0" y="402"/>
          <a:ext cx="7543800" cy="106704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Topics</a:t>
          </a:r>
        </a:p>
      </dsp:txBody>
      <dsp:txXfrm>
        <a:off x="52089" y="52491"/>
        <a:ext cx="7439622" cy="962862"/>
      </dsp:txXfrm>
    </dsp:sp>
    <dsp:sp modelId="{8F4934A2-C4F6-46E3-8E60-45DB08B153EA}">
      <dsp:nvSpPr>
        <dsp:cNvPr id="0" name=""/>
        <dsp:cNvSpPr/>
      </dsp:nvSpPr>
      <dsp:spPr>
        <a:xfrm>
          <a:off x="0" y="1067442"/>
          <a:ext cx="754380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More on Multiple Regression</a:t>
          </a:r>
        </a:p>
      </dsp:txBody>
      <dsp:txXfrm>
        <a:off x="0" y="1067442"/>
        <a:ext cx="7543800" cy="943920"/>
      </dsp:txXfrm>
    </dsp:sp>
    <dsp:sp modelId="{62C4EDA8-7867-4E89-AF12-7E01A54C9C75}">
      <dsp:nvSpPr>
        <dsp:cNvPr id="0" name=""/>
        <dsp:cNvSpPr/>
      </dsp:nvSpPr>
      <dsp:spPr>
        <a:xfrm>
          <a:off x="0" y="2011362"/>
          <a:ext cx="7543800" cy="1067040"/>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Readings</a:t>
          </a:r>
          <a:endParaRPr lang="en-GB" sz="2400" kern="1200" dirty="0"/>
        </a:p>
      </dsp:txBody>
      <dsp:txXfrm>
        <a:off x="52089" y="2063451"/>
        <a:ext cx="7439622" cy="962862"/>
      </dsp:txXfrm>
    </dsp:sp>
    <dsp:sp modelId="{51984EAF-4CFC-4C1C-BC25-B7EED957C3D0}">
      <dsp:nvSpPr>
        <dsp:cNvPr id="0" name=""/>
        <dsp:cNvSpPr/>
      </dsp:nvSpPr>
      <dsp:spPr>
        <a:xfrm>
          <a:off x="0" y="3078402"/>
          <a:ext cx="754380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i="0" kern="1200" dirty="0"/>
            <a:t>Chapter 3 &amp; 4</a:t>
          </a:r>
        </a:p>
      </dsp:txBody>
      <dsp:txXfrm>
        <a:off x="0" y="3078402"/>
        <a:ext cx="7543800" cy="94392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312" units="cm"/>
          <inkml:channel name="Y" type="integer" max="1872" units="cm"/>
        </inkml:traceFormat>
        <inkml:channelProperties>
          <inkml:channelProperty channel="X" name="resolution" value="96.27907" units="1/cm"/>
          <inkml:channelProperty channel="Y" name="resolution" value="96.49484" units="1/cm"/>
        </inkml:channelProperties>
      </inkml:inkSource>
      <inkml:timestamp xml:id="ts0" timeString="2015-01-11T16:55:45.595"/>
    </inkml:context>
    <inkml:brush xml:id="br0">
      <inkml:brushProperty name="width" value="0.08333" units="cm"/>
      <inkml:brushProperty name="height" value="0.08333" units="cm"/>
      <inkml:brushProperty name="fitToCurve" value="1"/>
    </inkml:brush>
  </inkml:definitions>
  <inkml:trace contextRef="#ctx0" brushRef="#br0">0 0,'0'0,"0"0,0 0,0 0,0 0,0 0,0 0,0 0,0 0,0 0,0 0,0 0</inkml:trace>
  <inkml:trace contextRef="#ctx0" brushRef="#br0" timeOffset="765.63">4598-1037,'0'0,"0"0,0 0,0 0,0 0,0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FC865-9280-40BA-AD34-B6EAB6EDC67D}" type="datetimeFigureOut">
              <a:rPr lang="en-GB" smtClean="0"/>
              <a:t>09/10/2022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2CE66-B667-4331-87A6-DB900A3606AF}" type="slidenum">
              <a:rPr lang="en-GB" smtClean="0"/>
              <a:t>‹#›</a:t>
            </a:fld>
            <a:endParaRPr lang="en-GB"/>
          </a:p>
        </p:txBody>
      </p:sp>
    </p:spTree>
    <p:extLst>
      <p:ext uri="{BB962C8B-B14F-4D97-AF65-F5344CB8AC3E}">
        <p14:creationId xmlns:p14="http://schemas.microsoft.com/office/powerpoint/2010/main" val="2328045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E9AC867-2FBA-44A9-9D3B-92DC5F3D3944}" type="slidenum">
              <a:rPr lang="en-US" smtClean="0"/>
              <a:pPr/>
              <a:t>16</a:t>
            </a:fld>
            <a:endParaRPr lang="en-US" dirty="0"/>
          </a:p>
        </p:txBody>
      </p:sp>
    </p:spTree>
    <p:extLst>
      <p:ext uri="{BB962C8B-B14F-4D97-AF65-F5344CB8AC3E}">
        <p14:creationId xmlns:p14="http://schemas.microsoft.com/office/powerpoint/2010/main" val="1118022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26</a:t>
            </a:fld>
            <a:endParaRPr lang="en-GB"/>
          </a:p>
        </p:txBody>
      </p:sp>
    </p:spTree>
    <p:extLst>
      <p:ext uri="{BB962C8B-B14F-4D97-AF65-F5344CB8AC3E}">
        <p14:creationId xmlns:p14="http://schemas.microsoft.com/office/powerpoint/2010/main" val="321025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Note that b</a:t>
            </a:r>
            <a:r>
              <a:rPr lang="en-GB" baseline="-25000" dirty="0"/>
              <a:t>1</a:t>
            </a:r>
            <a:r>
              <a:rPr lang="en-GB" dirty="0"/>
              <a:t> is based on actual and mean</a:t>
            </a:r>
            <a:r>
              <a:rPr lang="en-GB" baseline="0" dirty="0"/>
              <a:t> values of x and y.</a:t>
            </a:r>
          </a:p>
          <a:p>
            <a:pPr marL="228600" indent="-228600">
              <a:buFont typeface="Arial" panose="020B0604020202020204" pitchFamily="34" charset="0"/>
              <a:buChar char="•"/>
            </a:pPr>
            <a:r>
              <a:rPr lang="en-GB" baseline="0" dirty="0"/>
              <a:t>b</a:t>
            </a:r>
            <a:r>
              <a:rPr lang="en-GB" baseline="-25000" dirty="0"/>
              <a:t>0</a:t>
            </a:r>
            <a:r>
              <a:rPr lang="en-GB" baseline="0" dirty="0"/>
              <a:t> is a balancing value that anchors the line onto the vertical axis.</a:t>
            </a:r>
          </a:p>
          <a:p>
            <a:pPr marL="228600" indent="-228600">
              <a:buFont typeface="Arial" panose="020B0604020202020204" pitchFamily="34" charset="0"/>
              <a:buChar char="•"/>
            </a:pPr>
            <a:r>
              <a:rPr lang="en-GB" baseline="0" dirty="0"/>
              <a:t>Without this value a line with the slope (b</a:t>
            </a:r>
            <a:r>
              <a:rPr lang="en-GB" baseline="-25000" dirty="0"/>
              <a:t>1</a:t>
            </a:r>
            <a:r>
              <a:rPr lang="en-GB" baseline="0" dirty="0"/>
              <a:t>) could be any where on the plane.</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27</a:t>
            </a:fld>
            <a:endParaRPr lang="en-GB"/>
          </a:p>
        </p:txBody>
      </p:sp>
    </p:spTree>
    <p:extLst>
      <p:ext uri="{BB962C8B-B14F-4D97-AF65-F5344CB8AC3E}">
        <p14:creationId xmlns:p14="http://schemas.microsoft.com/office/powerpoint/2010/main" val="42130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29</a:t>
            </a:fld>
            <a:endParaRPr lang="en-GB"/>
          </a:p>
        </p:txBody>
      </p:sp>
    </p:spTree>
    <p:extLst>
      <p:ext uri="{BB962C8B-B14F-4D97-AF65-F5344CB8AC3E}">
        <p14:creationId xmlns:p14="http://schemas.microsoft.com/office/powerpoint/2010/main" val="321025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30</a:t>
            </a:fld>
            <a:endParaRPr lang="en-GB"/>
          </a:p>
        </p:txBody>
      </p:sp>
    </p:spTree>
    <p:extLst>
      <p:ext uri="{BB962C8B-B14F-4D97-AF65-F5344CB8AC3E}">
        <p14:creationId xmlns:p14="http://schemas.microsoft.com/office/powerpoint/2010/main" val="3208170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31</a:t>
            </a:fld>
            <a:endParaRPr lang="en-GB"/>
          </a:p>
        </p:txBody>
      </p:sp>
    </p:spTree>
    <p:extLst>
      <p:ext uri="{BB962C8B-B14F-4D97-AF65-F5344CB8AC3E}">
        <p14:creationId xmlns:p14="http://schemas.microsoft.com/office/powerpoint/2010/main" val="2797574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 = Sheet3!$B$17+(Sheet3!$B$18*C2)</a:t>
            </a:r>
          </a:p>
          <a:p>
            <a:endParaRPr lang="en-GB" dirty="0"/>
          </a:p>
          <a:p>
            <a:r>
              <a:rPr lang="en-GB" dirty="0"/>
              <a:t>‘Sheet3!’ identifies the sheet where regression output is located</a:t>
            </a:r>
          </a:p>
          <a:p>
            <a:r>
              <a:rPr lang="en-GB" dirty="0"/>
              <a:t>$B$17 and $B$18 are the</a:t>
            </a:r>
            <a:r>
              <a:rPr lang="en-GB" baseline="0" dirty="0"/>
              <a:t> cells on the regression worksheet where the coefficients are located</a:t>
            </a:r>
          </a:p>
          <a:p>
            <a:r>
              <a:rPr lang="en-GB" baseline="0" dirty="0"/>
              <a:t>Be sure to include the ‘$’ signs so that when the formula is copied these cells don’t change</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32</a:t>
            </a:fld>
            <a:endParaRPr lang="en-GB"/>
          </a:p>
        </p:txBody>
      </p:sp>
    </p:spTree>
    <p:extLst>
      <p:ext uri="{BB962C8B-B14F-4D97-AF65-F5344CB8AC3E}">
        <p14:creationId xmlns:p14="http://schemas.microsoft.com/office/powerpoint/2010/main" val="3804553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33</a:t>
            </a:fld>
            <a:endParaRPr lang="en-GB"/>
          </a:p>
        </p:txBody>
      </p:sp>
    </p:spTree>
    <p:extLst>
      <p:ext uri="{BB962C8B-B14F-4D97-AF65-F5344CB8AC3E}">
        <p14:creationId xmlns:p14="http://schemas.microsoft.com/office/powerpoint/2010/main" val="2077187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Error</a:t>
            </a:r>
            <a:r>
              <a:rPr lang="en-GB" baseline="0" dirty="0"/>
              <a:t> = Actual Sales – Predicted Sales = B2 – D2</a:t>
            </a:r>
          </a:p>
          <a:p>
            <a:pPr marL="228600" indent="-228600">
              <a:buFont typeface="Arial" panose="020B0604020202020204" pitchFamily="34" charset="0"/>
              <a:buChar char="•"/>
            </a:pPr>
            <a:endParaRPr lang="en-GB" baseline="0" dirty="0"/>
          </a:p>
          <a:p>
            <a:pPr marL="228600" indent="-228600">
              <a:buFont typeface="Arial" panose="020B0604020202020204" pitchFamily="34" charset="0"/>
              <a:buChar char="•"/>
            </a:pPr>
            <a:r>
              <a:rPr lang="en-GB" baseline="0" dirty="0"/>
              <a:t>Error Squared = E2^2</a:t>
            </a:r>
          </a:p>
          <a:p>
            <a:pPr marL="228600" indent="-228600">
              <a:buFont typeface="Arial" panose="020B0604020202020204" pitchFamily="34" charset="0"/>
              <a:buChar char="•"/>
            </a:pPr>
            <a:endParaRPr lang="en-GB" baseline="0" dirty="0"/>
          </a:p>
          <a:p>
            <a:pPr marL="228600" indent="-228600">
              <a:buFont typeface="Arial" panose="020B0604020202020204" pitchFamily="34" charset="0"/>
              <a:buChar char="•"/>
            </a:pPr>
            <a:r>
              <a:rPr lang="en-GB" baseline="0" dirty="0"/>
              <a:t>Create sum of the columns E and F in Row 21</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34</a:t>
            </a:fld>
            <a:endParaRPr lang="en-GB"/>
          </a:p>
        </p:txBody>
      </p:sp>
    </p:spTree>
    <p:extLst>
      <p:ext uri="{BB962C8B-B14F-4D97-AF65-F5344CB8AC3E}">
        <p14:creationId xmlns:p14="http://schemas.microsoft.com/office/powerpoint/2010/main" val="333798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35</a:t>
            </a:fld>
            <a:endParaRPr lang="en-GB"/>
          </a:p>
        </p:txBody>
      </p:sp>
    </p:spTree>
    <p:extLst>
      <p:ext uri="{BB962C8B-B14F-4D97-AF65-F5344CB8AC3E}">
        <p14:creationId xmlns:p14="http://schemas.microsoft.com/office/powerpoint/2010/main" val="93380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36</a:t>
            </a:fld>
            <a:endParaRPr lang="en-GB"/>
          </a:p>
        </p:txBody>
      </p:sp>
    </p:spTree>
    <p:extLst>
      <p:ext uri="{BB962C8B-B14F-4D97-AF65-F5344CB8AC3E}">
        <p14:creationId xmlns:p14="http://schemas.microsoft.com/office/powerpoint/2010/main" val="38264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17</a:t>
            </a:fld>
            <a:endParaRPr lang="en-GB"/>
          </a:p>
        </p:txBody>
      </p:sp>
    </p:spTree>
    <p:extLst>
      <p:ext uri="{BB962C8B-B14F-4D97-AF65-F5344CB8AC3E}">
        <p14:creationId xmlns:p14="http://schemas.microsoft.com/office/powerpoint/2010/main" val="3572987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 </a:t>
            </a:r>
            <a:r>
              <a:rPr lang="en-GB" dirty="0" err="1"/>
              <a:t>sq</a:t>
            </a:r>
            <a:r>
              <a:rPr lang="en-GB" dirty="0"/>
              <a:t> of </a:t>
            </a:r>
            <a:r>
              <a:rPr lang="en-GB" dirty="0" err="1"/>
              <a:t>rsq</a:t>
            </a:r>
            <a:r>
              <a:rPr lang="en-GB" dirty="0"/>
              <a:t> = 0.7 NOT ).*0. 894</a:t>
            </a:r>
          </a:p>
          <a:p>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37</a:t>
            </a:fld>
            <a:endParaRPr lang="en-GB"/>
          </a:p>
        </p:txBody>
      </p:sp>
    </p:spTree>
    <p:extLst>
      <p:ext uri="{BB962C8B-B14F-4D97-AF65-F5344CB8AC3E}">
        <p14:creationId xmlns:p14="http://schemas.microsoft.com/office/powerpoint/2010/main" val="682175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38</a:t>
            </a:fld>
            <a:endParaRPr lang="en-GB"/>
          </a:p>
        </p:txBody>
      </p:sp>
    </p:spTree>
    <p:extLst>
      <p:ext uri="{BB962C8B-B14F-4D97-AF65-F5344CB8AC3E}">
        <p14:creationId xmlns:p14="http://schemas.microsoft.com/office/powerpoint/2010/main" val="3296474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The Mean</a:t>
            </a:r>
            <a:r>
              <a:rPr lang="en-GB" baseline="0" dirty="0"/>
              <a:t> Squared Error is intuitively similar to the variance</a:t>
            </a:r>
          </a:p>
          <a:p>
            <a:pPr marL="685800" lvl="1" indent="-228600">
              <a:buFont typeface="Arial" panose="020B0604020202020204" pitchFamily="34" charset="0"/>
              <a:buChar char="•"/>
            </a:pPr>
            <a:r>
              <a:rPr lang="en-GB" baseline="0" dirty="0"/>
              <a:t>The variance is the dispersion around the mean, a point</a:t>
            </a:r>
          </a:p>
          <a:p>
            <a:pPr marL="685800" lvl="1" indent="-228600">
              <a:buFont typeface="Arial" panose="020B0604020202020204" pitchFamily="34" charset="0"/>
              <a:buChar char="•"/>
            </a:pPr>
            <a:r>
              <a:rPr lang="en-GB" baseline="0" dirty="0"/>
              <a:t>The </a:t>
            </a:r>
            <a:r>
              <a:rPr lang="en-GB" dirty="0"/>
              <a:t>Mean</a:t>
            </a:r>
            <a:r>
              <a:rPr lang="en-GB" baseline="0" dirty="0"/>
              <a:t> Squared Error is the dispersion around the regression line</a:t>
            </a:r>
          </a:p>
          <a:p>
            <a:pPr marL="228600" indent="-228600">
              <a:buFont typeface="Arial" panose="020B0604020202020204" pitchFamily="34" charset="0"/>
              <a:buChar char="•"/>
            </a:pPr>
            <a:r>
              <a:rPr lang="en-GB" dirty="0"/>
              <a:t>The Standard Error of the Estimate is intuitively similar to the standard</a:t>
            </a:r>
            <a:r>
              <a:rPr lang="en-GB" baseline="0" dirty="0"/>
              <a:t> deviation</a:t>
            </a:r>
          </a:p>
          <a:p>
            <a:pPr marL="685800" lvl="1" indent="-228600">
              <a:buFont typeface="Arial" panose="020B0604020202020204" pitchFamily="34" charset="0"/>
              <a:buChar char="•"/>
            </a:pPr>
            <a:r>
              <a:rPr lang="en-GB" baseline="0" dirty="0"/>
              <a:t>It is the square root of the Mean Squared error</a:t>
            </a:r>
          </a:p>
          <a:p>
            <a:pPr marL="685800" lvl="1" indent="-228600">
              <a:buFont typeface="Arial" panose="020B0604020202020204" pitchFamily="34" charset="0"/>
              <a:buChar char="•"/>
            </a:pPr>
            <a:r>
              <a:rPr lang="en-GB" baseline="0" dirty="0"/>
              <a:t>Just as the standard deviation is the square root of the variance</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39</a:t>
            </a:fld>
            <a:endParaRPr lang="en-GB"/>
          </a:p>
        </p:txBody>
      </p:sp>
    </p:spTree>
    <p:extLst>
      <p:ext uri="{BB962C8B-B14F-4D97-AF65-F5344CB8AC3E}">
        <p14:creationId xmlns:p14="http://schemas.microsoft.com/office/powerpoint/2010/main" val="4257833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The only change from what we had before is that we have more independent variables</a:t>
            </a:r>
          </a:p>
          <a:p>
            <a:pPr marL="685800" lvl="1" indent="-228600">
              <a:buFont typeface="Arial" panose="020B0604020202020204" pitchFamily="34" charset="0"/>
              <a:buChar char="•"/>
            </a:pPr>
            <a:r>
              <a:rPr lang="en-GB" dirty="0"/>
              <a:t>Still only one dependent variable</a:t>
            </a:r>
          </a:p>
          <a:p>
            <a:pPr marL="685800" lvl="1" indent="-228600">
              <a:buFont typeface="Arial" panose="020B0604020202020204" pitchFamily="34" charset="0"/>
              <a:buChar char="•"/>
            </a:pPr>
            <a:r>
              <a:rPr lang="en-GB" dirty="0"/>
              <a:t>Still want</a:t>
            </a:r>
            <a:r>
              <a:rPr lang="en-GB" baseline="0" dirty="0"/>
              <a:t> estimates of population parameters</a:t>
            </a:r>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42</a:t>
            </a:fld>
            <a:endParaRPr lang="en-GB"/>
          </a:p>
        </p:txBody>
      </p:sp>
    </p:spTree>
    <p:extLst>
      <p:ext uri="{BB962C8B-B14F-4D97-AF65-F5344CB8AC3E}">
        <p14:creationId xmlns:p14="http://schemas.microsoft.com/office/powerpoint/2010/main" val="1877521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325" indent="-224325">
              <a:lnSpc>
                <a:spcPct val="90000"/>
              </a:lnSpc>
              <a:buFont typeface="Arial" panose="020B0604020202020204" pitchFamily="34" charset="0"/>
              <a:buChar char="•"/>
            </a:pPr>
            <a:r>
              <a:rPr lang="en-US" altLang="en-US" dirty="0"/>
              <a:t>b</a:t>
            </a:r>
            <a:r>
              <a:rPr lang="en-US" altLang="en-US" baseline="-25000" dirty="0"/>
              <a:t>0</a:t>
            </a:r>
          </a:p>
          <a:p>
            <a:pPr marL="672976" lvl="1" indent="-224325">
              <a:lnSpc>
                <a:spcPct val="90000"/>
              </a:lnSpc>
              <a:buFont typeface="Arial" panose="020B0604020202020204" pitchFamily="34" charset="0"/>
              <a:buChar char="•"/>
            </a:pPr>
            <a:r>
              <a:rPr lang="en-US" altLang="en-US" dirty="0"/>
              <a:t>Expected value of Y when all X’s equal 0</a:t>
            </a:r>
          </a:p>
          <a:p>
            <a:pPr marL="672976" lvl="1" indent="-224325">
              <a:lnSpc>
                <a:spcPct val="90000"/>
              </a:lnSpc>
              <a:buFont typeface="Arial" panose="020B0604020202020204" pitchFamily="34" charset="0"/>
              <a:buChar char="•"/>
            </a:pPr>
            <a:r>
              <a:rPr lang="en-US" altLang="en-US" dirty="0"/>
              <a:t>Sometimes this interpretation of b</a:t>
            </a:r>
            <a:r>
              <a:rPr lang="en-US" altLang="en-US" baseline="-25000" dirty="0"/>
              <a:t>0</a:t>
            </a:r>
            <a:r>
              <a:rPr lang="en-US" altLang="en-US" dirty="0"/>
              <a:t> does not make sense</a:t>
            </a:r>
          </a:p>
          <a:p>
            <a:pPr marL="1121626" lvl="2" indent="-224325">
              <a:lnSpc>
                <a:spcPct val="90000"/>
              </a:lnSpc>
              <a:buFont typeface="Arial" panose="020B0604020202020204" pitchFamily="34" charset="0"/>
              <a:buChar char="•"/>
            </a:pPr>
            <a:r>
              <a:rPr lang="en-US" altLang="en-US" dirty="0"/>
              <a:t>Appropriate when all X</a:t>
            </a:r>
            <a:r>
              <a:rPr lang="en-US" altLang="en-US" baseline="-25000" dirty="0"/>
              <a:t>i</a:t>
            </a:r>
            <a:r>
              <a:rPr lang="en-US" altLang="en-US" dirty="0"/>
              <a:t>’s=0 is possible</a:t>
            </a:r>
          </a:p>
          <a:p>
            <a:pPr marL="1121626" lvl="2" indent="-224325">
              <a:lnSpc>
                <a:spcPct val="90000"/>
              </a:lnSpc>
              <a:buFont typeface="Arial" panose="020B0604020202020204" pitchFamily="34" charset="0"/>
              <a:buChar char="•"/>
            </a:pPr>
            <a:r>
              <a:rPr lang="en-US" altLang="en-US" dirty="0"/>
              <a:t>Can be an artifact of calculations – used to anchor line </a:t>
            </a:r>
          </a:p>
          <a:p>
            <a:pPr marL="207226" lvl="0" indent="-224325">
              <a:lnSpc>
                <a:spcPct val="90000"/>
              </a:lnSpc>
              <a:buFont typeface="Arial" panose="020B0604020202020204" pitchFamily="34" charset="0"/>
              <a:buChar char="•"/>
            </a:pPr>
            <a:r>
              <a:rPr lang="en-US" altLang="en-US" dirty="0"/>
              <a:t>Other slope parameters (</a:t>
            </a:r>
            <a:r>
              <a:rPr lang="en-US" altLang="en-US" dirty="0" err="1"/>
              <a:t>b</a:t>
            </a:r>
            <a:r>
              <a:rPr lang="en-US" altLang="en-US" baseline="-25000" dirty="0" err="1"/>
              <a:t>i</a:t>
            </a:r>
            <a:r>
              <a:rPr lang="en-US" altLang="en-US" dirty="0" err="1"/>
              <a:t>’s</a:t>
            </a:r>
            <a:r>
              <a:rPr lang="en-US" altLang="en-US" dirty="0"/>
              <a:t>)</a:t>
            </a:r>
          </a:p>
          <a:p>
            <a:pPr marL="672976" lvl="1" indent="-224325">
              <a:lnSpc>
                <a:spcPct val="90000"/>
              </a:lnSpc>
              <a:buFont typeface="Arial" panose="020B0604020202020204" pitchFamily="34" charset="0"/>
              <a:buChar char="•"/>
            </a:pPr>
            <a:r>
              <a:rPr lang="en-US" altLang="en-US" dirty="0"/>
              <a:t>Change in Y when X</a:t>
            </a:r>
            <a:r>
              <a:rPr lang="en-US" altLang="en-US" baseline="-25000" dirty="0"/>
              <a:t>i</a:t>
            </a:r>
            <a:r>
              <a:rPr lang="en-US" altLang="en-US" dirty="0"/>
              <a:t> changes by 1 unit</a:t>
            </a:r>
          </a:p>
          <a:p>
            <a:pPr marL="672976" lvl="1" indent="-224325">
              <a:lnSpc>
                <a:spcPct val="90000"/>
              </a:lnSpc>
              <a:buFont typeface="Arial" panose="020B0604020202020204" pitchFamily="34" charset="0"/>
              <a:buChar char="•"/>
            </a:pPr>
            <a:r>
              <a:rPr lang="en-US" altLang="en-US" dirty="0"/>
              <a:t>And “the other X’s remain constant”</a:t>
            </a:r>
          </a:p>
          <a:p>
            <a:pPr marL="1121626" lvl="2" indent="-224325">
              <a:lnSpc>
                <a:spcPct val="90000"/>
              </a:lnSpc>
              <a:buFont typeface="Arial" panose="020B0604020202020204" pitchFamily="34" charset="0"/>
              <a:buChar char="•"/>
            </a:pPr>
            <a:r>
              <a:rPr lang="en-US" altLang="en-US" dirty="0">
                <a:solidFill>
                  <a:schemeClr val="tx1"/>
                </a:solidFill>
              </a:rPr>
              <a:t>This Extra Proviso very important</a:t>
            </a:r>
          </a:p>
          <a:p>
            <a:pPr marL="1121626" lvl="2" indent="-224325">
              <a:lnSpc>
                <a:spcPct val="90000"/>
              </a:lnSpc>
              <a:buFont typeface="Arial" panose="020B0604020202020204" pitchFamily="34" charset="0"/>
              <a:buChar char="•"/>
            </a:pPr>
            <a:r>
              <a:rPr lang="en-US" altLang="en-US" dirty="0">
                <a:solidFill>
                  <a:schemeClr val="tx1"/>
                </a:solidFill>
              </a:rPr>
              <a:t>Estimates of </a:t>
            </a:r>
            <a:r>
              <a:rPr lang="en-US" altLang="en-US" dirty="0" err="1">
                <a:solidFill>
                  <a:schemeClr val="tx1"/>
                </a:solidFill>
              </a:rPr>
              <a:t>b</a:t>
            </a:r>
            <a:r>
              <a:rPr lang="en-US" altLang="en-US" baseline="-25000" dirty="0" err="1">
                <a:solidFill>
                  <a:schemeClr val="tx1"/>
                </a:solidFill>
              </a:rPr>
              <a:t>i</a:t>
            </a:r>
            <a:r>
              <a:rPr lang="en-US" altLang="en-US" dirty="0" err="1">
                <a:solidFill>
                  <a:schemeClr val="tx1"/>
                </a:solidFill>
              </a:rPr>
              <a:t>’s</a:t>
            </a:r>
            <a:r>
              <a:rPr lang="en-US" altLang="en-US" dirty="0">
                <a:solidFill>
                  <a:schemeClr val="tx1"/>
                </a:solidFill>
              </a:rPr>
              <a:t> depend on which X’s are included</a:t>
            </a:r>
          </a:p>
          <a:p>
            <a:endParaRPr lang="en-GB" dirty="0">
              <a:solidFill>
                <a:schemeClr val="tx1"/>
              </a:solidFill>
            </a:endParaRPr>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43</a:t>
            </a:fld>
            <a:endParaRPr lang="en-US" altLang="en-US"/>
          </a:p>
        </p:txBody>
      </p:sp>
    </p:spTree>
    <p:extLst>
      <p:ext uri="{BB962C8B-B14F-4D97-AF65-F5344CB8AC3E}">
        <p14:creationId xmlns:p14="http://schemas.microsoft.com/office/powerpoint/2010/main" val="3033674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(1) </a:t>
            </a:r>
            <a:r>
              <a:rPr lang="en-GB" sz="1200" b="1" u="sng" dirty="0"/>
              <a:t>Recreate Correlations Table</a:t>
            </a:r>
          </a:p>
          <a:p>
            <a:pPr marL="228600" indent="-228600">
              <a:buFont typeface="+mj-lt"/>
              <a:buAutoNum type="arabicPeriod"/>
            </a:pPr>
            <a:endParaRPr lang="en-GB" dirty="0"/>
          </a:p>
          <a:p>
            <a:pPr marL="228600" indent="-228600">
              <a:buFont typeface="+mj-lt"/>
              <a:buAutoNum type="arabicPeriod"/>
            </a:pPr>
            <a:r>
              <a:rPr lang="en-GB" dirty="0" err="1"/>
              <a:t>Analzye</a:t>
            </a:r>
            <a:r>
              <a:rPr lang="en-GB" dirty="0"/>
              <a:t> → Correlate → Bivariate</a:t>
            </a:r>
          </a:p>
          <a:p>
            <a:pPr marL="228600" indent="-228600">
              <a:buFont typeface="+mj-lt"/>
              <a:buAutoNum type="arabicPeriod"/>
            </a:pPr>
            <a:r>
              <a:rPr lang="en-GB" dirty="0"/>
              <a:t>Select Sales, for  all Variables</a:t>
            </a:r>
          </a:p>
          <a:p>
            <a:pPr marL="228600" indent="-228600">
              <a:buFont typeface="+mj-lt"/>
              <a:buAutoNum type="arabicPeriod"/>
            </a:pPr>
            <a:r>
              <a:rPr lang="en-GB" dirty="0"/>
              <a:t>OK</a:t>
            </a:r>
          </a:p>
          <a:p>
            <a:endParaRPr lang="en-US" altLang="en-US" dirty="0"/>
          </a:p>
          <a:p>
            <a:r>
              <a:rPr lang="en-US" altLang="en-US" dirty="0"/>
              <a:t>(2) </a:t>
            </a:r>
            <a:r>
              <a:rPr lang="en-US" altLang="en-US" b="1" u="sng" dirty="0"/>
              <a:t>Recreate Simple Regression</a:t>
            </a:r>
          </a:p>
          <a:p>
            <a:endParaRPr lang="en-US" dirty="0"/>
          </a:p>
          <a:p>
            <a:pPr marL="228600" indent="-228600">
              <a:buFont typeface="Arial" panose="020B0604020202020204" pitchFamily="34" charset="0"/>
              <a:buChar char="•"/>
            </a:pPr>
            <a:r>
              <a:rPr lang="en-GB" dirty="0" err="1"/>
              <a:t>Analyze</a:t>
            </a:r>
            <a:endParaRPr lang="en-GB" dirty="0"/>
          </a:p>
          <a:p>
            <a:pPr marL="685800" lvl="1" indent="-228600">
              <a:buFont typeface="Arial" panose="020B0604020202020204" pitchFamily="34" charset="0"/>
              <a:buChar char="•"/>
            </a:pPr>
            <a:r>
              <a:rPr lang="en-GB" dirty="0"/>
              <a:t>Regression → Linear</a:t>
            </a:r>
          </a:p>
          <a:p>
            <a:pPr marL="228600" indent="-228600">
              <a:buFont typeface="Arial" panose="020B0604020202020204" pitchFamily="34" charset="0"/>
              <a:buChar char="•"/>
            </a:pPr>
            <a:r>
              <a:rPr lang="en-GB" dirty="0"/>
              <a:t>Specify Model w/ arrows</a:t>
            </a:r>
          </a:p>
          <a:p>
            <a:pPr marL="685800" lvl="1" indent="-228600">
              <a:buFont typeface="Arial" panose="020B0604020202020204" pitchFamily="34" charset="0"/>
              <a:buChar char="•"/>
            </a:pPr>
            <a:r>
              <a:rPr lang="en-GB" dirty="0"/>
              <a:t>Dependent variable</a:t>
            </a:r>
          </a:p>
          <a:p>
            <a:pPr marL="1143000" lvl="2" indent="-228600">
              <a:buFont typeface="Arial" panose="020B0604020202020204" pitchFamily="34" charset="0"/>
              <a:buChar char="•"/>
            </a:pPr>
            <a:r>
              <a:rPr lang="en-GB" dirty="0"/>
              <a:t>Sales</a:t>
            </a:r>
          </a:p>
          <a:p>
            <a:pPr marL="685800" lvl="1" indent="-228600">
              <a:buFont typeface="Arial" panose="020B0604020202020204" pitchFamily="34" charset="0"/>
              <a:buChar char="•"/>
            </a:pPr>
            <a:r>
              <a:rPr lang="en-GB" dirty="0"/>
              <a:t>Independent variable</a:t>
            </a:r>
          </a:p>
          <a:p>
            <a:pPr marL="1143000" lvl="2" indent="-228600">
              <a:buFont typeface="Arial" panose="020B0604020202020204" pitchFamily="34" charset="0"/>
              <a:buChar char="•"/>
            </a:pPr>
            <a:r>
              <a:rPr lang="en-GB" dirty="0"/>
              <a:t>TV ads</a:t>
            </a:r>
          </a:p>
          <a:p>
            <a:pPr marL="228600" indent="-228600">
              <a:buFont typeface="Arial" panose="020B0604020202020204" pitchFamily="34" charset="0"/>
              <a:buChar char="•"/>
            </a:pPr>
            <a:r>
              <a:rPr lang="en-GB" dirty="0"/>
              <a:t>Method = Enter</a:t>
            </a:r>
          </a:p>
          <a:p>
            <a:pPr marL="228600" indent="-228600">
              <a:buFont typeface="Arial" panose="020B0604020202020204" pitchFamily="34" charset="0"/>
              <a:buChar char="•"/>
            </a:pPr>
            <a:r>
              <a:rPr lang="en-GB" dirty="0"/>
              <a:t>OK</a:t>
            </a:r>
          </a:p>
          <a:p>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44</a:t>
            </a:fld>
            <a:endParaRPr lang="en-GB"/>
          </a:p>
        </p:txBody>
      </p:sp>
    </p:spTree>
    <p:extLst>
      <p:ext uri="{BB962C8B-B14F-4D97-AF65-F5344CB8AC3E}">
        <p14:creationId xmlns:p14="http://schemas.microsoft.com/office/powerpoint/2010/main" val="2644706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Parameter estimates in column labeled B </a:t>
            </a:r>
          </a:p>
          <a:p>
            <a:pPr lvl="4"/>
            <a:endParaRPr lang="en-US" altLang="en-US" dirty="0"/>
          </a:p>
          <a:p>
            <a:r>
              <a:rPr lang="en-US" altLang="en-US" dirty="0"/>
              <a:t>Intercept (</a:t>
            </a:r>
            <a:r>
              <a:rPr lang="en-US" altLang="en-US" i="1" dirty="0"/>
              <a:t>b</a:t>
            </a:r>
            <a:r>
              <a:rPr lang="en-US" altLang="en-US" i="1" baseline="-25000" dirty="0"/>
              <a:t>0</a:t>
            </a:r>
            <a:r>
              <a:rPr lang="en-US" altLang="en-US" dirty="0"/>
              <a:t>)</a:t>
            </a:r>
          </a:p>
          <a:p>
            <a:pPr lvl="1"/>
            <a:r>
              <a:rPr lang="en-US" altLang="en-US" dirty="0"/>
              <a:t>(Constant)</a:t>
            </a:r>
          </a:p>
          <a:p>
            <a:pPr lvl="1"/>
            <a:r>
              <a:rPr lang="en-US" altLang="en-US" dirty="0"/>
              <a:t>Interpretation: Sales when previous advertising = 0</a:t>
            </a:r>
          </a:p>
          <a:p>
            <a:pPr lvl="4"/>
            <a:endParaRPr lang="en-US" altLang="en-US" dirty="0"/>
          </a:p>
          <a:p>
            <a:r>
              <a:rPr lang="en-US" altLang="en-US" dirty="0"/>
              <a:t>Slope (</a:t>
            </a:r>
            <a:r>
              <a:rPr lang="en-US" altLang="en-US" i="1" dirty="0"/>
              <a:t>b</a:t>
            </a:r>
            <a:r>
              <a:rPr lang="en-US" altLang="en-US" i="1" baseline="-25000" dirty="0"/>
              <a:t>1</a:t>
            </a:r>
            <a:r>
              <a:rPr lang="en-US" altLang="en-US" dirty="0"/>
              <a:t>)</a:t>
            </a:r>
          </a:p>
          <a:p>
            <a:pPr lvl="1"/>
            <a:r>
              <a:rPr lang="en-US" altLang="en-US" dirty="0"/>
              <a:t>Previous Advertising</a:t>
            </a:r>
          </a:p>
          <a:p>
            <a:pPr lvl="1"/>
            <a:r>
              <a:rPr lang="en-US" altLang="en-US" dirty="0"/>
              <a:t>Interpretation: Change in sales when previous advertising changes by one unit</a:t>
            </a:r>
          </a:p>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45</a:t>
            </a:fld>
            <a:endParaRPr lang="en-US" altLang="en-US"/>
          </a:p>
        </p:txBody>
      </p:sp>
    </p:spTree>
    <p:extLst>
      <p:ext uri="{BB962C8B-B14F-4D97-AF65-F5344CB8AC3E}">
        <p14:creationId xmlns:p14="http://schemas.microsoft.com/office/powerpoint/2010/main" val="1407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2559" defTabSz="222559">
              <a:buFont typeface="Arial" panose="020B0604020202020204" pitchFamily="34" charset="0"/>
              <a:buChar char="•"/>
            </a:pPr>
            <a:r>
              <a:rPr lang="en-US" altLang="en-US" dirty="0"/>
              <a:t>Analyze</a:t>
            </a:r>
          </a:p>
          <a:p>
            <a:pPr indent="-222559" defTabSz="222559">
              <a:buFont typeface="Arial" panose="020B0604020202020204" pitchFamily="34" charset="0"/>
              <a:buChar char="•"/>
            </a:pPr>
            <a:r>
              <a:rPr lang="en-US" altLang="en-US" dirty="0"/>
              <a:t>Regression </a:t>
            </a:r>
            <a:r>
              <a:rPr lang="en-US" altLang="en-US" dirty="0">
                <a:sym typeface="Symbol" pitchFamily="18" charset="2"/>
              </a:rPr>
              <a:t> </a:t>
            </a:r>
            <a:r>
              <a:rPr lang="en-US" altLang="en-US" dirty="0"/>
              <a:t>Linear</a:t>
            </a:r>
          </a:p>
          <a:p>
            <a:pPr indent="-222559" defTabSz="222559">
              <a:buFont typeface="Arial" panose="020B0604020202020204" pitchFamily="34" charset="0"/>
              <a:buChar char="•"/>
            </a:pPr>
            <a:r>
              <a:rPr lang="en-US" altLang="en-US" dirty="0"/>
              <a:t>Specify Model w/ arrows</a:t>
            </a:r>
          </a:p>
          <a:p>
            <a:pPr marL="448650" lvl="2" indent="-222559" defTabSz="222559">
              <a:buFont typeface="Arial" panose="020B0604020202020204" pitchFamily="34" charset="0"/>
              <a:buChar char="•"/>
            </a:pPr>
            <a:r>
              <a:rPr lang="en-US" altLang="en-US" dirty="0"/>
              <a:t>Dependent variable: Sales</a:t>
            </a:r>
          </a:p>
          <a:p>
            <a:pPr marL="448650" lvl="2" indent="-222559" defTabSz="222559">
              <a:buFont typeface="Arial" panose="020B0604020202020204" pitchFamily="34" charset="0"/>
              <a:buChar char="•"/>
            </a:pPr>
            <a:r>
              <a:rPr lang="en-US" altLang="en-US" dirty="0"/>
              <a:t>Independent variables</a:t>
            </a:r>
          </a:p>
          <a:p>
            <a:pPr marL="897301" lvl="4" indent="-222559" defTabSz="222559">
              <a:buFont typeface="Arial" panose="020B0604020202020204" pitchFamily="34" charset="0"/>
              <a:buChar char="•"/>
            </a:pPr>
            <a:r>
              <a:rPr lang="en-US" altLang="en-US" dirty="0"/>
              <a:t>TV</a:t>
            </a:r>
          </a:p>
          <a:p>
            <a:pPr marL="897301" lvl="4" indent="-222559" defTabSz="222559">
              <a:buFont typeface="Arial" panose="020B0604020202020204" pitchFamily="34" charset="0"/>
              <a:buChar char="•"/>
            </a:pPr>
            <a:r>
              <a:rPr lang="en-US" altLang="en-US" dirty="0"/>
              <a:t>Radio</a:t>
            </a:r>
          </a:p>
          <a:p>
            <a:pPr indent="-222559" defTabSz="222559">
              <a:buFont typeface="Arial" panose="020B0604020202020204" pitchFamily="34" charset="0"/>
              <a:buChar char="•"/>
            </a:pPr>
            <a:r>
              <a:rPr lang="en-US" altLang="en-US" dirty="0"/>
              <a:t>Method = Enter</a:t>
            </a:r>
          </a:p>
          <a:p>
            <a:pPr indent="-222559" defTabSz="222559">
              <a:buFont typeface="Arial" panose="020B0604020202020204" pitchFamily="34" charset="0"/>
              <a:buChar char="•"/>
            </a:pPr>
            <a:r>
              <a:rPr lang="en-US" altLang="en-US" dirty="0"/>
              <a:t>OK</a:t>
            </a:r>
          </a:p>
          <a:p>
            <a:pPr indent="-222559"/>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46</a:t>
            </a:fld>
            <a:endParaRPr lang="en-US" altLang="en-US"/>
          </a:p>
        </p:txBody>
      </p:sp>
    </p:spTree>
    <p:extLst>
      <p:ext uri="{BB962C8B-B14F-4D97-AF65-F5344CB8AC3E}">
        <p14:creationId xmlns:p14="http://schemas.microsoft.com/office/powerpoint/2010/main" val="3547233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34E40AB-A978-4239-A6D7-08A281FB8358}" type="slidenum">
              <a:rPr lang="en-GB" smtClean="0"/>
              <a:t>47</a:t>
            </a:fld>
            <a:endParaRPr lang="en-GB"/>
          </a:p>
        </p:txBody>
      </p:sp>
    </p:spTree>
    <p:extLst>
      <p:ext uri="{BB962C8B-B14F-4D97-AF65-F5344CB8AC3E}">
        <p14:creationId xmlns:p14="http://schemas.microsoft.com/office/powerpoint/2010/main" val="590994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325" indent="-224325">
              <a:buFont typeface="Arial" panose="020B0604020202020204" pitchFamily="34" charset="0"/>
              <a:buChar char="•"/>
            </a:pPr>
            <a:r>
              <a:rPr lang="en-US" altLang="en-US" dirty="0"/>
              <a:t>R</a:t>
            </a:r>
            <a:r>
              <a:rPr lang="en-US" altLang="en-US" baseline="30000" dirty="0"/>
              <a:t>2</a:t>
            </a:r>
            <a:r>
              <a:rPr lang="en-US" altLang="en-US" dirty="0"/>
              <a:t> </a:t>
            </a:r>
            <a:r>
              <a:rPr lang="en-US" altLang="en-US" u="sng" dirty="0"/>
              <a:t>never decreases</a:t>
            </a:r>
            <a:r>
              <a:rPr lang="en-US" altLang="en-US" dirty="0"/>
              <a:t> with more variables </a:t>
            </a:r>
          </a:p>
          <a:p>
            <a:pPr marL="672976" lvl="1" indent="-224325">
              <a:buFont typeface="Arial" panose="020B0604020202020204" pitchFamily="34" charset="0"/>
              <a:buChar char="•"/>
            </a:pPr>
            <a:r>
              <a:rPr lang="en-US" altLang="en-US" dirty="0"/>
              <a:t>Even if the variable has little relationship with Y</a:t>
            </a:r>
          </a:p>
          <a:p>
            <a:pPr marL="672976" lvl="1" indent="-224325">
              <a:buFont typeface="Arial" panose="020B0604020202020204" pitchFamily="34" charset="0"/>
              <a:buChar char="•"/>
            </a:pPr>
            <a:r>
              <a:rPr lang="en-US" altLang="en-US" dirty="0"/>
              <a:t>Can be misleading when comparing regressions</a:t>
            </a:r>
          </a:p>
          <a:p>
            <a:pPr marL="224325" indent="-224325">
              <a:buFont typeface="Arial" panose="020B0604020202020204" pitchFamily="34" charset="0"/>
              <a:buChar char="•"/>
            </a:pPr>
            <a:r>
              <a:rPr lang="en-US" altLang="en-US" dirty="0"/>
              <a:t>Need a modified measure of R</a:t>
            </a:r>
            <a:r>
              <a:rPr lang="en-US" altLang="en-US" baseline="30000" dirty="0"/>
              <a:t>2</a:t>
            </a:r>
            <a:endParaRPr lang="en-US" altLang="en-US" dirty="0"/>
          </a:p>
          <a:p>
            <a:pPr marL="672976" lvl="1" indent="-224325">
              <a:buFont typeface="Arial" panose="020B0604020202020204" pitchFamily="34" charset="0"/>
              <a:buChar char="•"/>
            </a:pPr>
            <a:r>
              <a:rPr lang="en-US" altLang="en-US" dirty="0"/>
              <a:t>Indicates when an unhelpful variable is added</a:t>
            </a:r>
          </a:p>
          <a:p>
            <a:pPr marL="672976" lvl="1" indent="-224325">
              <a:buFont typeface="Arial" panose="020B0604020202020204" pitchFamily="34" charset="0"/>
              <a:buChar char="•"/>
            </a:pPr>
            <a:r>
              <a:rPr lang="en-US" altLang="en-US" dirty="0"/>
              <a:t>Accounts for </a:t>
            </a:r>
          </a:p>
          <a:p>
            <a:pPr marL="1121626" lvl="2" indent="-224325">
              <a:buFont typeface="Arial" panose="020B0604020202020204" pitchFamily="34" charset="0"/>
              <a:buChar char="•"/>
            </a:pPr>
            <a:r>
              <a:rPr lang="en-US" altLang="en-US" dirty="0"/>
              <a:t># Independent variables being estimates (including the intercept) </a:t>
            </a:r>
          </a:p>
          <a:p>
            <a:pPr marL="1578826" lvl="3" indent="-224325">
              <a:buFont typeface="Arial" panose="020B0604020202020204" pitchFamily="34" charset="0"/>
              <a:buChar char="•"/>
            </a:pPr>
            <a:r>
              <a:rPr lang="en-US" altLang="en-US" dirty="0"/>
              <a:t>This is how large (or how many dimensions</a:t>
            </a:r>
            <a:r>
              <a:rPr lang="en-US" altLang="en-US" baseline="0" dirty="0"/>
              <a:t> in) </a:t>
            </a:r>
            <a:r>
              <a:rPr lang="en-US" altLang="en-US" dirty="0"/>
              <a:t>the previous</a:t>
            </a:r>
            <a:r>
              <a:rPr lang="en-US" altLang="en-US" baseline="0" dirty="0"/>
              <a:t> table</a:t>
            </a:r>
            <a:endParaRPr lang="en-US" altLang="en-US" dirty="0"/>
          </a:p>
          <a:p>
            <a:pPr marL="1121626" lvl="2" indent="-224325">
              <a:buFont typeface="Arial" panose="020B0604020202020204" pitchFamily="34" charset="0"/>
              <a:buChar char="•"/>
            </a:pPr>
            <a:r>
              <a:rPr lang="en-US" altLang="en-US" dirty="0"/>
              <a:t>Sample size (N)</a:t>
            </a:r>
          </a:p>
          <a:p>
            <a:pPr marL="1121626" lvl="2" indent="-224325">
              <a:buFont typeface="Arial" panose="020B0604020202020204" pitchFamily="34" charset="0"/>
              <a:buChar char="•"/>
            </a:pPr>
            <a:r>
              <a:rPr lang="en-US" altLang="en-US" dirty="0"/>
              <a:t>How thinly</a:t>
            </a:r>
            <a:r>
              <a:rPr lang="en-US" altLang="en-US" baseline="0" dirty="0"/>
              <a:t> we are spreading our data over the table from the previous slide</a:t>
            </a:r>
            <a:endParaRPr lang="en-US" altLang="en-US" dirty="0"/>
          </a:p>
          <a:p>
            <a:pPr marL="224325" indent="-224325">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48</a:t>
            </a:fld>
            <a:endParaRPr lang="en-US" altLang="en-US"/>
          </a:p>
        </p:txBody>
      </p:sp>
    </p:spTree>
    <p:extLst>
      <p:ext uri="{BB962C8B-B14F-4D97-AF65-F5344CB8AC3E}">
        <p14:creationId xmlns:p14="http://schemas.microsoft.com/office/powerpoint/2010/main" val="352523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Arial" panose="020B0604020202020204" pitchFamily="34" charset="0"/>
              <a:buChar char="•"/>
            </a:pPr>
            <a:r>
              <a:rPr lang="en-US" altLang="en-US" dirty="0"/>
              <a:t>Involves the study of the dependence of one variable, the dependent variable, on one or more other variables, the explanatory or independent variables.</a:t>
            </a:r>
            <a:endParaRPr lang="en-GB" dirty="0"/>
          </a:p>
          <a:p>
            <a:pPr marL="228600" lvl="0" indent="-228600">
              <a:buFont typeface="Arial" panose="020B0604020202020204" pitchFamily="34" charset="0"/>
              <a:buChar char="•"/>
            </a:pPr>
            <a:r>
              <a:rPr lang="en-US" altLang="en-US" dirty="0"/>
              <a:t>Types of relationships</a:t>
            </a:r>
          </a:p>
          <a:p>
            <a:pPr marL="685800" lvl="1" indent="-228600">
              <a:buFont typeface="Arial" panose="020B0604020202020204" pitchFamily="34" charset="0"/>
              <a:buChar char="•"/>
            </a:pPr>
            <a:r>
              <a:rPr lang="en-US" altLang="en-US" dirty="0"/>
              <a:t>Correlation</a:t>
            </a:r>
          </a:p>
          <a:p>
            <a:pPr marL="685800" lvl="1" indent="-228600">
              <a:buFont typeface="Arial" panose="020B0604020202020204" pitchFamily="34" charset="0"/>
              <a:buChar char="•"/>
            </a:pPr>
            <a:r>
              <a:rPr lang="en-US" altLang="en-US" dirty="0"/>
              <a:t>Causal</a:t>
            </a:r>
          </a:p>
          <a:p>
            <a:pPr marL="228600" lvl="0" indent="-228600">
              <a:buFont typeface="Arial" panose="020B0604020202020204" pitchFamily="34" charset="0"/>
              <a:buChar char="•"/>
            </a:pPr>
            <a:r>
              <a:rPr lang="en-US" altLang="en-US" dirty="0"/>
              <a:t>Most widely used technique for solving business problems</a:t>
            </a:r>
          </a:p>
          <a:p>
            <a:pPr marL="228600" lvl="0" indent="-228600">
              <a:buFont typeface="Arial" panose="020B0604020202020204" pitchFamily="34" charset="0"/>
              <a:buChar char="•"/>
            </a:pPr>
            <a:r>
              <a:rPr lang="en-US" altLang="en-US" dirty="0"/>
              <a:t>Statistical technique to calibrate a model</a:t>
            </a:r>
          </a:p>
          <a:p>
            <a:pPr marL="228600" lvl="0" indent="-228600">
              <a:buFont typeface="Arial" panose="020B0604020202020204" pitchFamily="34" charset="0"/>
              <a:buChar char="•"/>
            </a:pPr>
            <a:r>
              <a:rPr lang="en-US" altLang="en-US" dirty="0"/>
              <a:t>Often referred to as fitting a line to the data</a:t>
            </a:r>
          </a:p>
          <a:p>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18</a:t>
            </a:fld>
            <a:endParaRPr lang="en-GB"/>
          </a:p>
        </p:txBody>
      </p:sp>
    </p:spTree>
    <p:extLst>
      <p:ext uri="{BB962C8B-B14F-4D97-AF65-F5344CB8AC3E}">
        <p14:creationId xmlns:p14="http://schemas.microsoft.com/office/powerpoint/2010/main" val="4220804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the formula:</a:t>
            </a:r>
          </a:p>
          <a:p>
            <a:pPr marL="228600" indent="-228600">
              <a:buFont typeface="Arial" panose="020B0604020202020204" pitchFamily="34" charset="0"/>
              <a:buChar char="•"/>
            </a:pPr>
            <a:r>
              <a:rPr lang="en-GB" dirty="0"/>
              <a:t>When an additional variable is added to the model, k increases by 1</a:t>
            </a:r>
          </a:p>
          <a:p>
            <a:pPr marL="228600" indent="-228600">
              <a:buFont typeface="Arial" panose="020B0604020202020204" pitchFamily="34" charset="0"/>
              <a:buChar char="•"/>
            </a:pPr>
            <a:r>
              <a:rPr lang="en-GB" dirty="0"/>
              <a:t>If SSE</a:t>
            </a:r>
            <a:r>
              <a:rPr lang="en-GB" baseline="0" dirty="0"/>
              <a:t> stays the same (no additional explanatory power added by the variable)</a:t>
            </a:r>
          </a:p>
          <a:p>
            <a:pPr marL="685800" lvl="1" indent="-228600">
              <a:buFont typeface="Arial" panose="020B0604020202020204" pitchFamily="34" charset="0"/>
              <a:buChar char="•"/>
            </a:pPr>
            <a:r>
              <a:rPr lang="en-GB" baseline="0" dirty="0"/>
              <a:t>The numerator increases</a:t>
            </a:r>
          </a:p>
          <a:p>
            <a:pPr marL="685800" lvl="1" indent="-228600">
              <a:buFont typeface="Arial" panose="020B0604020202020204" pitchFamily="34" charset="0"/>
              <a:buChar char="•"/>
            </a:pPr>
            <a:r>
              <a:rPr lang="en-GB" baseline="0" dirty="0"/>
              <a:t>Since the denominator stays the same, the fraction increases</a:t>
            </a:r>
            <a:endParaRPr lang="en-GB" dirty="0"/>
          </a:p>
          <a:p>
            <a:pPr marL="228600" indent="-228600">
              <a:buFont typeface="Arial" panose="020B0604020202020204" pitchFamily="34" charset="0"/>
              <a:buChar char="•"/>
            </a:pPr>
            <a:r>
              <a:rPr lang="en-GB" baseline="0" dirty="0"/>
              <a:t>Subtracting this from 1, leads to a reduction in the Adjusted </a:t>
            </a:r>
            <a:r>
              <a:rPr lang="en-GB" dirty="0"/>
              <a:t>R</a:t>
            </a:r>
            <a:r>
              <a:rPr lang="en-GB" baseline="30000" dirty="0"/>
              <a:t>2</a:t>
            </a:r>
          </a:p>
          <a:p>
            <a:pPr marL="228600" indent="-228600">
              <a:buFont typeface="Arial" panose="020B0604020202020204" pitchFamily="34" charset="0"/>
              <a:buChar char="•"/>
            </a:pPr>
            <a:r>
              <a:rPr lang="en-GB" baseline="0" dirty="0"/>
              <a:t>Need a reduction in SSE that is sufficiently large to keep the numerator from increasing</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49</a:t>
            </a:fld>
            <a:endParaRPr lang="en-GB"/>
          </a:p>
        </p:txBody>
      </p:sp>
    </p:spTree>
    <p:extLst>
      <p:ext uri="{BB962C8B-B14F-4D97-AF65-F5344CB8AC3E}">
        <p14:creationId xmlns:p14="http://schemas.microsoft.com/office/powerpoint/2010/main" val="2784052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325" indent="-224325">
              <a:buFont typeface="Arial" panose="020B0604020202020204" pitchFamily="34" charset="0"/>
              <a:buChar char="•"/>
            </a:pPr>
            <a:r>
              <a:rPr lang="en-US" altLang="en-US" dirty="0"/>
              <a:t>R</a:t>
            </a:r>
            <a:r>
              <a:rPr lang="en-US" altLang="en-US" baseline="30000" dirty="0"/>
              <a:t>2</a:t>
            </a:r>
            <a:r>
              <a:rPr lang="en-US" altLang="en-US" dirty="0"/>
              <a:t>: </a:t>
            </a:r>
          </a:p>
          <a:p>
            <a:pPr marL="672976" lvl="1" indent="-224325">
              <a:buFont typeface="Arial" panose="020B0604020202020204" pitchFamily="34" charset="0"/>
              <a:buChar char="•"/>
            </a:pPr>
            <a:r>
              <a:rPr lang="en-US" altLang="en-US" dirty="0"/>
              <a:t>An additional variable will not decrease R</a:t>
            </a:r>
            <a:r>
              <a:rPr lang="en-US" altLang="en-US" baseline="30000" dirty="0"/>
              <a:t>2</a:t>
            </a:r>
            <a:endParaRPr lang="en-US" altLang="en-US" dirty="0"/>
          </a:p>
          <a:p>
            <a:pPr marL="672976" lvl="1" indent="-224325">
              <a:buFont typeface="Arial" panose="020B0604020202020204" pitchFamily="34" charset="0"/>
              <a:buChar char="•"/>
            </a:pPr>
            <a:r>
              <a:rPr lang="en-US" altLang="en-US" dirty="0"/>
              <a:t>Be wary of choosing a model because of a high R</a:t>
            </a:r>
            <a:r>
              <a:rPr lang="en-US" altLang="en-US" baseline="30000" dirty="0"/>
              <a:t>2</a:t>
            </a:r>
            <a:endParaRPr lang="en-US" altLang="en-US" dirty="0"/>
          </a:p>
          <a:p>
            <a:pPr marL="224325" indent="-224325">
              <a:buFont typeface="Arial" panose="020B0604020202020204" pitchFamily="34" charset="0"/>
              <a:buChar char="•"/>
            </a:pPr>
            <a:r>
              <a:rPr lang="en-US" altLang="en-US" dirty="0"/>
              <a:t>Adjusted R</a:t>
            </a:r>
            <a:r>
              <a:rPr lang="en-US" altLang="en-US" baseline="30000" dirty="0"/>
              <a:t>2</a:t>
            </a:r>
            <a:r>
              <a:rPr lang="en-US" altLang="en-US" dirty="0"/>
              <a:t> : As the number of variables increases</a:t>
            </a:r>
          </a:p>
          <a:p>
            <a:pPr marL="672976" lvl="1" indent="-224325">
              <a:buFont typeface="Arial" panose="020B0604020202020204" pitchFamily="34" charset="0"/>
              <a:buChar char="•"/>
            </a:pPr>
            <a:r>
              <a:rPr lang="en-US" altLang="en-US" dirty="0"/>
              <a:t>The Adjusted R</a:t>
            </a:r>
            <a:r>
              <a:rPr lang="en-US" altLang="en-US" baseline="30000" dirty="0"/>
              <a:t>2</a:t>
            </a:r>
            <a:r>
              <a:rPr lang="en-US" altLang="en-US" dirty="0"/>
              <a:t> is increasingly less than the R</a:t>
            </a:r>
            <a:r>
              <a:rPr lang="en-US" altLang="en-US" baseline="30000" dirty="0"/>
              <a:t>2</a:t>
            </a:r>
            <a:endParaRPr lang="en-US" altLang="en-US" dirty="0"/>
          </a:p>
          <a:p>
            <a:pPr marL="672976" lvl="1" indent="-224325">
              <a:buFont typeface="Arial" panose="020B0604020202020204" pitchFamily="34" charset="0"/>
              <a:buChar char="•"/>
            </a:pPr>
            <a:r>
              <a:rPr lang="en-US" altLang="en-US" dirty="0"/>
              <a:t>Adjusted R</a:t>
            </a:r>
            <a:r>
              <a:rPr lang="en-US" altLang="en-US" baseline="30000" dirty="0"/>
              <a:t>2</a:t>
            </a:r>
            <a:r>
              <a:rPr lang="en-US" altLang="en-US" dirty="0"/>
              <a:t> can be negative</a:t>
            </a:r>
          </a:p>
          <a:p>
            <a:pPr marL="224325" indent="-224325">
              <a:buFont typeface="Arial" panose="020B0604020202020204" pitchFamily="34" charset="0"/>
              <a:buChar char="•"/>
            </a:pPr>
            <a:r>
              <a:rPr lang="en-US" altLang="en-US" dirty="0"/>
              <a:t>For comparing 2 models</a:t>
            </a:r>
          </a:p>
          <a:p>
            <a:pPr marL="672976" lvl="1" indent="-224325">
              <a:buFont typeface="Arial" panose="020B0604020202020204" pitchFamily="34" charset="0"/>
              <a:buChar char="•"/>
            </a:pPr>
            <a:r>
              <a:rPr lang="en-US" altLang="en-US" dirty="0"/>
              <a:t>Must compare models with same dependent variable</a:t>
            </a:r>
          </a:p>
          <a:p>
            <a:pPr marL="672976" lvl="1" indent="-224325">
              <a:buFont typeface="Arial" panose="020B0604020202020204" pitchFamily="34" charset="0"/>
              <a:buChar char="•"/>
            </a:pPr>
            <a:r>
              <a:rPr lang="en-US" altLang="en-US" dirty="0"/>
              <a:t>Many try to simply maximize Adjusted R</a:t>
            </a:r>
            <a:r>
              <a:rPr lang="en-US" altLang="en-US" baseline="30000" dirty="0"/>
              <a:t>2</a:t>
            </a:r>
            <a:endParaRPr lang="en-US" altLang="en-US" dirty="0"/>
          </a:p>
          <a:p>
            <a:pPr marL="672976" lvl="1" indent="-224325">
              <a:buFont typeface="Arial" panose="020B0604020202020204" pitchFamily="34" charset="0"/>
              <a:buChar char="•"/>
            </a:pPr>
            <a:r>
              <a:rPr lang="en-US" altLang="en-US" dirty="0"/>
              <a:t>Think about logical &amp; theoretical relevance of variables</a:t>
            </a:r>
          </a:p>
          <a:p>
            <a:pPr marL="672976" lvl="1" indent="-224325">
              <a:buFont typeface="Arial" panose="020B0604020202020204" pitchFamily="34" charset="0"/>
              <a:buChar char="•"/>
            </a:pPr>
            <a:r>
              <a:rPr lang="en-US" altLang="en-US" dirty="0"/>
              <a:t>Adjusted R</a:t>
            </a:r>
            <a:r>
              <a:rPr lang="en-US" altLang="en-US" baseline="30000" dirty="0"/>
              <a:t>2</a:t>
            </a:r>
            <a:endParaRPr lang="en-US" altLang="en-US" dirty="0"/>
          </a:p>
          <a:p>
            <a:pPr marL="1121626" lvl="2" indent="-224325">
              <a:buFont typeface="Arial" panose="020B0604020202020204" pitchFamily="34" charset="0"/>
              <a:buChar char="•"/>
            </a:pPr>
            <a:r>
              <a:rPr lang="en-US" altLang="en-US" dirty="0"/>
              <a:t>If High --- good</a:t>
            </a:r>
          </a:p>
          <a:p>
            <a:pPr marL="1121626" lvl="2" indent="-224325">
              <a:buFont typeface="Arial" panose="020B0604020202020204" pitchFamily="34" charset="0"/>
              <a:buChar char="•"/>
            </a:pPr>
            <a:r>
              <a:rPr lang="en-US" altLang="en-US" dirty="0"/>
              <a:t>If Lower ---- not necessarily bad</a:t>
            </a:r>
          </a:p>
          <a:p>
            <a:pPr marL="207226" lvl="0" indent="-224325">
              <a:buFont typeface="Arial" panose="020B0604020202020204" pitchFamily="34" charset="0"/>
              <a:buChar char="•"/>
            </a:pPr>
            <a:r>
              <a:rPr lang="en-GB" altLang="en-US" dirty="0"/>
              <a:t>R</a:t>
            </a:r>
            <a:r>
              <a:rPr lang="en-GB" altLang="en-US" baseline="30000" dirty="0"/>
              <a:t>2</a:t>
            </a:r>
            <a:r>
              <a:rPr lang="en-GB" altLang="en-US" dirty="0"/>
              <a:t> went from ….. (simple regression) to …..</a:t>
            </a:r>
          </a:p>
          <a:p>
            <a:pPr marL="207226" lvl="0" indent="-224325">
              <a:buFont typeface="Arial" panose="020B0604020202020204" pitchFamily="34" charset="0"/>
              <a:buChar char="•"/>
            </a:pPr>
            <a:r>
              <a:rPr lang="en-GB" altLang="en-US" dirty="0"/>
              <a:t>Adj. R</a:t>
            </a:r>
            <a:r>
              <a:rPr lang="en-GB" altLang="en-US" baseline="30000" dirty="0"/>
              <a:t>2</a:t>
            </a:r>
            <a:r>
              <a:rPr lang="en-GB" altLang="en-US" dirty="0"/>
              <a:t> went from ……. (simple regression) to …….</a:t>
            </a:r>
          </a:p>
          <a:p>
            <a:pPr marL="207226" lvl="0" indent="-224325">
              <a:buFont typeface="Arial" panose="020B0604020202020204" pitchFamily="34" charset="0"/>
              <a:buChar char="•"/>
            </a:pPr>
            <a:endParaRPr lang="en-US" altLang="en-US" dirty="0"/>
          </a:p>
          <a:p>
            <a:pPr marL="224325" indent="-224325">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50</a:t>
            </a:fld>
            <a:endParaRPr lang="en-US" altLang="en-US"/>
          </a:p>
        </p:txBody>
      </p:sp>
    </p:spTree>
    <p:extLst>
      <p:ext uri="{BB962C8B-B14F-4D97-AF65-F5344CB8AC3E}">
        <p14:creationId xmlns:p14="http://schemas.microsoft.com/office/powerpoint/2010/main" val="2956002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51</a:t>
            </a:fld>
            <a:endParaRPr lang="en-GB"/>
          </a:p>
        </p:txBody>
      </p:sp>
    </p:spTree>
    <p:extLst>
      <p:ext uri="{BB962C8B-B14F-4D97-AF65-F5344CB8AC3E}">
        <p14:creationId xmlns:p14="http://schemas.microsoft.com/office/powerpoint/2010/main" val="41791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t>H</a:t>
            </a:r>
            <a:r>
              <a:rPr lang="en-US" altLang="en-US" baseline="-25000" dirty="0"/>
              <a:t>0</a:t>
            </a:r>
            <a:r>
              <a:rPr lang="en-US" altLang="en-US" dirty="0"/>
              <a:t>: No relationship between Ind. Vars. &amp; Dep. Var.</a:t>
            </a:r>
            <a:endParaRPr lang="en-GB" dirty="0"/>
          </a:p>
          <a:p>
            <a:pPr lvl="0"/>
            <a:r>
              <a:rPr lang="en-US" altLang="en-US" dirty="0"/>
              <a:t>H</a:t>
            </a:r>
            <a:r>
              <a:rPr lang="en-US" altLang="en-US" baseline="-25000" dirty="0"/>
              <a:t>1</a:t>
            </a:r>
            <a:r>
              <a:rPr lang="en-US" altLang="en-US" dirty="0"/>
              <a:t>: At least 1 Ind. Var. helps explain the Dep. Var.</a:t>
            </a:r>
            <a:endParaRPr lang="en-GB" dirty="0"/>
          </a:p>
          <a:p>
            <a:endParaRPr lang="en-US" altLang="en-US" dirty="0">
              <a:sym typeface="Symbol" pitchFamily="18" charset="2"/>
            </a:endParaRPr>
          </a:p>
          <a:p>
            <a:r>
              <a:rPr lang="en-US" altLang="en-US" dirty="0">
                <a:sym typeface="Symbol" pitchFamily="18" charset="2"/>
              </a:rPr>
              <a:t>Used to determine if a relationship exists between the dependent variable and the set of independent variables</a:t>
            </a:r>
          </a:p>
          <a:p>
            <a:pPr lvl="1"/>
            <a:r>
              <a:rPr lang="en-US" altLang="en-US" dirty="0">
                <a:sym typeface="Symbol" pitchFamily="18" charset="2"/>
              </a:rPr>
              <a:t>If sig. there is a relationship with </a:t>
            </a:r>
            <a:r>
              <a:rPr lang="en-US" altLang="en-US" u="sng" dirty="0">
                <a:sym typeface="Symbol" pitchFamily="18" charset="2"/>
              </a:rPr>
              <a:t>at least one</a:t>
            </a:r>
            <a:r>
              <a:rPr lang="en-US" altLang="en-US" dirty="0">
                <a:sym typeface="Symbol" pitchFamily="18" charset="2"/>
              </a:rPr>
              <a:t> independent variable </a:t>
            </a:r>
          </a:p>
          <a:p>
            <a:pPr lvl="1"/>
            <a:r>
              <a:rPr lang="en-US" altLang="en-US" dirty="0">
                <a:sym typeface="Symbol" pitchFamily="18" charset="2"/>
              </a:rPr>
              <a:t>Does not tell us which independent variable has the relationship</a:t>
            </a:r>
          </a:p>
          <a:p>
            <a:pPr lvl="0"/>
            <a:r>
              <a:rPr lang="en-US" altLang="en-US" dirty="0">
                <a:sym typeface="Symbol" pitchFamily="18" charset="2"/>
              </a:rPr>
              <a:t>Before accept new model, F must be significant</a:t>
            </a:r>
          </a:p>
          <a:p>
            <a:pPr lvl="0"/>
            <a:endParaRPr lang="en-US" altLang="en-US" dirty="0">
              <a:sym typeface="Symbol" pitchFamily="18" charset="2"/>
            </a:endParaRPr>
          </a:p>
          <a:p>
            <a:r>
              <a:rPr lang="en-US" altLang="en-US" dirty="0"/>
              <a:t>Reject H</a:t>
            </a:r>
            <a:r>
              <a:rPr lang="en-US" altLang="en-US" baseline="-25000" dirty="0"/>
              <a:t>0</a:t>
            </a:r>
            <a:r>
              <a:rPr lang="en-US" altLang="en-US" dirty="0"/>
              <a:t>?</a:t>
            </a:r>
          </a:p>
          <a:p>
            <a:pPr lvl="1"/>
            <a:r>
              <a:rPr lang="en-US" altLang="en-US" dirty="0"/>
              <a:t>Yes, if sig. &lt; 0.05</a:t>
            </a:r>
          </a:p>
          <a:p>
            <a:pPr lvl="1"/>
            <a:r>
              <a:rPr lang="en-US" altLang="en-US" dirty="0"/>
              <a:t>No, if sig. &gt; 0.05</a:t>
            </a:r>
          </a:p>
          <a:p>
            <a:pPr lvl="1"/>
            <a:endParaRPr lang="en-US" altLang="en-US" dirty="0"/>
          </a:p>
          <a:p>
            <a:pPr marL="228600" lvl="0" indent="-228600" algn="l">
              <a:buFont typeface="Arial" panose="020B0604020202020204" pitchFamily="34" charset="0"/>
              <a:buChar char="•"/>
            </a:pPr>
            <a:r>
              <a:rPr lang="en-US" altLang="en-US" dirty="0">
                <a:sym typeface="Symbol" pitchFamily="18" charset="2"/>
              </a:rPr>
              <a:t>Sig. = .000</a:t>
            </a:r>
            <a:r>
              <a:rPr lang="en-US" altLang="en-US" baseline="0" dirty="0">
                <a:sym typeface="Symbol" pitchFamily="18" charset="2"/>
              </a:rPr>
              <a:t> </a:t>
            </a:r>
          </a:p>
          <a:p>
            <a:pPr marL="228600" lvl="0" indent="-228600" algn="l">
              <a:buFont typeface="Arial" panose="020B0604020202020204" pitchFamily="34" charset="0"/>
              <a:buChar char="•"/>
            </a:pPr>
            <a:r>
              <a:rPr lang="en-US" altLang="en-US" baseline="0" dirty="0">
                <a:sym typeface="Symbol" pitchFamily="18" charset="2"/>
              </a:rPr>
              <a:t>Reject H</a:t>
            </a:r>
            <a:r>
              <a:rPr lang="en-US" altLang="en-US" baseline="-25000" dirty="0">
                <a:sym typeface="Symbol" pitchFamily="18" charset="2"/>
              </a:rPr>
              <a:t>0</a:t>
            </a:r>
          </a:p>
          <a:p>
            <a:pPr marL="228600" lvl="0" indent="-228600">
              <a:buFont typeface="Arial" panose="020B0604020202020204" pitchFamily="34" charset="0"/>
              <a:buChar char="•"/>
            </a:pPr>
            <a:r>
              <a:rPr lang="en-US" altLang="en-US" baseline="0" dirty="0">
                <a:sym typeface="Symbol" pitchFamily="18" charset="2"/>
              </a:rPr>
              <a:t>At least one variable (</a:t>
            </a:r>
            <a:r>
              <a:rPr lang="en-US" altLang="en-US" baseline="0" dirty="0" err="1">
                <a:sym typeface="Symbol" pitchFamily="18" charset="2"/>
              </a:rPr>
              <a:t>Adv</a:t>
            </a:r>
            <a:r>
              <a:rPr lang="en-US" altLang="en-US" baseline="0" dirty="0">
                <a:sym typeface="Symbol" pitchFamily="18" charset="2"/>
              </a:rPr>
              <a:t> or </a:t>
            </a:r>
            <a:r>
              <a:rPr lang="en-US" altLang="en-US" baseline="0" dirty="0" err="1">
                <a:sym typeface="Symbol" pitchFamily="18" charset="2"/>
              </a:rPr>
              <a:t>Prev</a:t>
            </a:r>
            <a:r>
              <a:rPr lang="en-US" altLang="en-US" baseline="0" dirty="0">
                <a:sym typeface="Symbol" pitchFamily="18" charset="2"/>
              </a:rPr>
              <a:t> </a:t>
            </a:r>
            <a:r>
              <a:rPr lang="en-US" altLang="en-US" baseline="0" dirty="0" err="1">
                <a:sym typeface="Symbol" pitchFamily="18" charset="2"/>
              </a:rPr>
              <a:t>Adv</a:t>
            </a:r>
            <a:r>
              <a:rPr lang="en-US" altLang="en-US" baseline="0" dirty="0">
                <a:sym typeface="Symbol" pitchFamily="18" charset="2"/>
              </a:rPr>
              <a:t>) is helpful in predicting sales</a:t>
            </a:r>
            <a:endParaRPr lang="en-US" altLang="en-US" dirty="0">
              <a:sym typeface="Symbol" pitchFamily="18" charset="2"/>
            </a:endParaRPr>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52</a:t>
            </a:fld>
            <a:endParaRPr lang="en-US" altLang="en-US"/>
          </a:p>
        </p:txBody>
      </p:sp>
    </p:spTree>
    <p:extLst>
      <p:ext uri="{BB962C8B-B14F-4D97-AF65-F5344CB8AC3E}">
        <p14:creationId xmlns:p14="http://schemas.microsoft.com/office/powerpoint/2010/main" val="1014708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53</a:t>
            </a:fld>
            <a:endParaRPr lang="en-GB"/>
          </a:p>
        </p:txBody>
      </p:sp>
    </p:spTree>
    <p:extLst>
      <p:ext uri="{BB962C8B-B14F-4D97-AF65-F5344CB8AC3E}">
        <p14:creationId xmlns:p14="http://schemas.microsoft.com/office/powerpoint/2010/main" val="2806063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54</a:t>
            </a:fld>
            <a:endParaRPr lang="en-GB"/>
          </a:p>
        </p:txBody>
      </p:sp>
    </p:spTree>
    <p:extLst>
      <p:ext uri="{BB962C8B-B14F-4D97-AF65-F5344CB8AC3E}">
        <p14:creationId xmlns:p14="http://schemas.microsoft.com/office/powerpoint/2010/main" val="417511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56</a:t>
            </a:fld>
            <a:endParaRPr lang="en-GB"/>
          </a:p>
        </p:txBody>
      </p:sp>
    </p:spTree>
    <p:extLst>
      <p:ext uri="{BB962C8B-B14F-4D97-AF65-F5344CB8AC3E}">
        <p14:creationId xmlns:p14="http://schemas.microsoft.com/office/powerpoint/2010/main" val="3628326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325" indent="-224325">
              <a:buFont typeface="Arial" panose="020B0604020202020204" pitchFamily="34" charset="0"/>
              <a:buChar char="•"/>
            </a:pPr>
            <a:r>
              <a:rPr lang="en-US" altLang="en-US" dirty="0"/>
              <a:t>Total sum of squares</a:t>
            </a:r>
            <a:r>
              <a:rPr lang="en-US" altLang="en-US" baseline="0" dirty="0"/>
              <a:t> (</a:t>
            </a:r>
            <a:r>
              <a:rPr lang="en-US" altLang="en-US" dirty="0"/>
              <a:t>TSS) constant across all models</a:t>
            </a:r>
          </a:p>
          <a:p>
            <a:pPr marL="224325" indent="-224325">
              <a:buFont typeface="Arial" panose="020B0604020202020204" pitchFamily="34" charset="0"/>
              <a:buChar char="•"/>
            </a:pPr>
            <a:r>
              <a:rPr lang="en-US" altLang="en-US" dirty="0"/>
              <a:t>Regression sum of squares (SSR) increasing </a:t>
            </a:r>
            <a:r>
              <a:rPr lang="en-US" altLang="en-US" dirty="0">
                <a:sym typeface="Symbol" pitchFamily="18" charset="2"/>
              </a:rPr>
              <a:t> </a:t>
            </a:r>
            <a:r>
              <a:rPr lang="en-US" altLang="en-US" dirty="0"/>
              <a:t>R</a:t>
            </a:r>
            <a:r>
              <a:rPr lang="en-US" altLang="en-US" baseline="30000" dirty="0"/>
              <a:t>2</a:t>
            </a:r>
            <a:r>
              <a:rPr lang="en-US" altLang="en-US" dirty="0"/>
              <a:t> increasing</a:t>
            </a:r>
          </a:p>
          <a:p>
            <a:pPr marL="224325" indent="-224325">
              <a:buFont typeface="Arial" panose="020B0604020202020204" pitchFamily="34" charset="0"/>
              <a:buChar char="•"/>
            </a:pPr>
            <a:r>
              <a:rPr lang="en-US" altLang="en-US" dirty="0"/>
              <a:t>Error sum of squares decreasing</a:t>
            </a:r>
          </a:p>
          <a:p>
            <a:pPr marL="224325" indent="-224325">
              <a:buFont typeface="Arial" panose="020B0604020202020204" pitchFamily="34" charset="0"/>
              <a:buChar char="•"/>
            </a:pPr>
            <a:r>
              <a:rPr lang="en-US" altLang="en-US" dirty="0"/>
              <a:t>F significant </a:t>
            </a:r>
            <a:r>
              <a:rPr lang="en-US" altLang="en-US" dirty="0">
                <a:sym typeface="Symbol" pitchFamily="18" charset="2"/>
              </a:rPr>
              <a:t> There is something useful in each model</a:t>
            </a:r>
          </a:p>
          <a:p>
            <a:pPr marL="224325" indent="-224325">
              <a:buFont typeface="Arial" panose="020B0604020202020204" pitchFamily="34" charset="0"/>
              <a:buChar char="•"/>
            </a:pPr>
            <a:r>
              <a:rPr lang="en-US" altLang="en-US" dirty="0"/>
              <a:t>Adj. R</a:t>
            </a:r>
            <a:r>
              <a:rPr lang="en-US" altLang="en-US" baseline="30000" dirty="0"/>
              <a:t>2</a:t>
            </a:r>
            <a:r>
              <a:rPr lang="en-US" altLang="en-US" dirty="0"/>
              <a:t> increasing </a:t>
            </a:r>
            <a:r>
              <a:rPr lang="en-US" altLang="en-US" dirty="0">
                <a:sym typeface="Symbol" pitchFamily="18" charset="2"/>
              </a:rPr>
              <a:t> Each additional variable is helpful</a:t>
            </a:r>
          </a:p>
          <a:p>
            <a:pPr marL="224325" indent="-224325">
              <a:buFont typeface="Arial" panose="020B0604020202020204" pitchFamily="34" charset="0"/>
              <a:buChar char="•"/>
            </a:pPr>
            <a:r>
              <a:rPr lang="en-US" dirty="0">
                <a:sym typeface="Symbol" pitchFamily="18" charset="2"/>
              </a:rPr>
              <a:t>See pages</a:t>
            </a:r>
            <a:r>
              <a:rPr lang="en-US" baseline="0" dirty="0">
                <a:sym typeface="Symbol" pitchFamily="18" charset="2"/>
              </a:rPr>
              <a:t> 151 – 152 of </a:t>
            </a:r>
            <a:r>
              <a:rPr lang="en-US" baseline="0" dirty="0" err="1">
                <a:sym typeface="Symbol" pitchFamily="18" charset="2"/>
              </a:rPr>
              <a:t>Dielman</a:t>
            </a:r>
            <a:r>
              <a:rPr lang="en-US" baseline="0" dirty="0">
                <a:sym typeface="Symbol" pitchFamily="18" charset="2"/>
              </a:rPr>
              <a:t>(2005) for a statistical F test to assess whether the improvement in a model is significant.</a:t>
            </a:r>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57</a:t>
            </a:fld>
            <a:endParaRPr lang="en-US" altLang="en-US"/>
          </a:p>
        </p:txBody>
      </p:sp>
    </p:spTree>
    <p:extLst>
      <p:ext uri="{BB962C8B-B14F-4D97-AF65-F5344CB8AC3E}">
        <p14:creationId xmlns:p14="http://schemas.microsoft.com/office/powerpoint/2010/main" val="36324018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rejected </a:t>
            </a:r>
            <a:r>
              <a:rPr lang="en-US" altLang="en-US" dirty="0"/>
              <a:t>H</a:t>
            </a:r>
            <a:r>
              <a:rPr lang="en-US" altLang="en-US" baseline="-25000" dirty="0"/>
              <a:t>0</a:t>
            </a:r>
            <a:r>
              <a:rPr lang="en-US" altLang="en-US" dirty="0"/>
              <a:t>: b</a:t>
            </a:r>
            <a:r>
              <a:rPr lang="en-US" altLang="en-US" baseline="-25000" dirty="0"/>
              <a:t>1</a:t>
            </a:r>
            <a:r>
              <a:rPr lang="en-US" altLang="en-US" dirty="0"/>
              <a:t> = b</a:t>
            </a:r>
            <a:r>
              <a:rPr lang="en-US" altLang="en-US" baseline="-25000" dirty="0"/>
              <a:t>2</a:t>
            </a:r>
            <a:r>
              <a:rPr lang="en-US" altLang="en-US" dirty="0"/>
              <a:t> = b</a:t>
            </a:r>
            <a:r>
              <a:rPr lang="en-US" altLang="en-US" baseline="-25000" dirty="0"/>
              <a:t>3</a:t>
            </a:r>
            <a:r>
              <a:rPr lang="en-US" altLang="en-US" dirty="0"/>
              <a:t> = 0 based on F then we know at least 1 bi ≠ 0.</a:t>
            </a:r>
          </a:p>
          <a:p>
            <a:r>
              <a:rPr lang="en-US" dirty="0"/>
              <a:t>Which one?</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58</a:t>
            </a:fld>
            <a:endParaRPr lang="en-GB"/>
          </a:p>
        </p:txBody>
      </p:sp>
    </p:spTree>
    <p:extLst>
      <p:ext uri="{BB962C8B-B14F-4D97-AF65-F5344CB8AC3E}">
        <p14:creationId xmlns:p14="http://schemas.microsoft.com/office/powerpoint/2010/main" val="25756618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cannot look at the size of the estimated</a:t>
            </a:r>
            <a:r>
              <a:rPr lang="en-GB" baseline="0" dirty="0"/>
              <a:t> parameter to see if it is different from 0. </a:t>
            </a:r>
          </a:p>
        </p:txBody>
      </p:sp>
      <p:sp>
        <p:nvSpPr>
          <p:cNvPr id="4" name="Slide Number Placeholder 3"/>
          <p:cNvSpPr>
            <a:spLocks noGrp="1"/>
          </p:cNvSpPr>
          <p:nvPr>
            <p:ph type="sldNum" sz="quarter" idx="10"/>
          </p:nvPr>
        </p:nvSpPr>
        <p:spPr/>
        <p:txBody>
          <a:bodyPr/>
          <a:lstStyle/>
          <a:p>
            <a:fld id="{834E40AB-A978-4239-A6D7-08A281FB8358}" type="slidenum">
              <a:rPr lang="en-GB" smtClean="0"/>
              <a:t>59</a:t>
            </a:fld>
            <a:endParaRPr lang="en-GB"/>
          </a:p>
        </p:txBody>
      </p:sp>
    </p:spTree>
    <p:extLst>
      <p:ext uri="{BB962C8B-B14F-4D97-AF65-F5344CB8AC3E}">
        <p14:creationId xmlns:p14="http://schemas.microsoft.com/office/powerpoint/2010/main" val="101506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This slide highlights the terminology</a:t>
            </a:r>
            <a:r>
              <a:rPr lang="en-GB" baseline="0" dirty="0"/>
              <a:t> and process for simple regression.</a:t>
            </a:r>
          </a:p>
          <a:p>
            <a:pPr marL="228600" indent="-228600">
              <a:buFont typeface="Arial" panose="020B0604020202020204" pitchFamily="34" charset="0"/>
              <a:buChar char="•"/>
            </a:pPr>
            <a:r>
              <a:rPr lang="en-GB" baseline="0" dirty="0"/>
              <a:t>The outputs from the regression (b</a:t>
            </a:r>
            <a:r>
              <a:rPr lang="en-GB" baseline="-25000" dirty="0"/>
              <a:t>1</a:t>
            </a:r>
            <a:r>
              <a:rPr lang="en-GB" baseline="0" dirty="0"/>
              <a:t> and b</a:t>
            </a:r>
            <a:r>
              <a:rPr lang="en-GB" baseline="-25000" dirty="0"/>
              <a:t>0</a:t>
            </a:r>
            <a:r>
              <a:rPr lang="en-GB" baseline="0" dirty="0"/>
              <a:t>) are estimates of the population parameters (</a:t>
            </a:r>
            <a:r>
              <a:rPr lang="el-GR" baseline="0" dirty="0">
                <a:latin typeface="Arial"/>
                <a:cs typeface="Arial"/>
              </a:rPr>
              <a:t>β</a:t>
            </a:r>
            <a:r>
              <a:rPr lang="en-GB" baseline="-25000" dirty="0"/>
              <a:t>0</a:t>
            </a:r>
            <a:r>
              <a:rPr lang="en-GB" baseline="0" dirty="0"/>
              <a:t> and </a:t>
            </a:r>
            <a:r>
              <a:rPr lang="el-GR" baseline="0" dirty="0">
                <a:latin typeface="Arial"/>
                <a:cs typeface="Arial"/>
              </a:rPr>
              <a:t>β</a:t>
            </a:r>
            <a:r>
              <a:rPr lang="en-GB" baseline="-25000" dirty="0">
                <a:latin typeface="Arial"/>
                <a:cs typeface="Arial"/>
              </a:rPr>
              <a:t>1</a:t>
            </a:r>
            <a:r>
              <a:rPr lang="en-GB" baseline="0" dirty="0"/>
              <a:t>).</a:t>
            </a:r>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19</a:t>
            </a:fld>
            <a:endParaRPr lang="en-GB"/>
          </a:p>
        </p:txBody>
      </p:sp>
    </p:spTree>
    <p:extLst>
      <p:ext uri="{BB962C8B-B14F-4D97-AF65-F5344CB8AC3E}">
        <p14:creationId xmlns:p14="http://schemas.microsoft.com/office/powerpoint/2010/main" val="3544233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34E40AB-A978-4239-A6D7-08A281FB8358}" type="slidenum">
              <a:rPr lang="en-GB" smtClean="0"/>
              <a:t>60</a:t>
            </a:fld>
            <a:endParaRPr lang="en-GB"/>
          </a:p>
        </p:txBody>
      </p:sp>
    </p:spTree>
    <p:extLst>
      <p:ext uri="{BB962C8B-B14F-4D97-AF65-F5344CB8AC3E}">
        <p14:creationId xmlns:p14="http://schemas.microsoft.com/office/powerpoint/2010/main" val="1015062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34E40AB-A978-4239-A6D7-08A281FB8358}" type="slidenum">
              <a:rPr lang="en-GB" smtClean="0"/>
              <a:t>61</a:t>
            </a:fld>
            <a:endParaRPr lang="en-GB"/>
          </a:p>
        </p:txBody>
      </p:sp>
    </p:spTree>
    <p:extLst>
      <p:ext uri="{BB962C8B-B14F-4D97-AF65-F5344CB8AC3E}">
        <p14:creationId xmlns:p14="http://schemas.microsoft.com/office/powerpoint/2010/main" val="10646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b</a:t>
            </a:r>
            <a:r>
              <a:rPr lang="en-GB" baseline="-25000" dirty="0"/>
              <a:t>0</a:t>
            </a:r>
            <a:r>
              <a:rPr lang="en-GB" dirty="0"/>
              <a:t> is an anchor that places the line someplace</a:t>
            </a:r>
            <a:r>
              <a:rPr lang="en-GB" baseline="0" dirty="0"/>
              <a:t> in the plane. </a:t>
            </a:r>
          </a:p>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62</a:t>
            </a:fld>
            <a:endParaRPr lang="en-US" altLang="en-US"/>
          </a:p>
        </p:txBody>
      </p:sp>
    </p:spTree>
    <p:extLst>
      <p:ext uri="{BB962C8B-B14F-4D97-AF65-F5344CB8AC3E}">
        <p14:creationId xmlns:p14="http://schemas.microsoft.com/office/powerpoint/2010/main" val="4172460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325" indent="-224325">
              <a:buFont typeface="Arial" panose="020B0604020202020204" pitchFamily="34" charset="0"/>
              <a:buChar char="•"/>
            </a:pPr>
            <a:r>
              <a:rPr lang="en-US" altLang="en-US" dirty="0"/>
              <a:t>What if the actual (true in population) relationship looked like this?</a:t>
            </a:r>
          </a:p>
          <a:p>
            <a:pPr marL="224325" indent="-224325">
              <a:buFont typeface="Arial" panose="020B0604020202020204" pitchFamily="34" charset="0"/>
              <a:buChar char="•"/>
            </a:pPr>
            <a:r>
              <a:rPr lang="en-US" altLang="en-US" dirty="0"/>
              <a:t>Intercept:</a:t>
            </a:r>
          </a:p>
          <a:p>
            <a:pPr marL="681525" lvl="1" indent="-224325">
              <a:buFont typeface="Arial" panose="020B0604020202020204" pitchFamily="34" charset="0"/>
              <a:buChar char="•"/>
            </a:pPr>
            <a:r>
              <a:rPr lang="en-US" altLang="en-US" dirty="0"/>
              <a:t>b</a:t>
            </a:r>
            <a:r>
              <a:rPr lang="en-US" altLang="en-US" baseline="-25000" dirty="0"/>
              <a:t>0</a:t>
            </a:r>
          </a:p>
          <a:p>
            <a:pPr marL="681525" lvl="1" indent="-224325">
              <a:buFont typeface="Arial" panose="020B0604020202020204" pitchFamily="34" charset="0"/>
              <a:buChar char="•"/>
            </a:pPr>
            <a:r>
              <a:rPr lang="en-US" altLang="en-US" dirty="0"/>
              <a:t>Estimate with all </a:t>
            </a:r>
            <a:r>
              <a:rPr lang="en-US" altLang="en-US" i="1" dirty="0"/>
              <a:t>X</a:t>
            </a:r>
            <a:r>
              <a:rPr lang="en-US" altLang="en-US" i="1" baseline="-25000" dirty="0"/>
              <a:t>i</a:t>
            </a:r>
            <a:r>
              <a:rPr lang="en-US" altLang="en-US" baseline="-25000" dirty="0"/>
              <a:t> </a:t>
            </a:r>
            <a:r>
              <a:rPr lang="en-US" altLang="en-US" dirty="0"/>
              <a:t>= 0 may not be reasonable</a:t>
            </a:r>
          </a:p>
          <a:p>
            <a:pPr marL="224325" indent="-224325">
              <a:buFont typeface="Arial" panose="020B0604020202020204" pitchFamily="34" charset="0"/>
              <a:buChar char="•"/>
            </a:pPr>
            <a:r>
              <a:rPr lang="en-US" altLang="en-US" dirty="0"/>
              <a:t>Intercept</a:t>
            </a:r>
          </a:p>
          <a:p>
            <a:pPr marL="785138" lvl="1" indent="-336488">
              <a:buFont typeface="Arial" panose="020B0604020202020204" pitchFamily="34" charset="0"/>
              <a:buChar char="•"/>
            </a:pPr>
            <a:r>
              <a:rPr lang="en-US" altLang="en-US" dirty="0">
                <a:sym typeface="Wingdings" pitchFamily="2" charset="2"/>
              </a:rPr>
              <a:t>The predicted value of Y when all X</a:t>
            </a:r>
            <a:r>
              <a:rPr lang="en-US" altLang="en-US" baseline="-25000" dirty="0">
                <a:sym typeface="Wingdings" pitchFamily="2" charset="2"/>
              </a:rPr>
              <a:t>i</a:t>
            </a:r>
            <a:r>
              <a:rPr lang="en-US" altLang="en-US" dirty="0">
                <a:sym typeface="Wingdings" pitchFamily="2" charset="2"/>
              </a:rPr>
              <a:t>’s = 0</a:t>
            </a:r>
          </a:p>
          <a:p>
            <a:pPr marL="785138" lvl="1" indent="-336488">
              <a:buFont typeface="Arial" panose="020B0604020202020204" pitchFamily="34" charset="0"/>
              <a:buChar char="•"/>
            </a:pPr>
            <a:r>
              <a:rPr lang="en-US" altLang="en-US" dirty="0">
                <a:sym typeface="Wingdings" pitchFamily="2" charset="2"/>
              </a:rPr>
              <a:t>Sometimes </a:t>
            </a:r>
          </a:p>
          <a:p>
            <a:pPr marL="1233788" lvl="2" indent="-336488">
              <a:buFont typeface="Arial" panose="020B0604020202020204" pitchFamily="34" charset="0"/>
              <a:buChar char="•"/>
            </a:pPr>
            <a:r>
              <a:rPr lang="en-US" altLang="en-US" dirty="0">
                <a:sym typeface="Wingdings" pitchFamily="2" charset="2"/>
              </a:rPr>
              <a:t>An artifact of computations</a:t>
            </a:r>
          </a:p>
          <a:p>
            <a:pPr marL="1233788" lvl="2" indent="-336488">
              <a:buFont typeface="Arial" panose="020B0604020202020204" pitchFamily="34" charset="0"/>
              <a:buChar char="•"/>
            </a:pPr>
            <a:r>
              <a:rPr lang="en-US" altLang="en-US" dirty="0"/>
              <a:t>All </a:t>
            </a:r>
            <a:r>
              <a:rPr lang="en-US" altLang="en-US" dirty="0">
                <a:sym typeface="Wingdings" pitchFamily="2" charset="2"/>
              </a:rPr>
              <a:t>X</a:t>
            </a:r>
            <a:r>
              <a:rPr lang="en-US" altLang="en-US" baseline="-25000" dirty="0">
                <a:sym typeface="Wingdings" pitchFamily="2" charset="2"/>
              </a:rPr>
              <a:t>i</a:t>
            </a:r>
            <a:r>
              <a:rPr lang="en-US" altLang="en-US" dirty="0">
                <a:sym typeface="Wingdings" pitchFamily="2" charset="2"/>
              </a:rPr>
              <a:t>’s = 0 is not a possibility</a:t>
            </a:r>
            <a:endParaRPr lang="en-GB" dirty="0"/>
          </a:p>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63</a:t>
            </a:fld>
            <a:endParaRPr lang="en-US" altLang="en-US"/>
          </a:p>
        </p:txBody>
      </p:sp>
    </p:spTree>
    <p:extLst>
      <p:ext uri="{BB962C8B-B14F-4D97-AF65-F5344CB8AC3E}">
        <p14:creationId xmlns:p14="http://schemas.microsoft.com/office/powerpoint/2010/main" val="41724603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325" indent="-224325">
              <a:buFont typeface="Arial" panose="020B0604020202020204" pitchFamily="34" charset="0"/>
              <a:buChar char="•"/>
            </a:pPr>
            <a:r>
              <a:rPr lang="en-US" altLang="en-US" dirty="0"/>
              <a:t>Substitute values of </a:t>
            </a:r>
            <a:r>
              <a:rPr lang="en-US" altLang="en-US" i="1" dirty="0"/>
              <a:t>x</a:t>
            </a:r>
            <a:r>
              <a:rPr lang="en-US" altLang="en-US" i="1" baseline="-25000" dirty="0"/>
              <a:t>i</a:t>
            </a:r>
            <a:r>
              <a:rPr lang="en-US" altLang="en-US" dirty="0"/>
              <a:t> from range of </a:t>
            </a:r>
            <a:r>
              <a:rPr lang="en-US" altLang="en-US" i="1" dirty="0"/>
              <a:t>x</a:t>
            </a:r>
            <a:r>
              <a:rPr lang="en-US" altLang="en-US" i="1" baseline="-25000" dirty="0"/>
              <a:t>i</a:t>
            </a:r>
            <a:r>
              <a:rPr lang="en-US" altLang="en-US" dirty="0"/>
              <a:t>’s used for estimating the model</a:t>
            </a:r>
          </a:p>
          <a:p>
            <a:pPr marL="224325" indent="-224325">
              <a:buFont typeface="Arial" panose="020B0604020202020204" pitchFamily="34" charset="0"/>
              <a:buChar char="•"/>
            </a:pPr>
            <a:r>
              <a:rPr lang="en-US" altLang="en-US" dirty="0"/>
              <a:t>Slope (b</a:t>
            </a:r>
            <a:r>
              <a:rPr lang="en-US" altLang="en-US" baseline="-25000" dirty="0"/>
              <a:t>i</a:t>
            </a:r>
            <a:r>
              <a:rPr lang="en-US" altLang="en-US" dirty="0"/>
              <a:t>)</a:t>
            </a:r>
          </a:p>
          <a:p>
            <a:pPr marL="785138" lvl="1" indent="-336488">
              <a:buFont typeface="Arial" panose="020B0604020202020204" pitchFamily="34" charset="0"/>
              <a:buChar char="•"/>
            </a:pPr>
            <a:r>
              <a:rPr lang="en-US" altLang="en-US" dirty="0">
                <a:sym typeface="Wingdings" pitchFamily="2" charset="2"/>
              </a:rPr>
              <a:t>Change in prediction of Y when X</a:t>
            </a:r>
            <a:r>
              <a:rPr lang="en-US" altLang="en-US" baseline="-25000" dirty="0">
                <a:sym typeface="Wingdings" pitchFamily="2" charset="2"/>
              </a:rPr>
              <a:t>i</a:t>
            </a:r>
            <a:r>
              <a:rPr lang="en-US" altLang="en-US" dirty="0">
                <a:sym typeface="Wingdings" pitchFamily="2" charset="2"/>
              </a:rPr>
              <a:t> changes by 1 unit</a:t>
            </a:r>
          </a:p>
          <a:p>
            <a:pPr marL="785138" lvl="1" indent="-336488">
              <a:buFont typeface="Arial" panose="020B0604020202020204" pitchFamily="34" charset="0"/>
              <a:buChar char="•"/>
            </a:pPr>
            <a:r>
              <a:rPr lang="en-US" altLang="en-US" dirty="0">
                <a:sym typeface="Wingdings" pitchFamily="2" charset="2"/>
              </a:rPr>
              <a:t>And “the other X’s remain constant”</a:t>
            </a:r>
          </a:p>
          <a:p>
            <a:pPr marL="336488" indent="-336488">
              <a:buFont typeface="Arial" panose="020B0604020202020204" pitchFamily="34" charset="0"/>
              <a:buChar char="•"/>
            </a:pPr>
            <a:r>
              <a:rPr lang="en-US" altLang="en-US" dirty="0"/>
              <a:t>Cautions</a:t>
            </a:r>
          </a:p>
          <a:p>
            <a:pPr marL="785138" lvl="1" indent="-336488">
              <a:buFont typeface="Arial" panose="020B0604020202020204" pitchFamily="34" charset="0"/>
              <a:buChar char="•"/>
            </a:pPr>
            <a:r>
              <a:rPr lang="en-US" altLang="en-US" dirty="0"/>
              <a:t>Predictions are best with values from the range of explanatory variables (sample values) </a:t>
            </a:r>
          </a:p>
          <a:p>
            <a:pPr marL="785138" lvl="1" indent="-336488">
              <a:buFont typeface="Arial" panose="020B0604020202020204" pitchFamily="34" charset="0"/>
              <a:buChar char="•"/>
            </a:pPr>
            <a:r>
              <a:rPr lang="en-US" altLang="en-US" dirty="0"/>
              <a:t>Watch units when making comparisons:</a:t>
            </a:r>
          </a:p>
          <a:p>
            <a:pPr marL="1242338" lvl="2" indent="-336488">
              <a:buFont typeface="Arial" panose="020B0604020202020204" pitchFamily="34" charset="0"/>
              <a:buChar char="•"/>
            </a:pPr>
            <a:r>
              <a:rPr lang="en-US" altLang="en-US" dirty="0"/>
              <a:t>Some may look small but be significant</a:t>
            </a:r>
          </a:p>
          <a:p>
            <a:pPr marL="1242338" lvl="2" indent="-336488">
              <a:buFont typeface="Arial" panose="020B0604020202020204" pitchFamily="34" charset="0"/>
              <a:buChar char="•"/>
            </a:pPr>
            <a:r>
              <a:rPr lang="en-US" altLang="en-US" dirty="0"/>
              <a:t>Some may look</a:t>
            </a:r>
            <a:r>
              <a:rPr lang="en-US" altLang="en-US" baseline="0" dirty="0"/>
              <a:t>  large but not be significant</a:t>
            </a:r>
            <a:endParaRPr lang="en-US" altLang="en-US" dirty="0"/>
          </a:p>
          <a:p>
            <a:pPr marL="785138" lvl="1" indent="-336488">
              <a:buFont typeface="Arial" panose="020B0604020202020204" pitchFamily="34" charset="0"/>
              <a:buChar char="•"/>
            </a:pPr>
            <a:r>
              <a:rPr lang="en-US" altLang="en-US" dirty="0"/>
              <a:t>May want to re-estimate equation w/o insignificant variables – changes coefficients</a:t>
            </a:r>
          </a:p>
          <a:p>
            <a:pPr marL="224325" indent="-224325">
              <a:buFont typeface="Arial" panose="020B0604020202020204" pitchFamily="34" charset="0"/>
              <a:buChar char="•"/>
            </a:pPr>
            <a:endParaRPr lang="en-US" altLang="en-US" dirty="0"/>
          </a:p>
          <a:p>
            <a:endParaRPr lang="en-GB" dirty="0"/>
          </a:p>
        </p:txBody>
      </p:sp>
      <p:sp>
        <p:nvSpPr>
          <p:cNvPr id="4" name="Slide Number Placeholder 3"/>
          <p:cNvSpPr>
            <a:spLocks noGrp="1"/>
          </p:cNvSpPr>
          <p:nvPr>
            <p:ph type="sldNum" sz="quarter" idx="10"/>
          </p:nvPr>
        </p:nvSpPr>
        <p:spPr/>
        <p:txBody>
          <a:bodyPr/>
          <a:lstStyle/>
          <a:p>
            <a:fld id="{F9CBAAAA-8FDF-47C4-9671-1C62798C9F63}" type="slidenum">
              <a:rPr lang="en-US" altLang="en-US" smtClean="0"/>
              <a:pPr/>
              <a:t>64</a:t>
            </a:fld>
            <a:endParaRPr lang="en-US" altLang="en-US"/>
          </a:p>
        </p:txBody>
      </p:sp>
    </p:spTree>
    <p:extLst>
      <p:ext uri="{BB962C8B-B14F-4D97-AF65-F5344CB8AC3E}">
        <p14:creationId xmlns:p14="http://schemas.microsoft.com/office/powerpoint/2010/main" val="1420707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65</a:t>
            </a:fld>
            <a:endParaRPr lang="en-GB"/>
          </a:p>
        </p:txBody>
      </p:sp>
    </p:spTree>
    <p:extLst>
      <p:ext uri="{BB962C8B-B14F-4D97-AF65-F5344CB8AC3E}">
        <p14:creationId xmlns:p14="http://schemas.microsoft.com/office/powerpoint/2010/main" val="3842928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Place</a:t>
            </a:r>
            <a:r>
              <a:rPr lang="en-GB" baseline="0" dirty="0"/>
              <a:t> your output in this slide and save for later reference.</a:t>
            </a:r>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66</a:t>
            </a:fld>
            <a:endParaRPr lang="en-GB"/>
          </a:p>
        </p:txBody>
      </p:sp>
    </p:spTree>
    <p:extLst>
      <p:ext uri="{BB962C8B-B14F-4D97-AF65-F5344CB8AC3E}">
        <p14:creationId xmlns:p14="http://schemas.microsoft.com/office/powerpoint/2010/main" val="21992856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Place</a:t>
            </a:r>
            <a:r>
              <a:rPr lang="en-GB" baseline="0" dirty="0"/>
              <a:t> your output in this slide and save for later reference.</a:t>
            </a:r>
            <a:endParaRPr lang="en-GB" dirty="0"/>
          </a:p>
        </p:txBody>
      </p:sp>
      <p:sp>
        <p:nvSpPr>
          <p:cNvPr id="4" name="Slide Number Placeholder 3"/>
          <p:cNvSpPr>
            <a:spLocks noGrp="1"/>
          </p:cNvSpPr>
          <p:nvPr>
            <p:ph type="sldNum" sz="quarter" idx="10"/>
          </p:nvPr>
        </p:nvSpPr>
        <p:spPr/>
        <p:txBody>
          <a:bodyPr/>
          <a:lstStyle/>
          <a:p>
            <a:fld id="{834E40AB-A978-4239-A6D7-08A281FB8358}" type="slidenum">
              <a:rPr lang="en-GB" smtClean="0"/>
              <a:t>67</a:t>
            </a:fld>
            <a:endParaRPr lang="en-GB"/>
          </a:p>
        </p:txBody>
      </p:sp>
    </p:spTree>
    <p:extLst>
      <p:ext uri="{BB962C8B-B14F-4D97-AF65-F5344CB8AC3E}">
        <p14:creationId xmlns:p14="http://schemas.microsoft.com/office/powerpoint/2010/main" val="1389944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BF3766-54F3-4478-8036-10666CBE7700}" type="slidenum">
              <a:rPr lang="en-GB" smtClean="0"/>
              <a:t>68</a:t>
            </a:fld>
            <a:endParaRPr lang="en-GB"/>
          </a:p>
        </p:txBody>
      </p:sp>
    </p:spTree>
    <p:extLst>
      <p:ext uri="{BB962C8B-B14F-4D97-AF65-F5344CB8AC3E}">
        <p14:creationId xmlns:p14="http://schemas.microsoft.com/office/powerpoint/2010/main" val="45740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20</a:t>
            </a:fld>
            <a:endParaRPr lang="en-GB"/>
          </a:p>
        </p:txBody>
      </p:sp>
    </p:spTree>
    <p:extLst>
      <p:ext uri="{BB962C8B-B14F-4D97-AF65-F5344CB8AC3E}">
        <p14:creationId xmlns:p14="http://schemas.microsoft.com/office/powerpoint/2010/main" val="2746367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These data are shown</a:t>
            </a:r>
            <a:r>
              <a:rPr lang="en-GB" baseline="0" dirty="0"/>
              <a:t> on the data sheet of Advertising Data.xlsx.</a:t>
            </a:r>
          </a:p>
        </p:txBody>
      </p:sp>
      <p:sp>
        <p:nvSpPr>
          <p:cNvPr id="4" name="Slide Number Placeholder 3"/>
          <p:cNvSpPr>
            <a:spLocks noGrp="1"/>
          </p:cNvSpPr>
          <p:nvPr>
            <p:ph type="sldNum" sz="quarter" idx="10"/>
          </p:nvPr>
        </p:nvSpPr>
        <p:spPr/>
        <p:txBody>
          <a:bodyPr/>
          <a:lstStyle/>
          <a:p>
            <a:fld id="{72F0EAF1-EE66-4A5B-B514-1FEDB23E71D0}" type="slidenum">
              <a:rPr lang="en-GB" smtClean="0"/>
              <a:t>21</a:t>
            </a:fld>
            <a:endParaRPr lang="en-GB"/>
          </a:p>
        </p:txBody>
      </p:sp>
    </p:spTree>
    <p:extLst>
      <p:ext uri="{BB962C8B-B14F-4D97-AF65-F5344CB8AC3E}">
        <p14:creationId xmlns:p14="http://schemas.microsoft.com/office/powerpoint/2010/main" val="231154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22</a:t>
            </a:fld>
            <a:endParaRPr lang="en-GB"/>
          </a:p>
        </p:txBody>
      </p:sp>
    </p:spTree>
    <p:extLst>
      <p:ext uri="{BB962C8B-B14F-4D97-AF65-F5344CB8AC3E}">
        <p14:creationId xmlns:p14="http://schemas.microsoft.com/office/powerpoint/2010/main" val="274636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2F0EAF1-EE66-4A5B-B514-1FEDB23E71D0}" type="slidenum">
              <a:rPr lang="en-GB" smtClean="0"/>
              <a:t>24</a:t>
            </a:fld>
            <a:endParaRPr lang="en-GB"/>
          </a:p>
        </p:txBody>
      </p:sp>
    </p:spTree>
    <p:extLst>
      <p:ext uri="{BB962C8B-B14F-4D97-AF65-F5344CB8AC3E}">
        <p14:creationId xmlns:p14="http://schemas.microsoft.com/office/powerpoint/2010/main" val="226210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F0EAF1-EE66-4A5B-B514-1FEDB23E71D0}" type="slidenum">
              <a:rPr lang="en-GB" smtClean="0"/>
              <a:t>25</a:t>
            </a:fld>
            <a:endParaRPr lang="en-GB"/>
          </a:p>
        </p:txBody>
      </p:sp>
    </p:spTree>
    <p:extLst>
      <p:ext uri="{BB962C8B-B14F-4D97-AF65-F5344CB8AC3E}">
        <p14:creationId xmlns:p14="http://schemas.microsoft.com/office/powerpoint/2010/main" val="88618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4FF-24DB-4C4A-9F1C-8F0412CA6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685D6A-3953-4EF2-8899-529DC6E47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78DE6A-30CE-4F09-8EF3-822022F23690}"/>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5" name="Footer Placeholder 4">
            <a:extLst>
              <a:ext uri="{FF2B5EF4-FFF2-40B4-BE49-F238E27FC236}">
                <a16:creationId xmlns:a16="http://schemas.microsoft.com/office/drawing/2014/main" id="{5A8C8216-EEFE-4075-8DD1-4EB47D00C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85C302-740F-4D95-BBF2-0C20684ED8C4}"/>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9289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0A8C-2B87-4F1B-A77C-9B3407B472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77A421-1F1C-4F49-82F2-49B72A687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05169C-FBB8-4906-8222-EC37A8608268}"/>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5" name="Footer Placeholder 4">
            <a:extLst>
              <a:ext uri="{FF2B5EF4-FFF2-40B4-BE49-F238E27FC236}">
                <a16:creationId xmlns:a16="http://schemas.microsoft.com/office/drawing/2014/main" id="{DE703410-C11F-4D06-A735-63F2E8AA90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3751B-48E7-43F9-8B84-4282C1197737}"/>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6421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5EFD6-4AF6-4F78-97D2-1F25AFBAE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5A44CF-80A1-4D9A-9108-8421D26CF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0BBBA-8932-476B-80F2-9017CC925D40}"/>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5" name="Footer Placeholder 4">
            <a:extLst>
              <a:ext uri="{FF2B5EF4-FFF2-40B4-BE49-F238E27FC236}">
                <a16:creationId xmlns:a16="http://schemas.microsoft.com/office/drawing/2014/main" id="{F4B858EF-72FD-4395-BF2E-C37902D1A5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87BEFD-A44F-4607-B6B1-E16B5D39074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58641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55781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664F-C962-42F3-9554-3B3523BCD9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FCAE09-B409-4EFD-9D3A-2B0547A68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6388C6-E8A4-42DF-A3C0-50ACDC8D5047}"/>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5" name="Footer Placeholder 4">
            <a:extLst>
              <a:ext uri="{FF2B5EF4-FFF2-40B4-BE49-F238E27FC236}">
                <a16:creationId xmlns:a16="http://schemas.microsoft.com/office/drawing/2014/main" id="{5A0B2F5D-25CB-4203-A991-F9780FC5E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74BF4A-AA13-40DF-A6E5-348B0A48485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403114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03F7-7AF7-422E-8D27-4054B04E4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49173F-FBDB-46AB-B03A-2AA6EA96E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4FEE5-ADAF-4322-B97C-D0A4C78C6122}"/>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5" name="Footer Placeholder 4">
            <a:extLst>
              <a:ext uri="{FF2B5EF4-FFF2-40B4-BE49-F238E27FC236}">
                <a16:creationId xmlns:a16="http://schemas.microsoft.com/office/drawing/2014/main" id="{D6AA7C81-8D43-4044-8DFF-2C0100EEC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B4B6EA-7B44-4FA1-8F58-2348EC50CC1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30131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50B9-89D7-451C-A9EA-7B87BB1A2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5ECB7C-23B0-495B-901A-F56B4457E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2110EDD-991A-4B35-AC6A-A40806FCB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69EC57-3DE9-4526-B68B-F7C15CCA5C5D}"/>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6" name="Footer Placeholder 5">
            <a:extLst>
              <a:ext uri="{FF2B5EF4-FFF2-40B4-BE49-F238E27FC236}">
                <a16:creationId xmlns:a16="http://schemas.microsoft.com/office/drawing/2014/main" id="{3A04E868-48DB-49C5-AC51-8CCCE141C2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8F22ED-EAE9-4CAF-A7D5-6CA002D20F76}"/>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25444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EFC4-4E74-4F24-A79D-6DF30D81DB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7E2FDA-11A7-4BA8-84D2-5124542EF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D72C0-F159-4507-B6F3-2DB7228B0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8DB984-A58C-4E3F-A4BD-A0756B05D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5A807-5809-4D01-89D6-D44262CAB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AFD807-F57E-42A2-81D1-5499B8E8F889}"/>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8" name="Footer Placeholder 7">
            <a:extLst>
              <a:ext uri="{FF2B5EF4-FFF2-40B4-BE49-F238E27FC236}">
                <a16:creationId xmlns:a16="http://schemas.microsoft.com/office/drawing/2014/main" id="{D1C971D5-AD3C-4E1B-B17C-B8F8988EBC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4F4FF9-C0A7-4686-9385-99E16C20342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64476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DD8-B28C-425C-A7E6-8278B22CB4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83815A-E4DD-414F-B56E-D3BE1FF1CE0D}"/>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4" name="Footer Placeholder 3">
            <a:extLst>
              <a:ext uri="{FF2B5EF4-FFF2-40B4-BE49-F238E27FC236}">
                <a16:creationId xmlns:a16="http://schemas.microsoft.com/office/drawing/2014/main" id="{7925099C-7DD6-4850-B9BC-66D8D760F9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DEA68F-8E05-4C9A-8C00-33AFDB6CFCF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42529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63B38-7819-4598-A65B-4E1355A7107B}"/>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3" name="Footer Placeholder 2">
            <a:extLst>
              <a:ext uri="{FF2B5EF4-FFF2-40B4-BE49-F238E27FC236}">
                <a16:creationId xmlns:a16="http://schemas.microsoft.com/office/drawing/2014/main" id="{F9FD7CA6-26D3-4330-9FBE-009535B3D3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7E5590-E710-4690-8117-11574CC9D29D}"/>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36105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F7DA-E642-438D-8BC7-AB8DD5BA9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6F1AB9-2AD4-46BF-8922-70FBEC02A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8E0426-2715-4139-B30A-FD11C6385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CDB89-5C80-4C83-BEA5-1D1EAF44EE56}"/>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6" name="Footer Placeholder 5">
            <a:extLst>
              <a:ext uri="{FF2B5EF4-FFF2-40B4-BE49-F238E27FC236}">
                <a16:creationId xmlns:a16="http://schemas.microsoft.com/office/drawing/2014/main" id="{DEEAD375-6853-4341-A345-CBB255B7B8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44D56C-BE51-4D1D-B02E-31A72BECB9E3}"/>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47382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2D27-C45F-4920-BA34-4A6CD6A19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35F69D2-4D72-4EF6-9C48-C26F0192E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9925AF-DED9-4002-A58B-A074175D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332A9-88F7-4B3B-A501-AB28C3E15F7A}"/>
              </a:ext>
            </a:extLst>
          </p:cNvPr>
          <p:cNvSpPr>
            <a:spLocks noGrp="1"/>
          </p:cNvSpPr>
          <p:nvPr>
            <p:ph type="dt" sz="half" idx="10"/>
          </p:nvPr>
        </p:nvSpPr>
        <p:spPr/>
        <p:txBody>
          <a:bodyPr/>
          <a:lstStyle/>
          <a:p>
            <a:fld id="{9E5C3686-D97C-4CBF-91E8-EDB0689BC636}" type="datetimeFigureOut">
              <a:rPr lang="en-GB" smtClean="0"/>
              <a:t>09/10/2022</a:t>
            </a:fld>
            <a:endParaRPr lang="en-GB"/>
          </a:p>
        </p:txBody>
      </p:sp>
      <p:sp>
        <p:nvSpPr>
          <p:cNvPr id="6" name="Footer Placeholder 5">
            <a:extLst>
              <a:ext uri="{FF2B5EF4-FFF2-40B4-BE49-F238E27FC236}">
                <a16:creationId xmlns:a16="http://schemas.microsoft.com/office/drawing/2014/main" id="{92A255C8-F997-4324-93D2-E109AF6E52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462689-2216-47EB-ABF2-6DECAA1C72D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98610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383AE-4CCA-49C0-AD3A-B0E66EC87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F5122C-61AF-499B-89EC-6841EC86D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6CAC7B-736B-43A3-AD7D-7226CC84A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C3686-D97C-4CBF-91E8-EDB0689BC636}" type="datetimeFigureOut">
              <a:rPr lang="en-GB" smtClean="0"/>
              <a:t>09/10/2022</a:t>
            </a:fld>
            <a:endParaRPr lang="en-GB"/>
          </a:p>
        </p:txBody>
      </p:sp>
      <p:sp>
        <p:nvSpPr>
          <p:cNvPr id="5" name="Footer Placeholder 4">
            <a:extLst>
              <a:ext uri="{FF2B5EF4-FFF2-40B4-BE49-F238E27FC236}">
                <a16:creationId xmlns:a16="http://schemas.microsoft.com/office/drawing/2014/main" id="{8547791A-80AD-4001-BED0-825028236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17967D-8DD2-4380-90C6-1E6DDE337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C95B1-5CC9-4D12-9684-4E90CAB9F105}" type="slidenum">
              <a:rPr lang="en-GB" smtClean="0"/>
              <a:t>‹#›</a:t>
            </a:fld>
            <a:endParaRPr lang="en-GB"/>
          </a:p>
        </p:txBody>
      </p:sp>
    </p:spTree>
    <p:extLst>
      <p:ext uri="{BB962C8B-B14F-4D97-AF65-F5344CB8AC3E}">
        <p14:creationId xmlns:p14="http://schemas.microsoft.com/office/powerpoint/2010/main" val="289753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60.png"/><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27.emf"/></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a:xfrm>
            <a:off x="407988" y="1726644"/>
            <a:ext cx="6410823" cy="1702356"/>
          </a:xfrm>
        </p:spPr>
        <p:txBody>
          <a:bodyPr/>
          <a:lstStyle/>
          <a:p>
            <a:r>
              <a:rPr lang="en-GB" dirty="0"/>
              <a:t>7FNCE040W</a:t>
            </a:r>
          </a:p>
          <a:p>
            <a:r>
              <a:rPr lang="en-GB" dirty="0"/>
              <a:t>Business Analytics</a:t>
            </a:r>
          </a:p>
          <a:p>
            <a:r>
              <a:rPr lang="en-GB" dirty="0"/>
              <a:t>WEEK 3 Bite 1</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F383-4F74-4D3D-BED4-3B4AE5952471}"/>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78CD341C-BEB4-46F5-ADC8-8235892E923F}"/>
              </a:ext>
            </a:extLst>
          </p:cNvPr>
          <p:cNvSpPr>
            <a:spLocks noGrp="1"/>
          </p:cNvSpPr>
          <p:nvPr>
            <p:ph idx="1"/>
          </p:nvPr>
        </p:nvSpPr>
        <p:spPr/>
        <p:txBody>
          <a:bodyPr/>
          <a:lstStyle/>
          <a:p>
            <a:endParaRPr lang="en-GB" dirty="0"/>
          </a:p>
          <a:p>
            <a:r>
              <a:rPr lang="en-GB" dirty="0"/>
              <a:t>In both the regression and classification setting, choosing the correct level of flexibility is critical to the success of any  statistical learning method. </a:t>
            </a:r>
          </a:p>
          <a:p>
            <a:r>
              <a:rPr lang="en-GB" dirty="0"/>
              <a:t>We will return to this topic.</a:t>
            </a:r>
          </a:p>
        </p:txBody>
      </p:sp>
    </p:spTree>
    <p:extLst>
      <p:ext uri="{BB962C8B-B14F-4D97-AF65-F5344CB8AC3E}">
        <p14:creationId xmlns:p14="http://schemas.microsoft.com/office/powerpoint/2010/main" val="379771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a:xfrm>
            <a:off x="407987" y="0"/>
            <a:ext cx="9946503" cy="3429000"/>
          </a:xfrm>
        </p:spPr>
        <p:txBody>
          <a:bodyPr/>
          <a:lstStyle/>
          <a:p>
            <a:r>
              <a:rPr lang="en-GB" sz="3200" dirty="0"/>
              <a:t>7FNCE040W</a:t>
            </a:r>
          </a:p>
          <a:p>
            <a:r>
              <a:rPr lang="en-GB" sz="3200" dirty="0"/>
              <a:t>Business Analytics</a:t>
            </a:r>
          </a:p>
          <a:p>
            <a:r>
              <a:rPr lang="en-GB" sz="3200" dirty="0"/>
              <a:t>WEEK 3 BITE  2  Simple &amp; Multiple Regression Models revisited</a:t>
            </a:r>
          </a:p>
          <a:p>
            <a:endParaRPr lang="en-GB" dirty="0"/>
          </a:p>
        </p:txBody>
      </p:sp>
    </p:spTree>
    <p:extLst>
      <p:ext uri="{BB962C8B-B14F-4D97-AF65-F5344CB8AC3E}">
        <p14:creationId xmlns:p14="http://schemas.microsoft.com/office/powerpoint/2010/main" val="409009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4C67-5669-4764-A614-4D627CF6F54A}"/>
              </a:ext>
            </a:extLst>
          </p:cNvPr>
          <p:cNvSpPr>
            <a:spLocks noGrp="1"/>
          </p:cNvSpPr>
          <p:nvPr>
            <p:ph type="title"/>
          </p:nvPr>
        </p:nvSpPr>
        <p:spPr/>
        <p:txBody>
          <a:bodyPr/>
          <a:lstStyle/>
          <a:p>
            <a:r>
              <a:rPr lang="en-GB" dirty="0"/>
              <a:t>Using SPSS to Build Models</a:t>
            </a:r>
          </a:p>
        </p:txBody>
      </p:sp>
      <p:sp>
        <p:nvSpPr>
          <p:cNvPr id="3" name="Content Placeholder 2">
            <a:extLst>
              <a:ext uri="{FF2B5EF4-FFF2-40B4-BE49-F238E27FC236}">
                <a16:creationId xmlns:a16="http://schemas.microsoft.com/office/drawing/2014/main" id="{3AC2AB28-3E26-4272-B6B9-532235D57EDF}"/>
              </a:ext>
            </a:extLst>
          </p:cNvPr>
          <p:cNvSpPr>
            <a:spLocks noGrp="1"/>
          </p:cNvSpPr>
          <p:nvPr>
            <p:ph idx="1"/>
          </p:nvPr>
        </p:nvSpPr>
        <p:spPr/>
        <p:txBody>
          <a:bodyPr/>
          <a:lstStyle/>
          <a:p>
            <a:r>
              <a:rPr lang="en-GB" dirty="0"/>
              <a:t>Recall the ‘Advertising’ Data from last week.</a:t>
            </a:r>
          </a:p>
          <a:p>
            <a:r>
              <a:rPr lang="en-GB" dirty="0"/>
              <a:t>As Business Consultants you are asked to suggest a Marketing Plan to increase sales for next year based on the data provided.</a:t>
            </a:r>
          </a:p>
          <a:p>
            <a:pPr marL="0" indent="0">
              <a:buNone/>
            </a:pPr>
            <a:endParaRPr lang="en-GB" dirty="0"/>
          </a:p>
          <a:p>
            <a:pPr lvl="1"/>
            <a:r>
              <a:rPr lang="en-GB" dirty="0"/>
              <a:t> You are provided with the  following variables : Sales (000’s units) ; Advertising Budgets In ($ 000’s ) for TV , radio &amp; newspaper media.</a:t>
            </a:r>
          </a:p>
          <a:p>
            <a:endParaRPr lang="en-GB" dirty="0"/>
          </a:p>
          <a:p>
            <a:r>
              <a:rPr lang="en-GB" dirty="0"/>
              <a:t>Use the data provided to build a model for prediction.</a:t>
            </a:r>
          </a:p>
          <a:p>
            <a:pPr marL="0" indent="0">
              <a:buNone/>
            </a:pPr>
            <a:endParaRPr lang="en-GB" dirty="0"/>
          </a:p>
          <a:p>
            <a:endParaRPr lang="en-GB" dirty="0"/>
          </a:p>
          <a:p>
            <a:pPr lvl="1"/>
            <a:endParaRPr lang="en-GB" dirty="0"/>
          </a:p>
          <a:p>
            <a:pPr lvl="1"/>
            <a:endParaRPr lang="en-GB" dirty="0"/>
          </a:p>
        </p:txBody>
      </p:sp>
    </p:spTree>
    <p:extLst>
      <p:ext uri="{BB962C8B-B14F-4D97-AF65-F5344CB8AC3E}">
        <p14:creationId xmlns:p14="http://schemas.microsoft.com/office/powerpoint/2010/main" val="13711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74A6-BE16-447F-B038-38928DE8EE32}"/>
              </a:ext>
            </a:extLst>
          </p:cNvPr>
          <p:cNvSpPr>
            <a:spLocks noGrp="1"/>
          </p:cNvSpPr>
          <p:nvPr>
            <p:ph type="title"/>
          </p:nvPr>
        </p:nvSpPr>
        <p:spPr/>
        <p:txBody>
          <a:bodyPr/>
          <a:lstStyle/>
          <a:p>
            <a:r>
              <a:rPr lang="en-GB" dirty="0"/>
              <a:t>Points to consider </a:t>
            </a:r>
          </a:p>
        </p:txBody>
      </p:sp>
      <p:sp>
        <p:nvSpPr>
          <p:cNvPr id="3" name="Content Placeholder 2">
            <a:extLst>
              <a:ext uri="{FF2B5EF4-FFF2-40B4-BE49-F238E27FC236}">
                <a16:creationId xmlns:a16="http://schemas.microsoft.com/office/drawing/2014/main" id="{F7EAB875-09BD-4F59-8A61-4F869AA447DC}"/>
              </a:ext>
            </a:extLst>
          </p:cNvPr>
          <p:cNvSpPr>
            <a:spLocks noGrp="1"/>
          </p:cNvSpPr>
          <p:nvPr>
            <p:ph idx="1"/>
          </p:nvPr>
        </p:nvSpPr>
        <p:spPr/>
        <p:txBody>
          <a:bodyPr>
            <a:normAutofit lnSpcReduction="10000"/>
          </a:bodyPr>
          <a:lstStyle/>
          <a:p>
            <a:pPr marL="514350" indent="-514350">
              <a:buFont typeface="+mj-lt"/>
              <a:buAutoNum type="arabicPeriod"/>
            </a:pPr>
            <a:r>
              <a:rPr lang="en-GB" dirty="0"/>
              <a:t>Is there a relationship between advertising budget and Sales?</a:t>
            </a:r>
          </a:p>
          <a:p>
            <a:pPr marL="514350" indent="-514350">
              <a:buFont typeface="+mj-lt"/>
              <a:buAutoNum type="arabicPeriod"/>
            </a:pPr>
            <a:r>
              <a:rPr lang="en-GB" dirty="0"/>
              <a:t>How </a:t>
            </a:r>
            <a:r>
              <a:rPr lang="en-GB" b="1" i="1" dirty="0"/>
              <a:t>strong</a:t>
            </a:r>
            <a:r>
              <a:rPr lang="en-GB" dirty="0"/>
              <a:t> is the relationship?</a:t>
            </a:r>
          </a:p>
          <a:p>
            <a:pPr marL="514350" indent="-514350">
              <a:buFont typeface="+mj-lt"/>
              <a:buAutoNum type="arabicPeriod"/>
            </a:pPr>
            <a:r>
              <a:rPr lang="en-GB" dirty="0"/>
              <a:t>Is the relationship </a:t>
            </a:r>
            <a:r>
              <a:rPr lang="en-GB" b="1" i="1" dirty="0"/>
              <a:t>linear</a:t>
            </a:r>
            <a:r>
              <a:rPr lang="en-GB" dirty="0"/>
              <a:t>?</a:t>
            </a:r>
          </a:p>
          <a:p>
            <a:pPr marL="514350" indent="-514350">
              <a:buFont typeface="+mj-lt"/>
              <a:buAutoNum type="arabicPeriod"/>
            </a:pPr>
            <a:r>
              <a:rPr lang="en-GB" b="1" i="1" dirty="0"/>
              <a:t>Which media contribute to the sales</a:t>
            </a:r>
            <a:r>
              <a:rPr lang="en-GB" dirty="0"/>
              <a:t>?</a:t>
            </a:r>
          </a:p>
          <a:p>
            <a:pPr marL="514350" indent="-514350">
              <a:buFont typeface="+mj-lt"/>
              <a:buAutoNum type="arabicPeriod"/>
            </a:pPr>
            <a:r>
              <a:rPr lang="en-GB" dirty="0"/>
              <a:t>How accurately can we estimate the </a:t>
            </a:r>
            <a:r>
              <a:rPr lang="en-GB" b="1" i="1" dirty="0"/>
              <a:t>effect of each medium on Sales?</a:t>
            </a:r>
          </a:p>
          <a:p>
            <a:pPr marL="514350" indent="-514350">
              <a:buFont typeface="+mj-lt"/>
              <a:buAutoNum type="arabicPeriod"/>
            </a:pPr>
            <a:r>
              <a:rPr lang="en-GB" dirty="0"/>
              <a:t>How accurately can we </a:t>
            </a:r>
            <a:r>
              <a:rPr lang="en-GB" b="1" i="1" dirty="0"/>
              <a:t>predict future sales</a:t>
            </a:r>
            <a:r>
              <a:rPr lang="en-GB" dirty="0"/>
              <a:t>?</a:t>
            </a:r>
          </a:p>
          <a:p>
            <a:pPr marL="514350" indent="-514350">
              <a:buFont typeface="+mj-lt"/>
              <a:buAutoNum type="arabicPeriod"/>
            </a:pPr>
            <a:r>
              <a:rPr lang="en-GB" dirty="0"/>
              <a:t>Is there any </a:t>
            </a:r>
            <a:r>
              <a:rPr lang="en-GB" b="1" i="1" dirty="0"/>
              <a:t>synergy</a:t>
            </a:r>
            <a:r>
              <a:rPr lang="en-GB" dirty="0"/>
              <a:t> among the advertising media? </a:t>
            </a:r>
          </a:p>
          <a:p>
            <a:pPr marL="0" indent="0">
              <a:buNone/>
            </a:pPr>
            <a:r>
              <a:rPr lang="en-GB" dirty="0"/>
              <a:t>	(In statistics this is called an </a:t>
            </a:r>
            <a:r>
              <a:rPr lang="en-GB" i="1" dirty="0"/>
              <a:t>interaction </a:t>
            </a:r>
            <a:r>
              <a:rPr lang="en-GB" dirty="0"/>
              <a:t>term).</a:t>
            </a:r>
          </a:p>
          <a:p>
            <a:endParaRPr lang="en-GB" dirty="0"/>
          </a:p>
        </p:txBody>
      </p:sp>
    </p:spTree>
    <p:extLst>
      <p:ext uri="{BB962C8B-B14F-4D97-AF65-F5344CB8AC3E}">
        <p14:creationId xmlns:p14="http://schemas.microsoft.com/office/powerpoint/2010/main" val="154180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676D-3EBD-4FCE-BBB8-B31C18349087}"/>
              </a:ext>
            </a:extLst>
          </p:cNvPr>
          <p:cNvSpPr>
            <a:spLocks noGrp="1"/>
          </p:cNvSpPr>
          <p:nvPr>
            <p:ph type="title"/>
          </p:nvPr>
        </p:nvSpPr>
        <p:spPr/>
        <p:txBody>
          <a:bodyPr/>
          <a:lstStyle/>
          <a:p>
            <a:r>
              <a:rPr lang="en-GB" dirty="0"/>
              <a:t>Todays session:- </a:t>
            </a:r>
          </a:p>
        </p:txBody>
      </p:sp>
      <p:sp>
        <p:nvSpPr>
          <p:cNvPr id="3" name="Content Placeholder 2">
            <a:extLst>
              <a:ext uri="{FF2B5EF4-FFF2-40B4-BE49-F238E27FC236}">
                <a16:creationId xmlns:a16="http://schemas.microsoft.com/office/drawing/2014/main" id="{16DF3152-55F5-44D8-A4CB-E201BCD71AF6}"/>
              </a:ext>
            </a:extLst>
          </p:cNvPr>
          <p:cNvSpPr>
            <a:spLocks noGrp="1"/>
          </p:cNvSpPr>
          <p:nvPr>
            <p:ph idx="1"/>
          </p:nvPr>
        </p:nvSpPr>
        <p:spPr/>
        <p:txBody>
          <a:bodyPr/>
          <a:lstStyle/>
          <a:p>
            <a:r>
              <a:rPr lang="en-GB" dirty="0"/>
              <a:t>1. Simple Regression Models ( consider points 1 to 4 )</a:t>
            </a:r>
          </a:p>
          <a:p>
            <a:pPr marL="0" indent="0">
              <a:buNone/>
            </a:pPr>
            <a:endParaRPr lang="en-GB" dirty="0"/>
          </a:p>
          <a:p>
            <a:r>
              <a:rPr lang="en-GB" dirty="0"/>
              <a:t>2. Multiple Regression Models ( consider point 4 to 7)</a:t>
            </a:r>
          </a:p>
          <a:p>
            <a:endParaRPr lang="en-GB" dirty="0"/>
          </a:p>
          <a:p>
            <a:r>
              <a:rPr lang="en-GB" dirty="0"/>
              <a:t> Advantages/Limitations and practical application </a:t>
            </a:r>
          </a:p>
        </p:txBody>
      </p:sp>
    </p:spTree>
    <p:extLst>
      <p:ext uri="{BB962C8B-B14F-4D97-AF65-F5344CB8AC3E}">
        <p14:creationId xmlns:p14="http://schemas.microsoft.com/office/powerpoint/2010/main" val="2453558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DBDE-4A85-4706-803C-1A96118E6B69}"/>
              </a:ext>
            </a:extLst>
          </p:cNvPr>
          <p:cNvSpPr>
            <a:spLocks noGrp="1"/>
          </p:cNvSpPr>
          <p:nvPr>
            <p:ph type="title"/>
          </p:nvPr>
        </p:nvSpPr>
        <p:spPr/>
        <p:txBody>
          <a:bodyPr/>
          <a:lstStyle/>
          <a:p>
            <a:r>
              <a:rPr lang="en-GB" dirty="0"/>
              <a:t>Simple Linear regression</a:t>
            </a:r>
          </a:p>
        </p:txBody>
      </p:sp>
      <p:sp>
        <p:nvSpPr>
          <p:cNvPr id="3" name="Content Placeholder 2">
            <a:extLst>
              <a:ext uri="{FF2B5EF4-FFF2-40B4-BE49-F238E27FC236}">
                <a16:creationId xmlns:a16="http://schemas.microsoft.com/office/drawing/2014/main" id="{44A92692-B7D5-41D9-9045-9500B734933B}"/>
              </a:ext>
            </a:extLst>
          </p:cNvPr>
          <p:cNvSpPr>
            <a:spLocks noGrp="1"/>
          </p:cNvSpPr>
          <p:nvPr>
            <p:ph idx="1"/>
          </p:nvPr>
        </p:nvSpPr>
        <p:spPr/>
        <p:txBody>
          <a:bodyPr/>
          <a:lstStyle/>
          <a:p>
            <a:r>
              <a:rPr lang="en-GB" dirty="0"/>
              <a:t>Using data from Advertising we will start the simple regression to determine the independent variable that influences sales the most.</a:t>
            </a:r>
          </a:p>
        </p:txBody>
      </p:sp>
    </p:spTree>
    <p:extLst>
      <p:ext uri="{BB962C8B-B14F-4D97-AF65-F5344CB8AC3E}">
        <p14:creationId xmlns:p14="http://schemas.microsoft.com/office/powerpoint/2010/main" val="79109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5125" y="980728"/>
            <a:ext cx="7406640" cy="2736304"/>
          </a:xfrm>
        </p:spPr>
        <p:txBody>
          <a:bodyPr>
            <a:normAutofit/>
          </a:bodyPr>
          <a:lstStyle/>
          <a:p>
            <a:r>
              <a:rPr lang="en-US" sz="3600" b="1" dirty="0">
                <a:solidFill>
                  <a:srgbClr val="7030A0"/>
                </a:solidFill>
                <a:effectLst>
                  <a:outerShdw blurRad="38100" dist="38100" dir="2700000" algn="tl">
                    <a:srgbClr val="000000">
                      <a:alpha val="43137"/>
                    </a:srgbClr>
                  </a:outerShdw>
                </a:effectLst>
              </a:rPr>
              <a:t>Introduction to Regression</a:t>
            </a:r>
            <a:br>
              <a:rPr lang="en-US" sz="3600" b="1" dirty="0">
                <a:solidFill>
                  <a:srgbClr val="7030A0"/>
                </a:solidFill>
                <a:effectLst>
                  <a:outerShdw blurRad="38100" dist="38100" dir="2700000" algn="tl">
                    <a:srgbClr val="000000">
                      <a:alpha val="43137"/>
                    </a:srgbClr>
                  </a:outerShdw>
                </a:effectLst>
              </a:rPr>
            </a:br>
            <a:endParaRPr lang="en-US" sz="3600" b="1" u="sng" dirty="0"/>
          </a:p>
        </p:txBody>
      </p:sp>
      <p:sp>
        <p:nvSpPr>
          <p:cNvPr id="3" name="Subtitle 2"/>
          <p:cNvSpPr>
            <a:spLocks noGrp="1"/>
          </p:cNvSpPr>
          <p:nvPr>
            <p:ph type="subTitle" idx="1"/>
          </p:nvPr>
        </p:nvSpPr>
        <p:spPr>
          <a:xfrm>
            <a:off x="2927648" y="3717032"/>
            <a:ext cx="7406640" cy="2016224"/>
          </a:xfrm>
        </p:spPr>
        <p:txBody>
          <a:bodyPr anchor="ctr"/>
          <a:lstStyle/>
          <a:p>
            <a:r>
              <a:rPr lang="en-US" dirty="0"/>
              <a:t>Ann Thapar</a:t>
            </a:r>
          </a:p>
        </p:txBody>
      </p:sp>
    </p:spTree>
    <p:extLst>
      <p:ext uri="{BB962C8B-B14F-4D97-AF65-F5344CB8AC3E}">
        <p14:creationId xmlns:p14="http://schemas.microsoft.com/office/powerpoint/2010/main" val="306404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Regression</a:t>
            </a:r>
          </a:p>
        </p:txBody>
      </p:sp>
      <p:pic>
        <p:nvPicPr>
          <p:cNvPr id="19458"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1419497" y="2046515"/>
            <a:ext cx="4085953" cy="3126376"/>
          </a:xfrm>
        </p:spPr>
      </p:pic>
      <p:graphicFrame>
        <p:nvGraphicFramePr>
          <p:cNvPr id="4" name="Content Placeholder 3"/>
          <p:cNvGraphicFramePr>
            <a:graphicFrameLocks noGrp="1"/>
          </p:cNvGraphicFramePr>
          <p:nvPr>
            <p:ph sz="half" idx="2"/>
          </p:nvPr>
        </p:nvGraphicFramePr>
        <p:xfrm>
          <a:off x="6153149" y="1410789"/>
          <a:ext cx="5385707" cy="47661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30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34" name="Rectangle 10"/>
          <p:cNvSpPr>
            <a:spLocks noGrp="1" noChangeArrowheads="1"/>
          </p:cNvSpPr>
          <p:nvPr>
            <p:ph type="title"/>
          </p:nvPr>
        </p:nvSpPr>
        <p:spPr/>
        <p:txBody>
          <a:bodyPr/>
          <a:lstStyle/>
          <a:p>
            <a:r>
              <a:rPr lang="en-US" altLang="en-US"/>
              <a:t>What is regression?</a:t>
            </a:r>
          </a:p>
        </p:txBody>
      </p:sp>
      <p:graphicFrame>
        <p:nvGraphicFramePr>
          <p:cNvPr id="5" name="Content Placeholder 4"/>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52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altLang="en-US"/>
              <a:t>Process for Simple Regression</a:t>
            </a:r>
            <a:endParaRPr lang="en-US" altLang="en-US" dirty="0"/>
          </a:p>
        </p:txBody>
      </p:sp>
      <p:pic>
        <p:nvPicPr>
          <p:cNvPr id="71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177073" y="1825625"/>
            <a:ext cx="5837855" cy="4351338"/>
          </a:xfrm>
        </p:spPr>
      </p:pic>
    </p:spTree>
    <p:extLst>
      <p:ext uri="{BB962C8B-B14F-4D97-AF65-F5344CB8AC3E}">
        <p14:creationId xmlns:p14="http://schemas.microsoft.com/office/powerpoint/2010/main" val="383519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7B2E8-ADB0-4BEA-AE79-832811F01F4E}"/>
              </a:ext>
            </a:extLst>
          </p:cNvPr>
          <p:cNvSpPr>
            <a:spLocks noGrp="1"/>
          </p:cNvSpPr>
          <p:nvPr>
            <p:ph idx="1"/>
          </p:nvPr>
        </p:nvSpPr>
        <p:spPr>
          <a:xfrm>
            <a:off x="838200" y="391886"/>
            <a:ext cx="10515600" cy="5785077"/>
          </a:xfrm>
        </p:spPr>
        <p:txBody>
          <a:bodyPr>
            <a:normAutofit lnSpcReduction="10000"/>
          </a:bodyPr>
          <a:lstStyle/>
          <a:p>
            <a:r>
              <a:rPr lang="en-GB" dirty="0"/>
              <a:t>Supervised versus unsupervised learning </a:t>
            </a:r>
          </a:p>
          <a:p>
            <a:r>
              <a:rPr lang="en-GB" dirty="0"/>
              <a:t>1. </a:t>
            </a:r>
            <a:r>
              <a:rPr lang="en-GB" b="1" i="1" dirty="0"/>
              <a:t>supervised learning </a:t>
            </a:r>
            <a:r>
              <a:rPr lang="en-GB" dirty="0"/>
              <a:t>for each observation of the predictor measurement x, There is an associated measurement y.  Aim is to accurately fit a model that ‘predicts’ for future observations (prediction) or for better understanding the relationship between the response and the predictor ’Inference’. </a:t>
            </a:r>
            <a:r>
              <a:rPr lang="en-GB" dirty="0" err="1"/>
              <a:t>E.g</a:t>
            </a:r>
            <a:r>
              <a:rPr lang="en-GB" dirty="0"/>
              <a:t> Linear regression , logistic etc</a:t>
            </a:r>
          </a:p>
          <a:p>
            <a:r>
              <a:rPr lang="en-GB" dirty="0"/>
              <a:t>2. </a:t>
            </a:r>
            <a:r>
              <a:rPr lang="en-GB" b="1" i="1" dirty="0"/>
              <a:t>Unsupervised learning</a:t>
            </a:r>
            <a:r>
              <a:rPr lang="en-GB" dirty="0"/>
              <a:t>. More challenging in which each observation I we have a vector measurement XI but no associated response y. not possible to fit a linear regression model or no response by variable to predict. </a:t>
            </a:r>
            <a:r>
              <a:rPr lang="en-GB" dirty="0" err="1"/>
              <a:t>i.e</a:t>
            </a:r>
            <a:r>
              <a:rPr lang="en-GB" dirty="0"/>
              <a:t> We lack a response variable that can supervise our analysis. E.g. Cluster analysis  aim is to see if based on variables x fall into ‘groups’ clusters.</a:t>
            </a:r>
          </a:p>
          <a:p>
            <a:r>
              <a:rPr lang="en-GB" dirty="0"/>
              <a:t>Note there are situations </a:t>
            </a:r>
            <a:r>
              <a:rPr lang="en-GB" b="1" i="1" dirty="0"/>
              <a:t>‘semi-supervised learning problems’</a:t>
            </a:r>
          </a:p>
        </p:txBody>
      </p:sp>
    </p:spTree>
    <p:extLst>
      <p:ext uri="{BB962C8B-B14F-4D97-AF65-F5344CB8AC3E}">
        <p14:creationId xmlns:p14="http://schemas.microsoft.com/office/powerpoint/2010/main" val="3462696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2" name="Rectangle 6"/>
          <p:cNvSpPr>
            <a:spLocks noGrp="1" noChangeArrowheads="1"/>
          </p:cNvSpPr>
          <p:nvPr>
            <p:ph type="title"/>
          </p:nvPr>
        </p:nvSpPr>
        <p:spPr/>
        <p:txBody>
          <a:bodyPr/>
          <a:lstStyle/>
          <a:p>
            <a:r>
              <a:rPr lang="en-US" altLang="en-US" dirty="0"/>
              <a:t>Let’s get started…</a:t>
            </a:r>
          </a:p>
        </p:txBody>
      </p:sp>
      <p:graphicFrame>
        <p:nvGraphicFramePr>
          <p:cNvPr id="3" name="Content Placeholder 2"/>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336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941400" y="643467"/>
            <a:ext cx="8408193" cy="744836"/>
          </a:xfrm>
        </p:spPr>
        <p:txBody>
          <a:bodyPr vert="horz" lIns="91440" tIns="45720" rIns="91440" bIns="45720" rtlCol="0" anchor="ctr">
            <a:normAutofit/>
          </a:bodyPr>
          <a:lstStyle/>
          <a:p>
            <a:pPr algn="ctr"/>
            <a:r>
              <a:rPr lang="en-US" altLang="en-US" sz="2800">
                <a:solidFill>
                  <a:schemeClr val="bg1"/>
                </a:solidFill>
              </a:rPr>
              <a:t>Example: Advertising Data</a:t>
            </a:r>
          </a:p>
        </p:txBody>
      </p:sp>
      <p:graphicFrame>
        <p:nvGraphicFramePr>
          <p:cNvPr id="5" name="Content Placeholder 4">
            <a:extLst>
              <a:ext uri="{FF2B5EF4-FFF2-40B4-BE49-F238E27FC236}">
                <a16:creationId xmlns:a16="http://schemas.microsoft.com/office/drawing/2014/main" id="{CA1E58CB-F168-45B7-8D45-E55993ECE903}"/>
              </a:ext>
            </a:extLst>
          </p:cNvPr>
          <p:cNvGraphicFramePr>
            <a:graphicFrameLocks noGrp="1"/>
          </p:cNvGraphicFramePr>
          <p:nvPr>
            <p:ph idx="1"/>
          </p:nvPr>
        </p:nvGraphicFramePr>
        <p:xfrm>
          <a:off x="2978331" y="1675227"/>
          <a:ext cx="4245934" cy="4394208"/>
        </p:xfrm>
        <a:graphic>
          <a:graphicData uri="http://schemas.openxmlformats.org/drawingml/2006/table">
            <a:tbl>
              <a:tblPr firstRow="1" bandRow="1">
                <a:tableStyleId>{5C22544A-7EE6-4342-B048-85BDC9FD1C3A}</a:tableStyleId>
              </a:tblPr>
              <a:tblGrid>
                <a:gridCol w="2122967">
                  <a:extLst>
                    <a:ext uri="{9D8B030D-6E8A-4147-A177-3AD203B41FA5}">
                      <a16:colId xmlns:a16="http://schemas.microsoft.com/office/drawing/2014/main" val="4046943334"/>
                    </a:ext>
                  </a:extLst>
                </a:gridCol>
                <a:gridCol w="2122967">
                  <a:extLst>
                    <a:ext uri="{9D8B030D-6E8A-4147-A177-3AD203B41FA5}">
                      <a16:colId xmlns:a16="http://schemas.microsoft.com/office/drawing/2014/main" val="561803010"/>
                    </a:ext>
                  </a:extLst>
                </a:gridCol>
              </a:tblGrid>
              <a:tr h="209248">
                <a:tc>
                  <a:txBody>
                    <a:bodyPr/>
                    <a:lstStyle/>
                    <a:p>
                      <a:pPr algn="ctr" fontAlgn="b"/>
                      <a:r>
                        <a:rPr lang="en-GB" sz="1100" u="none" strike="noStrike">
                          <a:effectLst/>
                        </a:rPr>
                        <a:t>Time period</a:t>
                      </a:r>
                      <a:endParaRPr lang="en-GB" sz="1100" b="1" i="0" u="none" strike="noStrike">
                        <a:solidFill>
                          <a:srgbClr val="000000"/>
                        </a:solidFill>
                        <a:effectLst/>
                        <a:latin typeface="Calibri" panose="020F0502020204030204" pitchFamily="34" charset="0"/>
                      </a:endParaRPr>
                    </a:p>
                  </a:txBody>
                  <a:tcPr marL="9325" marR="9325" marT="9325" marB="0" anchor="b"/>
                </a:tc>
                <a:tc>
                  <a:txBody>
                    <a:bodyPr/>
                    <a:lstStyle/>
                    <a:p>
                      <a:pPr algn="ctr" fontAlgn="b"/>
                      <a:r>
                        <a:rPr lang="en-GB" sz="1100" u="none" strike="noStrike">
                          <a:effectLst/>
                        </a:rPr>
                        <a:t>sales</a:t>
                      </a:r>
                      <a:endParaRPr lang="en-GB" sz="1100" b="1" i="0" u="none" strike="noStrike">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1616462119"/>
                  </a:ext>
                </a:extLst>
              </a:tr>
              <a:tr h="209248">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22.1</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1173450139"/>
                  </a:ext>
                </a:extLst>
              </a:tr>
              <a:tr h="209248">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10.4</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2898222983"/>
                  </a:ext>
                </a:extLst>
              </a:tr>
              <a:tr h="209248">
                <a:tc>
                  <a:txBody>
                    <a:bodyPr/>
                    <a:lstStyle/>
                    <a:p>
                      <a:pPr algn="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9.3</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2355753607"/>
                  </a:ext>
                </a:extLst>
              </a:tr>
              <a:tr h="209248">
                <a:tc>
                  <a:txBody>
                    <a:bodyPr/>
                    <a:lstStyle/>
                    <a:p>
                      <a:pPr algn="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18.5</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1648453875"/>
                  </a:ext>
                </a:extLst>
              </a:tr>
              <a:tr h="209248">
                <a:tc>
                  <a:txBody>
                    <a:bodyPr/>
                    <a:lstStyle/>
                    <a:p>
                      <a:pPr algn="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12.9</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2792969305"/>
                  </a:ext>
                </a:extLst>
              </a:tr>
              <a:tr h="209248">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7.2</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1982931999"/>
                  </a:ext>
                </a:extLst>
              </a:tr>
              <a:tr h="209248">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11.8</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413941529"/>
                  </a:ext>
                </a:extLst>
              </a:tr>
              <a:tr h="209248">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13.2</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3067877442"/>
                  </a:ext>
                </a:extLst>
              </a:tr>
              <a:tr h="209248">
                <a:tc>
                  <a:txBody>
                    <a:bodyPr/>
                    <a:lstStyle/>
                    <a:p>
                      <a:pPr algn="r" fontAlgn="b"/>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4.8</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3155195633"/>
                  </a:ext>
                </a:extLst>
              </a:tr>
              <a:tr h="209248">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10.6</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4044940529"/>
                  </a:ext>
                </a:extLst>
              </a:tr>
              <a:tr h="209248">
                <a:tc>
                  <a:txBody>
                    <a:bodyPr/>
                    <a:lstStyle/>
                    <a:p>
                      <a:pPr algn="r" fontAlgn="b"/>
                      <a:r>
                        <a:rPr lang="en-GB" sz="1100" u="none" strike="noStrike">
                          <a:effectLst/>
                        </a:rPr>
                        <a:t>11</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8.6</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269495147"/>
                  </a:ext>
                </a:extLst>
              </a:tr>
              <a:tr h="209248">
                <a:tc>
                  <a:txBody>
                    <a:bodyPr/>
                    <a:lstStyle/>
                    <a:p>
                      <a:pPr algn="r" fontAlgn="b"/>
                      <a:r>
                        <a:rPr lang="en-GB" sz="1100" u="none" strike="noStrike">
                          <a:effectLst/>
                        </a:rPr>
                        <a:t>12</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17.4</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93133163"/>
                  </a:ext>
                </a:extLst>
              </a:tr>
              <a:tr h="209248">
                <a:tc>
                  <a:txBody>
                    <a:bodyPr/>
                    <a:lstStyle/>
                    <a:p>
                      <a:pPr algn="r" fontAlgn="b"/>
                      <a:r>
                        <a:rPr lang="en-GB" sz="1100" u="none" strike="noStrike">
                          <a:effectLst/>
                        </a:rPr>
                        <a:t>13</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9.2</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782033617"/>
                  </a:ext>
                </a:extLst>
              </a:tr>
              <a:tr h="209248">
                <a:tc>
                  <a:txBody>
                    <a:bodyPr/>
                    <a:lstStyle/>
                    <a:p>
                      <a:pPr algn="r" fontAlgn="b"/>
                      <a:r>
                        <a:rPr lang="en-GB" sz="1100" u="none" strike="noStrike">
                          <a:effectLst/>
                        </a:rPr>
                        <a:t>14</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9.7</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1800773342"/>
                  </a:ext>
                </a:extLst>
              </a:tr>
              <a:tr h="209248">
                <a:tc>
                  <a:txBody>
                    <a:bodyPr/>
                    <a:lstStyle/>
                    <a:p>
                      <a:pPr algn="r" fontAlgn="b"/>
                      <a:r>
                        <a:rPr lang="en-GB" sz="1100" u="none" strike="noStrike">
                          <a:effectLst/>
                        </a:rPr>
                        <a:t>15</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19</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436574562"/>
                  </a:ext>
                </a:extLst>
              </a:tr>
              <a:tr h="209248">
                <a:tc>
                  <a:txBody>
                    <a:bodyPr/>
                    <a:lstStyle/>
                    <a:p>
                      <a:pPr algn="r" fontAlgn="b"/>
                      <a:r>
                        <a:rPr lang="en-GB" sz="1100" u="none" strike="noStrike">
                          <a:effectLst/>
                        </a:rPr>
                        <a:t>16</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22.4</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3717581527"/>
                  </a:ext>
                </a:extLst>
              </a:tr>
              <a:tr h="209248">
                <a:tc>
                  <a:txBody>
                    <a:bodyPr/>
                    <a:lstStyle/>
                    <a:p>
                      <a:pPr algn="r" fontAlgn="b"/>
                      <a:r>
                        <a:rPr lang="en-GB" sz="1100" u="none" strike="noStrike">
                          <a:effectLst/>
                        </a:rPr>
                        <a:t>17</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12.5</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1423545185"/>
                  </a:ext>
                </a:extLst>
              </a:tr>
              <a:tr h="209248">
                <a:tc>
                  <a:txBody>
                    <a:bodyPr/>
                    <a:lstStyle/>
                    <a:p>
                      <a:pPr algn="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3770967639"/>
                  </a:ext>
                </a:extLst>
              </a:tr>
              <a:tr h="209248">
                <a:tc>
                  <a:txBody>
                    <a:bodyPr/>
                    <a:lstStyle/>
                    <a:p>
                      <a:pPr algn="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3520571985"/>
                  </a:ext>
                </a:extLst>
              </a:tr>
              <a:tr h="209248">
                <a:tc>
                  <a:txBody>
                    <a:bodyPr/>
                    <a:lstStyle/>
                    <a:p>
                      <a:pPr algn="r" fontAlgn="b"/>
                      <a:r>
                        <a:rPr lang="en-GB" sz="1100" u="none" strike="noStrike">
                          <a:effectLst/>
                        </a:rPr>
                        <a:t>200</a:t>
                      </a:r>
                      <a:endParaRPr lang="en-GB" sz="1100" b="0" i="0" u="none" strike="noStrike">
                        <a:solidFill>
                          <a:srgbClr val="000000"/>
                        </a:solidFill>
                        <a:effectLst/>
                        <a:latin typeface="Calibri" panose="020F0502020204030204" pitchFamily="34" charset="0"/>
                      </a:endParaRPr>
                    </a:p>
                  </a:txBody>
                  <a:tcPr marL="9325" marR="9325" marT="9325" marB="0" anchor="b"/>
                </a:tc>
                <a:tc>
                  <a:txBody>
                    <a:bodyPr/>
                    <a:lstStyle/>
                    <a:p>
                      <a:pPr algn="r" fontAlgn="b"/>
                      <a:r>
                        <a:rPr lang="en-GB" sz="1100" u="none" strike="noStrike" dirty="0">
                          <a:effectLst/>
                        </a:rPr>
                        <a:t>13.4</a:t>
                      </a:r>
                      <a:endParaRPr lang="en-GB" sz="1100" b="0" i="0" u="none" strike="noStrike" dirty="0">
                        <a:solidFill>
                          <a:srgbClr val="000000"/>
                        </a:solidFill>
                        <a:effectLst/>
                        <a:latin typeface="Calibri" panose="020F0502020204030204" pitchFamily="34" charset="0"/>
                      </a:endParaRPr>
                    </a:p>
                  </a:txBody>
                  <a:tcPr marL="9325" marR="9325" marT="9325" marB="0" anchor="b"/>
                </a:tc>
                <a:extLst>
                  <a:ext uri="{0D108BD9-81ED-4DB2-BD59-A6C34878D82A}">
                    <a16:rowId xmlns:a16="http://schemas.microsoft.com/office/drawing/2014/main" val="2646198990"/>
                  </a:ext>
                </a:extLst>
              </a:tr>
            </a:tbl>
          </a:graphicData>
        </a:graphic>
      </p:graphicFrame>
    </p:spTree>
    <p:extLst>
      <p:ext uri="{BB962C8B-B14F-4D97-AF65-F5344CB8AC3E}">
        <p14:creationId xmlns:p14="http://schemas.microsoft.com/office/powerpoint/2010/main" val="2986514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2" name="Rectangle 6"/>
          <p:cNvSpPr>
            <a:spLocks noGrp="1" noChangeArrowheads="1"/>
          </p:cNvSpPr>
          <p:nvPr>
            <p:ph type="title"/>
          </p:nvPr>
        </p:nvSpPr>
        <p:spPr/>
        <p:txBody>
          <a:bodyPr/>
          <a:lstStyle/>
          <a:p>
            <a:r>
              <a:rPr lang="en-US" altLang="en-US"/>
              <a:t>Questions to Be Answered</a:t>
            </a:r>
          </a:p>
        </p:txBody>
      </p:sp>
      <p:graphicFrame>
        <p:nvGraphicFramePr>
          <p:cNvPr id="3" name="Content Placeholder 2"/>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2469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AFA2-C5F0-4C47-86A3-BA7240AE6FAD}"/>
              </a:ext>
            </a:extLst>
          </p:cNvPr>
          <p:cNvSpPr>
            <a:spLocks noGrp="1"/>
          </p:cNvSpPr>
          <p:nvPr>
            <p:ph type="title"/>
          </p:nvPr>
        </p:nvSpPr>
        <p:spPr>
          <a:xfrm>
            <a:off x="2152650" y="365127"/>
            <a:ext cx="7886700" cy="1325563"/>
          </a:xfrm>
        </p:spPr>
        <p:txBody>
          <a:bodyPr/>
          <a:lstStyle/>
          <a:p>
            <a:r>
              <a:rPr lang="en-GB"/>
              <a:t>Generate a correlation matrix to answer questions</a:t>
            </a:r>
            <a:endParaRPr lang="en-GB" dirty="0"/>
          </a:p>
        </p:txBody>
      </p:sp>
      <p:sp>
        <p:nvSpPr>
          <p:cNvPr id="3" name="Content Placeholder 2">
            <a:extLst>
              <a:ext uri="{FF2B5EF4-FFF2-40B4-BE49-F238E27FC236}">
                <a16:creationId xmlns:a16="http://schemas.microsoft.com/office/drawing/2014/main" id="{AEED52F6-25B9-46BC-B23E-B7C56A30C0B5}"/>
              </a:ext>
            </a:extLst>
          </p:cNvPr>
          <p:cNvSpPr>
            <a:spLocks noGrp="1"/>
          </p:cNvSpPr>
          <p:nvPr>
            <p:ph idx="1"/>
          </p:nvPr>
        </p:nvSpPr>
        <p:spPr>
          <a:xfrm>
            <a:off x="2152650" y="1825626"/>
            <a:ext cx="7886700" cy="1171327"/>
          </a:xfrm>
        </p:spPr>
        <p:txBody>
          <a:bodyPr>
            <a:normAutofit fontScale="55000" lnSpcReduction="20000"/>
          </a:bodyPr>
          <a:lstStyle/>
          <a:p>
            <a:pPr marL="514350" indent="-514350">
              <a:buFont typeface="+mj-lt"/>
              <a:buAutoNum type="arabicPeriod"/>
            </a:pPr>
            <a:r>
              <a:rPr lang="en-GB" dirty="0"/>
              <a:t>Is there a relationship between advertising budget and Sales?</a:t>
            </a:r>
          </a:p>
          <a:p>
            <a:pPr marL="514350" indent="-514350">
              <a:buFont typeface="+mj-lt"/>
              <a:buAutoNum type="arabicPeriod"/>
            </a:pPr>
            <a:r>
              <a:rPr lang="en-GB" dirty="0"/>
              <a:t>How </a:t>
            </a:r>
            <a:r>
              <a:rPr lang="en-GB" b="1" i="1" dirty="0"/>
              <a:t>strong</a:t>
            </a:r>
            <a:r>
              <a:rPr lang="en-GB" dirty="0"/>
              <a:t> is the relationship?</a:t>
            </a:r>
          </a:p>
          <a:p>
            <a:pPr marL="0" indent="0">
              <a:buNone/>
            </a:pPr>
            <a:r>
              <a:rPr lang="en-GB" dirty="0"/>
              <a:t>Analyse </a:t>
            </a:r>
            <a:r>
              <a:rPr lang="en-GB" dirty="0">
                <a:sym typeface="Wingdings" panose="05000000000000000000" pitchFamily="2" charset="2"/>
              </a:rPr>
              <a:t> correlate Bivariate  insert all variables to generate table.</a:t>
            </a:r>
          </a:p>
          <a:p>
            <a:pPr marL="0" indent="0">
              <a:buNone/>
            </a:pPr>
            <a:r>
              <a:rPr lang="en-GB" dirty="0"/>
              <a:t>   	</a:t>
            </a:r>
          </a:p>
          <a:p>
            <a:endParaRPr lang="en-GB" dirty="0"/>
          </a:p>
        </p:txBody>
      </p:sp>
      <p:pic>
        <p:nvPicPr>
          <p:cNvPr id="9" name="Picture 8">
            <a:extLst>
              <a:ext uri="{FF2B5EF4-FFF2-40B4-BE49-F238E27FC236}">
                <a16:creationId xmlns:a16="http://schemas.microsoft.com/office/drawing/2014/main" id="{7CF8085B-50D2-4D9A-95EF-E316E3135016}"/>
              </a:ext>
            </a:extLst>
          </p:cNvPr>
          <p:cNvPicPr/>
          <p:nvPr/>
        </p:nvPicPr>
        <p:blipFill rotWithShape="1">
          <a:blip r:embed="rId2" cstate="print">
            <a:extLst>
              <a:ext uri="{28A0092B-C50C-407E-A947-70E740481C1C}">
                <a14:useLocalDpi xmlns:a14="http://schemas.microsoft.com/office/drawing/2010/main" val="0"/>
              </a:ext>
            </a:extLst>
          </a:blip>
          <a:srcRect r="14137" b="5229"/>
          <a:stretch/>
        </p:blipFill>
        <p:spPr bwMode="auto">
          <a:xfrm>
            <a:off x="2002971" y="2852936"/>
            <a:ext cx="6277975" cy="3314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433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altLang="en-US" dirty="0"/>
              <a:t>What next?</a:t>
            </a:r>
          </a:p>
        </p:txBody>
      </p:sp>
      <p:sp>
        <p:nvSpPr>
          <p:cNvPr id="622596" name="Rectangle 4"/>
          <p:cNvSpPr>
            <a:spLocks noGrp="1" noChangeArrowheads="1"/>
          </p:cNvSpPr>
          <p:nvPr>
            <p:ph sz="half" idx="1"/>
          </p:nvPr>
        </p:nvSpPr>
        <p:spPr/>
        <p:txBody>
          <a:bodyPr>
            <a:normAutofit/>
          </a:bodyPr>
          <a:lstStyle/>
          <a:p>
            <a:r>
              <a:rPr lang="en-US" altLang="en-US" dirty="0"/>
              <a:t>Which column should we look at most closely?</a:t>
            </a:r>
          </a:p>
          <a:p>
            <a:pPr lvl="4"/>
            <a:endParaRPr lang="en-US" altLang="en-US" dirty="0"/>
          </a:p>
          <a:p>
            <a:r>
              <a:rPr lang="en-US" altLang="en-US" dirty="0"/>
              <a:t>Which variable has highest correlation with the dependent variable?</a:t>
            </a:r>
          </a:p>
          <a:p>
            <a:pPr lvl="4"/>
            <a:endParaRPr lang="en-US" altLang="en-US" dirty="0"/>
          </a:p>
          <a:p>
            <a:r>
              <a:rPr lang="en-US" altLang="en-US" dirty="0"/>
              <a:t>Why is this the best candidate for improving our prediction?</a:t>
            </a:r>
          </a:p>
        </p:txBody>
      </p:sp>
      <p:pic>
        <p:nvPicPr>
          <p:cNvPr id="7" name="Content Placeholder 6">
            <a:extLst>
              <a:ext uri="{FF2B5EF4-FFF2-40B4-BE49-F238E27FC236}">
                <a16:creationId xmlns:a16="http://schemas.microsoft.com/office/drawing/2014/main" id="{2F05C8C3-FE80-45DD-8CCD-0E4D18820947}"/>
              </a:ext>
            </a:extLst>
          </p:cNvPr>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164066" y="1988840"/>
            <a:ext cx="3886200" cy="3240360"/>
          </a:xfrm>
          <a:prstGeom prst="rect">
            <a:avLst/>
          </a:prstGeom>
          <a:noFill/>
          <a:ln>
            <a:noFill/>
          </a:ln>
        </p:spPr>
      </p:pic>
    </p:spTree>
    <p:extLst>
      <p:ext uri="{BB962C8B-B14F-4D97-AF65-F5344CB8AC3E}">
        <p14:creationId xmlns:p14="http://schemas.microsoft.com/office/powerpoint/2010/main" val="1284853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altLang="en-US" dirty="0"/>
              <a:t> Consider sales with TV advertising. </a:t>
            </a:r>
            <a:br>
              <a:rPr lang="en-US" altLang="en-US" dirty="0"/>
            </a:br>
            <a:r>
              <a:rPr lang="en-US" altLang="en-US" dirty="0"/>
              <a:t>Is this what we expected?</a:t>
            </a:r>
          </a:p>
        </p:txBody>
      </p:sp>
      <p:pic>
        <p:nvPicPr>
          <p:cNvPr id="5" name="Content Placeholder 4">
            <a:extLst>
              <a:ext uri="{FF2B5EF4-FFF2-40B4-BE49-F238E27FC236}">
                <a16:creationId xmlns:a16="http://schemas.microsoft.com/office/drawing/2014/main" id="{776BACE5-800C-4F11-BBB7-5D54815A1955}"/>
              </a:ext>
            </a:extLst>
          </p:cNvPr>
          <p:cNvPicPr>
            <a:picLocks noGrp="1" noChangeAspect="1"/>
          </p:cNvPicPr>
          <p:nvPr>
            <p:ph sz="half" idx="1"/>
          </p:nvPr>
        </p:nvPicPr>
        <p:blipFill>
          <a:blip r:embed="rId3"/>
          <a:stretch>
            <a:fillRect/>
          </a:stretch>
        </p:blipFill>
        <p:spPr>
          <a:xfrm>
            <a:off x="2152650" y="1690690"/>
            <a:ext cx="5743550" cy="3826543"/>
          </a:xfrm>
          <a:prstGeom prst="rect">
            <a:avLst/>
          </a:prstGeom>
        </p:spPr>
      </p:pic>
    </p:spTree>
    <p:extLst>
      <p:ext uri="{BB962C8B-B14F-4D97-AF65-F5344CB8AC3E}">
        <p14:creationId xmlns:p14="http://schemas.microsoft.com/office/powerpoint/2010/main" val="104128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Text Box 3"/>
          <p:cNvSpPr txBox="1">
            <a:spLocks noChangeArrowheads="1"/>
          </p:cNvSpPr>
          <p:nvPr/>
        </p:nvSpPr>
        <p:spPr bwMode="auto">
          <a:xfrm>
            <a:off x="4094794" y="1828801"/>
            <a:ext cx="6384070"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Arial Unicode MS" pitchFamily="34" charset="-128"/>
                <a:ea typeface="Arial Unicode MS" pitchFamily="34" charset="-128"/>
                <a:cs typeface="Arial Unicode MS" pitchFamily="34" charset="-128"/>
              </a:rPr>
              <a:t>Ŷ</a:t>
            </a:r>
            <a:r>
              <a:rPr lang="en-US" altLang="en-US" sz="2400" dirty="0"/>
              <a:t>= intercept + (slope)*X</a:t>
            </a:r>
          </a:p>
          <a:p>
            <a:pPr algn="ctr">
              <a:spcBef>
                <a:spcPct val="50000"/>
              </a:spcBef>
            </a:pPr>
            <a:r>
              <a:rPr lang="en-US" altLang="en-US" sz="2400" dirty="0">
                <a:latin typeface="Arial Unicode MS" pitchFamily="34" charset="-128"/>
                <a:ea typeface="Arial Unicode MS" pitchFamily="34" charset="-128"/>
                <a:cs typeface="Arial Unicode MS" pitchFamily="34" charset="-128"/>
              </a:rPr>
              <a:t>Ŷ</a:t>
            </a:r>
            <a:r>
              <a:rPr lang="en-US" altLang="en-US" sz="2400" dirty="0"/>
              <a:t>= b</a:t>
            </a:r>
            <a:r>
              <a:rPr lang="en-US" altLang="en-US" sz="2400" baseline="-25000" dirty="0"/>
              <a:t>0</a:t>
            </a:r>
            <a:r>
              <a:rPr lang="en-US" altLang="en-US" sz="2400" dirty="0"/>
              <a:t> + (b</a:t>
            </a:r>
            <a:r>
              <a:rPr lang="en-US" altLang="en-US" sz="2400" baseline="-25000" dirty="0"/>
              <a:t>1</a:t>
            </a:r>
            <a:r>
              <a:rPr lang="en-US" altLang="en-US" sz="2400" dirty="0"/>
              <a:t>)*X</a:t>
            </a:r>
          </a:p>
        </p:txBody>
      </p:sp>
      <p:sp>
        <p:nvSpPr>
          <p:cNvPr id="630788" name="Text Box 4"/>
          <p:cNvSpPr txBox="1">
            <a:spLocks noChangeArrowheads="1"/>
          </p:cNvSpPr>
          <p:nvPr/>
        </p:nvSpPr>
        <p:spPr bwMode="auto">
          <a:xfrm>
            <a:off x="2122008" y="5029200"/>
            <a:ext cx="16949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altLang="en-US" sz="2000" dirty="0"/>
              <a:t>Intercept = b</a:t>
            </a:r>
            <a:r>
              <a:rPr lang="en-US" altLang="en-US" sz="2000" baseline="-25000" dirty="0"/>
              <a:t>0</a:t>
            </a:r>
            <a:endParaRPr lang="en-US" altLang="en-US" sz="2000" b="1" baseline="-25000" dirty="0">
              <a:solidFill>
                <a:schemeClr val="accent1"/>
              </a:solidFill>
            </a:endParaRPr>
          </a:p>
        </p:txBody>
      </p:sp>
      <p:sp>
        <p:nvSpPr>
          <p:cNvPr id="630789" name="Line 5"/>
          <p:cNvSpPr>
            <a:spLocks noChangeShapeType="1"/>
          </p:cNvSpPr>
          <p:nvPr/>
        </p:nvSpPr>
        <p:spPr bwMode="auto">
          <a:xfrm flipV="1">
            <a:off x="3863752" y="2446338"/>
            <a:ext cx="0" cy="3594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0" name="Rectangle 6"/>
          <p:cNvSpPr>
            <a:spLocks noChangeArrowheads="1"/>
          </p:cNvSpPr>
          <p:nvPr/>
        </p:nvSpPr>
        <p:spPr bwMode="auto">
          <a:xfrm>
            <a:off x="2927648" y="2057400"/>
            <a:ext cx="796094" cy="8284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400" dirty="0"/>
              <a:t>Sales</a:t>
            </a:r>
          </a:p>
        </p:txBody>
      </p:sp>
      <p:sp>
        <p:nvSpPr>
          <p:cNvPr id="630791" name="Rectangle 7"/>
          <p:cNvSpPr>
            <a:spLocks noChangeArrowheads="1"/>
          </p:cNvSpPr>
          <p:nvPr/>
        </p:nvSpPr>
        <p:spPr bwMode="auto">
          <a:xfrm>
            <a:off x="9170760" y="6096000"/>
            <a:ext cx="1363716" cy="8284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400" dirty="0"/>
              <a:t>Prev. Adv.</a:t>
            </a:r>
          </a:p>
        </p:txBody>
      </p:sp>
      <p:sp>
        <p:nvSpPr>
          <p:cNvPr id="630792" name="Line 8"/>
          <p:cNvSpPr>
            <a:spLocks noChangeShapeType="1"/>
          </p:cNvSpPr>
          <p:nvPr/>
        </p:nvSpPr>
        <p:spPr bwMode="auto">
          <a:xfrm flipH="1">
            <a:off x="3797811" y="6034088"/>
            <a:ext cx="639689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3" name="Line 9"/>
          <p:cNvSpPr>
            <a:spLocks noChangeShapeType="1"/>
          </p:cNvSpPr>
          <p:nvPr/>
        </p:nvSpPr>
        <p:spPr bwMode="auto">
          <a:xfrm flipV="1">
            <a:off x="3830876" y="2808288"/>
            <a:ext cx="6255876" cy="2489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30805" name="Group 21"/>
          <p:cNvGrpSpPr>
            <a:grpSpLocks/>
          </p:cNvGrpSpPr>
          <p:nvPr/>
        </p:nvGrpSpPr>
        <p:grpSpPr bwMode="auto">
          <a:xfrm>
            <a:off x="6650952" y="3621089"/>
            <a:ext cx="1922913" cy="2751137"/>
            <a:chOff x="2736" y="2281"/>
            <a:chExt cx="1200" cy="1733"/>
          </a:xfrm>
        </p:grpSpPr>
        <p:sp>
          <p:nvSpPr>
            <p:cNvPr id="630794" name="Line 10"/>
            <p:cNvSpPr>
              <a:spLocks noChangeShapeType="1"/>
            </p:cNvSpPr>
            <p:nvPr/>
          </p:nvSpPr>
          <p:spPr bwMode="auto">
            <a:xfrm flipV="1">
              <a:off x="3604" y="2281"/>
              <a:ext cx="0" cy="267"/>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6" name="Line 12"/>
            <p:cNvSpPr>
              <a:spLocks noChangeShapeType="1"/>
            </p:cNvSpPr>
            <p:nvPr/>
          </p:nvSpPr>
          <p:spPr bwMode="auto">
            <a:xfrm>
              <a:off x="3026" y="2536"/>
              <a:ext cx="57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7" name="Line 13"/>
            <p:cNvSpPr>
              <a:spLocks noChangeShapeType="1"/>
            </p:cNvSpPr>
            <p:nvPr/>
          </p:nvSpPr>
          <p:spPr bwMode="auto">
            <a:xfrm>
              <a:off x="3024" y="2544"/>
              <a:ext cx="0" cy="1248"/>
            </a:xfrm>
            <a:prstGeom prst="line">
              <a:avLst/>
            </a:prstGeom>
            <a:noFill/>
            <a:ln w="28575">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0798" name="Line 14"/>
            <p:cNvSpPr>
              <a:spLocks noChangeShapeType="1"/>
            </p:cNvSpPr>
            <p:nvPr/>
          </p:nvSpPr>
          <p:spPr bwMode="auto">
            <a:xfrm>
              <a:off x="3600" y="2544"/>
              <a:ext cx="0" cy="1248"/>
            </a:xfrm>
            <a:prstGeom prst="line">
              <a:avLst/>
            </a:prstGeom>
            <a:noFill/>
            <a:ln w="28575">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0799" name="Text Box 15"/>
            <p:cNvSpPr txBox="1">
              <a:spLocks noChangeArrowheads="1"/>
            </p:cNvSpPr>
            <p:nvPr/>
          </p:nvSpPr>
          <p:spPr bwMode="auto">
            <a:xfrm>
              <a:off x="2736" y="3840"/>
              <a:ext cx="1200"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dirty="0"/>
                <a:t>1 Unit of Prev. Adv. (£1,000)</a:t>
              </a:r>
            </a:p>
          </p:txBody>
        </p:sp>
      </p:grpSp>
      <p:grpSp>
        <p:nvGrpSpPr>
          <p:cNvPr id="630804" name="Group 20"/>
          <p:cNvGrpSpPr>
            <a:grpSpLocks/>
          </p:cNvGrpSpPr>
          <p:nvPr/>
        </p:nvGrpSpPr>
        <p:grpSpPr bwMode="auto">
          <a:xfrm>
            <a:off x="8095677" y="3581401"/>
            <a:ext cx="2253013" cy="396875"/>
            <a:chOff x="4032" y="1584"/>
            <a:chExt cx="1406" cy="250"/>
          </a:xfrm>
        </p:grpSpPr>
        <p:sp>
          <p:nvSpPr>
            <p:cNvPr id="630795" name="Text Box 11"/>
            <p:cNvSpPr txBox="1">
              <a:spLocks noChangeArrowheads="1"/>
            </p:cNvSpPr>
            <p:nvPr/>
          </p:nvSpPr>
          <p:spPr bwMode="auto">
            <a:xfrm>
              <a:off x="4032" y="1584"/>
              <a:ext cx="140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Slope = b</a:t>
              </a:r>
              <a:r>
                <a:rPr lang="en-US" altLang="en-US" sz="2000" baseline="-25000" dirty="0"/>
                <a:t>1</a:t>
              </a:r>
              <a:endParaRPr lang="en-US" altLang="en-US" sz="2000" b="1" baseline="-25000" dirty="0">
                <a:solidFill>
                  <a:schemeClr val="accent1"/>
                </a:solidFill>
              </a:endParaRPr>
            </a:p>
          </p:txBody>
        </p:sp>
        <p:sp>
          <p:nvSpPr>
            <p:cNvPr id="630800" name="AutoShape 16"/>
            <p:cNvSpPr>
              <a:spLocks/>
            </p:cNvSpPr>
            <p:nvPr/>
          </p:nvSpPr>
          <p:spPr bwMode="auto">
            <a:xfrm>
              <a:off x="4032" y="1632"/>
              <a:ext cx="48" cy="192"/>
            </a:xfrm>
            <a:prstGeom prst="rightBrace">
              <a:avLst>
                <a:gd name="adj1" fmla="val 33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30802" name="Rectangle 18"/>
          <p:cNvSpPr>
            <a:spLocks noGrp="1" noChangeArrowheads="1"/>
          </p:cNvSpPr>
          <p:nvPr>
            <p:ph type="title"/>
          </p:nvPr>
        </p:nvSpPr>
        <p:spPr/>
        <p:txBody>
          <a:bodyPr>
            <a:normAutofit/>
          </a:bodyPr>
          <a:lstStyle/>
          <a:p>
            <a:r>
              <a:rPr lang="en-US" altLang="en-US" dirty="0"/>
              <a:t>Graphical Form</a:t>
            </a:r>
          </a:p>
        </p:txBody>
      </p:sp>
    </p:spTree>
    <p:extLst>
      <p:ext uri="{BB962C8B-B14F-4D97-AF65-F5344CB8AC3E}">
        <p14:creationId xmlns:p14="http://schemas.microsoft.com/office/powerpoint/2010/main" val="74211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normAutofit/>
          </a:bodyPr>
          <a:lstStyle/>
          <a:p>
            <a:r>
              <a:rPr lang="en-US" altLang="en-US"/>
              <a:t>Slope &amp; Intercept Equations</a:t>
            </a:r>
            <a:endParaRPr lang="en-US" altLang="en-US" dirty="0"/>
          </a:p>
        </p:txBody>
      </p:sp>
      <p:graphicFrame>
        <p:nvGraphicFramePr>
          <p:cNvPr id="624643" name="Object 3"/>
          <p:cNvGraphicFramePr>
            <a:graphicFrameLocks noGrp="1" noChangeAspect="1"/>
          </p:cNvGraphicFramePr>
          <p:nvPr>
            <p:ph sz="half" idx="1"/>
          </p:nvPr>
        </p:nvGraphicFramePr>
        <p:xfrm>
          <a:off x="2566989" y="1916113"/>
          <a:ext cx="3279775" cy="2087562"/>
        </p:xfrm>
        <a:graphic>
          <a:graphicData uri="http://schemas.openxmlformats.org/presentationml/2006/ole">
            <mc:AlternateContent xmlns:mc="http://schemas.openxmlformats.org/markup-compatibility/2006">
              <mc:Choice xmlns:v="urn:schemas-microsoft-com:vml" Requires="v">
                <p:oleObj name="Equation" r:id="rId3" imgW="1396800" imgH="888840" progId="Equation.3">
                  <p:embed/>
                </p:oleObj>
              </mc:Choice>
              <mc:Fallback>
                <p:oleObj name="Equation" r:id="rId3" imgW="1396800" imgH="888840" progId="Equation.3">
                  <p:embed/>
                  <p:pic>
                    <p:nvPicPr>
                      <p:cNvPr id="6246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1916113"/>
                        <a:ext cx="3279775" cy="20875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24644" name="Rectangle 4"/>
              <p:cNvSpPr>
                <a:spLocks noGrp="1" noChangeArrowheads="1"/>
              </p:cNvSpPr>
              <p:nvPr>
                <p:ph sz="half" idx="2"/>
              </p:nvPr>
            </p:nvSpPr>
            <p:spPr>
              <a:xfrm>
                <a:off x="6456040" y="1916832"/>
                <a:ext cx="3886200" cy="3384376"/>
              </a:xfrm>
            </p:spPr>
            <p:txBody>
              <a:bodyPr>
                <a:normAutofit fontScale="85000" lnSpcReduction="10000"/>
              </a:bodyPr>
              <a:lstStyle/>
              <a:p>
                <a:r>
                  <a:rPr lang="en-US" altLang="en-US" dirty="0"/>
                  <a:t>Where</a:t>
                </a:r>
              </a:p>
              <a:p>
                <a:pPr lvl="1"/>
                <a:r>
                  <a:rPr lang="en-US" altLang="en-US" i="1" dirty="0"/>
                  <a:t>x</a:t>
                </a:r>
                <a:r>
                  <a:rPr lang="en-US" altLang="en-US" i="1" baseline="-25000" dirty="0"/>
                  <a:t>i</a:t>
                </a:r>
                <a:r>
                  <a:rPr lang="en-US" altLang="en-US" dirty="0"/>
                  <a:t> = value of the independent variable for </a:t>
                </a:r>
                <a:r>
                  <a:rPr lang="en-US" altLang="en-US" dirty="0" err="1"/>
                  <a:t>ith</a:t>
                </a:r>
                <a:r>
                  <a:rPr lang="en-US" altLang="en-US" dirty="0"/>
                  <a:t> observation</a:t>
                </a:r>
              </a:p>
              <a:p>
                <a:pPr lvl="1"/>
                <a:r>
                  <a:rPr lang="en-US" altLang="en-US" i="1" dirty="0" err="1"/>
                  <a:t>y</a:t>
                </a:r>
                <a:r>
                  <a:rPr lang="en-US" altLang="en-US" i="1" baseline="-25000" dirty="0" err="1"/>
                  <a:t>i</a:t>
                </a:r>
                <a:r>
                  <a:rPr lang="en-US" altLang="en-US" i="1" dirty="0"/>
                  <a:t> </a:t>
                </a:r>
                <a:r>
                  <a:rPr lang="en-US" altLang="en-US" dirty="0"/>
                  <a:t>= value of the dependent variable for </a:t>
                </a:r>
                <a:r>
                  <a:rPr lang="en-US" altLang="en-US" dirty="0" err="1"/>
                  <a:t>ith</a:t>
                </a:r>
                <a:r>
                  <a:rPr lang="en-US" altLang="en-US" dirty="0"/>
                  <a:t> observation</a:t>
                </a:r>
              </a:p>
              <a:p>
                <a:pPr lvl="1"/>
                <a14:m>
                  <m:oMath xmlns:m="http://schemas.openxmlformats.org/officeDocument/2006/math">
                    <m:acc>
                      <m:accPr>
                        <m:chr m:val="̅"/>
                        <m:ctrlPr>
                          <a:rPr lang="en-US" altLang="en-US" i="1" smtClean="0">
                            <a:latin typeface="Cambria Math" panose="02040503050406030204" pitchFamily="18" charset="0"/>
                          </a:rPr>
                        </m:ctrlPr>
                      </m:accPr>
                      <m:e>
                        <m:r>
                          <a:rPr lang="en-GB" altLang="en-US" b="0" i="1" smtClean="0">
                            <a:latin typeface="Cambria Math"/>
                          </a:rPr>
                          <m:t>𝑥</m:t>
                        </m:r>
                      </m:e>
                    </m:acc>
                  </m:oMath>
                </a14:m>
                <a:r>
                  <a:rPr lang="en-US" altLang="en-US" dirty="0"/>
                  <a:t> = mean value for the independent variable</a:t>
                </a:r>
              </a:p>
              <a:p>
                <a:pPr lvl="1"/>
                <a14:m>
                  <m:oMath xmlns:m="http://schemas.openxmlformats.org/officeDocument/2006/math">
                    <m:acc>
                      <m:accPr>
                        <m:chr m:val="̅"/>
                        <m:ctrlPr>
                          <a:rPr lang="en-US" altLang="en-US" i="1" smtClean="0">
                            <a:latin typeface="Cambria Math" panose="02040503050406030204" pitchFamily="18" charset="0"/>
                          </a:rPr>
                        </m:ctrlPr>
                      </m:accPr>
                      <m:e>
                        <m:r>
                          <a:rPr lang="en-GB" altLang="en-US" b="0" i="1" smtClean="0">
                            <a:latin typeface="Cambria Math"/>
                          </a:rPr>
                          <m:t>𝑦</m:t>
                        </m:r>
                        <m:r>
                          <a:rPr lang="en-GB" altLang="en-US" b="0" i="1" smtClean="0">
                            <a:latin typeface="Cambria Math"/>
                          </a:rPr>
                          <m:t> </m:t>
                        </m:r>
                      </m:e>
                    </m:acc>
                  </m:oMath>
                </a14:m>
                <a:r>
                  <a:rPr lang="en-US" altLang="en-US" dirty="0"/>
                  <a:t>= mean value for the dependent variable</a:t>
                </a:r>
              </a:p>
              <a:p>
                <a:pPr lvl="1"/>
                <a:r>
                  <a:rPr lang="en-US" altLang="en-US" i="1" dirty="0"/>
                  <a:t>n</a:t>
                </a:r>
                <a:r>
                  <a:rPr lang="en-US" altLang="en-US" dirty="0"/>
                  <a:t> = number of observations</a:t>
                </a:r>
              </a:p>
            </p:txBody>
          </p:sp>
        </mc:Choice>
        <mc:Fallback xmlns="">
          <p:sp>
            <p:nvSpPr>
              <p:cNvPr id="624644" name="Rectangle 4"/>
              <p:cNvSpPr>
                <a:spLocks noGrp="1" noRot="1" noChangeAspect="1" noMove="1" noResize="1" noEditPoints="1" noAdjustHandles="1" noChangeArrowheads="1" noChangeShapeType="1" noTextEdit="1"/>
              </p:cNvSpPr>
              <p:nvPr>
                <p:ph sz="half" idx="2"/>
              </p:nvPr>
            </p:nvSpPr>
            <p:spPr>
              <a:xfrm>
                <a:off x="6456040" y="1916832"/>
                <a:ext cx="3886200" cy="3384376"/>
              </a:xfrm>
              <a:blipFill>
                <a:blip r:embed="rId6"/>
                <a:stretch>
                  <a:fillRect l="-2038" t="-3417" r="-2508"/>
                </a:stretch>
              </a:blipFill>
            </p:spPr>
            <p:txBody>
              <a:bodyPr/>
              <a:lstStyle/>
              <a:p>
                <a:r>
                  <a:rPr lang="en-GB">
                    <a:noFill/>
                  </a:rPr>
                  <a:t> </a:t>
                </a:r>
              </a:p>
            </p:txBody>
          </p:sp>
        </mc:Fallback>
      </mc:AlternateContent>
    </p:spTree>
    <p:extLst>
      <p:ext uri="{BB962C8B-B14F-4D97-AF65-F5344CB8AC3E}">
        <p14:creationId xmlns:p14="http://schemas.microsoft.com/office/powerpoint/2010/main" val="181281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0EDF-D67E-4379-ABC3-1AFA19BA500D}"/>
              </a:ext>
            </a:extLst>
          </p:cNvPr>
          <p:cNvSpPr>
            <a:spLocks noGrp="1"/>
          </p:cNvSpPr>
          <p:nvPr>
            <p:ph type="title"/>
          </p:nvPr>
        </p:nvSpPr>
        <p:spPr/>
        <p:txBody>
          <a:bodyPr/>
          <a:lstStyle/>
          <a:p>
            <a:r>
              <a:rPr lang="en-GB" dirty="0"/>
              <a:t>Linear model of sales vs TV ads</a:t>
            </a:r>
          </a:p>
        </p:txBody>
      </p:sp>
      <p:pic>
        <p:nvPicPr>
          <p:cNvPr id="4" name="Content Placeholder 3">
            <a:extLst>
              <a:ext uri="{FF2B5EF4-FFF2-40B4-BE49-F238E27FC236}">
                <a16:creationId xmlns:a16="http://schemas.microsoft.com/office/drawing/2014/main" id="{0C723FCF-6F9A-4A3E-9D33-93CD4227EE5B}"/>
              </a:ext>
            </a:extLst>
          </p:cNvPr>
          <p:cNvPicPr>
            <a:picLocks noGrp="1" noChangeAspect="1"/>
          </p:cNvPicPr>
          <p:nvPr>
            <p:ph idx="1"/>
          </p:nvPr>
        </p:nvPicPr>
        <p:blipFill rotWithShape="1">
          <a:blip r:embed="rId2"/>
          <a:srcRect l="33094" t="25997" r="39928" b="22154"/>
          <a:stretch/>
        </p:blipFill>
        <p:spPr>
          <a:xfrm>
            <a:off x="1497874" y="1965532"/>
            <a:ext cx="8203475" cy="4409142"/>
          </a:xfrm>
          <a:prstGeom prst="rect">
            <a:avLst/>
          </a:prstGeom>
        </p:spPr>
      </p:pic>
    </p:spTree>
    <p:extLst>
      <p:ext uri="{BB962C8B-B14F-4D97-AF65-F5344CB8AC3E}">
        <p14:creationId xmlns:p14="http://schemas.microsoft.com/office/powerpoint/2010/main" val="2751497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Text Box 3"/>
          <p:cNvSpPr txBox="1">
            <a:spLocks noChangeArrowheads="1"/>
          </p:cNvSpPr>
          <p:nvPr/>
        </p:nvSpPr>
        <p:spPr bwMode="auto">
          <a:xfrm>
            <a:off x="4094794" y="1828800"/>
            <a:ext cx="638407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Arial Unicode MS" pitchFamily="34" charset="-128"/>
                <a:ea typeface="Arial Unicode MS" pitchFamily="34" charset="-128"/>
                <a:cs typeface="Arial Unicode MS" pitchFamily="34" charset="-128"/>
              </a:rPr>
              <a:t>Ŷ</a:t>
            </a:r>
            <a:r>
              <a:rPr lang="en-US" altLang="en-US" sz="2400" dirty="0"/>
              <a:t>= intercept + (slope)*x</a:t>
            </a:r>
          </a:p>
        </p:txBody>
      </p:sp>
      <p:sp>
        <p:nvSpPr>
          <p:cNvPr id="630788" name="Text Box 4"/>
          <p:cNvSpPr txBox="1">
            <a:spLocks noChangeArrowheads="1"/>
          </p:cNvSpPr>
          <p:nvPr/>
        </p:nvSpPr>
        <p:spPr bwMode="auto">
          <a:xfrm>
            <a:off x="2306490" y="4876800"/>
            <a:ext cx="15240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000" dirty="0"/>
              <a:t>Intercept = </a:t>
            </a:r>
            <a:r>
              <a:rPr lang="en-US" altLang="en-US" sz="2000" b="1" dirty="0">
                <a:solidFill>
                  <a:schemeClr val="accent1"/>
                </a:solidFill>
              </a:rPr>
              <a:t>7.033</a:t>
            </a:r>
          </a:p>
        </p:txBody>
      </p:sp>
      <p:sp>
        <p:nvSpPr>
          <p:cNvPr id="630789" name="Line 5"/>
          <p:cNvSpPr>
            <a:spLocks noChangeShapeType="1"/>
          </p:cNvSpPr>
          <p:nvPr/>
        </p:nvSpPr>
        <p:spPr bwMode="auto">
          <a:xfrm flipV="1">
            <a:off x="3863752" y="2446338"/>
            <a:ext cx="0" cy="3594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0" name="Rectangle 6"/>
          <p:cNvSpPr>
            <a:spLocks noChangeArrowheads="1"/>
          </p:cNvSpPr>
          <p:nvPr/>
        </p:nvSpPr>
        <p:spPr bwMode="auto">
          <a:xfrm>
            <a:off x="2567614" y="2057400"/>
            <a:ext cx="1156129"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400" dirty="0"/>
              <a:t>Sales</a:t>
            </a:r>
          </a:p>
        </p:txBody>
      </p:sp>
      <p:sp>
        <p:nvSpPr>
          <p:cNvPr id="630792" name="Line 8"/>
          <p:cNvSpPr>
            <a:spLocks noChangeShapeType="1"/>
          </p:cNvSpPr>
          <p:nvPr/>
        </p:nvSpPr>
        <p:spPr bwMode="auto">
          <a:xfrm flipH="1">
            <a:off x="3797811" y="6034088"/>
            <a:ext cx="639689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3" name="Line 9"/>
          <p:cNvSpPr>
            <a:spLocks noChangeShapeType="1"/>
          </p:cNvSpPr>
          <p:nvPr/>
        </p:nvSpPr>
        <p:spPr bwMode="auto">
          <a:xfrm flipV="1">
            <a:off x="3830876" y="2808288"/>
            <a:ext cx="6255876" cy="2489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30805" name="Group 21"/>
          <p:cNvGrpSpPr>
            <a:grpSpLocks/>
          </p:cNvGrpSpPr>
          <p:nvPr/>
        </p:nvGrpSpPr>
        <p:grpSpPr bwMode="auto">
          <a:xfrm>
            <a:off x="6650952" y="3621089"/>
            <a:ext cx="1922913" cy="2751137"/>
            <a:chOff x="2736" y="2281"/>
            <a:chExt cx="1200" cy="1733"/>
          </a:xfrm>
        </p:grpSpPr>
        <p:sp>
          <p:nvSpPr>
            <p:cNvPr id="630794" name="Line 10"/>
            <p:cNvSpPr>
              <a:spLocks noChangeShapeType="1"/>
            </p:cNvSpPr>
            <p:nvPr/>
          </p:nvSpPr>
          <p:spPr bwMode="auto">
            <a:xfrm flipV="1">
              <a:off x="3604" y="2281"/>
              <a:ext cx="0" cy="267"/>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6" name="Line 12"/>
            <p:cNvSpPr>
              <a:spLocks noChangeShapeType="1"/>
            </p:cNvSpPr>
            <p:nvPr/>
          </p:nvSpPr>
          <p:spPr bwMode="auto">
            <a:xfrm>
              <a:off x="3026" y="2536"/>
              <a:ext cx="578"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0797" name="Line 13"/>
            <p:cNvSpPr>
              <a:spLocks noChangeShapeType="1"/>
            </p:cNvSpPr>
            <p:nvPr/>
          </p:nvSpPr>
          <p:spPr bwMode="auto">
            <a:xfrm>
              <a:off x="3024" y="2544"/>
              <a:ext cx="0" cy="1248"/>
            </a:xfrm>
            <a:prstGeom prst="line">
              <a:avLst/>
            </a:prstGeom>
            <a:noFill/>
            <a:ln w="28575">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0798" name="Line 14"/>
            <p:cNvSpPr>
              <a:spLocks noChangeShapeType="1"/>
            </p:cNvSpPr>
            <p:nvPr/>
          </p:nvSpPr>
          <p:spPr bwMode="auto">
            <a:xfrm>
              <a:off x="3600" y="2544"/>
              <a:ext cx="0" cy="1248"/>
            </a:xfrm>
            <a:prstGeom prst="line">
              <a:avLst/>
            </a:prstGeom>
            <a:noFill/>
            <a:ln w="28575">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0799" name="Text Box 15"/>
            <p:cNvSpPr txBox="1">
              <a:spLocks noChangeArrowheads="1"/>
            </p:cNvSpPr>
            <p:nvPr/>
          </p:nvSpPr>
          <p:spPr bwMode="auto">
            <a:xfrm>
              <a:off x="2736" y="3840"/>
              <a:ext cx="1200"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200" dirty="0"/>
                <a:t>1 Unit of TV. Adv. (£1,000)</a:t>
              </a:r>
            </a:p>
          </p:txBody>
        </p:sp>
      </p:grpSp>
      <p:grpSp>
        <p:nvGrpSpPr>
          <p:cNvPr id="630804" name="Group 20"/>
          <p:cNvGrpSpPr>
            <a:grpSpLocks/>
          </p:cNvGrpSpPr>
          <p:nvPr/>
        </p:nvGrpSpPr>
        <p:grpSpPr bwMode="auto">
          <a:xfrm>
            <a:off x="8095718" y="3581401"/>
            <a:ext cx="2253027" cy="396875"/>
            <a:chOff x="4032" y="1584"/>
            <a:chExt cx="1406" cy="250"/>
          </a:xfrm>
        </p:grpSpPr>
        <p:sp>
          <p:nvSpPr>
            <p:cNvPr id="630795" name="Text Box 11"/>
            <p:cNvSpPr txBox="1">
              <a:spLocks noChangeArrowheads="1"/>
            </p:cNvSpPr>
            <p:nvPr/>
          </p:nvSpPr>
          <p:spPr bwMode="auto">
            <a:xfrm>
              <a:off x="4032" y="1584"/>
              <a:ext cx="140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t>Slope </a:t>
              </a:r>
              <a:r>
                <a:rPr lang="en-US" altLang="en-US" sz="2000" b="1" dirty="0">
                  <a:solidFill>
                    <a:srgbClr val="0070C0"/>
                  </a:solidFill>
                </a:rPr>
                <a:t>= 0.048</a:t>
              </a:r>
            </a:p>
          </p:txBody>
        </p:sp>
        <p:sp>
          <p:nvSpPr>
            <p:cNvPr id="630800" name="AutoShape 16"/>
            <p:cNvSpPr>
              <a:spLocks/>
            </p:cNvSpPr>
            <p:nvPr/>
          </p:nvSpPr>
          <p:spPr bwMode="auto">
            <a:xfrm>
              <a:off x="4032" y="1632"/>
              <a:ext cx="48" cy="192"/>
            </a:xfrm>
            <a:prstGeom prst="rightBrace">
              <a:avLst>
                <a:gd name="adj1" fmla="val 33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30802" name="Rectangle 18"/>
          <p:cNvSpPr>
            <a:spLocks noGrp="1" noChangeArrowheads="1"/>
          </p:cNvSpPr>
          <p:nvPr>
            <p:ph type="title"/>
          </p:nvPr>
        </p:nvSpPr>
        <p:spPr/>
        <p:txBody>
          <a:bodyPr>
            <a:normAutofit/>
          </a:bodyPr>
          <a:lstStyle/>
          <a:p>
            <a:r>
              <a:rPr lang="en-US" altLang="en-US" dirty="0"/>
              <a:t>Graphical Form Insert figures from output for slope and intercept.</a:t>
            </a:r>
          </a:p>
        </p:txBody>
      </p:sp>
    </p:spTree>
    <p:extLst>
      <p:ext uri="{BB962C8B-B14F-4D97-AF65-F5344CB8AC3E}">
        <p14:creationId xmlns:p14="http://schemas.microsoft.com/office/powerpoint/2010/main" val="395656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B4FBE-8F5B-4790-B60C-5B91D16EE2FF}"/>
              </a:ext>
            </a:extLst>
          </p:cNvPr>
          <p:cNvSpPr>
            <a:spLocks noGrp="1"/>
          </p:cNvSpPr>
          <p:nvPr>
            <p:ph idx="1"/>
          </p:nvPr>
        </p:nvSpPr>
        <p:spPr>
          <a:xfrm>
            <a:off x="838200" y="636814"/>
            <a:ext cx="10515600" cy="5540149"/>
          </a:xfrm>
        </p:spPr>
        <p:txBody>
          <a:bodyPr>
            <a:normAutofit/>
          </a:bodyPr>
          <a:lstStyle/>
          <a:p>
            <a:r>
              <a:rPr lang="en-GB" dirty="0"/>
              <a:t>Variables can be classified as </a:t>
            </a:r>
            <a:r>
              <a:rPr lang="en-GB" b="1" i="1" dirty="0"/>
              <a:t>Quantitative or Qualitative </a:t>
            </a:r>
          </a:p>
          <a:p>
            <a:r>
              <a:rPr lang="en-GB" i="1" dirty="0"/>
              <a:t>Quantitative </a:t>
            </a:r>
            <a:r>
              <a:rPr lang="en-GB" dirty="0"/>
              <a:t>variables (numerical values )Problems or considered as regression problem. (E.g. Least square Linear regression)</a:t>
            </a:r>
          </a:p>
          <a:p>
            <a:r>
              <a:rPr lang="en-GB" i="1" dirty="0"/>
              <a:t>Qualitative </a:t>
            </a:r>
            <a:r>
              <a:rPr lang="en-GB" dirty="0"/>
              <a:t>responses are often referred to as classification problems ( e.g. Logistic regression predicting class probabilities)</a:t>
            </a:r>
          </a:p>
          <a:p>
            <a:endParaRPr lang="en-GB" dirty="0"/>
          </a:p>
          <a:p>
            <a:r>
              <a:rPr lang="en-GB" dirty="0"/>
              <a:t>Note the distinction is not always that simple. </a:t>
            </a:r>
            <a:r>
              <a:rPr lang="en-GB" i="1" dirty="0"/>
              <a:t>K-</a:t>
            </a:r>
            <a:r>
              <a:rPr lang="en-GB" dirty="0"/>
              <a:t>nearest neighbour  and Boosting can be used in either case </a:t>
            </a:r>
          </a:p>
          <a:p>
            <a:endParaRPr lang="en-GB" dirty="0"/>
          </a:p>
          <a:p>
            <a:pPr marL="0" indent="0">
              <a:buNone/>
            </a:pPr>
            <a:endParaRPr lang="en-GB" dirty="0"/>
          </a:p>
        </p:txBody>
      </p:sp>
    </p:spTree>
    <p:extLst>
      <p:ext uri="{BB962C8B-B14F-4D97-AF65-F5344CB8AC3E}">
        <p14:creationId xmlns:p14="http://schemas.microsoft.com/office/powerpoint/2010/main" val="1137094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normAutofit/>
          </a:bodyPr>
          <a:lstStyle/>
          <a:p>
            <a:r>
              <a:rPr lang="en-US" altLang="en-US" sz="3600" dirty="0"/>
              <a:t>Verbal Form</a:t>
            </a:r>
          </a:p>
        </p:txBody>
      </p:sp>
      <p:sp>
        <p:nvSpPr>
          <p:cNvPr id="631811" name="Rectangle 3"/>
          <p:cNvSpPr>
            <a:spLocks noGrp="1" noChangeArrowheads="1"/>
          </p:cNvSpPr>
          <p:nvPr>
            <p:ph idx="1"/>
          </p:nvPr>
        </p:nvSpPr>
        <p:spPr>
          <a:xfrm>
            <a:off x="2743200" y="2286000"/>
            <a:ext cx="6762750" cy="1215008"/>
          </a:xfrm>
        </p:spPr>
        <p:txBody>
          <a:bodyPr/>
          <a:lstStyle/>
          <a:p>
            <a:pPr>
              <a:lnSpc>
                <a:spcPct val="75000"/>
              </a:lnSpc>
            </a:pPr>
            <a:r>
              <a:rPr lang="en-US" altLang="en-US" sz="2000" dirty="0"/>
              <a:t>Where</a:t>
            </a:r>
          </a:p>
          <a:p>
            <a:pPr lvl="1">
              <a:lnSpc>
                <a:spcPct val="75000"/>
              </a:lnSpc>
            </a:pPr>
            <a:r>
              <a:rPr lang="en-US" altLang="en-US" sz="1800" i="1" dirty="0"/>
              <a:t>b</a:t>
            </a:r>
            <a:r>
              <a:rPr lang="en-US" altLang="en-US" sz="1800" i="1" baseline="-25000" dirty="0"/>
              <a:t>0 </a:t>
            </a:r>
            <a:r>
              <a:rPr lang="en-US" altLang="en-US" sz="1800" dirty="0"/>
              <a:t>= 7.033</a:t>
            </a:r>
          </a:p>
          <a:p>
            <a:pPr lvl="1">
              <a:lnSpc>
                <a:spcPct val="80000"/>
              </a:lnSpc>
            </a:pPr>
            <a:r>
              <a:rPr lang="en-US" altLang="en-US" sz="1800" i="1" dirty="0"/>
              <a:t>b</a:t>
            </a:r>
            <a:r>
              <a:rPr lang="en-US" altLang="en-US" sz="1800" i="1" baseline="-25000" dirty="0"/>
              <a:t>1</a:t>
            </a:r>
            <a:r>
              <a:rPr lang="en-US" altLang="en-US" sz="1800" i="1" dirty="0"/>
              <a:t>= </a:t>
            </a:r>
            <a:r>
              <a:rPr lang="en-US" altLang="en-US" sz="1800" dirty="0"/>
              <a:t>0.048</a:t>
            </a:r>
          </a:p>
          <a:p>
            <a:pPr marL="82296" indent="0">
              <a:lnSpc>
                <a:spcPct val="75000"/>
              </a:lnSpc>
              <a:buNone/>
            </a:pPr>
            <a:endParaRPr lang="en-US" altLang="en-US" sz="2000" dirty="0"/>
          </a:p>
          <a:p>
            <a:pPr lvl="4">
              <a:lnSpc>
                <a:spcPct val="75000"/>
              </a:lnSpc>
            </a:pPr>
            <a:endParaRPr lang="en-US" altLang="en-US" sz="1400" dirty="0"/>
          </a:p>
          <a:p>
            <a:pPr lvl="4">
              <a:lnSpc>
                <a:spcPct val="75000"/>
              </a:lnSpc>
              <a:buFont typeface="Wingdings" pitchFamily="2" charset="2"/>
              <a:buNone/>
            </a:pPr>
            <a:endParaRPr lang="en-US" altLang="en-US" dirty="0">
              <a:cs typeface="Times New Roman" pitchFamily="18" charset="0"/>
            </a:endParaRPr>
          </a:p>
        </p:txBody>
      </p:sp>
      <p:graphicFrame>
        <p:nvGraphicFramePr>
          <p:cNvPr id="631812" name="Object 4"/>
          <p:cNvGraphicFramePr>
            <a:graphicFrameLocks noChangeAspect="1"/>
          </p:cNvGraphicFramePr>
          <p:nvPr/>
        </p:nvGraphicFramePr>
        <p:xfrm>
          <a:off x="4702175" y="1600200"/>
          <a:ext cx="2254250" cy="533400"/>
        </p:xfrm>
        <a:graphic>
          <a:graphicData uri="http://schemas.openxmlformats.org/presentationml/2006/ole">
            <mc:AlternateContent xmlns:mc="http://schemas.openxmlformats.org/markup-compatibility/2006">
              <mc:Choice xmlns:v="urn:schemas-microsoft-com:vml" Requires="v">
                <p:oleObj name="Equation" r:id="rId3" imgW="799920" imgH="241200" progId="Equation.3">
                  <p:embed/>
                </p:oleObj>
              </mc:Choice>
              <mc:Fallback>
                <p:oleObj name="Equation" r:id="rId3" imgW="799920" imgH="241200" progId="Equation.3">
                  <p:embed/>
                  <p:pic>
                    <p:nvPicPr>
                      <p:cNvPr id="631812" name="Object 4"/>
                      <p:cNvPicPr>
                        <a:picLocks noChangeAspect="1" noChangeArrowheads="1"/>
                      </p:cNvPicPr>
                      <p:nvPr/>
                    </p:nvPicPr>
                    <p:blipFill>
                      <a:blip r:embed="rId4"/>
                      <a:srcRect/>
                      <a:stretch>
                        <a:fillRect/>
                      </a:stretch>
                    </p:blipFill>
                    <p:spPr bwMode="auto">
                      <a:xfrm>
                        <a:off x="4702175" y="1600200"/>
                        <a:ext cx="225425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1813" name="Group 5"/>
          <p:cNvGrpSpPr>
            <a:grpSpLocks/>
          </p:cNvGrpSpPr>
          <p:nvPr/>
        </p:nvGrpSpPr>
        <p:grpSpPr bwMode="auto">
          <a:xfrm>
            <a:off x="2694582" y="3687762"/>
            <a:ext cx="7543800" cy="1828800"/>
            <a:chOff x="288" y="2736"/>
            <a:chExt cx="5232" cy="1152"/>
          </a:xfrm>
        </p:grpSpPr>
        <p:sp>
          <p:nvSpPr>
            <p:cNvPr id="631814" name="Text Box 6"/>
            <p:cNvSpPr txBox="1">
              <a:spLocks noChangeArrowheads="1"/>
            </p:cNvSpPr>
            <p:nvPr/>
          </p:nvSpPr>
          <p:spPr bwMode="auto">
            <a:xfrm>
              <a:off x="288" y="3024"/>
              <a:ext cx="960" cy="4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solidFill>
                    <a:schemeClr val="accent1"/>
                  </a:solidFill>
                </a:rPr>
                <a:t>Predicted Sales</a:t>
              </a:r>
            </a:p>
          </p:txBody>
        </p:sp>
        <p:sp>
          <p:nvSpPr>
            <p:cNvPr id="631815" name="Text Box 7"/>
            <p:cNvSpPr txBox="1">
              <a:spLocks noChangeArrowheads="1"/>
            </p:cNvSpPr>
            <p:nvPr/>
          </p:nvSpPr>
          <p:spPr bwMode="auto">
            <a:xfrm>
              <a:off x="1536" y="2928"/>
              <a:ext cx="1056" cy="8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dirty="0">
                  <a:solidFill>
                    <a:schemeClr val="accent1"/>
                  </a:solidFill>
                </a:rPr>
                <a:t>$7033</a:t>
              </a:r>
            </a:p>
            <a:p>
              <a:pPr algn="ctr"/>
              <a:r>
                <a:rPr lang="en-US" altLang="en-US" sz="2000" dirty="0">
                  <a:solidFill>
                    <a:schemeClr val="accent1"/>
                  </a:solidFill>
                </a:rPr>
                <a:t>Level of Sales w/o TV Advertising</a:t>
              </a:r>
            </a:p>
          </p:txBody>
        </p:sp>
        <p:sp>
          <p:nvSpPr>
            <p:cNvPr id="631816" name="Text Box 8"/>
            <p:cNvSpPr txBox="1">
              <a:spLocks noChangeArrowheads="1"/>
            </p:cNvSpPr>
            <p:nvPr/>
          </p:nvSpPr>
          <p:spPr bwMode="auto">
            <a:xfrm>
              <a:off x="2976" y="2736"/>
              <a:ext cx="1344" cy="10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dirty="0">
                  <a:solidFill>
                    <a:schemeClr val="accent1"/>
                  </a:solidFill>
                </a:rPr>
                <a:t>$48 </a:t>
              </a:r>
            </a:p>
            <a:p>
              <a:pPr algn="ctr"/>
              <a:r>
                <a:rPr lang="en-US" altLang="en-US" sz="2000" dirty="0">
                  <a:solidFill>
                    <a:schemeClr val="accent1"/>
                  </a:solidFill>
                </a:rPr>
                <a:t>Change in Sales Associated with a Unit change in TV Advertising</a:t>
              </a:r>
            </a:p>
          </p:txBody>
        </p:sp>
        <p:sp>
          <p:nvSpPr>
            <p:cNvPr id="631817" name="Text Box 9"/>
            <p:cNvSpPr txBox="1">
              <a:spLocks noChangeArrowheads="1"/>
            </p:cNvSpPr>
            <p:nvPr/>
          </p:nvSpPr>
          <p:spPr bwMode="auto">
            <a:xfrm>
              <a:off x="4320" y="2976"/>
              <a:ext cx="1152" cy="4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solidFill>
                    <a:schemeClr val="accent1"/>
                  </a:solidFill>
                </a:rPr>
                <a:t>Units of TV Advertising</a:t>
              </a:r>
            </a:p>
          </p:txBody>
        </p:sp>
        <p:sp>
          <p:nvSpPr>
            <p:cNvPr id="631818" name="Text Box 10"/>
            <p:cNvSpPr txBox="1">
              <a:spLocks noChangeArrowheads="1"/>
            </p:cNvSpPr>
            <p:nvPr/>
          </p:nvSpPr>
          <p:spPr bwMode="auto">
            <a:xfrm>
              <a:off x="2526" y="3129"/>
              <a:ext cx="228"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hlink"/>
                  </a:solidFill>
                  <a:latin typeface="Times New Roman" pitchFamily="18" charset="0"/>
                </a:rPr>
                <a:t>+</a:t>
              </a:r>
            </a:p>
          </p:txBody>
        </p:sp>
        <p:sp>
          <p:nvSpPr>
            <p:cNvPr id="631819" name="Text Box 11"/>
            <p:cNvSpPr txBox="1">
              <a:spLocks noChangeArrowheads="1"/>
            </p:cNvSpPr>
            <p:nvPr/>
          </p:nvSpPr>
          <p:spPr bwMode="auto">
            <a:xfrm>
              <a:off x="2640" y="2832"/>
              <a:ext cx="192"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1200">
                <a:solidFill>
                  <a:srgbClr val="1203C2"/>
                </a:solidFill>
                <a:latin typeface="Wingdings" pitchFamily="2" charset="2"/>
              </a:endParaRPr>
            </a:p>
          </p:txBody>
        </p:sp>
        <p:sp>
          <p:nvSpPr>
            <p:cNvPr id="631820" name="AutoShape 12"/>
            <p:cNvSpPr>
              <a:spLocks/>
            </p:cNvSpPr>
            <p:nvPr/>
          </p:nvSpPr>
          <p:spPr bwMode="auto">
            <a:xfrm>
              <a:off x="2544" y="2832"/>
              <a:ext cx="624" cy="864"/>
            </a:xfrm>
            <a:prstGeom prst="leftBracket">
              <a:avLst>
                <a:gd name="adj" fmla="val 11538"/>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1821" name="AutoShape 13"/>
            <p:cNvSpPr>
              <a:spLocks/>
            </p:cNvSpPr>
            <p:nvPr/>
          </p:nvSpPr>
          <p:spPr bwMode="auto">
            <a:xfrm>
              <a:off x="5328" y="2736"/>
              <a:ext cx="192" cy="1152"/>
            </a:xfrm>
            <a:prstGeom prst="rightBracket">
              <a:avLst>
                <a:gd name="adj" fmla="val 50000"/>
              </a:avLst>
            </a:prstGeom>
            <a:noFill/>
            <a:ln w="1270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1822" name="AutoShape 14"/>
            <p:cNvSpPr>
              <a:spLocks/>
            </p:cNvSpPr>
            <p:nvPr/>
          </p:nvSpPr>
          <p:spPr bwMode="auto">
            <a:xfrm rot="10752644">
              <a:off x="2879" y="2736"/>
              <a:ext cx="192" cy="1151"/>
            </a:xfrm>
            <a:prstGeom prst="rightBracket">
              <a:avLst>
                <a:gd name="adj" fmla="val 49957"/>
              </a:avLst>
            </a:prstGeom>
            <a:noFill/>
            <a:ln w="12700">
              <a:solidFill>
                <a:schemeClr val="accent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1823" name="Text Box 15"/>
            <p:cNvSpPr txBox="1">
              <a:spLocks noChangeArrowheads="1"/>
            </p:cNvSpPr>
            <p:nvPr/>
          </p:nvSpPr>
          <p:spPr bwMode="auto">
            <a:xfrm>
              <a:off x="4272" y="3024"/>
              <a:ext cx="2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hlink"/>
                  </a:solidFill>
                  <a:latin typeface="Times New Roman" pitchFamily="18" charset="0"/>
                </a:rPr>
                <a:t>*</a:t>
              </a:r>
            </a:p>
          </p:txBody>
        </p:sp>
        <p:sp>
          <p:nvSpPr>
            <p:cNvPr id="631824" name="Text Box 16"/>
            <p:cNvSpPr txBox="1">
              <a:spLocks noChangeArrowheads="1"/>
            </p:cNvSpPr>
            <p:nvPr/>
          </p:nvSpPr>
          <p:spPr bwMode="auto">
            <a:xfrm>
              <a:off x="1200" y="3072"/>
              <a:ext cx="28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hlink"/>
                  </a:solidFill>
                  <a:latin typeface="Times New Roman" pitchFamily="18" charset="0"/>
                </a:rPr>
                <a:t>=</a:t>
              </a:r>
            </a:p>
          </p:txBody>
        </p:sp>
      </p:grpSp>
    </p:spTree>
    <p:extLst>
      <p:ext uri="{BB962C8B-B14F-4D97-AF65-F5344CB8AC3E}">
        <p14:creationId xmlns:p14="http://schemas.microsoft.com/office/powerpoint/2010/main" val="2871525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7" name="Rectangle 5"/>
          <p:cNvSpPr>
            <a:spLocks noGrp="1" noChangeArrowheads="1"/>
          </p:cNvSpPr>
          <p:nvPr>
            <p:ph type="title"/>
          </p:nvPr>
        </p:nvSpPr>
        <p:spPr/>
        <p:txBody>
          <a:bodyPr/>
          <a:lstStyle/>
          <a:p>
            <a:r>
              <a:rPr lang="en-US" altLang="en-US"/>
              <a:t>Making Predictions</a:t>
            </a:r>
          </a:p>
        </p:txBody>
      </p:sp>
      <mc:AlternateContent xmlns:mc="http://schemas.openxmlformats.org/markup-compatibility/2006" xmlns:a14="http://schemas.microsoft.com/office/drawing/2010/main">
        <mc:Choice Requires="a14">
          <p:sp>
            <p:nvSpPr>
              <p:cNvPr id="632838" name="Rectangle 6"/>
              <p:cNvSpPr>
                <a:spLocks noGrp="1" noChangeArrowheads="1"/>
              </p:cNvSpPr>
              <p:nvPr>
                <p:ph idx="1"/>
              </p:nvPr>
            </p:nvSpPr>
            <p:spPr/>
            <p:txBody>
              <a:bodyPr>
                <a:normAutofit fontScale="92500" lnSpcReduction="10000"/>
              </a:bodyPr>
              <a:lstStyle/>
              <a:p>
                <a:r>
                  <a:rPr lang="en-US" altLang="en-US" dirty="0"/>
                  <a:t>The equation:</a:t>
                </a:r>
              </a:p>
              <a:p>
                <a:pPr lvl="1"/>
                <a:r>
                  <a:rPr lang="en-US" altLang="en-US" dirty="0"/>
                  <a:t> </a:t>
                </a:r>
                <a14:m>
                  <m:oMath xmlns:m="http://schemas.openxmlformats.org/officeDocument/2006/math">
                    <m:acc>
                      <m:accPr>
                        <m:chr m:val="̂"/>
                        <m:ctrlPr>
                          <a:rPr lang="en-US" altLang="en-US" i="1">
                            <a:latin typeface="Cambria Math" panose="02040503050406030204" pitchFamily="18" charset="0"/>
                          </a:rPr>
                        </m:ctrlPr>
                      </m:accPr>
                      <m:e>
                        <m:r>
                          <m:rPr>
                            <m:nor/>
                          </m:rPr>
                          <a:rPr lang="en-GB" altLang="en-US" i="0"/>
                          <m:t>Y</m:t>
                        </m:r>
                      </m:e>
                    </m:acc>
                    <m:r>
                      <m:rPr>
                        <m:nor/>
                      </m:rPr>
                      <a:rPr lang="en-GB" altLang="en-US" b="0" i="0" smtClean="0"/>
                      <m:t> </m:t>
                    </m:r>
                    <m:r>
                      <m:rPr>
                        <m:nor/>
                      </m:rPr>
                      <a:rPr lang="en-GB" altLang="en-US" i="0"/>
                      <m:t>=</m:t>
                    </m:r>
                    <m:r>
                      <m:rPr>
                        <m:nor/>
                      </m:rPr>
                      <a:rPr lang="en-GB" altLang="en-US" b="0" i="0" smtClean="0"/>
                      <m:t> 7.033 </m:t>
                    </m:r>
                    <m:r>
                      <m:rPr>
                        <m:nor/>
                      </m:rPr>
                      <a:rPr lang="en-GB" altLang="en-US" i="0"/>
                      <m:t>+</m:t>
                    </m:r>
                    <m:r>
                      <m:rPr>
                        <m:nor/>
                      </m:rPr>
                      <a:rPr lang="en-GB" altLang="en-US" b="0" i="0" smtClean="0"/>
                      <m:t> </m:t>
                    </m:r>
                    <m:r>
                      <m:rPr>
                        <m:nor/>
                      </m:rPr>
                      <a:rPr lang="en-GB" altLang="en-US" i="0"/>
                      <m:t>(</m:t>
                    </m:r>
                    <m:r>
                      <m:rPr>
                        <m:nor/>
                      </m:rPr>
                      <a:rPr lang="en-GB" altLang="en-US" b="0" i="0" smtClean="0"/>
                      <m:t>0.048</m:t>
                    </m:r>
                    <m:r>
                      <m:rPr>
                        <m:nor/>
                      </m:rPr>
                      <a:rPr lang="en-GB" altLang="en-US" i="0"/>
                      <m:t>∗</m:t>
                    </m:r>
                    <m:r>
                      <m:rPr>
                        <m:nor/>
                      </m:rPr>
                      <a:rPr lang="en-GB" altLang="en-US" i="0"/>
                      <m:t>x</m:t>
                    </m:r>
                    <m:r>
                      <m:rPr>
                        <m:nor/>
                      </m:rPr>
                      <a:rPr lang="en-GB" altLang="en-US" i="0"/>
                      <m:t>)</m:t>
                    </m:r>
                  </m:oMath>
                </a14:m>
                <a:endParaRPr lang="en-US" altLang="en-US" dirty="0"/>
              </a:p>
              <a:p>
                <a:pPr lvl="1"/>
                <a:endParaRPr lang="en-US" altLang="en-US" dirty="0"/>
              </a:p>
              <a:p>
                <a:r>
                  <a:rPr lang="en-US" altLang="en-US" dirty="0"/>
                  <a:t>What is predicted level of sales?</a:t>
                </a:r>
              </a:p>
              <a:p>
                <a:pPr lvl="1"/>
                <a:r>
                  <a:rPr lang="en-US" altLang="en-US" dirty="0"/>
                  <a:t>if X = 0?</a:t>
                </a:r>
              </a:p>
              <a:p>
                <a:pPr lvl="1"/>
                <a:r>
                  <a:rPr lang="en-US" altLang="en-US" dirty="0"/>
                  <a:t>if X = 10?</a:t>
                </a:r>
              </a:p>
              <a:p>
                <a:pPr lvl="1"/>
                <a:r>
                  <a:rPr lang="en-US" altLang="en-US" dirty="0"/>
                  <a:t>if X = 25?</a:t>
                </a:r>
              </a:p>
              <a:p>
                <a:pPr lvl="1"/>
                <a:endParaRPr lang="en-US" altLang="en-US" dirty="0"/>
              </a:p>
              <a:p>
                <a:r>
                  <a:rPr lang="en-US" altLang="en-US" dirty="0"/>
                  <a:t>Answers: </a:t>
                </a:r>
              </a:p>
              <a:p>
                <a:pPr lvl="1"/>
                <a:r>
                  <a:rPr lang="en-US" altLang="en-US" dirty="0"/>
                  <a:t> </a:t>
                </a:r>
              </a:p>
              <a:p>
                <a:pPr lvl="1"/>
                <a:r>
                  <a:rPr lang="en-US" altLang="en-US" dirty="0"/>
                  <a:t> </a:t>
                </a:r>
              </a:p>
              <a:p>
                <a:pPr lvl="1"/>
                <a:r>
                  <a:rPr lang="en-US" altLang="en-US" dirty="0"/>
                  <a:t> </a:t>
                </a:r>
              </a:p>
            </p:txBody>
          </p:sp>
        </mc:Choice>
        <mc:Fallback xmlns="">
          <p:sp>
            <p:nvSpPr>
              <p:cNvPr id="632838" name="Rectangle 6"/>
              <p:cNvSpPr>
                <a:spLocks noGrp="1" noRot="1" noChangeAspect="1" noMove="1" noResize="1" noEditPoints="1" noAdjustHandles="1" noChangeArrowheads="1" noChangeShapeType="1" noTextEdit="1"/>
              </p:cNvSpPr>
              <p:nvPr>
                <p:ph idx="1"/>
              </p:nvPr>
            </p:nvSpPr>
            <p:spPr>
              <a:blipFill>
                <a:blip r:embed="rId3"/>
                <a:stretch>
                  <a:fillRect l="-928" t="-2801" b="-840"/>
                </a:stretch>
              </a:blipFill>
            </p:spPr>
            <p:txBody>
              <a:bodyPr/>
              <a:lstStyle/>
              <a:p>
                <a:r>
                  <a:rPr lang="en-GB">
                    <a:noFill/>
                  </a:rPr>
                  <a:t> </a:t>
                </a:r>
              </a:p>
            </p:txBody>
          </p:sp>
        </mc:Fallback>
      </mc:AlternateContent>
    </p:spTree>
    <p:extLst>
      <p:ext uri="{BB962C8B-B14F-4D97-AF65-F5344CB8AC3E}">
        <p14:creationId xmlns:p14="http://schemas.microsoft.com/office/powerpoint/2010/main" val="2874329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61" name="Rectangle 5"/>
          <p:cNvSpPr>
            <a:spLocks noGrp="1" noChangeArrowheads="1"/>
          </p:cNvSpPr>
          <p:nvPr>
            <p:ph type="title"/>
          </p:nvPr>
        </p:nvSpPr>
        <p:spPr/>
        <p:txBody>
          <a:bodyPr/>
          <a:lstStyle/>
          <a:p>
            <a:r>
              <a:rPr lang="en-US" altLang="en-US" dirty="0"/>
              <a:t>Predicting Sales w/ Equation</a:t>
            </a:r>
          </a:p>
        </p:txBody>
      </p:sp>
      <p:sp>
        <p:nvSpPr>
          <p:cNvPr id="633862" name="Rectangle 6"/>
          <p:cNvSpPr>
            <a:spLocks noGrp="1" noChangeArrowheads="1"/>
          </p:cNvSpPr>
          <p:nvPr>
            <p:ph sz="half" idx="1"/>
          </p:nvPr>
        </p:nvSpPr>
        <p:spPr/>
        <p:txBody>
          <a:bodyPr/>
          <a:lstStyle/>
          <a:p>
            <a:r>
              <a:rPr lang="en-US" altLang="en-US" dirty="0"/>
              <a:t>Open “</a:t>
            </a:r>
            <a:r>
              <a:rPr lang="en-US" altLang="en-US" dirty="0" err="1"/>
              <a:t>Reg</a:t>
            </a:r>
            <a:r>
              <a:rPr lang="en-US" altLang="en-US" dirty="0"/>
              <a:t> Error” worksheet</a:t>
            </a:r>
          </a:p>
          <a:p>
            <a:pPr lvl="1"/>
            <a:r>
              <a:rPr lang="en-US" altLang="en-US" dirty="0"/>
              <a:t>Time period</a:t>
            </a:r>
          </a:p>
          <a:p>
            <a:pPr lvl="1"/>
            <a:r>
              <a:rPr lang="en-US" altLang="en-US" dirty="0"/>
              <a:t>Sales</a:t>
            </a:r>
          </a:p>
          <a:p>
            <a:pPr lvl="1"/>
            <a:r>
              <a:rPr lang="en-US" altLang="en-US" dirty="0"/>
              <a:t>TV Adv.</a:t>
            </a:r>
          </a:p>
          <a:p>
            <a:pPr lvl="4"/>
            <a:endParaRPr lang="en-US" altLang="en-US" dirty="0"/>
          </a:p>
          <a:p>
            <a:r>
              <a:rPr lang="en-US" altLang="en-US" dirty="0"/>
              <a:t>Calculate Pred. Sales</a:t>
            </a:r>
          </a:p>
          <a:p>
            <a:pPr lvl="1"/>
            <a:r>
              <a:rPr lang="en-US" altLang="en-US" dirty="0"/>
              <a:t>Use TV Adv. Data</a:t>
            </a:r>
          </a:p>
          <a:p>
            <a:pPr lvl="1"/>
            <a:r>
              <a:rPr lang="en-US" altLang="en-US" dirty="0"/>
              <a:t>Use the regression equation</a:t>
            </a:r>
          </a:p>
        </p:txBody>
      </p:sp>
      <p:graphicFrame>
        <p:nvGraphicFramePr>
          <p:cNvPr id="3" name="Content Placeholder 2"/>
          <p:cNvGraphicFramePr>
            <a:graphicFrameLocks noGrp="1"/>
          </p:cNvGraphicFramePr>
          <p:nvPr>
            <p:ph sz="half" idx="2"/>
          </p:nvPr>
        </p:nvGraphicFramePr>
        <p:xfrm>
          <a:off x="6800850" y="1524001"/>
          <a:ext cx="3384376" cy="3548072"/>
        </p:xfrm>
        <a:graphic>
          <a:graphicData uri="http://schemas.openxmlformats.org/drawingml/2006/table">
            <a:tbl>
              <a:tblPr firstRow="1" bandRow="1">
                <a:tableStyleId>{5C22544A-7EE6-4342-B048-85BDC9FD1C3A}</a:tableStyleId>
              </a:tblPr>
              <a:tblGrid>
                <a:gridCol w="846094">
                  <a:extLst>
                    <a:ext uri="{9D8B030D-6E8A-4147-A177-3AD203B41FA5}">
                      <a16:colId xmlns:a16="http://schemas.microsoft.com/office/drawing/2014/main" val="20000"/>
                    </a:ext>
                  </a:extLst>
                </a:gridCol>
                <a:gridCol w="846094">
                  <a:extLst>
                    <a:ext uri="{9D8B030D-6E8A-4147-A177-3AD203B41FA5}">
                      <a16:colId xmlns:a16="http://schemas.microsoft.com/office/drawing/2014/main" val="20001"/>
                    </a:ext>
                  </a:extLst>
                </a:gridCol>
                <a:gridCol w="1006286">
                  <a:extLst>
                    <a:ext uri="{9D8B030D-6E8A-4147-A177-3AD203B41FA5}">
                      <a16:colId xmlns:a16="http://schemas.microsoft.com/office/drawing/2014/main" val="20002"/>
                    </a:ext>
                  </a:extLst>
                </a:gridCol>
                <a:gridCol w="685902">
                  <a:extLst>
                    <a:ext uri="{9D8B030D-6E8A-4147-A177-3AD203B41FA5}">
                      <a16:colId xmlns:a16="http://schemas.microsoft.com/office/drawing/2014/main" val="20003"/>
                    </a:ext>
                  </a:extLst>
                </a:gridCol>
              </a:tblGrid>
              <a:tr h="302944">
                <a:tc>
                  <a:txBody>
                    <a:bodyPr/>
                    <a:lstStyle/>
                    <a:p>
                      <a:pPr algn="ctr" fontAlgn="b"/>
                      <a:r>
                        <a:rPr lang="en-GB" sz="1600" b="1" i="0" u="none" strike="noStrike" dirty="0">
                          <a:effectLst/>
                          <a:latin typeface="Calibri"/>
                        </a:rPr>
                        <a:t>No</a:t>
                      </a:r>
                    </a:p>
                  </a:txBody>
                  <a:tcPr marL="0" marR="0" marT="0" marB="0" anchor="ctr"/>
                </a:tc>
                <a:tc>
                  <a:txBody>
                    <a:bodyPr/>
                    <a:lstStyle/>
                    <a:p>
                      <a:pPr algn="ctr" fontAlgn="b"/>
                      <a:r>
                        <a:rPr lang="en-GB" sz="1600" b="1" i="0" u="none" strike="noStrike" dirty="0">
                          <a:effectLst/>
                          <a:latin typeface="Calibri"/>
                        </a:rPr>
                        <a:t>Sales</a:t>
                      </a:r>
                    </a:p>
                  </a:txBody>
                  <a:tcPr marL="0" marR="0" marT="0" marB="0" anchor="ctr"/>
                </a:tc>
                <a:tc>
                  <a:txBody>
                    <a:bodyPr/>
                    <a:lstStyle/>
                    <a:p>
                      <a:pPr algn="ctr" fontAlgn="b"/>
                      <a:r>
                        <a:rPr lang="en-GB" sz="1600" b="1" i="0" u="none" strike="noStrike" dirty="0">
                          <a:effectLst/>
                          <a:latin typeface="Calibri"/>
                        </a:rPr>
                        <a:t>  TV Adv.</a:t>
                      </a:r>
                    </a:p>
                  </a:txBody>
                  <a:tcPr marL="0" marR="0" marT="0" marB="0" anchor="ctr"/>
                </a:tc>
                <a:tc>
                  <a:txBody>
                    <a:bodyPr/>
                    <a:lstStyle/>
                    <a:p>
                      <a:pPr algn="ctr" fontAlgn="b"/>
                      <a:r>
                        <a:rPr lang="en-GB" sz="1600" b="1" i="0" u="none" strike="noStrike" dirty="0">
                          <a:effectLst/>
                          <a:latin typeface="Calibri"/>
                        </a:rPr>
                        <a:t>Pred. Sales</a:t>
                      </a:r>
                    </a:p>
                  </a:txBody>
                  <a:tcPr marL="0" marR="0" marT="0" marB="0" anchor="ctr"/>
                </a:tc>
                <a:extLst>
                  <a:ext uri="{0D108BD9-81ED-4DB2-BD59-A6C34878D82A}">
                    <a16:rowId xmlns:a16="http://schemas.microsoft.com/office/drawing/2014/main" val="10000"/>
                  </a:ext>
                </a:extLst>
              </a:tr>
              <a:tr h="245721">
                <a:tc>
                  <a:txBody>
                    <a:bodyPr/>
                    <a:lstStyle/>
                    <a:p>
                      <a:pPr algn="ctr" fontAlgn="b"/>
                      <a:r>
                        <a:rPr lang="en-GB" sz="1600" b="0" i="0" u="none" strike="noStrike">
                          <a:effectLst/>
                          <a:latin typeface="Calibri"/>
                        </a:rPr>
                        <a:t>1</a:t>
                      </a:r>
                    </a:p>
                  </a:txBody>
                  <a:tcPr marL="0" marR="0" marT="0" marB="0" anchor="ctr"/>
                </a:tc>
                <a:tc>
                  <a:txBody>
                    <a:bodyPr/>
                    <a:lstStyle/>
                    <a:p>
                      <a:pPr algn="r" fontAlgn="b"/>
                      <a:r>
                        <a:rPr lang="en-GB" sz="1600" u="none" strike="noStrike" dirty="0">
                          <a:effectLst/>
                        </a:rPr>
                        <a:t>22.1</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230.1</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18</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1"/>
                  </a:ext>
                </a:extLst>
              </a:tr>
              <a:tr h="245721">
                <a:tc>
                  <a:txBody>
                    <a:bodyPr/>
                    <a:lstStyle/>
                    <a:p>
                      <a:pPr algn="ctr" fontAlgn="b"/>
                      <a:r>
                        <a:rPr lang="en-GB" sz="1600" b="0" i="0" u="none" strike="noStrike">
                          <a:effectLst/>
                          <a:latin typeface="Calibri"/>
                        </a:rPr>
                        <a:t>2</a:t>
                      </a:r>
                    </a:p>
                  </a:txBody>
                  <a:tcPr marL="0" marR="0" marT="0" marB="0" anchor="ctr"/>
                </a:tc>
                <a:tc>
                  <a:txBody>
                    <a:bodyPr/>
                    <a:lstStyle/>
                    <a:p>
                      <a:pPr algn="r" fontAlgn="b"/>
                      <a:r>
                        <a:rPr lang="en-GB" sz="1600" u="none" strike="noStrike" dirty="0">
                          <a:effectLst/>
                        </a:rPr>
                        <a:t>10.4</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44.5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9.1</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2"/>
                  </a:ext>
                </a:extLst>
              </a:tr>
              <a:tr h="245721">
                <a:tc>
                  <a:txBody>
                    <a:bodyPr/>
                    <a:lstStyle/>
                    <a:p>
                      <a:pPr algn="ctr" fontAlgn="b"/>
                      <a:r>
                        <a:rPr lang="en-GB" sz="1600" b="0" i="0" u="none" strike="noStrike">
                          <a:effectLst/>
                          <a:latin typeface="Calibri"/>
                        </a:rPr>
                        <a:t>3</a:t>
                      </a:r>
                    </a:p>
                  </a:txBody>
                  <a:tcPr marL="0" marR="0" marT="0" marB="0" anchor="ctr"/>
                </a:tc>
                <a:tc>
                  <a:txBody>
                    <a:bodyPr/>
                    <a:lstStyle/>
                    <a:p>
                      <a:pPr algn="r" fontAlgn="b"/>
                      <a:r>
                        <a:rPr lang="en-GB" sz="1600" u="none" strike="noStrike" dirty="0">
                          <a:effectLst/>
                        </a:rPr>
                        <a:t>9.3</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17.2</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7.9</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3"/>
                  </a:ext>
                </a:extLst>
              </a:tr>
              <a:tr h="245721">
                <a:tc>
                  <a:txBody>
                    <a:bodyPr/>
                    <a:lstStyle/>
                    <a:p>
                      <a:pPr algn="ctr" fontAlgn="b"/>
                      <a:r>
                        <a:rPr lang="en-GB" sz="1600" b="0" i="0" u="none" strike="noStrike">
                          <a:effectLst/>
                          <a:latin typeface="Calibri"/>
                        </a:rPr>
                        <a:t>4</a:t>
                      </a:r>
                    </a:p>
                  </a:txBody>
                  <a:tcPr marL="0" marR="0" marT="0" marB="0" anchor="ctr"/>
                </a:tc>
                <a:tc>
                  <a:txBody>
                    <a:bodyPr/>
                    <a:lstStyle/>
                    <a:p>
                      <a:pPr algn="r" fontAlgn="b"/>
                      <a:r>
                        <a:rPr lang="en-GB" sz="1600" u="none" strike="noStrike" dirty="0">
                          <a:effectLst/>
                        </a:rPr>
                        <a:t>18.5</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151.5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14.2</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4"/>
                  </a:ext>
                </a:extLst>
              </a:tr>
              <a:tr h="245721">
                <a:tc>
                  <a:txBody>
                    <a:bodyPr/>
                    <a:lstStyle/>
                    <a:p>
                      <a:pPr algn="ctr" fontAlgn="b"/>
                      <a:r>
                        <a:rPr lang="en-GB" sz="1600" b="0" i="0" u="none" strike="noStrike">
                          <a:effectLst/>
                          <a:latin typeface="Calibri"/>
                        </a:rPr>
                        <a:t>5</a:t>
                      </a:r>
                    </a:p>
                  </a:txBody>
                  <a:tcPr marL="0" marR="0" marT="0" marB="0" anchor="ctr"/>
                </a:tc>
                <a:tc>
                  <a:txBody>
                    <a:bodyPr/>
                    <a:lstStyle/>
                    <a:p>
                      <a:pPr algn="r" fontAlgn="b"/>
                      <a:r>
                        <a:rPr lang="en-GB" sz="1600" u="none" strike="noStrike" dirty="0">
                          <a:effectLst/>
                        </a:rPr>
                        <a:t>12.9</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180.8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15.6</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5"/>
                  </a:ext>
                </a:extLst>
              </a:tr>
              <a:tr h="245721">
                <a:tc>
                  <a:txBody>
                    <a:bodyPr/>
                    <a:lstStyle/>
                    <a:p>
                      <a:pPr algn="ctr" fontAlgn="b"/>
                      <a:r>
                        <a:rPr lang="en-GB" sz="1600" b="0" i="0" u="none" strike="noStrike" dirty="0">
                          <a:effectLst/>
                          <a:latin typeface="Calibri"/>
                        </a:rPr>
                        <a:t>6</a:t>
                      </a:r>
                    </a:p>
                  </a:txBody>
                  <a:tcPr marL="0" marR="0" marT="0" marB="0" anchor="ctr"/>
                </a:tc>
                <a:tc>
                  <a:txBody>
                    <a:bodyPr/>
                    <a:lstStyle/>
                    <a:p>
                      <a:pPr algn="r" fontAlgn="b"/>
                      <a:r>
                        <a:rPr lang="en-GB" sz="1600" u="none" strike="noStrike" dirty="0">
                          <a:effectLst/>
                        </a:rPr>
                        <a:t>7.2</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8.7</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7.4</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6"/>
                  </a:ext>
                </a:extLst>
              </a:tr>
              <a:tr h="245721">
                <a:tc>
                  <a:txBody>
                    <a:bodyPr/>
                    <a:lstStyle/>
                    <a:p>
                      <a:pPr algn="ctr" fontAlgn="b"/>
                      <a:r>
                        <a:rPr lang="en-GB" sz="1600" b="0" i="0" u="none" strike="noStrike">
                          <a:effectLst/>
                          <a:latin typeface="Calibri"/>
                        </a:rPr>
                        <a:t>7</a:t>
                      </a:r>
                    </a:p>
                  </a:txBody>
                  <a:tcPr marL="0" marR="0" marT="0" marB="0" anchor="ctr"/>
                </a:tc>
                <a:tc>
                  <a:txBody>
                    <a:bodyPr/>
                    <a:lstStyle/>
                    <a:p>
                      <a:pPr algn="r" fontAlgn="b"/>
                      <a:r>
                        <a:rPr lang="en-GB" sz="1600" u="none" strike="noStrike" dirty="0">
                          <a:effectLst/>
                        </a:rPr>
                        <a:t>11.8</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57.5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9.8</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7"/>
                  </a:ext>
                </a:extLst>
              </a:tr>
              <a:tr h="245721">
                <a:tc>
                  <a:txBody>
                    <a:bodyPr/>
                    <a:lstStyle/>
                    <a:p>
                      <a:pPr algn="ctr" fontAlgn="b"/>
                      <a:r>
                        <a:rPr lang="en-GB" sz="1600" b="0" i="0" u="none" strike="noStrike">
                          <a:effectLst/>
                          <a:latin typeface="Calibri"/>
                        </a:rPr>
                        <a:t>8</a:t>
                      </a:r>
                    </a:p>
                  </a:txBody>
                  <a:tcPr marL="0" marR="0" marT="0" marB="0" anchor="ctr"/>
                </a:tc>
                <a:tc>
                  <a:txBody>
                    <a:bodyPr/>
                    <a:lstStyle/>
                    <a:p>
                      <a:pPr algn="r" fontAlgn="b"/>
                      <a:r>
                        <a:rPr lang="en-GB" sz="1600" u="none" strike="noStrike" dirty="0">
                          <a:effectLst/>
                        </a:rPr>
                        <a:t>13.2</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120.2</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12.7</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8"/>
                  </a:ext>
                </a:extLst>
              </a:tr>
              <a:tr h="245721">
                <a:tc>
                  <a:txBody>
                    <a:bodyPr/>
                    <a:lstStyle/>
                    <a:p>
                      <a:pPr algn="ctr" fontAlgn="b"/>
                      <a:r>
                        <a:rPr lang="en-GB" sz="1600" b="0" i="0" u="none" strike="noStrike">
                          <a:effectLst/>
                          <a:latin typeface="Calibri"/>
                        </a:rPr>
                        <a:t>9</a:t>
                      </a:r>
                    </a:p>
                  </a:txBody>
                  <a:tcPr marL="0" marR="0" marT="0" marB="0" anchor="ctr"/>
                </a:tc>
                <a:tc>
                  <a:txBody>
                    <a:bodyPr/>
                    <a:lstStyle/>
                    <a:p>
                      <a:pPr algn="r" fontAlgn="b"/>
                      <a:r>
                        <a:rPr lang="en-GB" sz="1600" u="none" strike="noStrike" dirty="0">
                          <a:effectLst/>
                        </a:rPr>
                        <a:t>4.8</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8.6</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7.4</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09"/>
                  </a:ext>
                </a:extLst>
              </a:tr>
              <a:tr h="245721">
                <a:tc>
                  <a:txBody>
                    <a:bodyPr/>
                    <a:lstStyle/>
                    <a:p>
                      <a:pPr algn="ctr" fontAlgn="b"/>
                      <a:r>
                        <a:rPr lang="en-GB" sz="1600" b="0" i="0" u="none" strike="noStrike" dirty="0">
                          <a:effectLst/>
                          <a:latin typeface="Calibri"/>
                        </a:rPr>
                        <a:t>10</a:t>
                      </a:r>
                    </a:p>
                  </a:txBody>
                  <a:tcPr marL="0" marR="0" marT="0" marB="0" anchor="ctr"/>
                </a:tc>
                <a:tc>
                  <a:txBody>
                    <a:bodyPr/>
                    <a:lstStyle/>
                    <a:p>
                      <a:pPr algn="r" fontAlgn="b"/>
                      <a:r>
                        <a:rPr lang="en-GB" sz="1600" u="none" strike="noStrike" dirty="0">
                          <a:effectLst/>
                        </a:rPr>
                        <a:t>10.6</a:t>
                      </a:r>
                      <a:endParaRPr lang="en-GB" sz="1600" b="0" i="0" u="none" strike="noStrike" dirty="0">
                        <a:solidFill>
                          <a:srgbClr val="000000"/>
                        </a:solidFill>
                        <a:effectLst/>
                        <a:latin typeface="Calibri" panose="020F0502020204030204" pitchFamily="34" charset="0"/>
                      </a:endParaRPr>
                    </a:p>
                  </a:txBody>
                  <a:tcPr marL="9325" marR="9325" marT="9325" marB="0" anchor="b"/>
                </a:tc>
                <a:tc>
                  <a:txBody>
                    <a:bodyPr/>
                    <a:lstStyle/>
                    <a:p>
                      <a:pPr algn="r" fontAlgn="b"/>
                      <a:r>
                        <a:rPr lang="en-GB" sz="1500" u="none" strike="noStrike" dirty="0">
                          <a:effectLst/>
                        </a:rPr>
                        <a:t>199.8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600" u="none" strike="noStrike" dirty="0">
                          <a:effectLst/>
                        </a:rPr>
                        <a:t>16.5</a:t>
                      </a:r>
                      <a:endParaRPr lang="en-GB" sz="16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0010"/>
                  </a:ext>
                </a:extLst>
              </a:tr>
              <a:tr h="245721">
                <a:tc>
                  <a:txBody>
                    <a:bodyPr/>
                    <a:lstStyle/>
                    <a:p>
                      <a:pPr algn="ctr" fontAlgn="b"/>
                      <a:r>
                        <a:rPr lang="en-GB" sz="1600" b="0" i="0" u="none" strike="noStrike" dirty="0">
                          <a:effectLst/>
                          <a:latin typeface="Calibri"/>
                        </a:rPr>
                        <a:t>:</a:t>
                      </a:r>
                    </a:p>
                  </a:txBody>
                  <a:tcPr marL="0" marR="0" marT="0" marB="0" anchor="ctr"/>
                </a:tc>
                <a:tc>
                  <a:txBody>
                    <a:bodyPr/>
                    <a:lstStyle/>
                    <a:p>
                      <a:pPr algn="ctr" fontAlgn="b"/>
                      <a:r>
                        <a:rPr lang="en-GB" sz="1600" b="0" i="0" u="none" strike="noStrike" dirty="0">
                          <a:effectLst/>
                          <a:latin typeface="Calibri"/>
                        </a:rPr>
                        <a:t>:</a:t>
                      </a:r>
                    </a:p>
                  </a:txBody>
                  <a:tcPr marL="0" marR="0" marT="0" marB="0" anchor="ctr"/>
                </a:tc>
                <a:tc>
                  <a:txBody>
                    <a:bodyPr/>
                    <a:lstStyle/>
                    <a:p>
                      <a:pPr algn="ctr" fontAlgn="b"/>
                      <a:r>
                        <a:rPr lang="en-GB" sz="1600" b="0" i="0" u="none" strike="noStrike" dirty="0">
                          <a:effectLst/>
                          <a:latin typeface="Calibri"/>
                        </a:rPr>
                        <a:t>:</a:t>
                      </a:r>
                    </a:p>
                  </a:txBody>
                  <a:tcPr marL="0" marR="0" marT="0" marB="0" anchor="ctr"/>
                </a:tc>
                <a:tc>
                  <a:txBody>
                    <a:bodyPr/>
                    <a:lstStyle/>
                    <a:p>
                      <a:pPr algn="ctr" fontAlgn="b"/>
                      <a:r>
                        <a:rPr lang="en-GB" sz="1600" b="0" i="0" u="none" strike="noStrike" dirty="0">
                          <a:effectLst/>
                          <a:latin typeface="Calibri"/>
                        </a:rPr>
                        <a:t>:</a:t>
                      </a:r>
                    </a:p>
                  </a:txBody>
                  <a:tcPr marL="0" marR="0" marT="0" marB="0" anchor="ctr"/>
                </a:tc>
                <a:extLst>
                  <a:ext uri="{0D108BD9-81ED-4DB2-BD59-A6C34878D82A}">
                    <a16:rowId xmlns:a16="http://schemas.microsoft.com/office/drawing/2014/main" val="10011"/>
                  </a:ext>
                </a:extLst>
              </a:tr>
              <a:tr h="245721">
                <a:tc>
                  <a:txBody>
                    <a:bodyPr/>
                    <a:lstStyle/>
                    <a:p>
                      <a:pPr algn="ctr" fontAlgn="b"/>
                      <a:r>
                        <a:rPr lang="en-GB" sz="1600" b="0" i="0" u="none" strike="noStrike" dirty="0">
                          <a:effectLst/>
                          <a:latin typeface="Calibri"/>
                        </a:rPr>
                        <a:t>200</a:t>
                      </a:r>
                    </a:p>
                  </a:txBody>
                  <a:tcPr marL="0" marR="0" marT="0" marB="0" anchor="ctr"/>
                </a:tc>
                <a:tc>
                  <a:txBody>
                    <a:bodyPr/>
                    <a:lstStyle/>
                    <a:p>
                      <a:pPr algn="ctr" fontAlgn="b"/>
                      <a:endParaRPr lang="en-GB" sz="1600" b="0" i="0" u="none" strike="noStrike" dirty="0">
                        <a:effectLst/>
                        <a:latin typeface="Calibri"/>
                      </a:endParaRPr>
                    </a:p>
                  </a:txBody>
                  <a:tcPr marL="0" marR="0" marT="0" marB="0" anchor="ctr"/>
                </a:tc>
                <a:tc>
                  <a:txBody>
                    <a:bodyPr/>
                    <a:lstStyle/>
                    <a:p>
                      <a:pPr algn="ctr" fontAlgn="b"/>
                      <a:endParaRPr lang="en-GB" sz="1600" b="0" i="0" u="none" strike="noStrike" dirty="0">
                        <a:effectLst/>
                        <a:latin typeface="Calibri"/>
                      </a:endParaRPr>
                    </a:p>
                  </a:txBody>
                  <a:tcPr marL="0" marR="0" marT="0" marB="0" anchor="ctr"/>
                </a:tc>
                <a:tc>
                  <a:txBody>
                    <a:bodyPr/>
                    <a:lstStyle/>
                    <a:p>
                      <a:pPr algn="ctr" fontAlgn="b"/>
                      <a:endParaRPr lang="en-GB" sz="1600" b="0" i="0" u="none" strike="noStrike" dirty="0">
                        <a:effectLst/>
                        <a:latin typeface="Calibri"/>
                      </a:endParaRPr>
                    </a:p>
                  </a:txBody>
                  <a:tcPr marL="0" marR="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39302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7" name="Rectangle 7"/>
          <p:cNvSpPr>
            <a:spLocks noGrp="1" noChangeArrowheads="1"/>
          </p:cNvSpPr>
          <p:nvPr>
            <p:ph type="title"/>
          </p:nvPr>
        </p:nvSpPr>
        <p:spPr>
          <a:xfrm>
            <a:off x="2152650" y="556996"/>
            <a:ext cx="7886700" cy="1133693"/>
          </a:xfrm>
        </p:spPr>
        <p:txBody>
          <a:bodyPr>
            <a:normAutofit/>
          </a:bodyPr>
          <a:lstStyle/>
          <a:p>
            <a:r>
              <a:rPr lang="en-US" altLang="en-US" sz="4500"/>
              <a:t>Actual vs. Predicted Values</a:t>
            </a:r>
          </a:p>
        </p:txBody>
      </p:sp>
      <p:graphicFrame>
        <p:nvGraphicFramePr>
          <p:cNvPr id="7" name="Content Placeholder 6">
            <a:extLst>
              <a:ext uri="{FF2B5EF4-FFF2-40B4-BE49-F238E27FC236}">
                <a16:creationId xmlns:a16="http://schemas.microsoft.com/office/drawing/2014/main" id="{37A65E87-9630-49C7-B6A8-C3B44F14C032}"/>
              </a:ext>
            </a:extLst>
          </p:cNvPr>
          <p:cNvGraphicFramePr>
            <a:graphicFrameLocks noGrp="1"/>
          </p:cNvGraphicFramePr>
          <p:nvPr>
            <p:ph idx="1"/>
          </p:nvPr>
        </p:nvGraphicFramePr>
        <p:xfrm>
          <a:off x="2152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8919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Are these Predictions Better?</a:t>
            </a:r>
            <a:endParaRPr lang="en-GB" dirty="0"/>
          </a:p>
        </p:txBody>
      </p:sp>
      <p:sp>
        <p:nvSpPr>
          <p:cNvPr id="6" name="Content Placeholder 5"/>
          <p:cNvSpPr>
            <a:spLocks noGrp="1"/>
          </p:cNvSpPr>
          <p:nvPr>
            <p:ph sz="half" idx="1"/>
          </p:nvPr>
        </p:nvSpPr>
        <p:spPr/>
        <p:txBody>
          <a:bodyPr>
            <a:normAutofit lnSpcReduction="10000"/>
          </a:bodyPr>
          <a:lstStyle/>
          <a:p>
            <a:r>
              <a:rPr lang="en-US" altLang="en-US" dirty="0"/>
              <a:t>Create Error column</a:t>
            </a:r>
          </a:p>
          <a:p>
            <a:pPr lvl="1"/>
            <a:r>
              <a:rPr lang="en-US" altLang="en-US" dirty="0"/>
              <a:t>Sales – </a:t>
            </a:r>
            <a:r>
              <a:rPr lang="en-US" altLang="en-US" dirty="0" err="1"/>
              <a:t>Pred</a:t>
            </a:r>
            <a:r>
              <a:rPr lang="en-US" altLang="en-US" dirty="0"/>
              <a:t> Sales</a:t>
            </a:r>
          </a:p>
          <a:p>
            <a:pPr lvl="1"/>
            <a:r>
              <a:rPr lang="en-US" altLang="en-US" dirty="0"/>
              <a:t>Sum errors</a:t>
            </a:r>
          </a:p>
          <a:p>
            <a:pPr lvl="1"/>
            <a:endParaRPr lang="en-US" altLang="en-US" dirty="0"/>
          </a:p>
          <a:p>
            <a:r>
              <a:rPr lang="en-US" altLang="en-US" dirty="0"/>
              <a:t>Create Error Squared column</a:t>
            </a:r>
          </a:p>
          <a:p>
            <a:pPr lvl="1"/>
            <a:r>
              <a:rPr lang="en-US" altLang="en-US" dirty="0"/>
              <a:t>Square each error</a:t>
            </a:r>
          </a:p>
          <a:p>
            <a:pPr lvl="1"/>
            <a:r>
              <a:rPr lang="en-US" altLang="en-US" dirty="0"/>
              <a:t>Sum the squared errors</a:t>
            </a:r>
          </a:p>
          <a:p>
            <a:pPr lvl="4"/>
            <a:endParaRPr lang="en-US" altLang="en-US" dirty="0"/>
          </a:p>
          <a:p>
            <a:r>
              <a:rPr lang="en-US" altLang="en-US" dirty="0"/>
              <a:t>How does this sum compare to the sum of squared errors from the baseline prediction?</a:t>
            </a:r>
          </a:p>
          <a:p>
            <a:endParaRPr lang="en-GB" dirty="0"/>
          </a:p>
        </p:txBody>
      </p:sp>
      <p:graphicFrame>
        <p:nvGraphicFramePr>
          <p:cNvPr id="4" name="Content Placeholder 3">
            <a:extLst>
              <a:ext uri="{FF2B5EF4-FFF2-40B4-BE49-F238E27FC236}">
                <a16:creationId xmlns:a16="http://schemas.microsoft.com/office/drawing/2014/main" id="{575A7C1F-978E-4827-AFFE-4236EB951034}"/>
              </a:ext>
            </a:extLst>
          </p:cNvPr>
          <p:cNvGraphicFramePr>
            <a:graphicFrameLocks noGrp="1"/>
          </p:cNvGraphicFramePr>
          <p:nvPr>
            <p:ph sz="half" idx="2"/>
          </p:nvPr>
        </p:nvGraphicFramePr>
        <p:xfrm>
          <a:off x="6172201" y="1825625"/>
          <a:ext cx="4894604" cy="4437323"/>
        </p:xfrm>
        <a:graphic>
          <a:graphicData uri="http://schemas.openxmlformats.org/drawingml/2006/table">
            <a:tbl>
              <a:tblPr firstRow="1" bandRow="1">
                <a:tableStyleId>{5C22544A-7EE6-4342-B048-85BDC9FD1C3A}</a:tableStyleId>
              </a:tblPr>
              <a:tblGrid>
                <a:gridCol w="600378">
                  <a:extLst>
                    <a:ext uri="{9D8B030D-6E8A-4147-A177-3AD203B41FA5}">
                      <a16:colId xmlns:a16="http://schemas.microsoft.com/office/drawing/2014/main" val="4002580501"/>
                    </a:ext>
                  </a:extLst>
                </a:gridCol>
                <a:gridCol w="884543">
                  <a:extLst>
                    <a:ext uri="{9D8B030D-6E8A-4147-A177-3AD203B41FA5}">
                      <a16:colId xmlns:a16="http://schemas.microsoft.com/office/drawing/2014/main" val="3666126905"/>
                    </a:ext>
                  </a:extLst>
                </a:gridCol>
                <a:gridCol w="884543">
                  <a:extLst>
                    <a:ext uri="{9D8B030D-6E8A-4147-A177-3AD203B41FA5}">
                      <a16:colId xmlns:a16="http://schemas.microsoft.com/office/drawing/2014/main" val="2226396139"/>
                    </a:ext>
                  </a:extLst>
                </a:gridCol>
                <a:gridCol w="884543">
                  <a:extLst>
                    <a:ext uri="{9D8B030D-6E8A-4147-A177-3AD203B41FA5}">
                      <a16:colId xmlns:a16="http://schemas.microsoft.com/office/drawing/2014/main" val="4201473439"/>
                    </a:ext>
                  </a:extLst>
                </a:gridCol>
                <a:gridCol w="654504">
                  <a:extLst>
                    <a:ext uri="{9D8B030D-6E8A-4147-A177-3AD203B41FA5}">
                      <a16:colId xmlns:a16="http://schemas.microsoft.com/office/drawing/2014/main" val="2899183502"/>
                    </a:ext>
                  </a:extLst>
                </a:gridCol>
                <a:gridCol w="986093">
                  <a:extLst>
                    <a:ext uri="{9D8B030D-6E8A-4147-A177-3AD203B41FA5}">
                      <a16:colId xmlns:a16="http://schemas.microsoft.com/office/drawing/2014/main" val="184982721"/>
                    </a:ext>
                  </a:extLst>
                </a:gridCol>
              </a:tblGrid>
              <a:tr h="283362">
                <a:tc>
                  <a:txBody>
                    <a:bodyPr/>
                    <a:lstStyle/>
                    <a:p>
                      <a:pPr algn="l" fontAlgn="b"/>
                      <a:r>
                        <a:rPr lang="en-GB" sz="1500" u="none" strike="noStrike" dirty="0">
                          <a:effectLst/>
                        </a:rPr>
                        <a:t> </a:t>
                      </a:r>
                      <a:endParaRPr lang="en-GB" sz="1500" b="1" i="0" u="none" strike="noStrike" dirty="0">
                        <a:solidFill>
                          <a:srgbClr val="000000"/>
                        </a:solidFill>
                        <a:effectLst/>
                        <a:latin typeface="Calibri" panose="020F0502020204030204" pitchFamily="34" charset="0"/>
                      </a:endParaRPr>
                    </a:p>
                  </a:txBody>
                  <a:tcPr marL="13055" marR="13055" marT="13055" marB="0" anchor="b"/>
                </a:tc>
                <a:tc>
                  <a:txBody>
                    <a:bodyPr/>
                    <a:lstStyle/>
                    <a:p>
                      <a:pPr algn="l" fontAlgn="b"/>
                      <a:r>
                        <a:rPr lang="en-GB" sz="1500" u="none" strike="noStrike" dirty="0">
                          <a:effectLst/>
                        </a:rPr>
                        <a:t>Sales</a:t>
                      </a:r>
                      <a:endParaRPr lang="en-GB" sz="1500" b="1" i="0" u="none" strike="noStrike" dirty="0">
                        <a:solidFill>
                          <a:srgbClr val="000000"/>
                        </a:solidFill>
                        <a:effectLst/>
                        <a:latin typeface="Calibri" panose="020F0502020204030204" pitchFamily="34" charset="0"/>
                      </a:endParaRPr>
                    </a:p>
                  </a:txBody>
                  <a:tcPr marL="13055" marR="13055" marT="13055" marB="0" anchor="b"/>
                </a:tc>
                <a:tc>
                  <a:txBody>
                    <a:bodyPr/>
                    <a:lstStyle/>
                    <a:p>
                      <a:pPr algn="l" fontAlgn="b"/>
                      <a:r>
                        <a:rPr lang="en-GB" sz="1500" u="none" strike="noStrike">
                          <a:effectLst/>
                        </a:rPr>
                        <a:t>TV Ads</a:t>
                      </a:r>
                      <a:endParaRPr lang="en-GB" sz="1500" b="1" i="0" u="none" strike="noStrike">
                        <a:solidFill>
                          <a:srgbClr val="000000"/>
                        </a:solidFill>
                        <a:effectLst/>
                        <a:latin typeface="Calibri" panose="020F0502020204030204" pitchFamily="34" charset="0"/>
                      </a:endParaRPr>
                    </a:p>
                  </a:txBody>
                  <a:tcPr marL="13055" marR="13055" marT="13055" marB="0" anchor="b"/>
                </a:tc>
                <a:tc>
                  <a:txBody>
                    <a:bodyPr/>
                    <a:lstStyle/>
                    <a:p>
                      <a:pPr algn="l" fontAlgn="b"/>
                      <a:r>
                        <a:rPr lang="en-GB" sz="1500" u="none" strike="noStrike">
                          <a:effectLst/>
                        </a:rPr>
                        <a:t>PRED Sales </a:t>
                      </a:r>
                      <a:endParaRPr lang="en-GB" sz="1500" b="1" i="0" u="none" strike="noStrike">
                        <a:solidFill>
                          <a:srgbClr val="000000"/>
                        </a:solidFill>
                        <a:effectLst/>
                        <a:latin typeface="Calibri" panose="020F0502020204030204" pitchFamily="34" charset="0"/>
                      </a:endParaRPr>
                    </a:p>
                  </a:txBody>
                  <a:tcPr marL="13055" marR="13055" marT="13055" marB="0" anchor="b"/>
                </a:tc>
                <a:tc>
                  <a:txBody>
                    <a:bodyPr/>
                    <a:lstStyle/>
                    <a:p>
                      <a:pPr algn="l" fontAlgn="b"/>
                      <a:r>
                        <a:rPr lang="en-GB" sz="1500" u="none" strike="noStrike">
                          <a:effectLst/>
                        </a:rPr>
                        <a:t>Error</a:t>
                      </a:r>
                      <a:endParaRPr lang="en-GB" sz="1500" b="1" i="0" u="none" strike="noStrike">
                        <a:solidFill>
                          <a:srgbClr val="000000"/>
                        </a:solidFill>
                        <a:effectLst/>
                        <a:latin typeface="Calibri" panose="020F0502020204030204" pitchFamily="34" charset="0"/>
                      </a:endParaRPr>
                    </a:p>
                  </a:txBody>
                  <a:tcPr marL="13055" marR="13055" marT="13055" marB="0" anchor="b"/>
                </a:tc>
                <a:tc>
                  <a:txBody>
                    <a:bodyPr/>
                    <a:lstStyle/>
                    <a:p>
                      <a:pPr algn="l" fontAlgn="b"/>
                      <a:r>
                        <a:rPr lang="en-GB" sz="1500" u="none" strike="noStrike">
                          <a:effectLst/>
                        </a:rPr>
                        <a:t>Error Sq'd</a:t>
                      </a:r>
                      <a:endParaRPr lang="en-GB" sz="1500" b="1" i="0" u="none" strike="noStrike">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3985753532"/>
                  </a:ext>
                </a:extLst>
              </a:tr>
              <a:tr h="283362">
                <a:tc>
                  <a:txBody>
                    <a:bodyPr/>
                    <a:lstStyle/>
                    <a:p>
                      <a:pPr algn="r" fontAlgn="b"/>
                      <a:r>
                        <a:rPr lang="en-GB" sz="1500" u="none" strike="noStrike">
                          <a:effectLst/>
                        </a:rPr>
                        <a:t>1</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22.1</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230.1</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4.1</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16.81</a:t>
                      </a:r>
                      <a:endParaRPr lang="en-GB" sz="1500" b="0" i="0" u="none" strike="noStrike">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1899192559"/>
                  </a:ext>
                </a:extLst>
              </a:tr>
              <a:tr h="283362">
                <a:tc>
                  <a:txBody>
                    <a:bodyPr/>
                    <a:lstStyle/>
                    <a:p>
                      <a:pPr algn="r" fontAlgn="b"/>
                      <a:r>
                        <a:rPr lang="en-GB" sz="1500" u="none" strike="noStrike">
                          <a:effectLst/>
                        </a:rPr>
                        <a:t>2</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10.4</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44.5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9.1</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1.3</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1.69</a:t>
                      </a:r>
                      <a:endParaRPr lang="en-GB" sz="1500" b="0" i="0" u="none" strike="noStrike">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3299630672"/>
                  </a:ext>
                </a:extLst>
              </a:tr>
              <a:tr h="283362">
                <a:tc>
                  <a:txBody>
                    <a:bodyPr/>
                    <a:lstStyle/>
                    <a:p>
                      <a:pPr algn="r" fontAlgn="b"/>
                      <a:r>
                        <a:rPr lang="en-GB" sz="1500" u="none" strike="noStrike">
                          <a:effectLst/>
                        </a:rPr>
                        <a:t>3</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9.3</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17.2</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7.9</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1.4</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1.96</a:t>
                      </a:r>
                      <a:endParaRPr lang="en-GB" sz="1500" b="0" i="0" u="none" strike="noStrike">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626245129"/>
                  </a:ext>
                </a:extLst>
              </a:tr>
              <a:tr h="283362">
                <a:tc>
                  <a:txBody>
                    <a:bodyPr/>
                    <a:lstStyle/>
                    <a:p>
                      <a:pPr algn="r" fontAlgn="b"/>
                      <a:r>
                        <a:rPr lang="en-GB" sz="1500" u="none" strike="noStrike">
                          <a:effectLst/>
                        </a:rPr>
                        <a:t>4</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18.5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151.5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14.2</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4.3</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18.49</a:t>
                      </a:r>
                      <a:endParaRPr lang="en-GB" sz="1500" b="0" i="0" u="none" strike="noStrike">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4279008014"/>
                  </a:ext>
                </a:extLst>
              </a:tr>
              <a:tr h="283362">
                <a:tc>
                  <a:txBody>
                    <a:bodyPr/>
                    <a:lstStyle/>
                    <a:p>
                      <a:pPr algn="r" fontAlgn="b"/>
                      <a:r>
                        <a:rPr lang="en-GB" sz="1500" u="none" strike="noStrike">
                          <a:effectLst/>
                        </a:rPr>
                        <a:t>5</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12.9</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180.8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15.6</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-2.7</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7.29</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3786845599"/>
                  </a:ext>
                </a:extLst>
              </a:tr>
              <a:tr h="283362">
                <a:tc>
                  <a:txBody>
                    <a:bodyPr/>
                    <a:lstStyle/>
                    <a:p>
                      <a:pPr algn="r" fontAlgn="b"/>
                      <a:r>
                        <a:rPr lang="en-GB" sz="1500" u="none" strike="noStrike">
                          <a:effectLst/>
                        </a:rPr>
                        <a:t>6</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7.2</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8.7</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7.4</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-0.2</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0.04</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3286268264"/>
                  </a:ext>
                </a:extLst>
              </a:tr>
              <a:tr h="283362">
                <a:tc>
                  <a:txBody>
                    <a:bodyPr/>
                    <a:lstStyle/>
                    <a:p>
                      <a:pPr algn="r" fontAlgn="b"/>
                      <a:r>
                        <a:rPr lang="en-GB" sz="1500" u="none" strike="noStrike">
                          <a:effectLst/>
                        </a:rPr>
                        <a:t>7</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11.8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57.5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9.8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2</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4.00</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3798515288"/>
                  </a:ext>
                </a:extLst>
              </a:tr>
              <a:tr h="283362">
                <a:tc>
                  <a:txBody>
                    <a:bodyPr/>
                    <a:lstStyle/>
                    <a:p>
                      <a:pPr algn="r" fontAlgn="b"/>
                      <a:r>
                        <a:rPr lang="en-GB" sz="1500" u="none" strike="noStrike">
                          <a:effectLst/>
                        </a:rPr>
                        <a:t>8</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13.2</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120.2</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12.7</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0.5</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0.25</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2207128449"/>
                  </a:ext>
                </a:extLst>
              </a:tr>
              <a:tr h="283362">
                <a:tc>
                  <a:txBody>
                    <a:bodyPr/>
                    <a:lstStyle/>
                    <a:p>
                      <a:pPr algn="r" fontAlgn="b"/>
                      <a:r>
                        <a:rPr lang="en-GB" sz="1500" u="none" strike="noStrike">
                          <a:effectLst/>
                        </a:rPr>
                        <a:t>9</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4.8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8.6</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7.4</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-2.6</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6.76</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4291759733"/>
                  </a:ext>
                </a:extLst>
              </a:tr>
              <a:tr h="283362">
                <a:tc>
                  <a:txBody>
                    <a:bodyPr/>
                    <a:lstStyle/>
                    <a:p>
                      <a:pPr algn="r" fontAlgn="b"/>
                      <a:r>
                        <a:rPr lang="en-GB" sz="1500" u="none" strike="noStrike">
                          <a:effectLst/>
                        </a:rPr>
                        <a:t>10</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10.6</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199.8</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16.5</a:t>
                      </a:r>
                      <a:endParaRPr lang="en-GB" sz="1500" b="0" i="0" u="none" strike="noStrike" dirty="0">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-5.9</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34.81</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2202459155"/>
                  </a:ext>
                </a:extLst>
              </a:tr>
              <a:tr h="283362">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2396361271"/>
                  </a:ext>
                </a:extLst>
              </a:tr>
              <a:tr h="283362">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2145945645"/>
                  </a:ext>
                </a:extLst>
              </a:tr>
              <a:tr h="283362">
                <a:tc>
                  <a:txBody>
                    <a:bodyPr/>
                    <a:lstStyle/>
                    <a:p>
                      <a:pPr algn="r" fontAlgn="b"/>
                      <a:r>
                        <a:rPr lang="en-GB" sz="1500" u="none" strike="noStrike">
                          <a:effectLst/>
                        </a:rPr>
                        <a:t>200</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13.4</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232.1</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18.1</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-4.7</a:t>
                      </a:r>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22.09</a:t>
                      </a:r>
                      <a:endParaRPr lang="en-GB" sz="1500" b="0"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2734006739"/>
                  </a:ext>
                </a:extLst>
              </a:tr>
              <a:tr h="283362">
                <a:tc>
                  <a:txBody>
                    <a:bodyPr/>
                    <a:lstStyle/>
                    <a:p>
                      <a:pPr algn="r" fontAlgn="b"/>
                      <a:r>
                        <a:rPr lang="en-GB" sz="1500" u="none" strike="noStrike">
                          <a:effectLst/>
                        </a:rPr>
                        <a:t>Total</a:t>
                      </a:r>
                      <a:endParaRPr lang="en-GB" sz="1500" b="1" i="0" u="none" strike="noStrike">
                        <a:solidFill>
                          <a:srgbClr val="000000"/>
                        </a:solidFill>
                        <a:effectLst/>
                        <a:latin typeface="Calibri" panose="020F0502020204030204" pitchFamily="34" charset="0"/>
                      </a:endParaRPr>
                    </a:p>
                  </a:txBody>
                  <a:tcPr marL="13055" marR="13055" marT="13055" marB="0" anchor="b"/>
                </a:tc>
                <a:tc>
                  <a:txBody>
                    <a:bodyPr/>
                    <a:lstStyle/>
                    <a:p>
                      <a:pPr algn="l" fontAlgn="b"/>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l" fontAlgn="b"/>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l" fontAlgn="b"/>
                      <a:endParaRPr lang="en-GB" sz="1500" b="0"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a:effectLst/>
                        </a:rPr>
                        <a:t>0.1</a:t>
                      </a:r>
                      <a:endParaRPr lang="en-GB" sz="1500" b="1" i="0" u="none" strike="noStrike">
                        <a:solidFill>
                          <a:srgbClr val="000000"/>
                        </a:solidFill>
                        <a:effectLst/>
                        <a:latin typeface="Calibri" panose="020F0502020204030204" pitchFamily="34" charset="0"/>
                      </a:endParaRPr>
                    </a:p>
                  </a:txBody>
                  <a:tcPr marL="13055" marR="13055" marT="13055" marB="0" anchor="b"/>
                </a:tc>
                <a:tc>
                  <a:txBody>
                    <a:bodyPr/>
                    <a:lstStyle/>
                    <a:p>
                      <a:pPr algn="r" fontAlgn="b"/>
                      <a:r>
                        <a:rPr lang="en-GB" sz="1500" u="none" strike="noStrike" dirty="0">
                          <a:effectLst/>
                        </a:rPr>
                        <a:t>2101.95</a:t>
                      </a:r>
                      <a:endParaRPr lang="en-GB" sz="1500" b="1" i="0" u="none" strike="noStrike" dirty="0">
                        <a:solidFill>
                          <a:srgbClr val="000000"/>
                        </a:solidFill>
                        <a:effectLst/>
                        <a:latin typeface="Calibri" panose="020F0502020204030204" pitchFamily="34" charset="0"/>
                      </a:endParaRPr>
                    </a:p>
                  </a:txBody>
                  <a:tcPr marL="13055" marR="13055" marT="13055" marB="0" anchor="b"/>
                </a:tc>
                <a:extLst>
                  <a:ext uri="{0D108BD9-81ED-4DB2-BD59-A6C34878D82A}">
                    <a16:rowId xmlns:a16="http://schemas.microsoft.com/office/drawing/2014/main" val="697223044"/>
                  </a:ext>
                </a:extLst>
              </a:tr>
            </a:tbl>
          </a:graphicData>
        </a:graphic>
      </p:graphicFrame>
    </p:spTree>
    <p:extLst>
      <p:ext uri="{BB962C8B-B14F-4D97-AF65-F5344CB8AC3E}">
        <p14:creationId xmlns:p14="http://schemas.microsoft.com/office/powerpoint/2010/main" val="4250054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normAutofit/>
          </a:bodyPr>
          <a:lstStyle/>
          <a:p>
            <a:r>
              <a:rPr lang="en-US" altLang="en-US"/>
              <a:t>Assessing Prediction Accuracy</a:t>
            </a:r>
          </a:p>
        </p:txBody>
      </p:sp>
      <p:graphicFrame>
        <p:nvGraphicFramePr>
          <p:cNvPr id="636931" name="Object 3"/>
          <p:cNvGraphicFramePr>
            <a:graphicFrameLocks noGrp="1" noChangeAspect="1"/>
          </p:cNvGraphicFramePr>
          <p:nvPr>
            <p:ph sz="half" idx="1"/>
          </p:nvPr>
        </p:nvGraphicFramePr>
        <p:xfrm>
          <a:off x="3071814" y="1592263"/>
          <a:ext cx="6694487" cy="1173162"/>
        </p:xfrm>
        <a:graphic>
          <a:graphicData uri="http://schemas.openxmlformats.org/presentationml/2006/ole">
            <mc:AlternateContent xmlns:mc="http://schemas.openxmlformats.org/markup-compatibility/2006">
              <mc:Choice xmlns:v="urn:schemas-microsoft-com:vml" Requires="v">
                <p:oleObj name="Equation" r:id="rId3" imgW="2463480" imgH="431640" progId="Equation.3">
                  <p:embed/>
                </p:oleObj>
              </mc:Choice>
              <mc:Fallback>
                <p:oleObj name="Equation" r:id="rId3" imgW="2463480" imgH="431640" progId="Equation.3">
                  <p:embed/>
                  <p:pic>
                    <p:nvPicPr>
                      <p:cNvPr id="6369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1592263"/>
                        <a:ext cx="6694487" cy="1173162"/>
                      </a:xfrm>
                      <a:prstGeom prst="rect">
                        <a:avLst/>
                      </a:prstGeom>
                    </p:spPr>
                  </p:pic>
                </p:oleObj>
              </mc:Fallback>
            </mc:AlternateContent>
          </a:graphicData>
        </a:graphic>
      </p:graphicFrame>
      <p:sp>
        <p:nvSpPr>
          <p:cNvPr id="636932" name="Rectangle 4"/>
          <p:cNvSpPr>
            <a:spLocks noGrp="1" noChangeArrowheads="1"/>
          </p:cNvSpPr>
          <p:nvPr>
            <p:ph sz="half" idx="2"/>
          </p:nvPr>
        </p:nvSpPr>
        <p:spPr>
          <a:xfrm>
            <a:off x="2783632" y="4365104"/>
            <a:ext cx="7530040" cy="2398400"/>
          </a:xfrm>
        </p:spPr>
        <p:txBody>
          <a:bodyPr/>
          <a:lstStyle/>
          <a:p>
            <a:r>
              <a:rPr lang="en-US" altLang="en-US" sz="2000"/>
              <a:t>Where: 							</a:t>
            </a:r>
            <a:endParaRPr lang="en-US" altLang="en-US" sz="2000" dirty="0"/>
          </a:p>
        </p:txBody>
      </p:sp>
      <p:grpSp>
        <p:nvGrpSpPr>
          <p:cNvPr id="636933" name="Group 5"/>
          <p:cNvGrpSpPr>
            <a:grpSpLocks/>
          </p:cNvGrpSpPr>
          <p:nvPr/>
        </p:nvGrpSpPr>
        <p:grpSpPr bwMode="auto">
          <a:xfrm>
            <a:off x="3143672" y="4807597"/>
            <a:ext cx="6172200" cy="1371600"/>
            <a:chOff x="1392" y="3312"/>
            <a:chExt cx="2592" cy="864"/>
          </a:xfrm>
        </p:grpSpPr>
        <p:graphicFrame>
          <p:nvGraphicFramePr>
            <p:cNvPr id="636934" name="Object 6"/>
            <p:cNvGraphicFramePr>
              <a:graphicFrameLocks noChangeAspect="1"/>
            </p:cNvGraphicFramePr>
            <p:nvPr/>
          </p:nvGraphicFramePr>
          <p:xfrm>
            <a:off x="1392" y="3312"/>
            <a:ext cx="212" cy="864"/>
          </p:xfrm>
          <a:graphic>
            <a:graphicData uri="http://schemas.openxmlformats.org/presentationml/2006/ole">
              <mc:AlternateContent xmlns:mc="http://schemas.openxmlformats.org/markup-compatibility/2006">
                <mc:Choice xmlns:v="urn:schemas-microsoft-com:vml" Requires="v">
                  <p:oleObj name="Equation" r:id="rId5" imgW="164880" imgH="672840" progId="Equation.3">
                    <p:embed/>
                  </p:oleObj>
                </mc:Choice>
                <mc:Fallback>
                  <p:oleObj name="Equation" r:id="rId5" imgW="164880" imgH="672840" progId="Equation.3">
                    <p:embed/>
                    <p:pic>
                      <p:nvPicPr>
                        <p:cNvPr id="63693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3312"/>
                          <a:ext cx="212" cy="8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6935" name="Text Box 7"/>
            <p:cNvSpPr txBox="1">
              <a:spLocks noChangeArrowheads="1"/>
            </p:cNvSpPr>
            <p:nvPr/>
          </p:nvSpPr>
          <p:spPr bwMode="auto">
            <a:xfrm>
              <a:off x="1584" y="3312"/>
              <a:ext cx="24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latin typeface="Times New Roman" pitchFamily="18" charset="0"/>
                </a:rPr>
                <a:t>= Average of all observations</a:t>
              </a:r>
              <a:endParaRPr lang="en-US" altLang="en-US" i="1" dirty="0">
                <a:solidFill>
                  <a:srgbClr val="000000"/>
                </a:solidFill>
                <a:latin typeface="Times New Roman" pitchFamily="18" charset="0"/>
              </a:endParaRPr>
            </a:p>
          </p:txBody>
        </p:sp>
        <p:sp>
          <p:nvSpPr>
            <p:cNvPr id="636936" name="Text Box 8"/>
            <p:cNvSpPr txBox="1">
              <a:spLocks noChangeArrowheads="1"/>
            </p:cNvSpPr>
            <p:nvPr/>
          </p:nvSpPr>
          <p:spPr bwMode="auto">
            <a:xfrm>
              <a:off x="1584" y="3600"/>
              <a:ext cx="24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latin typeface="Times New Roman" pitchFamily="18" charset="0"/>
                </a:rPr>
                <a:t>= Predicted value of observation </a:t>
              </a:r>
              <a:r>
                <a:rPr lang="en-US" altLang="en-US" i="1" dirty="0" err="1">
                  <a:solidFill>
                    <a:srgbClr val="000000"/>
                  </a:solidFill>
                  <a:latin typeface="Times New Roman" pitchFamily="18" charset="0"/>
                </a:rPr>
                <a:t>i</a:t>
              </a:r>
              <a:r>
                <a:rPr lang="en-US" altLang="en-US" i="1" dirty="0">
                  <a:solidFill>
                    <a:srgbClr val="000000"/>
                  </a:solidFill>
                  <a:latin typeface="Times New Roman" pitchFamily="18" charset="0"/>
                </a:rPr>
                <a:t> </a:t>
              </a:r>
              <a:r>
                <a:rPr lang="en-US" altLang="en-US" dirty="0">
                  <a:solidFill>
                    <a:srgbClr val="000000"/>
                  </a:solidFill>
                  <a:latin typeface="Times New Roman" pitchFamily="18" charset="0"/>
                </a:rPr>
                <a:t>using regression equation</a:t>
              </a:r>
            </a:p>
          </p:txBody>
        </p:sp>
        <p:sp>
          <p:nvSpPr>
            <p:cNvPr id="636937" name="Text Box 9"/>
            <p:cNvSpPr txBox="1">
              <a:spLocks noChangeArrowheads="1"/>
            </p:cNvSpPr>
            <p:nvPr/>
          </p:nvSpPr>
          <p:spPr bwMode="auto">
            <a:xfrm>
              <a:off x="1584" y="3888"/>
              <a:ext cx="24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000000"/>
                  </a:solidFill>
                  <a:latin typeface="Times New Roman" pitchFamily="18" charset="0"/>
                </a:rPr>
                <a:t>= Actual value of observation </a:t>
              </a:r>
              <a:r>
                <a:rPr lang="en-US" altLang="en-US" i="1">
                  <a:solidFill>
                    <a:srgbClr val="000000"/>
                  </a:solidFill>
                  <a:latin typeface="Times New Roman" pitchFamily="18" charset="0"/>
                </a:rPr>
                <a:t>i</a:t>
              </a:r>
            </a:p>
          </p:txBody>
        </p:sp>
      </p:grpSp>
      <p:sp>
        <p:nvSpPr>
          <p:cNvPr id="636939" name="Text Box 11"/>
          <p:cNvSpPr txBox="1">
            <a:spLocks noChangeArrowheads="1"/>
          </p:cNvSpPr>
          <p:nvPr/>
        </p:nvSpPr>
        <p:spPr bwMode="auto">
          <a:xfrm>
            <a:off x="2783632" y="2863644"/>
            <a:ext cx="2209800" cy="10618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chemeClr val="accent1"/>
                </a:solidFill>
              </a:rPr>
              <a:t>Total Sum of Squares (TSS)</a:t>
            </a:r>
          </a:p>
          <a:p>
            <a:pPr algn="ctr">
              <a:spcBef>
                <a:spcPct val="50000"/>
              </a:spcBef>
            </a:pPr>
            <a:r>
              <a:rPr lang="en-US" altLang="en-US" b="1" dirty="0">
                <a:solidFill>
                  <a:schemeClr val="accent1"/>
                </a:solidFill>
              </a:rPr>
              <a:t>Errors from Baseline</a:t>
            </a:r>
          </a:p>
        </p:txBody>
      </p:sp>
      <p:sp>
        <p:nvSpPr>
          <p:cNvPr id="636940" name="Text Box 12"/>
          <p:cNvSpPr txBox="1">
            <a:spLocks noChangeArrowheads="1"/>
          </p:cNvSpPr>
          <p:nvPr/>
        </p:nvSpPr>
        <p:spPr bwMode="auto">
          <a:xfrm>
            <a:off x="5181600" y="2855786"/>
            <a:ext cx="2286000" cy="13388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chemeClr val="accent1"/>
                </a:solidFill>
              </a:rPr>
              <a:t>Sum of Squares Error or Residual (SSE)</a:t>
            </a:r>
          </a:p>
          <a:p>
            <a:pPr algn="ctr">
              <a:spcBef>
                <a:spcPct val="50000"/>
              </a:spcBef>
            </a:pPr>
            <a:r>
              <a:rPr lang="en-US" altLang="en-US" b="1" dirty="0">
                <a:solidFill>
                  <a:schemeClr val="accent1"/>
                </a:solidFill>
              </a:rPr>
              <a:t>Actual vs. Regression Predictions</a:t>
            </a:r>
          </a:p>
        </p:txBody>
      </p:sp>
      <p:sp>
        <p:nvSpPr>
          <p:cNvPr id="636941" name="Text Box 13"/>
          <p:cNvSpPr txBox="1">
            <a:spLocks noChangeArrowheads="1"/>
          </p:cNvSpPr>
          <p:nvPr/>
        </p:nvSpPr>
        <p:spPr bwMode="auto">
          <a:xfrm>
            <a:off x="7680176" y="2855786"/>
            <a:ext cx="2209800" cy="1328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solidFill>
                  <a:schemeClr val="accent1"/>
                </a:solidFill>
              </a:rPr>
              <a:t>Sum of Squares Regression (SSR)</a:t>
            </a:r>
          </a:p>
          <a:p>
            <a:pPr algn="ctr">
              <a:spcBef>
                <a:spcPct val="50000"/>
              </a:spcBef>
            </a:pPr>
            <a:r>
              <a:rPr lang="en-US" altLang="en-US" b="1" dirty="0">
                <a:solidFill>
                  <a:schemeClr val="accent1"/>
                </a:solidFill>
              </a:rPr>
              <a:t>Improvement due to the regression</a:t>
            </a:r>
          </a:p>
        </p:txBody>
      </p:sp>
    </p:spTree>
    <p:extLst>
      <p:ext uri="{BB962C8B-B14F-4D97-AF65-F5344CB8AC3E}">
        <p14:creationId xmlns:p14="http://schemas.microsoft.com/office/powerpoint/2010/main" val="14813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7960" name="Rectangle 8"/>
          <p:cNvSpPr>
            <a:spLocks noGrp="1" noChangeArrowheads="1"/>
          </p:cNvSpPr>
          <p:nvPr>
            <p:ph type="title"/>
          </p:nvPr>
        </p:nvSpPr>
        <p:spPr/>
        <p:txBody>
          <a:bodyPr/>
          <a:lstStyle/>
          <a:p>
            <a:r>
              <a:rPr lang="en-US" altLang="en-US"/>
              <a:t>Assessing Prediction Accuracy</a:t>
            </a:r>
          </a:p>
        </p:txBody>
      </p:sp>
      <p:graphicFrame>
        <p:nvGraphicFramePr>
          <p:cNvPr id="637961" name="Object 9"/>
          <p:cNvGraphicFramePr>
            <a:graphicFrameLocks noGrp="1" noChangeAspect="1"/>
          </p:cNvGraphicFramePr>
          <p:nvPr>
            <p:ph sz="half" idx="1"/>
          </p:nvPr>
        </p:nvGraphicFramePr>
        <p:xfrm>
          <a:off x="2424114" y="2593976"/>
          <a:ext cx="3455987" cy="606425"/>
        </p:xfrm>
        <a:graphic>
          <a:graphicData uri="http://schemas.openxmlformats.org/presentationml/2006/ole">
            <mc:AlternateContent xmlns:mc="http://schemas.openxmlformats.org/markup-compatibility/2006">
              <mc:Choice xmlns:v="urn:schemas-microsoft-com:vml" Requires="v">
                <p:oleObj name="Equation" r:id="rId3" imgW="2463480" imgH="431640" progId="Equation.3">
                  <p:embed/>
                </p:oleObj>
              </mc:Choice>
              <mc:Fallback>
                <p:oleObj name="Equation" r:id="rId3" imgW="2463480" imgH="431640" progId="Equation.3">
                  <p:embed/>
                  <p:pic>
                    <p:nvPicPr>
                      <p:cNvPr id="63796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2593976"/>
                        <a:ext cx="3455987" cy="606425"/>
                      </a:xfrm>
                      <a:prstGeom prst="rect">
                        <a:avLst/>
                      </a:prstGeom>
                    </p:spPr>
                  </p:pic>
                </p:oleObj>
              </mc:Fallback>
            </mc:AlternateContent>
          </a:graphicData>
        </a:graphic>
      </p:graphicFrame>
      <p:sp>
        <p:nvSpPr>
          <p:cNvPr id="637962" name="Rectangle 10"/>
          <p:cNvSpPr>
            <a:spLocks noGrp="1" noChangeArrowheads="1"/>
          </p:cNvSpPr>
          <p:nvPr>
            <p:ph sz="half" idx="2"/>
          </p:nvPr>
        </p:nvSpPr>
        <p:spPr>
          <a:xfrm>
            <a:off x="6153150" y="1825625"/>
            <a:ext cx="5688330" cy="4351338"/>
          </a:xfrm>
        </p:spPr>
        <p:txBody>
          <a:bodyPr>
            <a:normAutofit/>
          </a:bodyPr>
          <a:lstStyle/>
          <a:p>
            <a:r>
              <a:rPr lang="en-US" altLang="en-US" sz="2400" dirty="0"/>
              <a:t> TSS                     = 	SSE	     +     SSR</a:t>
            </a:r>
          </a:p>
          <a:p>
            <a:r>
              <a:rPr lang="en-US" altLang="en-US" sz="2400" dirty="0">
                <a:sym typeface="Wingdings" pitchFamily="2" charset="2"/>
              </a:rPr>
              <a:t>5417.149   = 2102.531 + 3314.618 	</a:t>
            </a:r>
          </a:p>
          <a:p>
            <a:r>
              <a:rPr lang="en-US" altLang="en-US" sz="2400" dirty="0"/>
              <a:t>Can you find these numbers on the regression output?</a:t>
            </a:r>
            <a:endParaRPr lang="en-US" altLang="en-US" sz="2400" dirty="0">
              <a:sym typeface="Wingdings" pitchFamily="2" charset="2"/>
            </a:endParaRPr>
          </a:p>
          <a:p>
            <a:endParaRPr lang="en-US" altLang="en-US" sz="2400" dirty="0"/>
          </a:p>
        </p:txBody>
      </p:sp>
      <p:pic>
        <p:nvPicPr>
          <p:cNvPr id="2" name="Picture 1">
            <a:extLst>
              <a:ext uri="{FF2B5EF4-FFF2-40B4-BE49-F238E27FC236}">
                <a16:creationId xmlns:a16="http://schemas.microsoft.com/office/drawing/2014/main" id="{B0B8D323-4C03-49A4-B8ED-B939C5EFE70C}"/>
              </a:ext>
            </a:extLst>
          </p:cNvPr>
          <p:cNvPicPr>
            <a:picLocks noChangeAspect="1"/>
          </p:cNvPicPr>
          <p:nvPr/>
        </p:nvPicPr>
        <p:blipFill>
          <a:blip r:embed="rId5"/>
          <a:stretch>
            <a:fillRect/>
          </a:stretch>
        </p:blipFill>
        <p:spPr>
          <a:xfrm>
            <a:off x="1991544" y="3335337"/>
            <a:ext cx="4161606" cy="2471586"/>
          </a:xfrm>
          <a:prstGeom prst="rect">
            <a:avLst/>
          </a:prstGeom>
        </p:spPr>
      </p:pic>
    </p:spTree>
    <p:extLst>
      <p:ext uri="{BB962C8B-B14F-4D97-AF65-F5344CB8AC3E}">
        <p14:creationId xmlns:p14="http://schemas.microsoft.com/office/powerpoint/2010/main" val="2954106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normAutofit/>
          </a:bodyPr>
          <a:lstStyle/>
          <a:p>
            <a:r>
              <a:rPr lang="en-US" altLang="en-US" dirty="0"/>
              <a:t>Coefficient of Determination – R</a:t>
            </a:r>
            <a:r>
              <a:rPr lang="en-US" altLang="en-US" baseline="30000" dirty="0"/>
              <a:t>2</a:t>
            </a:r>
          </a:p>
        </p:txBody>
      </p:sp>
      <p:sp>
        <p:nvSpPr>
          <p:cNvPr id="638979" name="Rectangle 3"/>
          <p:cNvSpPr>
            <a:spLocks noGrp="1" noChangeArrowheads="1"/>
          </p:cNvSpPr>
          <p:nvPr>
            <p:ph sz="half" idx="2"/>
          </p:nvPr>
        </p:nvSpPr>
        <p:spPr>
          <a:xfrm>
            <a:off x="1559231" y="2561156"/>
            <a:ext cx="8772633" cy="3750744"/>
          </a:xfrm>
        </p:spPr>
        <p:txBody>
          <a:bodyPr>
            <a:normAutofit fontScale="62500" lnSpcReduction="20000"/>
          </a:bodyPr>
          <a:lstStyle/>
          <a:p>
            <a:r>
              <a:rPr lang="en-US" altLang="en-US" dirty="0"/>
              <a:t>R</a:t>
            </a:r>
            <a:r>
              <a:rPr lang="en-US" altLang="en-US" baseline="30000" dirty="0"/>
              <a:t>2</a:t>
            </a:r>
            <a:r>
              <a:rPr lang="en-US" altLang="en-US" dirty="0"/>
              <a:t>     =   SSR / TSS </a:t>
            </a:r>
          </a:p>
          <a:p>
            <a:r>
              <a:rPr lang="en-US" altLang="en-US" dirty="0"/>
              <a:t>         =   SSR / (SSR+ SSE)     Since TSS = SSR + SSE </a:t>
            </a:r>
          </a:p>
          <a:p>
            <a:r>
              <a:rPr lang="en-US" altLang="en-US" dirty="0"/>
              <a:t>         =   3314.618 /5417.149</a:t>
            </a:r>
          </a:p>
          <a:p>
            <a:r>
              <a:rPr lang="en-US" altLang="en-US" dirty="0"/>
              <a:t>         =   0.612</a:t>
            </a:r>
          </a:p>
          <a:p>
            <a:pPr marL="0" indent="0">
              <a:buNone/>
            </a:pPr>
            <a:endParaRPr lang="en-US" altLang="en-US" dirty="0">
              <a:highlight>
                <a:srgbClr val="000000"/>
              </a:highlight>
            </a:endParaRPr>
          </a:p>
          <a:p>
            <a:pPr marL="0" indent="0">
              <a:buNone/>
            </a:pPr>
            <a:endParaRPr lang="en-US" altLang="en-US" dirty="0"/>
          </a:p>
          <a:p>
            <a:pPr lvl="3"/>
            <a:endParaRPr lang="en-US" altLang="en-US" dirty="0"/>
          </a:p>
          <a:p>
            <a:r>
              <a:rPr lang="en-US" altLang="en-US" dirty="0"/>
              <a:t>Proportion of the total variation in the dependent variable explained by the independent variable of the regression equation</a:t>
            </a:r>
          </a:p>
          <a:p>
            <a:pPr lvl="3"/>
            <a:endParaRPr lang="en-US" altLang="en-US" dirty="0"/>
          </a:p>
          <a:p>
            <a:r>
              <a:rPr lang="en-US" altLang="en-US" dirty="0"/>
              <a:t>Range</a:t>
            </a:r>
          </a:p>
          <a:p>
            <a:pPr lvl="1"/>
            <a:r>
              <a:rPr lang="en-US" altLang="en-US" dirty="0"/>
              <a:t>Is Between 0 and 1</a:t>
            </a:r>
          </a:p>
          <a:p>
            <a:pPr lvl="1"/>
            <a:r>
              <a:rPr lang="en-US" altLang="en-US" dirty="0"/>
              <a:t>“Goodness of Fit”: Higher is better</a:t>
            </a:r>
          </a:p>
        </p:txBody>
      </p:sp>
      <p:grpSp>
        <p:nvGrpSpPr>
          <p:cNvPr id="638988" name="Group 12"/>
          <p:cNvGrpSpPr>
            <a:grpSpLocks/>
          </p:cNvGrpSpPr>
          <p:nvPr/>
        </p:nvGrpSpPr>
        <p:grpSpPr bwMode="auto">
          <a:xfrm>
            <a:off x="3444553" y="1360096"/>
            <a:ext cx="5949950" cy="930275"/>
            <a:chOff x="1868" y="1296"/>
            <a:chExt cx="3748" cy="586"/>
          </a:xfrm>
        </p:grpSpPr>
        <p:sp>
          <p:nvSpPr>
            <p:cNvPr id="638981" name="Text Box 5"/>
            <p:cNvSpPr txBox="1">
              <a:spLocks noChangeArrowheads="1"/>
            </p:cNvSpPr>
            <p:nvPr/>
          </p:nvSpPr>
          <p:spPr bwMode="auto">
            <a:xfrm>
              <a:off x="1868" y="1488"/>
              <a:ext cx="1108"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000" b="1" i="1" dirty="0"/>
                <a:t>R</a:t>
              </a:r>
              <a:r>
                <a:rPr lang="en-US" altLang="en-US" sz="2000" b="1" i="1" baseline="30000" dirty="0"/>
                <a:t>2</a:t>
              </a:r>
              <a:r>
                <a:rPr lang="en-US" altLang="en-US" sz="2000" b="1" dirty="0"/>
                <a:t> = </a:t>
              </a:r>
            </a:p>
          </p:txBody>
        </p:sp>
        <p:grpSp>
          <p:nvGrpSpPr>
            <p:cNvPr id="638987" name="Group 11"/>
            <p:cNvGrpSpPr>
              <a:grpSpLocks/>
            </p:cNvGrpSpPr>
            <p:nvPr/>
          </p:nvGrpSpPr>
          <p:grpSpPr bwMode="auto">
            <a:xfrm>
              <a:off x="2880" y="1296"/>
              <a:ext cx="2736" cy="586"/>
              <a:chOff x="2880" y="1296"/>
              <a:chExt cx="2736" cy="586"/>
            </a:xfrm>
          </p:grpSpPr>
          <p:sp>
            <p:nvSpPr>
              <p:cNvPr id="638983" name="Text Box 7"/>
              <p:cNvSpPr txBox="1">
                <a:spLocks noChangeArrowheads="1"/>
              </p:cNvSpPr>
              <p:nvPr/>
            </p:nvSpPr>
            <p:spPr bwMode="auto">
              <a:xfrm>
                <a:off x="2880" y="1296"/>
                <a:ext cx="27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a:t>Sum of Squares Regression (SSR)</a:t>
                </a:r>
              </a:p>
            </p:txBody>
          </p:sp>
          <p:sp>
            <p:nvSpPr>
              <p:cNvPr id="638984" name="Text Box 8"/>
              <p:cNvSpPr txBox="1">
                <a:spLocks noChangeArrowheads="1"/>
              </p:cNvSpPr>
              <p:nvPr/>
            </p:nvSpPr>
            <p:spPr bwMode="auto">
              <a:xfrm>
                <a:off x="2976" y="1632"/>
                <a:ext cx="254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1203C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dirty="0"/>
                  <a:t>Total Sum of Squares (TSS) </a:t>
                </a:r>
              </a:p>
            </p:txBody>
          </p:sp>
          <p:sp>
            <p:nvSpPr>
              <p:cNvPr id="638985" name="Line 9"/>
              <p:cNvSpPr>
                <a:spLocks noChangeShapeType="1"/>
              </p:cNvSpPr>
              <p:nvPr/>
            </p:nvSpPr>
            <p:spPr bwMode="auto">
              <a:xfrm>
                <a:off x="3024" y="1584"/>
                <a:ext cx="249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b="1"/>
              </a:p>
            </p:txBody>
          </p:sp>
        </p:grpSp>
      </p:grpSp>
      <mc:AlternateContent xmlns:mc="http://schemas.openxmlformats.org/markup-compatibility/2006" xmlns:a14="http://schemas.microsoft.com/office/drawing/2010/main">
        <mc:Choice Requires="a14">
          <p:sp>
            <p:nvSpPr>
              <p:cNvPr id="12" name="Object 10">
                <a:extLst>
                  <a:ext uri="{FF2B5EF4-FFF2-40B4-BE49-F238E27FC236}">
                    <a16:creationId xmlns:a16="http://schemas.microsoft.com/office/drawing/2014/main" id="{DF59FED2-55A8-4E4D-B2A3-D879AC3E8B36}"/>
                  </a:ext>
                </a:extLst>
              </p:cNvPr>
              <p:cNvSpPr txBox="1"/>
              <p:nvPr/>
            </p:nvSpPr>
            <p:spPr bwMode="auto">
              <a:xfrm>
                <a:off x="2713927" y="3892491"/>
                <a:ext cx="6764146" cy="913204"/>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sty m:val="p"/>
                        </m:rPr>
                        <a:rPr lang="en-GB" i="1" smtClean="0">
                          <a:solidFill>
                            <a:srgbClr val="000000"/>
                          </a:solidFill>
                          <a:latin typeface="Cambria Math" panose="02040503050406030204" pitchFamily="18" charset="0"/>
                        </a:rPr>
                        <m:t>Note</m:t>
                      </m:r>
                      <m:r>
                        <a:rPr lang="en-GB" i="1" smtClean="0">
                          <a:solidFill>
                            <a:srgbClr val="000000"/>
                          </a:solidFill>
                          <a:latin typeface="Cambria Math" panose="02040503050406030204" pitchFamily="18" charset="0"/>
                        </a:rPr>
                        <m:t>:(</m:t>
                      </m:r>
                      <m:r>
                        <m:rPr>
                          <m:sty m:val="p"/>
                        </m:rPr>
                        <a:rPr lang="en-GB" i="1" smtClean="0">
                          <a:solidFill>
                            <a:srgbClr val="000000"/>
                          </a:solidFill>
                          <a:latin typeface="Cambria Math" panose="02040503050406030204" pitchFamily="18" charset="0"/>
                        </a:rPr>
                        <m:t>signof</m:t>
                      </m:r>
                      <m:nary>
                        <m:naryPr>
                          <m:chr m:val="b"/>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1</m:t>
                          </m:r>
                        </m:sub>
                        <m:sup/>
                        <m:e/>
                      </m:nary>
                      <m:r>
                        <a:rPr lang="en-GB" i="1">
                          <a:solidFill>
                            <a:srgbClr val="000000"/>
                          </a:solidFill>
                          <a:latin typeface="Cambria Math" panose="02040503050406030204" pitchFamily="18" charset="0"/>
                        </a:rPr>
                        <m:t>)</m:t>
                      </m:r>
                      <m:rad>
                        <m:radPr>
                          <m:degHide m:val="on"/>
                          <m:ctrlPr>
                            <a:rPr lang="en-GB" i="1">
                              <a:solidFill>
                                <a:srgbClr val="000000"/>
                              </a:solidFill>
                              <a:latin typeface="Cambria Math" panose="02040503050406030204" pitchFamily="18" charset="0"/>
                            </a:rPr>
                          </m:ctrlPr>
                        </m:radPr>
                        <m:deg/>
                        <m:e>
                          <m:nary>
                            <m:naryPr>
                              <m:chr m:val="R"/>
                              <m:subHide m:val="on"/>
                              <m:ctrlPr>
                                <a:rPr lang="en-GB" i="1">
                                  <a:solidFill>
                                    <a:srgbClr val="000000"/>
                                  </a:solidFill>
                                  <a:latin typeface="Cambria Math" panose="02040503050406030204" pitchFamily="18" charset="0"/>
                                </a:rPr>
                              </m:ctrlPr>
                            </m:naryPr>
                            <m:sub/>
                            <m:sup>
                              <m:r>
                                <a:rPr lang="en-GB" b="0" i="1"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2</m:t>
                              </m:r>
                            </m:sup>
                            <m:e/>
                          </m:nary>
                        </m:e>
                      </m:rad>
                      <m:r>
                        <a:rPr lang="en-GB" i="1">
                          <a:solidFill>
                            <a:srgbClr val="000000"/>
                          </a:solidFill>
                          <a:latin typeface="Cambria Math" panose="02040503050406030204" pitchFamily="18" charset="0"/>
                        </a:rPr>
                        <m:t>=(</m:t>
                      </m:r>
                      <m:r>
                        <m:rPr>
                          <m:sty m:val="p"/>
                        </m:rPr>
                        <a:rPr lang="en-GB" i="1">
                          <a:solidFill>
                            <a:srgbClr val="000000"/>
                          </a:solidFill>
                          <a:latin typeface="Cambria Math" panose="02040503050406030204" pitchFamily="18" charset="0"/>
                        </a:rPr>
                        <m:t>signof</m:t>
                      </m:r>
                      <m:nary>
                        <m:naryPr>
                          <m:chr m:val="b"/>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1</m:t>
                          </m:r>
                        </m:sub>
                        <m:sup/>
                        <m:e/>
                      </m:nary>
                      <m:r>
                        <a:rPr lang="en-GB" i="1">
                          <a:solidFill>
                            <a:srgbClr val="000000"/>
                          </a:solidFill>
                          <a:latin typeface="Cambria Math" panose="02040503050406030204" pitchFamily="18" charset="0"/>
                        </a:rPr>
                        <m:t>)</m:t>
                      </m:r>
                      <m:rad>
                        <m:radPr>
                          <m:degHide m:val="on"/>
                          <m:ctrlPr>
                            <a:rPr lang="en-GB" i="1">
                              <a:solidFill>
                                <a:srgbClr val="000000"/>
                              </a:solidFill>
                              <a:latin typeface="Cambria Math" panose="02040503050406030204" pitchFamily="18" charset="0"/>
                            </a:rPr>
                          </m:ctrlPr>
                        </m:radPr>
                        <m:deg/>
                        <m:e>
                          <m:r>
                            <a:rPr lang="en-GB" i="1">
                              <a:solidFill>
                                <a:srgbClr val="000000"/>
                              </a:solidFill>
                              <a:latin typeface="Cambria Math" panose="02040503050406030204" pitchFamily="18" charset="0"/>
                            </a:rPr>
                            <m:t>.</m:t>
                          </m:r>
                          <m:r>
                            <a:rPr lang="en-GB" i="1" smtClean="0">
                              <a:solidFill>
                                <a:srgbClr val="000000"/>
                              </a:solidFill>
                              <a:latin typeface="Cambria Math" panose="02040503050406030204" pitchFamily="18" charset="0"/>
                            </a:rPr>
                            <m:t> </m:t>
                          </m:r>
                          <m:r>
                            <a:rPr lang="en-GB" b="0" i="1" smtClean="0">
                              <a:solidFill>
                                <a:srgbClr val="000000"/>
                              </a:solidFill>
                              <a:latin typeface="Cambria Math" panose="02040503050406030204" pitchFamily="18" charset="0"/>
                            </a:rPr>
                            <m:t>612</m:t>
                          </m:r>
                        </m:e>
                      </m:rad>
                      <m:r>
                        <a:rPr lang="en-GB" i="1">
                          <a:solidFill>
                            <a:srgbClr val="000000"/>
                          </a:solidFill>
                          <a:latin typeface="Cambria Math" panose="02040503050406030204" pitchFamily="18" charset="0"/>
                        </a:rPr>
                        <m:t>=.</m:t>
                      </m:r>
                      <m:r>
                        <a:rPr lang="en-GB" b="0" i="1" smtClean="0">
                          <a:solidFill>
                            <a:srgbClr val="000000"/>
                          </a:solidFill>
                          <a:latin typeface="Cambria Math" panose="02040503050406030204" pitchFamily="18" charset="0"/>
                        </a:rPr>
                        <m:t>782</m:t>
                      </m:r>
                      <m:r>
                        <a:rPr lang="en-GB" i="1">
                          <a:solidFill>
                            <a:srgbClr val="000000"/>
                          </a:solidFill>
                          <a:latin typeface="Cambria Math" panose="02040503050406030204" pitchFamily="18" charset="0"/>
                        </a:rPr>
                        <m:t>=</m:t>
                      </m:r>
                      <m:r>
                        <m:rPr>
                          <m:sty m:val="p"/>
                        </m:rPr>
                        <a:rPr lang="en-GB" i="1">
                          <a:solidFill>
                            <a:srgbClr val="000000"/>
                          </a:solidFill>
                          <a:latin typeface="Cambria Math" panose="02040503050406030204" pitchFamily="18" charset="0"/>
                        </a:rPr>
                        <m:t>correlation</m:t>
                      </m:r>
                    </m:oMath>
                  </m:oMathPara>
                </a14:m>
                <a:endParaRPr lang="en-GB" dirty="0"/>
              </a:p>
            </p:txBody>
          </p:sp>
        </mc:Choice>
        <mc:Fallback xmlns="">
          <p:sp>
            <p:nvSpPr>
              <p:cNvPr id="12" name="Object 10">
                <a:extLst>
                  <a:ext uri="{FF2B5EF4-FFF2-40B4-BE49-F238E27FC236}">
                    <a16:creationId xmlns:a16="http://schemas.microsoft.com/office/drawing/2014/main" id="{DF59FED2-55A8-4E4D-B2A3-D879AC3E8B36}"/>
                  </a:ext>
                </a:extLst>
              </p:cNvPr>
              <p:cNvSpPr txBox="1">
                <a:spLocks noRot="1" noChangeAspect="1" noMove="1" noResize="1" noEditPoints="1" noAdjustHandles="1" noChangeArrowheads="1" noChangeShapeType="1" noTextEdit="1"/>
              </p:cNvSpPr>
              <p:nvPr/>
            </p:nvSpPr>
            <p:spPr bwMode="auto">
              <a:xfrm>
                <a:off x="2713927" y="3892491"/>
                <a:ext cx="6764146" cy="913204"/>
              </a:xfrm>
              <a:prstGeom prst="rect">
                <a:avLst/>
              </a:prstGeom>
              <a:blipFill>
                <a:blip r:embed="rId3"/>
                <a:stretch>
                  <a:fillRect/>
                </a:stretch>
              </a:blipFill>
              <a:ln>
                <a:noFill/>
              </a:ln>
              <a:effectLst/>
            </p:spPr>
            <p:txBody>
              <a:bodyPr/>
              <a:lstStyle/>
              <a:p>
                <a:r>
                  <a:rPr lang="en-GB">
                    <a:noFill/>
                  </a:rPr>
                  <a:t> </a:t>
                </a:r>
              </a:p>
            </p:txBody>
          </p:sp>
        </mc:Fallback>
      </mc:AlternateContent>
    </p:spTree>
    <p:extLst>
      <p:ext uri="{BB962C8B-B14F-4D97-AF65-F5344CB8AC3E}">
        <p14:creationId xmlns:p14="http://schemas.microsoft.com/office/powerpoint/2010/main" val="1277488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44" name="Rectangle 44"/>
          <p:cNvSpPr>
            <a:spLocks noGrp="1" noChangeArrowheads="1"/>
          </p:cNvSpPr>
          <p:nvPr>
            <p:ph type="title"/>
          </p:nvPr>
        </p:nvSpPr>
        <p:spPr/>
        <p:txBody>
          <a:bodyPr/>
          <a:lstStyle/>
          <a:p>
            <a:r>
              <a:rPr lang="en-US" altLang="en-US"/>
              <a:t>Regression Output – R</a:t>
            </a:r>
            <a:r>
              <a:rPr lang="en-US" altLang="en-US" baseline="30000"/>
              <a:t>2</a:t>
            </a:r>
          </a:p>
        </p:txBody>
      </p:sp>
      <p:pic>
        <p:nvPicPr>
          <p:cNvPr id="1434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496319" y="1752601"/>
            <a:ext cx="6589763"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312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325563"/>
          </a:xfrm>
        </p:spPr>
        <p:txBody>
          <a:bodyPr/>
          <a:lstStyle/>
          <a:p>
            <a:r>
              <a:rPr lang="en-GB"/>
              <a:t>Standard Error of Estimate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2650" y="1825625"/>
                <a:ext cx="7886700" cy="4351338"/>
              </a:xfrm>
            </p:spPr>
            <p:txBody>
              <a:bodyPr>
                <a:normAutofit fontScale="92500" lnSpcReduction="10000"/>
              </a:bodyPr>
              <a:lstStyle/>
              <a:p>
                <a:r>
                  <a:rPr lang="en-US" altLang="en-US" dirty="0"/>
                  <a:t>Dispersion of the actual values around the estimated regression line</a:t>
                </a:r>
              </a:p>
              <a:p>
                <a:endParaRPr lang="en-US" altLang="en-US" dirty="0"/>
              </a:p>
              <a:p>
                <a:r>
                  <a:rPr lang="en-US" altLang="en-US" dirty="0"/>
                  <a:t>Mean Square Error (MSE)</a:t>
                </a:r>
              </a:p>
              <a:p>
                <a:pPr lvl="1"/>
                <a14:m>
                  <m:oMath xmlns:m="http://schemas.openxmlformats.org/officeDocument/2006/math">
                    <m:r>
                      <a:rPr lang="en-GB" altLang="en-US" b="0" i="1" smtClean="0">
                        <a:latin typeface="Cambria Math"/>
                      </a:rPr>
                      <m:t>𝑀𝑆𝐸</m:t>
                    </m:r>
                    <m:r>
                      <a:rPr lang="en-GB" altLang="en-US" b="0" i="1" smtClean="0">
                        <a:latin typeface="Cambria Math"/>
                      </a:rPr>
                      <m:t>= </m:t>
                    </m:r>
                    <m:f>
                      <m:fPr>
                        <m:ctrlPr>
                          <a:rPr lang="en-GB" altLang="en-US" b="0" i="1" smtClean="0">
                            <a:latin typeface="Cambria Math" panose="02040503050406030204" pitchFamily="18" charset="0"/>
                          </a:rPr>
                        </m:ctrlPr>
                      </m:fPr>
                      <m:num>
                        <m:r>
                          <a:rPr lang="en-GB" altLang="en-US" b="0" i="1" smtClean="0">
                            <a:latin typeface="Cambria Math"/>
                          </a:rPr>
                          <m:t>𝑆𝑆𝐸</m:t>
                        </m:r>
                      </m:num>
                      <m:den>
                        <m:r>
                          <a:rPr lang="en-GB" altLang="en-US" b="0" i="1" smtClean="0">
                            <a:latin typeface="Cambria Math"/>
                          </a:rPr>
                          <m:t>(</m:t>
                        </m:r>
                        <m:r>
                          <a:rPr lang="en-GB" altLang="en-US" b="0" i="1" smtClean="0">
                            <a:latin typeface="Cambria Math"/>
                          </a:rPr>
                          <m:t>𝑛</m:t>
                        </m:r>
                        <m:r>
                          <a:rPr lang="en-GB" altLang="en-US" b="0" i="1" smtClean="0">
                            <a:latin typeface="Cambria Math"/>
                          </a:rPr>
                          <m:t>−2)</m:t>
                        </m:r>
                      </m:den>
                    </m:f>
                  </m:oMath>
                </a14:m>
                <a:endParaRPr lang="en-US" altLang="en-US" dirty="0"/>
              </a:p>
              <a:p>
                <a:pPr lvl="4"/>
                <a:endParaRPr lang="en-US" altLang="en-US" dirty="0"/>
              </a:p>
              <a:p>
                <a:pPr lvl="1"/>
                <a:r>
                  <a:rPr lang="en-US" altLang="en-US" dirty="0"/>
                  <a:t>MSE =</a:t>
                </a:r>
              </a:p>
              <a:p>
                <a:r>
                  <a:rPr lang="en-US" altLang="en-US" dirty="0"/>
                  <a:t>Standard Error of the Estimate</a:t>
                </a:r>
              </a:p>
              <a:p>
                <a:pPr lvl="1"/>
                <a14:m>
                  <m:oMath xmlns:m="http://schemas.openxmlformats.org/officeDocument/2006/math">
                    <m:r>
                      <a:rPr lang="en-GB" altLang="en-US" b="0" i="1" smtClean="0">
                        <a:latin typeface="Cambria Math"/>
                      </a:rPr>
                      <m:t>𝑠</m:t>
                    </m:r>
                    <m:r>
                      <a:rPr lang="en-GB" altLang="en-US" b="0" i="1" smtClean="0">
                        <a:latin typeface="Cambria Math"/>
                      </a:rPr>
                      <m:t>= </m:t>
                    </m:r>
                    <m:rad>
                      <m:radPr>
                        <m:degHide m:val="on"/>
                        <m:ctrlPr>
                          <a:rPr lang="en-GB" altLang="en-US" b="0" i="1" smtClean="0">
                            <a:latin typeface="Cambria Math" panose="02040503050406030204" pitchFamily="18" charset="0"/>
                          </a:rPr>
                        </m:ctrlPr>
                      </m:radPr>
                      <m:deg/>
                      <m:e>
                        <m:r>
                          <a:rPr lang="en-GB" altLang="en-US" b="0" i="1" smtClean="0">
                            <a:latin typeface="Cambria Math"/>
                          </a:rPr>
                          <m:t>𝑀𝑆𝐸</m:t>
                        </m:r>
                      </m:e>
                    </m:rad>
                    <m:r>
                      <a:rPr lang="en-GB" altLang="en-US" b="0" i="1" smtClean="0">
                        <a:latin typeface="Cambria Math"/>
                      </a:rPr>
                      <m:t>=</m:t>
                    </m:r>
                    <m:rad>
                      <m:radPr>
                        <m:degHide m:val="on"/>
                        <m:ctrlPr>
                          <a:rPr lang="en-GB" altLang="en-US" b="0" i="1" smtClean="0">
                            <a:latin typeface="Cambria Math" panose="02040503050406030204" pitchFamily="18" charset="0"/>
                          </a:rPr>
                        </m:ctrlPr>
                      </m:radPr>
                      <m:deg/>
                      <m:e>
                        <m:f>
                          <m:fPr>
                            <m:ctrlPr>
                              <a:rPr lang="en-GB" altLang="en-US" b="0" i="1" smtClean="0">
                                <a:latin typeface="Cambria Math" panose="02040503050406030204" pitchFamily="18" charset="0"/>
                              </a:rPr>
                            </m:ctrlPr>
                          </m:fPr>
                          <m:num>
                            <m:r>
                              <a:rPr lang="en-GB" altLang="en-US" b="0" i="1" smtClean="0">
                                <a:latin typeface="Cambria Math"/>
                              </a:rPr>
                              <m:t>𝑆𝑆𝐸</m:t>
                            </m:r>
                          </m:num>
                          <m:den>
                            <m:r>
                              <a:rPr lang="en-GB" altLang="en-US" b="0" i="1" smtClean="0">
                                <a:latin typeface="Cambria Math"/>
                              </a:rPr>
                              <m:t>(</m:t>
                            </m:r>
                            <m:r>
                              <a:rPr lang="en-GB" altLang="en-US" b="0" i="1" smtClean="0">
                                <a:latin typeface="Cambria Math"/>
                              </a:rPr>
                              <m:t>𝑛</m:t>
                            </m:r>
                            <m:r>
                              <a:rPr lang="en-GB" altLang="en-US" b="0" i="1" smtClean="0">
                                <a:latin typeface="Cambria Math"/>
                              </a:rPr>
                              <m:t>−2)</m:t>
                            </m:r>
                          </m:den>
                        </m:f>
                      </m:e>
                    </m:rad>
                  </m:oMath>
                </a14:m>
                <a:endParaRPr lang="en-US" altLang="en-US" dirty="0"/>
              </a:p>
              <a:p>
                <a:pPr lvl="1"/>
                <a:r>
                  <a:rPr lang="en-US" altLang="en-US" dirty="0"/>
                  <a:t>Standard Error of Estimate = 3.2587</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2650" y="1825625"/>
                <a:ext cx="7886700" cy="4351338"/>
              </a:xfrm>
              <a:blipFill>
                <a:blip r:embed="rId3"/>
                <a:stretch>
                  <a:fillRect l="-1159" t="-2801"/>
                </a:stretch>
              </a:blipFill>
            </p:spPr>
            <p:txBody>
              <a:bodyPr/>
              <a:lstStyle/>
              <a:p>
                <a:r>
                  <a:rPr lang="en-GB">
                    <a:noFill/>
                  </a:rPr>
                  <a:t> </a:t>
                </a:r>
              </a:p>
            </p:txBody>
          </p:sp>
        </mc:Fallback>
      </mc:AlternateContent>
      <p:grpSp>
        <p:nvGrpSpPr>
          <p:cNvPr id="8" name="Group 15"/>
          <p:cNvGrpSpPr>
            <a:grpSpLocks/>
          </p:cNvGrpSpPr>
          <p:nvPr/>
        </p:nvGrpSpPr>
        <p:grpSpPr bwMode="auto">
          <a:xfrm>
            <a:off x="5443372" y="2913326"/>
            <a:ext cx="3960440" cy="646113"/>
            <a:chOff x="3168" y="1776"/>
            <a:chExt cx="2208" cy="407"/>
          </a:xfrm>
        </p:grpSpPr>
        <p:sp>
          <p:nvSpPr>
            <p:cNvPr id="9" name="Text Box 13"/>
            <p:cNvSpPr txBox="1">
              <a:spLocks noChangeArrowheads="1"/>
            </p:cNvSpPr>
            <p:nvPr/>
          </p:nvSpPr>
          <p:spPr bwMode="auto">
            <a:xfrm>
              <a:off x="3792" y="1776"/>
              <a:ext cx="158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chemeClr val="accent1">
                      <a:lumMod val="50000"/>
                    </a:schemeClr>
                  </a:solidFill>
                </a:rPr>
                <a:t>n - Number of parameters estimated, b</a:t>
              </a:r>
              <a:r>
                <a:rPr lang="en-US" altLang="en-US" baseline="-25000" dirty="0">
                  <a:solidFill>
                    <a:schemeClr val="accent1">
                      <a:lumMod val="50000"/>
                    </a:schemeClr>
                  </a:solidFill>
                </a:rPr>
                <a:t>0</a:t>
              </a:r>
              <a:r>
                <a:rPr lang="en-US" altLang="en-US" dirty="0">
                  <a:solidFill>
                    <a:schemeClr val="accent1">
                      <a:lumMod val="50000"/>
                    </a:schemeClr>
                  </a:solidFill>
                </a:rPr>
                <a:t> and b</a:t>
              </a:r>
              <a:r>
                <a:rPr lang="en-US" altLang="en-US" baseline="-25000" dirty="0">
                  <a:solidFill>
                    <a:schemeClr val="accent1">
                      <a:lumMod val="50000"/>
                    </a:schemeClr>
                  </a:solidFill>
                </a:rPr>
                <a:t>1</a:t>
              </a:r>
            </a:p>
          </p:txBody>
        </p:sp>
        <p:sp>
          <p:nvSpPr>
            <p:cNvPr id="10" name="Line 14"/>
            <p:cNvSpPr>
              <a:spLocks noChangeShapeType="1"/>
            </p:cNvSpPr>
            <p:nvPr/>
          </p:nvSpPr>
          <p:spPr bwMode="auto">
            <a:xfrm flipH="1">
              <a:off x="3168" y="1968"/>
              <a:ext cx="576" cy="96"/>
            </a:xfrm>
            <a:prstGeom prst="line">
              <a:avLst/>
            </a:prstGeom>
            <a:noFill/>
            <a:ln w="28575">
              <a:solidFill>
                <a:schemeClr val="accent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accent3">
                    <a:lumMod val="60000"/>
                    <a:lumOff val="40000"/>
                  </a:schemeClr>
                </a:solidFill>
              </a:endParaRPr>
            </a:p>
          </p:txBody>
        </p:sp>
      </p:grpSp>
    </p:spTree>
    <p:extLst>
      <p:ext uri="{BB962C8B-B14F-4D97-AF65-F5344CB8AC3E}">
        <p14:creationId xmlns:p14="http://schemas.microsoft.com/office/powerpoint/2010/main" val="428594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4F24-E221-4F1A-BE52-34C5724286A5}"/>
              </a:ext>
            </a:extLst>
          </p:cNvPr>
          <p:cNvSpPr>
            <a:spLocks noGrp="1"/>
          </p:cNvSpPr>
          <p:nvPr>
            <p:ph type="title"/>
          </p:nvPr>
        </p:nvSpPr>
        <p:spPr/>
        <p:txBody>
          <a:bodyPr/>
          <a:lstStyle/>
          <a:p>
            <a:r>
              <a:rPr lang="en-GB" dirty="0"/>
              <a:t>Measuring the Quality of 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47F89E-D903-45CB-B269-71FA88032EC7}"/>
                  </a:ext>
                </a:extLst>
              </p:cNvPr>
              <p:cNvSpPr>
                <a:spLocks noGrp="1"/>
              </p:cNvSpPr>
              <p:nvPr>
                <p:ph idx="1"/>
              </p:nvPr>
            </p:nvSpPr>
            <p:spPr/>
            <p:txBody>
              <a:bodyPr>
                <a:normAutofit fontScale="92500" lnSpcReduction="20000"/>
              </a:bodyPr>
              <a:lstStyle/>
              <a:p>
                <a:r>
                  <a:rPr lang="en-GB" dirty="0"/>
                  <a:t>Use MSE</a:t>
                </a:r>
              </a:p>
              <a:p>
                <a:pPr marL="0" indent="0">
                  <a:buNone/>
                </a:pPr>
                <a:r>
                  <a:rPr lang="en-GB" dirty="0"/>
                  <a:t>Usually used with training data to calculate the </a:t>
                </a:r>
                <a:r>
                  <a:rPr lang="en-GB" dirty="0" err="1"/>
                  <a:t>mse</a:t>
                </a:r>
                <a:r>
                  <a:rPr lang="en-GB" dirty="0"/>
                  <a:t> </a:t>
                </a:r>
              </a:p>
              <a:p>
                <a:r>
                  <a:rPr lang="en-GB" dirty="0"/>
                  <a:t>MSE</a:t>
                </a:r>
                <a14:m>
                  <m:oMath xmlns:m="http://schemas.openxmlformats.org/officeDocument/2006/math">
                    <m:r>
                      <a:rPr lang="en-GB" sz="2400" i="1" smtClean="0">
                        <a:latin typeface="Cambria Math" panose="02040503050406030204" pitchFamily="18" charset="0"/>
                      </a:rPr>
                      <m:t>=</m:t>
                    </m:r>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𝑛</m:t>
                            </m:r>
                          </m:den>
                        </m:f>
                      </m:e>
                    </m:d>
                    <m:r>
                      <a:rPr lang="el-GR" sz="2400" i="1" smtClean="0">
                        <a:latin typeface="Cambria Math" panose="02040503050406030204" pitchFamily="18" charset="0"/>
                      </a:rPr>
                      <m:t>∑</m:t>
                    </m:r>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 (</m:t>
                        </m:r>
                        <m:r>
                          <a:rPr lang="en-GB" sz="2400" b="0" i="1" smtClean="0">
                            <a:latin typeface="Cambria Math" panose="02040503050406030204" pitchFamily="18" charset="0"/>
                          </a:rPr>
                          <m:t>𝐴𝑐𝑡𝑢𝑎𝑙</m:t>
                        </m:r>
                        <m:r>
                          <a:rPr lang="en-GB" sz="2400" b="0" i="1" smtClean="0">
                            <a:latin typeface="Cambria Math" panose="02040503050406030204" pitchFamily="18" charset="0"/>
                          </a:rPr>
                          <m:t> −</m:t>
                        </m:r>
                        <m:r>
                          <a:rPr lang="en-GB" sz="2400" b="0" i="1" smtClean="0">
                            <a:latin typeface="Cambria Math" panose="02040503050406030204" pitchFamily="18" charset="0"/>
                          </a:rPr>
                          <m:t>𝐹𝑜𝑟𝑒𝑐𝑎𝑠𝑡</m:t>
                        </m:r>
                        <m:r>
                          <a:rPr lang="en-GB" sz="2400" b="0" i="1" smtClean="0">
                            <a:latin typeface="Cambria Math" panose="02040503050406030204" pitchFamily="18" charset="0"/>
                          </a:rPr>
                          <m:t>) </m:t>
                        </m:r>
                      </m:e>
                      <m:sup>
                        <m:r>
                          <a:rPr lang="en-GB" sz="2400" i="1" smtClean="0">
                            <a:latin typeface="Cambria Math" panose="02040503050406030204" pitchFamily="18" charset="0"/>
                          </a:rPr>
                          <m:t>2</m:t>
                        </m:r>
                      </m:sup>
                    </m:sSup>
                  </m:oMath>
                </a14:m>
                <a:endParaRPr lang="en-GB" dirty="0"/>
              </a:p>
              <a:p>
                <a:pPr marL="0" indent="0">
                  <a:buNone/>
                </a:pPr>
                <a:r>
                  <a:rPr lang="en-GB" dirty="0"/>
                  <a:t>Usually interested in the accuracy of the prediction when applied to unseen test data. Problems  arise  when we use test data compared to actual data. Know as TRAINING and TEST data sets. All data is broken into two parts</a:t>
                </a:r>
              </a:p>
              <a:p>
                <a:pPr marL="0" indent="0">
                  <a:buNone/>
                </a:pPr>
                <a:r>
                  <a:rPr lang="en-GB" dirty="0"/>
                  <a:t>When a given method gives a small training </a:t>
                </a:r>
                <a:r>
                  <a:rPr lang="en-GB" dirty="0" err="1"/>
                  <a:t>mse</a:t>
                </a:r>
                <a:r>
                  <a:rPr lang="en-GB" dirty="0"/>
                  <a:t> but a large test </a:t>
                </a:r>
                <a:r>
                  <a:rPr lang="en-GB" dirty="0" err="1"/>
                  <a:t>mse</a:t>
                </a:r>
                <a:r>
                  <a:rPr lang="en-GB" dirty="0"/>
                  <a:t> we are said to be ‘overfitting’ the data. Because the model fitted to the training data simply doesn't exist in the test data. Refers to cases in which a less flexible model would have yielded a smaller test </a:t>
                </a:r>
                <a:r>
                  <a:rPr lang="en-GB" dirty="0" err="1"/>
                  <a:t>mse</a:t>
                </a:r>
                <a:r>
                  <a:rPr lang="en-GB" dirty="0"/>
                  <a:t>. </a:t>
                </a:r>
              </a:p>
              <a:p>
                <a:pPr marL="0" indent="0">
                  <a:buNone/>
                </a:pPr>
                <a:r>
                  <a:rPr lang="en-GB" dirty="0"/>
                  <a:t>Cross validation is a method for estimating test MST using the training data. </a:t>
                </a:r>
              </a:p>
              <a:p>
                <a:pPr marL="0" indent="0">
                  <a:buNone/>
                </a:pPr>
                <a:r>
                  <a:rPr lang="en-GB" dirty="0"/>
                  <a:t>we will consider this later</a:t>
                </a:r>
              </a:p>
            </p:txBody>
          </p:sp>
        </mc:Choice>
        <mc:Fallback xmlns="">
          <p:sp>
            <p:nvSpPr>
              <p:cNvPr id="3" name="Content Placeholder 2">
                <a:extLst>
                  <a:ext uri="{FF2B5EF4-FFF2-40B4-BE49-F238E27FC236}">
                    <a16:creationId xmlns:a16="http://schemas.microsoft.com/office/drawing/2014/main" id="{C547F89E-D903-45CB-B269-71FA88032EC7}"/>
                  </a:ext>
                </a:extLst>
              </p:cNvPr>
              <p:cNvSpPr>
                <a:spLocks noGrp="1" noRot="1" noChangeAspect="1" noMove="1" noResize="1" noEditPoints="1" noAdjustHandles="1" noChangeArrowheads="1" noChangeShapeType="1" noTextEdit="1"/>
              </p:cNvSpPr>
              <p:nvPr>
                <p:ph idx="1"/>
              </p:nvPr>
            </p:nvSpPr>
            <p:spPr>
              <a:blipFill>
                <a:blip r:embed="rId2"/>
                <a:stretch>
                  <a:fillRect l="-1043" t="-3501" r="-1391" b="-1961"/>
                </a:stretch>
              </a:blipFill>
            </p:spPr>
            <p:txBody>
              <a:bodyPr/>
              <a:lstStyle/>
              <a:p>
                <a:r>
                  <a:rPr lang="en-GB">
                    <a:noFill/>
                  </a:rPr>
                  <a:t> </a:t>
                </a:r>
              </a:p>
            </p:txBody>
          </p:sp>
        </mc:Fallback>
      </mc:AlternateContent>
    </p:spTree>
    <p:extLst>
      <p:ext uri="{BB962C8B-B14F-4D97-AF65-F5344CB8AC3E}">
        <p14:creationId xmlns:p14="http://schemas.microsoft.com/office/powerpoint/2010/main" val="4118162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2D9E-FDD4-46DD-B9D6-C04B80E747BD}"/>
              </a:ext>
            </a:extLst>
          </p:cNvPr>
          <p:cNvSpPr>
            <a:spLocks noGrp="1"/>
          </p:cNvSpPr>
          <p:nvPr>
            <p:ph type="title"/>
          </p:nvPr>
        </p:nvSpPr>
        <p:spPr/>
        <p:txBody>
          <a:bodyPr/>
          <a:lstStyle/>
          <a:p>
            <a:r>
              <a:rPr lang="en-GB" dirty="0"/>
              <a:t>Multiple regression with the Advertising data to see if the model can be improved.</a:t>
            </a:r>
          </a:p>
        </p:txBody>
      </p:sp>
      <p:sp>
        <p:nvSpPr>
          <p:cNvPr id="3" name="Content Placeholder 2">
            <a:extLst>
              <a:ext uri="{FF2B5EF4-FFF2-40B4-BE49-F238E27FC236}">
                <a16:creationId xmlns:a16="http://schemas.microsoft.com/office/drawing/2014/main" id="{50ED2F0C-D684-4390-8510-F9339D842DA0}"/>
              </a:ext>
            </a:extLst>
          </p:cNvPr>
          <p:cNvSpPr>
            <a:spLocks noGrp="1"/>
          </p:cNvSpPr>
          <p:nvPr>
            <p:ph idx="1"/>
          </p:nvPr>
        </p:nvSpPr>
        <p:spPr/>
        <p:txBody>
          <a:bodyPr/>
          <a:lstStyle/>
          <a:p>
            <a:pPr algn="ctr"/>
            <a:endParaRPr lang="en-GB" dirty="0"/>
          </a:p>
          <a:p>
            <a:pPr algn="ctr"/>
            <a:r>
              <a:rPr lang="en-GB" dirty="0"/>
              <a:t>15 mins BREAK </a:t>
            </a:r>
          </a:p>
        </p:txBody>
      </p:sp>
    </p:spTree>
    <p:extLst>
      <p:ext uri="{BB962C8B-B14F-4D97-AF65-F5344CB8AC3E}">
        <p14:creationId xmlns:p14="http://schemas.microsoft.com/office/powerpoint/2010/main" val="1742233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a:p>
            <a:r>
              <a:rPr lang="en-GB" dirty="0"/>
              <a:t>WEEK 3 BITE  3 </a:t>
            </a:r>
            <a:r>
              <a:rPr lang="en-GB" dirty="0" err="1"/>
              <a:t>cont</a:t>
            </a:r>
            <a:r>
              <a:rPr lang="en-GB" dirty="0"/>
              <a:t> </a:t>
            </a:r>
          </a:p>
        </p:txBody>
      </p:sp>
    </p:spTree>
    <p:extLst>
      <p:ext uri="{BB962C8B-B14F-4D97-AF65-F5344CB8AC3E}">
        <p14:creationId xmlns:p14="http://schemas.microsoft.com/office/powerpoint/2010/main" val="3776176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1991544" y="548682"/>
            <a:ext cx="7920880" cy="1368151"/>
          </a:xfrm>
        </p:spPr>
        <p:txBody>
          <a:bodyPr>
            <a:normAutofit fontScale="90000"/>
          </a:bodyPr>
          <a:lstStyle/>
          <a:p>
            <a:pPr algn="ctr"/>
            <a:br>
              <a:rPr lang="en-US" altLang="en-US" dirty="0"/>
            </a:br>
            <a:r>
              <a:rPr lang="en-US" altLang="en-US" dirty="0"/>
              <a:t>Continued..</a:t>
            </a:r>
            <a:br>
              <a:rPr lang="en-US" altLang="en-US" dirty="0"/>
            </a:br>
            <a:r>
              <a:rPr lang="en-US" altLang="en-US" dirty="0"/>
              <a:t>Process for Multiple Regression</a:t>
            </a:r>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9576" y="1988841"/>
            <a:ext cx="7488832" cy="432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699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8" name="Rectangle 6"/>
          <p:cNvSpPr>
            <a:spLocks noGrp="1" noChangeArrowheads="1"/>
          </p:cNvSpPr>
          <p:nvPr>
            <p:ph type="title"/>
          </p:nvPr>
        </p:nvSpPr>
        <p:spPr/>
        <p:txBody>
          <a:bodyPr/>
          <a:lstStyle/>
          <a:p>
            <a:r>
              <a:rPr lang="en-US" altLang="en-US"/>
              <a:t>Interpretation of the Coefficients</a:t>
            </a:r>
          </a:p>
        </p:txBody>
      </p:sp>
      <p:sp>
        <p:nvSpPr>
          <p:cNvPr id="248839" name="Rectangle 7"/>
          <p:cNvSpPr>
            <a:spLocks noGrp="1" noChangeArrowheads="1"/>
          </p:cNvSpPr>
          <p:nvPr>
            <p:ph idx="1"/>
          </p:nvPr>
        </p:nvSpPr>
        <p:spPr/>
        <p:txBody>
          <a:bodyPr>
            <a:noAutofit/>
          </a:bodyPr>
          <a:lstStyle/>
          <a:p>
            <a:r>
              <a:rPr lang="en-US" altLang="en-US" sz="2400" dirty="0"/>
              <a:t>Ŷ = b</a:t>
            </a:r>
            <a:r>
              <a:rPr lang="en-US" altLang="en-US" sz="2400" baseline="-25000" dirty="0"/>
              <a:t>0</a:t>
            </a:r>
            <a:r>
              <a:rPr lang="en-US" altLang="en-US" sz="2400" dirty="0"/>
              <a:t> + b</a:t>
            </a:r>
            <a:r>
              <a:rPr lang="en-US" altLang="en-US" sz="2400" baseline="-25000" dirty="0"/>
              <a:t>1</a:t>
            </a:r>
            <a:r>
              <a:rPr lang="en-US" altLang="en-US" sz="2400" dirty="0"/>
              <a:t>X</a:t>
            </a:r>
            <a:r>
              <a:rPr lang="en-US" altLang="en-US" sz="2400" baseline="-25000" dirty="0"/>
              <a:t>1</a:t>
            </a:r>
            <a:r>
              <a:rPr lang="en-US" altLang="en-US" sz="2400" dirty="0"/>
              <a:t> + b</a:t>
            </a:r>
            <a:r>
              <a:rPr lang="en-US" altLang="en-US" sz="2400" baseline="-25000" dirty="0"/>
              <a:t>2</a:t>
            </a:r>
            <a:r>
              <a:rPr lang="en-US" altLang="en-US" sz="2400" dirty="0"/>
              <a:t>X</a:t>
            </a:r>
            <a:r>
              <a:rPr lang="en-US" altLang="en-US" sz="2400" baseline="-25000" dirty="0"/>
              <a:t>2</a:t>
            </a:r>
            <a:r>
              <a:rPr lang="en-US" altLang="en-US" sz="2400" dirty="0"/>
              <a:t> + … +  </a:t>
            </a:r>
            <a:r>
              <a:rPr lang="en-US" altLang="en-US" sz="2400" dirty="0" err="1"/>
              <a:t>b</a:t>
            </a:r>
            <a:r>
              <a:rPr lang="en-US" altLang="en-US" sz="2400" baseline="-25000" dirty="0" err="1"/>
              <a:t>n</a:t>
            </a:r>
            <a:r>
              <a:rPr lang="en-US" altLang="en-US" sz="2400" dirty="0" err="1"/>
              <a:t>X</a:t>
            </a:r>
            <a:r>
              <a:rPr lang="en-US" altLang="en-US" sz="2400" baseline="-25000" dirty="0" err="1"/>
              <a:t>n</a:t>
            </a:r>
            <a:endParaRPr lang="en-US" altLang="en-US" sz="2400" baseline="-25000" dirty="0"/>
          </a:p>
          <a:p>
            <a:pPr lvl="4"/>
            <a:endParaRPr lang="en-US" altLang="en-US" sz="1600" dirty="0"/>
          </a:p>
          <a:p>
            <a:r>
              <a:rPr lang="en-US" altLang="en-US" sz="2400" dirty="0"/>
              <a:t>Interpretation</a:t>
            </a:r>
          </a:p>
          <a:p>
            <a:pPr lvl="1"/>
            <a:r>
              <a:rPr lang="en-US" altLang="en-US" sz="2000" dirty="0"/>
              <a:t>b</a:t>
            </a:r>
            <a:r>
              <a:rPr lang="en-US" altLang="en-US" sz="2000" baseline="-25000" dirty="0"/>
              <a:t>0</a:t>
            </a:r>
          </a:p>
          <a:p>
            <a:pPr lvl="2"/>
            <a:r>
              <a:rPr lang="en-US" altLang="en-US" sz="1800" dirty="0"/>
              <a:t>Expected value of Y when all X’s equal 0</a:t>
            </a:r>
          </a:p>
          <a:p>
            <a:pPr lvl="1"/>
            <a:endParaRPr lang="en-US" altLang="en-US" sz="2000" dirty="0"/>
          </a:p>
          <a:p>
            <a:pPr lvl="1"/>
            <a:r>
              <a:rPr lang="en-US" altLang="en-US" sz="2000" dirty="0"/>
              <a:t>Other slope parameters (</a:t>
            </a:r>
            <a:r>
              <a:rPr lang="en-US" altLang="en-US" sz="2000" dirty="0" err="1"/>
              <a:t>b</a:t>
            </a:r>
            <a:r>
              <a:rPr lang="en-US" altLang="en-US" sz="2000" baseline="-25000" dirty="0" err="1"/>
              <a:t>i</a:t>
            </a:r>
            <a:r>
              <a:rPr lang="en-US" altLang="en-US" sz="2000" dirty="0" err="1"/>
              <a:t>’s</a:t>
            </a:r>
            <a:r>
              <a:rPr lang="en-US" altLang="en-US" sz="2000" dirty="0"/>
              <a:t>)</a:t>
            </a:r>
          </a:p>
          <a:p>
            <a:pPr lvl="2"/>
            <a:r>
              <a:rPr lang="en-US" altLang="en-US" sz="1800" dirty="0"/>
              <a:t>Change in Y when X</a:t>
            </a:r>
            <a:r>
              <a:rPr lang="en-US" altLang="en-US" sz="1800" baseline="-25000" dirty="0"/>
              <a:t>i</a:t>
            </a:r>
            <a:r>
              <a:rPr lang="en-US" altLang="en-US" sz="1800" dirty="0"/>
              <a:t> changes by 1 unit</a:t>
            </a:r>
          </a:p>
          <a:p>
            <a:pPr lvl="2"/>
            <a:r>
              <a:rPr lang="en-US" altLang="en-US" sz="1800" dirty="0"/>
              <a:t>And “the other X’s remain constant”</a:t>
            </a:r>
          </a:p>
          <a:p>
            <a:pPr lvl="3"/>
            <a:r>
              <a:rPr lang="en-US" altLang="en-US" sz="1600" dirty="0"/>
              <a:t>This Extra Proviso very important</a:t>
            </a:r>
          </a:p>
          <a:p>
            <a:pPr lvl="3"/>
            <a:r>
              <a:rPr lang="en-US" altLang="en-US" sz="1600" dirty="0"/>
              <a:t>Estimates of </a:t>
            </a:r>
            <a:r>
              <a:rPr lang="en-US" altLang="en-US" sz="1600" dirty="0" err="1"/>
              <a:t>b</a:t>
            </a:r>
            <a:r>
              <a:rPr lang="en-US" altLang="en-US" sz="1600" baseline="-25000" dirty="0" err="1"/>
              <a:t>i</a:t>
            </a:r>
            <a:r>
              <a:rPr lang="en-US" altLang="en-US" sz="1600" dirty="0" err="1"/>
              <a:t>’s</a:t>
            </a:r>
            <a:r>
              <a:rPr lang="en-US" altLang="en-US" sz="1600" dirty="0"/>
              <a:t> depend on which X’s are included</a:t>
            </a:r>
          </a:p>
        </p:txBody>
      </p:sp>
      <p:sp>
        <p:nvSpPr>
          <p:cNvPr id="3" name="Rounded Rectangle 2"/>
          <p:cNvSpPr/>
          <p:nvPr/>
        </p:nvSpPr>
        <p:spPr>
          <a:xfrm>
            <a:off x="2927648" y="4797152"/>
            <a:ext cx="4896544" cy="504056"/>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144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Open </a:t>
            </a:r>
            <a:r>
              <a:rPr lang="en-GB" dirty="0" err="1"/>
              <a:t>Advertising.sav</a:t>
            </a:r>
            <a:r>
              <a:rPr lang="en-GB" dirty="0"/>
              <a:t> in SPSS</a:t>
            </a:r>
          </a:p>
        </p:txBody>
      </p:sp>
      <p:sp>
        <p:nvSpPr>
          <p:cNvPr id="4" name="Content Placeholder 3">
            <a:extLst>
              <a:ext uri="{FF2B5EF4-FFF2-40B4-BE49-F238E27FC236}">
                <a16:creationId xmlns:a16="http://schemas.microsoft.com/office/drawing/2014/main" id="{AB221CF4-2BFA-47F5-A66F-67D6C33EF29A}"/>
              </a:ext>
            </a:extLst>
          </p:cNvPr>
          <p:cNvSpPr>
            <a:spLocks noGrp="1"/>
          </p:cNvSpPr>
          <p:nvPr>
            <p:ph idx="1"/>
          </p:nvPr>
        </p:nvSpPr>
        <p:spPr/>
        <p:txBody>
          <a:bodyPr>
            <a:normAutofit/>
          </a:bodyPr>
          <a:lstStyle/>
          <a:p>
            <a:r>
              <a:rPr lang="en-GB" sz="3200" dirty="0"/>
              <a:t>1. Recreate Correlations Table</a:t>
            </a:r>
          </a:p>
          <a:p>
            <a:r>
              <a:rPr lang="en-US" altLang="en-US" sz="3200" dirty="0"/>
              <a:t>2. Recreate Simple Regression</a:t>
            </a:r>
            <a:endParaRPr lang="en-GB" sz="3200" dirty="0"/>
          </a:p>
          <a:p>
            <a:endParaRPr lang="en-GB" sz="3200" dirty="0"/>
          </a:p>
          <a:p>
            <a:endParaRPr lang="en-GB" sz="3200" dirty="0"/>
          </a:p>
        </p:txBody>
      </p:sp>
    </p:spTree>
    <p:extLst>
      <p:ext uri="{BB962C8B-B14F-4D97-AF65-F5344CB8AC3E}">
        <p14:creationId xmlns:p14="http://schemas.microsoft.com/office/powerpoint/2010/main" val="3208657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8" name="Rectangle 8"/>
          <p:cNvSpPr>
            <a:spLocks noGrp="1" noChangeArrowheads="1"/>
          </p:cNvSpPr>
          <p:nvPr>
            <p:ph type="title"/>
          </p:nvPr>
        </p:nvSpPr>
        <p:spPr>
          <a:xfrm>
            <a:off x="2152650" y="260649"/>
            <a:ext cx="7831782" cy="1523619"/>
          </a:xfrm>
        </p:spPr>
        <p:txBody>
          <a:bodyPr>
            <a:normAutofit fontScale="90000"/>
          </a:bodyPr>
          <a:lstStyle/>
          <a:p>
            <a:br>
              <a:rPr lang="en-US" altLang="en-US" dirty="0"/>
            </a:br>
            <a:br>
              <a:rPr lang="en-US" altLang="en-US" dirty="0"/>
            </a:br>
            <a:br>
              <a:rPr lang="en-US" altLang="en-US" dirty="0"/>
            </a:br>
            <a:br>
              <a:rPr lang="en-US" altLang="en-US" dirty="0"/>
            </a:br>
            <a:r>
              <a:rPr lang="en-US" altLang="en-US" dirty="0"/>
              <a:t>Viewing Output</a:t>
            </a:r>
            <a:br>
              <a:rPr lang="en-US" dirty="0"/>
            </a:br>
            <a:r>
              <a:rPr lang="en-US" sz="2700" dirty="0"/>
              <a:t>y = 0.0475x + 7.0326</a:t>
            </a:r>
            <a:br>
              <a:rPr lang="en-US" sz="2700" dirty="0"/>
            </a:br>
            <a:r>
              <a:rPr lang="en-US" sz="2700" dirty="0"/>
              <a:t>R² = 0.6119</a:t>
            </a:r>
            <a:endParaRPr lang="en-US" altLang="en-US" sz="2700" dirty="0"/>
          </a:p>
        </p:txBody>
      </p:sp>
      <p:sp>
        <p:nvSpPr>
          <p:cNvPr id="9" name="Content Placeholder 8"/>
          <p:cNvSpPr>
            <a:spLocks noGrp="1"/>
          </p:cNvSpPr>
          <p:nvPr>
            <p:ph sz="half" idx="2"/>
          </p:nvPr>
        </p:nvSpPr>
        <p:spPr>
          <a:xfrm>
            <a:off x="6414053" y="1784268"/>
            <a:ext cx="3703320" cy="4023359"/>
          </a:xfrm>
        </p:spPr>
        <p:txBody>
          <a:bodyPr>
            <a:normAutofit fontScale="92500" lnSpcReduction="20000"/>
          </a:bodyPr>
          <a:lstStyle/>
          <a:p>
            <a:r>
              <a:rPr lang="en-GB" dirty="0"/>
              <a:t>Correlation</a:t>
            </a:r>
          </a:p>
          <a:p>
            <a:r>
              <a:rPr lang="en-GB" dirty="0"/>
              <a:t>R</a:t>
            </a:r>
            <a:r>
              <a:rPr lang="en-GB" baseline="30000" dirty="0"/>
              <a:t>2</a:t>
            </a:r>
          </a:p>
          <a:p>
            <a:r>
              <a:rPr lang="en-GB" dirty="0"/>
              <a:t>Std. Error of Estimate</a:t>
            </a:r>
          </a:p>
          <a:p>
            <a:r>
              <a:rPr lang="en-GB" dirty="0"/>
              <a:t>TSS</a:t>
            </a:r>
          </a:p>
          <a:p>
            <a:r>
              <a:rPr lang="en-GB" dirty="0"/>
              <a:t>SSE (Residual)</a:t>
            </a:r>
          </a:p>
          <a:p>
            <a:r>
              <a:rPr lang="en-GB" dirty="0"/>
              <a:t>MSE</a:t>
            </a:r>
          </a:p>
          <a:p>
            <a:r>
              <a:rPr lang="en-GB" dirty="0"/>
              <a:t>Estimates</a:t>
            </a:r>
          </a:p>
          <a:p>
            <a:pPr lvl="1"/>
            <a:r>
              <a:rPr lang="en-GB" dirty="0"/>
              <a:t>b</a:t>
            </a:r>
            <a:r>
              <a:rPr lang="en-GB" baseline="-25000" dirty="0"/>
              <a:t>0</a:t>
            </a:r>
            <a:r>
              <a:rPr lang="en-GB" dirty="0"/>
              <a:t>, b</a:t>
            </a:r>
            <a:r>
              <a:rPr lang="en-GB" baseline="-25000" dirty="0"/>
              <a:t>1</a:t>
            </a:r>
          </a:p>
          <a:p>
            <a:pPr lvl="1"/>
            <a:r>
              <a:rPr lang="en-GB" dirty="0"/>
              <a:t>Interpretation?</a:t>
            </a:r>
          </a:p>
          <a:p>
            <a:r>
              <a:rPr lang="en-GB" dirty="0"/>
              <a:t>What to add next?</a:t>
            </a:r>
          </a:p>
          <a:p>
            <a:endParaRPr lang="en-GB" dirty="0"/>
          </a:p>
        </p:txBody>
      </p:sp>
      <p:grpSp>
        <p:nvGrpSpPr>
          <p:cNvPr id="11" name="Group 10"/>
          <p:cNvGrpSpPr/>
          <p:nvPr/>
        </p:nvGrpSpPr>
        <p:grpSpPr>
          <a:xfrm>
            <a:off x="1703513" y="4783490"/>
            <a:ext cx="3744417" cy="1192778"/>
            <a:chOff x="1115615" y="5229200"/>
            <a:chExt cx="3744417" cy="1192778"/>
          </a:xfrm>
        </p:grpSpPr>
        <p:sp>
          <p:nvSpPr>
            <p:cNvPr id="2" name="TextBox 1"/>
            <p:cNvSpPr txBox="1"/>
            <p:nvPr/>
          </p:nvSpPr>
          <p:spPr>
            <a:xfrm>
              <a:off x="1115615" y="6052646"/>
              <a:ext cx="3346301" cy="369332"/>
            </a:xfrm>
            <a:prstGeom prst="rect">
              <a:avLst/>
            </a:prstGeom>
            <a:noFill/>
          </p:spPr>
          <p:txBody>
            <a:bodyPr wrap="none" rtlCol="0">
              <a:spAutoFit/>
            </a:bodyPr>
            <a:lstStyle/>
            <a:p>
              <a:r>
                <a:rPr lang="en-GB" dirty="0"/>
                <a:t>Note: p-value labelled Sig. in SPSS</a:t>
              </a:r>
            </a:p>
          </p:txBody>
        </p:sp>
        <p:cxnSp>
          <p:nvCxnSpPr>
            <p:cNvPr id="4" name="Straight Arrow Connector 3"/>
            <p:cNvCxnSpPr/>
            <p:nvPr/>
          </p:nvCxnSpPr>
          <p:spPr>
            <a:xfrm flipV="1">
              <a:off x="4644008" y="5229200"/>
              <a:ext cx="216024" cy="8234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pic>
        <p:nvPicPr>
          <p:cNvPr id="3" name="Content Placeholder 2">
            <a:extLst>
              <a:ext uri="{FF2B5EF4-FFF2-40B4-BE49-F238E27FC236}">
                <a16:creationId xmlns:a16="http://schemas.microsoft.com/office/drawing/2014/main" id="{5F14D359-EB56-4372-95F7-66782D6E18DB}"/>
              </a:ext>
            </a:extLst>
          </p:cNvPr>
          <p:cNvPicPr>
            <a:picLocks noGrp="1" noChangeAspect="1"/>
          </p:cNvPicPr>
          <p:nvPr>
            <p:ph sz="half" idx="1"/>
          </p:nvPr>
        </p:nvPicPr>
        <p:blipFill rotWithShape="1">
          <a:blip r:embed="rId3"/>
          <a:srcRect l="35139" t="26297" r="34278" b="19087"/>
          <a:stretch/>
        </p:blipFill>
        <p:spPr>
          <a:xfrm>
            <a:off x="2301240" y="1988840"/>
            <a:ext cx="4082792" cy="3456384"/>
          </a:xfrm>
          <a:prstGeom prst="rect">
            <a:avLst/>
          </a:prstGeom>
        </p:spPr>
      </p:pic>
    </p:spTree>
    <p:extLst>
      <p:ext uri="{BB962C8B-B14F-4D97-AF65-F5344CB8AC3E}">
        <p14:creationId xmlns:p14="http://schemas.microsoft.com/office/powerpoint/2010/main" val="1445793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Add TV Advertising</a:t>
            </a:r>
          </a:p>
        </p:txBody>
      </p:sp>
      <p:graphicFrame>
        <p:nvGraphicFramePr>
          <p:cNvPr id="4" name="Content Placeholder 3">
            <a:extLst>
              <a:ext uri="{FF2B5EF4-FFF2-40B4-BE49-F238E27FC236}">
                <a16:creationId xmlns:a16="http://schemas.microsoft.com/office/drawing/2014/main" id="{ACCCB9F4-EC84-4B71-AAC8-6A1D16D0C399}"/>
              </a:ext>
            </a:extLst>
          </p:cNvPr>
          <p:cNvGraphicFramePr>
            <a:graphicFrameLocks noGrp="1"/>
          </p:cNvGraphicFramePr>
          <p:nvPr>
            <p:ph idx="1"/>
          </p:nvPr>
        </p:nvGraphicFramePr>
        <p:xfrm>
          <a:off x="2999657" y="4239260"/>
          <a:ext cx="5753101" cy="1762760"/>
        </p:xfrm>
        <a:graphic>
          <a:graphicData uri="http://schemas.openxmlformats.org/drawingml/2006/table">
            <a:tbl>
              <a:tblPr>
                <a:tableStyleId>{5C22544A-7EE6-4342-B048-85BDC9FD1C3A}</a:tableStyleId>
              </a:tblPr>
              <a:tblGrid>
                <a:gridCol w="852799">
                  <a:extLst>
                    <a:ext uri="{9D8B030D-6E8A-4147-A177-3AD203B41FA5}">
                      <a16:colId xmlns:a16="http://schemas.microsoft.com/office/drawing/2014/main" val="3745145069"/>
                    </a:ext>
                  </a:extLst>
                </a:gridCol>
                <a:gridCol w="852799">
                  <a:extLst>
                    <a:ext uri="{9D8B030D-6E8A-4147-A177-3AD203B41FA5}">
                      <a16:colId xmlns:a16="http://schemas.microsoft.com/office/drawing/2014/main" val="2848860252"/>
                    </a:ext>
                  </a:extLst>
                </a:gridCol>
                <a:gridCol w="852799">
                  <a:extLst>
                    <a:ext uri="{9D8B030D-6E8A-4147-A177-3AD203B41FA5}">
                      <a16:colId xmlns:a16="http://schemas.microsoft.com/office/drawing/2014/main" val="713150900"/>
                    </a:ext>
                  </a:extLst>
                </a:gridCol>
                <a:gridCol w="941000">
                  <a:extLst>
                    <a:ext uri="{9D8B030D-6E8A-4147-A177-3AD203B41FA5}">
                      <a16:colId xmlns:a16="http://schemas.microsoft.com/office/drawing/2014/main" val="2861146878"/>
                    </a:ext>
                  </a:extLst>
                </a:gridCol>
                <a:gridCol w="941000">
                  <a:extLst>
                    <a:ext uri="{9D8B030D-6E8A-4147-A177-3AD203B41FA5}">
                      <a16:colId xmlns:a16="http://schemas.microsoft.com/office/drawing/2014/main" val="1697794286"/>
                    </a:ext>
                  </a:extLst>
                </a:gridCol>
                <a:gridCol w="656352">
                  <a:extLst>
                    <a:ext uri="{9D8B030D-6E8A-4147-A177-3AD203B41FA5}">
                      <a16:colId xmlns:a16="http://schemas.microsoft.com/office/drawing/2014/main" val="1889276755"/>
                    </a:ext>
                  </a:extLst>
                </a:gridCol>
                <a:gridCol w="656352">
                  <a:extLst>
                    <a:ext uri="{9D8B030D-6E8A-4147-A177-3AD203B41FA5}">
                      <a16:colId xmlns:a16="http://schemas.microsoft.com/office/drawing/2014/main" val="442066322"/>
                    </a:ext>
                  </a:extLst>
                </a:gridCol>
              </a:tblGrid>
              <a:tr h="193040">
                <a:tc gridSpan="7">
                  <a:txBody>
                    <a:bodyPr/>
                    <a:lstStyle/>
                    <a:p>
                      <a:pPr marL="38100" marR="38100" algn="ctr">
                        <a:lnSpc>
                          <a:spcPts val="1600"/>
                        </a:lnSpc>
                        <a:spcAft>
                          <a:spcPts val="0"/>
                        </a:spcAft>
                      </a:pPr>
                      <a:r>
                        <a:rPr lang="en-GB" sz="1100">
                          <a:effectLst/>
                        </a:rPr>
                        <a:t>Coefficients</a:t>
                      </a:r>
                      <a:r>
                        <a:rPr lang="en-GB" sz="1100" baseline="30000">
                          <a:effectLst/>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12425235"/>
                  </a:ext>
                </a:extLst>
              </a:tr>
              <a:tr h="386715">
                <a:tc rowSpan="2" gridSpan="2">
                  <a:txBody>
                    <a:bodyPr/>
                    <a:lstStyle/>
                    <a:p>
                      <a:pPr marL="38100" marR="38100">
                        <a:lnSpc>
                          <a:spcPts val="1600"/>
                        </a:lnSpc>
                        <a:spcAft>
                          <a:spcPts val="0"/>
                        </a:spcAft>
                      </a:pPr>
                      <a:r>
                        <a:rPr lang="en-GB" sz="900">
                          <a:effectLst/>
                        </a:rPr>
                        <a:t>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hMerge="1">
                  <a:txBody>
                    <a:bodyPr/>
                    <a:lstStyle/>
                    <a:p>
                      <a:endParaRPr lang="en-GB"/>
                    </a:p>
                  </a:txBody>
                  <a:tcPr/>
                </a:tc>
                <a:tc gridSpan="2">
                  <a:txBody>
                    <a:bodyPr/>
                    <a:lstStyle/>
                    <a:p>
                      <a:pPr marL="38100" marR="38100" algn="ctr">
                        <a:lnSpc>
                          <a:spcPts val="1600"/>
                        </a:lnSpc>
                        <a:spcAft>
                          <a:spcPts val="0"/>
                        </a:spcAft>
                      </a:pPr>
                      <a:r>
                        <a:rPr lang="en-GB" sz="900">
                          <a:effectLst/>
                        </a:rPr>
                        <a:t>Unstandardized Coefficients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GB"/>
                    </a:p>
                  </a:txBody>
                  <a:tcPr/>
                </a:tc>
                <a:tc>
                  <a:txBody>
                    <a:bodyPr/>
                    <a:lstStyle/>
                    <a:p>
                      <a:pPr marL="38100" marR="38100" algn="ctr">
                        <a:lnSpc>
                          <a:spcPts val="1600"/>
                        </a:lnSpc>
                        <a:spcAft>
                          <a:spcPts val="0"/>
                        </a:spcAft>
                      </a:pPr>
                      <a:r>
                        <a:rPr lang="en-GB" sz="900">
                          <a:effectLst/>
                        </a:rPr>
                        <a:t>Standardized Coefficients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0"/>
                        </a:spcAft>
                      </a:pPr>
                      <a:r>
                        <a:rPr lang="en-GB" sz="900">
                          <a:effectLst/>
                        </a:rPr>
                        <a:t>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0"/>
                        </a:spcAft>
                      </a:pPr>
                      <a:r>
                        <a:rPr lang="en-GB" sz="900">
                          <a:effectLst/>
                        </a:rPr>
                        <a:t>Sig.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489150954"/>
                  </a:ext>
                </a:extLst>
              </a:tr>
              <a:tr h="386715">
                <a:tc gridSpan="2" vMerge="1">
                  <a:txBody>
                    <a:bodyPr/>
                    <a:lstStyle/>
                    <a:p>
                      <a:endParaRPr lang="en-GB"/>
                    </a:p>
                  </a:txBody>
                  <a:tcPr/>
                </a:tc>
                <a:tc hMerge="1" vMerge="1">
                  <a:txBody>
                    <a:bodyPr/>
                    <a:lstStyle/>
                    <a:p>
                      <a:endParaRPr lang="en-GB"/>
                    </a:p>
                  </a:txBody>
                  <a:tcPr/>
                </a:tc>
                <a:tc>
                  <a:txBody>
                    <a:bodyPr/>
                    <a:lstStyle/>
                    <a:p>
                      <a:pPr marL="38100" marR="38100" algn="ctr">
                        <a:lnSpc>
                          <a:spcPts val="1600"/>
                        </a:lnSpc>
                        <a:spcAft>
                          <a:spcPts val="0"/>
                        </a:spcAft>
                      </a:pPr>
                      <a:r>
                        <a:rPr lang="en-GB" sz="900">
                          <a:effectLst/>
                        </a:rPr>
                        <a:t>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Std. Error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Beta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271249105"/>
                  </a:ext>
                </a:extLst>
              </a:tr>
              <a:tr h="193040">
                <a:tc rowSpan="3">
                  <a:txBody>
                    <a:bodyPr/>
                    <a:lstStyle/>
                    <a:p>
                      <a:pPr marL="38100" marR="38100">
                        <a:lnSpc>
                          <a:spcPts val="1600"/>
                        </a:lnSpc>
                        <a:spcAft>
                          <a:spcPts val="0"/>
                        </a:spcAft>
                      </a:pP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GB" sz="900">
                          <a:effectLst/>
                        </a:rPr>
                        <a:t>(Constant)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2.921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.294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en-GB" sz="900">
                          <a:effectLst/>
                        </a:rPr>
                        <a:t>9.919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14368732"/>
                  </a:ext>
                </a:extLst>
              </a:tr>
              <a:tr h="205105">
                <a:tc vMerge="1">
                  <a:txBody>
                    <a:bodyPr/>
                    <a:lstStyle/>
                    <a:p>
                      <a:endParaRPr lang="en-GB"/>
                    </a:p>
                  </a:txBody>
                  <a:tcPr/>
                </a:tc>
                <a:tc>
                  <a:txBody>
                    <a:bodyPr/>
                    <a:lstStyle/>
                    <a:p>
                      <a:pPr marL="38100" marR="38100">
                        <a:lnSpc>
                          <a:spcPts val="1600"/>
                        </a:lnSpc>
                        <a:spcAft>
                          <a:spcPts val="0"/>
                        </a:spcAft>
                      </a:pPr>
                      <a:r>
                        <a:rPr lang="en-GB" sz="900">
                          <a:effectLst/>
                        </a:rPr>
                        <a:t>TV</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.046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.753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32.909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99456857"/>
                  </a:ext>
                </a:extLst>
              </a:tr>
              <a:tr h="205105">
                <a:tc vMerge="1">
                  <a:txBody>
                    <a:bodyPr/>
                    <a:lstStyle/>
                    <a:p>
                      <a:endParaRPr lang="en-GB"/>
                    </a:p>
                  </a:txBody>
                  <a:tcPr/>
                </a:tc>
                <a:tc>
                  <a:txBody>
                    <a:bodyPr/>
                    <a:lstStyle/>
                    <a:p>
                      <a:pPr marL="38100" marR="38100">
                        <a:lnSpc>
                          <a:spcPts val="1600"/>
                        </a:lnSpc>
                        <a:spcAft>
                          <a:spcPts val="0"/>
                        </a:spcAft>
                      </a:pPr>
                      <a:r>
                        <a:rPr lang="en-GB" sz="900">
                          <a:effectLst/>
                        </a:rPr>
                        <a:t>radio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.188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.535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23.382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07731840"/>
                  </a:ext>
                </a:extLst>
              </a:tr>
              <a:tr h="193040">
                <a:tc gridSpan="7">
                  <a:txBody>
                    <a:bodyPr/>
                    <a:lstStyle/>
                    <a:p>
                      <a:pPr marL="38100" marR="38100">
                        <a:lnSpc>
                          <a:spcPts val="1600"/>
                        </a:lnSpc>
                        <a:spcAft>
                          <a:spcPts val="0"/>
                        </a:spcAft>
                      </a:pPr>
                      <a:r>
                        <a:rPr lang="en-GB" sz="900" dirty="0">
                          <a:effectLst/>
                        </a:rPr>
                        <a:t>a. Dependent Variable: sales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50384696"/>
                  </a:ext>
                </a:extLst>
              </a:tr>
            </a:tbl>
          </a:graphicData>
        </a:graphic>
      </p:graphicFrame>
      <p:graphicFrame>
        <p:nvGraphicFramePr>
          <p:cNvPr id="5" name="Table 4">
            <a:extLst>
              <a:ext uri="{FF2B5EF4-FFF2-40B4-BE49-F238E27FC236}">
                <a16:creationId xmlns:a16="http://schemas.microsoft.com/office/drawing/2014/main" id="{B529150F-1BAA-4806-9459-EF075601B663}"/>
              </a:ext>
            </a:extLst>
          </p:cNvPr>
          <p:cNvGraphicFramePr>
            <a:graphicFrameLocks noGrp="1"/>
          </p:cNvGraphicFramePr>
          <p:nvPr/>
        </p:nvGraphicFramePr>
        <p:xfrm>
          <a:off x="2993268" y="2782156"/>
          <a:ext cx="5086350" cy="1293688"/>
        </p:xfrm>
        <a:graphic>
          <a:graphicData uri="http://schemas.openxmlformats.org/drawingml/2006/table">
            <a:tbl>
              <a:tblPr>
                <a:tableStyleId>{5C22544A-7EE6-4342-B048-85BDC9FD1C3A}</a:tableStyleId>
              </a:tblPr>
              <a:tblGrid>
                <a:gridCol w="719456">
                  <a:extLst>
                    <a:ext uri="{9D8B030D-6E8A-4147-A177-3AD203B41FA5}">
                      <a16:colId xmlns:a16="http://schemas.microsoft.com/office/drawing/2014/main" val="95693225"/>
                    </a:ext>
                  </a:extLst>
                </a:gridCol>
                <a:gridCol w="821997">
                  <a:extLst>
                    <a:ext uri="{9D8B030D-6E8A-4147-A177-3AD203B41FA5}">
                      <a16:colId xmlns:a16="http://schemas.microsoft.com/office/drawing/2014/main" val="1766187709"/>
                    </a:ext>
                  </a:extLst>
                </a:gridCol>
                <a:gridCol w="821997">
                  <a:extLst>
                    <a:ext uri="{9D8B030D-6E8A-4147-A177-3AD203B41FA5}">
                      <a16:colId xmlns:a16="http://schemas.microsoft.com/office/drawing/2014/main" val="2193198130"/>
                    </a:ext>
                  </a:extLst>
                </a:gridCol>
                <a:gridCol w="788003">
                  <a:extLst>
                    <a:ext uri="{9D8B030D-6E8A-4147-A177-3AD203B41FA5}">
                      <a16:colId xmlns:a16="http://schemas.microsoft.com/office/drawing/2014/main" val="3950826417"/>
                    </a:ext>
                  </a:extLst>
                </a:gridCol>
                <a:gridCol w="788003">
                  <a:extLst>
                    <a:ext uri="{9D8B030D-6E8A-4147-A177-3AD203B41FA5}">
                      <a16:colId xmlns:a16="http://schemas.microsoft.com/office/drawing/2014/main" val="818406352"/>
                    </a:ext>
                  </a:extLst>
                </a:gridCol>
                <a:gridCol w="573447">
                  <a:extLst>
                    <a:ext uri="{9D8B030D-6E8A-4147-A177-3AD203B41FA5}">
                      <a16:colId xmlns:a16="http://schemas.microsoft.com/office/drawing/2014/main" val="1747758550"/>
                    </a:ext>
                  </a:extLst>
                </a:gridCol>
                <a:gridCol w="573447">
                  <a:extLst>
                    <a:ext uri="{9D8B030D-6E8A-4147-A177-3AD203B41FA5}">
                      <a16:colId xmlns:a16="http://schemas.microsoft.com/office/drawing/2014/main" val="4272826498"/>
                    </a:ext>
                  </a:extLst>
                </a:gridCol>
              </a:tblGrid>
              <a:tr h="0">
                <a:tc gridSpan="7">
                  <a:txBody>
                    <a:bodyPr/>
                    <a:lstStyle/>
                    <a:p>
                      <a:pPr marL="38100" marR="38100" algn="ctr">
                        <a:lnSpc>
                          <a:spcPts val="1600"/>
                        </a:lnSpc>
                        <a:spcAft>
                          <a:spcPts val="0"/>
                        </a:spcAft>
                      </a:pPr>
                      <a:r>
                        <a:rPr lang="en-GB" sz="1100">
                          <a:effectLst/>
                        </a:rPr>
                        <a:t>ANOVA</a:t>
                      </a:r>
                      <a:r>
                        <a:rPr lang="en-GB" sz="1100" baseline="30000">
                          <a:effectLst/>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405907536"/>
                  </a:ext>
                </a:extLst>
              </a:tr>
              <a:tr h="0">
                <a:tc gridSpan="2">
                  <a:txBody>
                    <a:bodyPr/>
                    <a:lstStyle/>
                    <a:p>
                      <a:pPr marL="38100" marR="38100">
                        <a:lnSpc>
                          <a:spcPts val="1600"/>
                        </a:lnSpc>
                        <a:spcAft>
                          <a:spcPts val="0"/>
                        </a:spcAft>
                      </a:pPr>
                      <a:r>
                        <a:rPr lang="en-GB" sz="900">
                          <a:effectLst/>
                        </a:rPr>
                        <a:t>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GB"/>
                    </a:p>
                  </a:txBody>
                  <a:tcPr/>
                </a:tc>
                <a:tc>
                  <a:txBody>
                    <a:bodyPr/>
                    <a:lstStyle/>
                    <a:p>
                      <a:pPr marL="38100" marR="38100" algn="ctr">
                        <a:lnSpc>
                          <a:spcPts val="1600"/>
                        </a:lnSpc>
                        <a:spcAft>
                          <a:spcPts val="0"/>
                        </a:spcAft>
                      </a:pPr>
                      <a:r>
                        <a:rPr lang="en-GB" sz="900">
                          <a:effectLst/>
                        </a:rPr>
                        <a:t>Sum of Squares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df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Mean Square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Sig.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69058393"/>
                  </a:ext>
                </a:extLst>
              </a:tr>
              <a:tr h="0">
                <a:tc rowSpan="3">
                  <a:txBody>
                    <a:bodyPr/>
                    <a:lstStyle/>
                    <a:p>
                      <a:pPr marL="38100" marR="38100">
                        <a:lnSpc>
                          <a:spcPts val="1600"/>
                        </a:lnSpc>
                        <a:spcAft>
                          <a:spcPts val="0"/>
                        </a:spcAft>
                      </a:pP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GB" sz="900">
                          <a:effectLst/>
                        </a:rPr>
                        <a:t>Regression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4860.235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2430.117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859.618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r>
                        <a:rPr lang="en-GB" sz="900" baseline="30000">
                          <a:effectLst/>
                        </a:rPr>
                        <a:t>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63062675"/>
                  </a:ext>
                </a:extLst>
              </a:tr>
              <a:tr h="0">
                <a:tc vMerge="1">
                  <a:txBody>
                    <a:bodyPr/>
                    <a:lstStyle/>
                    <a:p>
                      <a:endParaRPr lang="en-GB"/>
                    </a:p>
                  </a:txBody>
                  <a:tcPr/>
                </a:tc>
                <a:tc>
                  <a:txBody>
                    <a:bodyPr/>
                    <a:lstStyle/>
                    <a:p>
                      <a:pPr marL="38100" marR="38100">
                        <a:lnSpc>
                          <a:spcPts val="1600"/>
                        </a:lnSpc>
                        <a:spcAft>
                          <a:spcPts val="0"/>
                        </a:spcAft>
                      </a:pPr>
                      <a:r>
                        <a:rPr lang="en-GB" sz="900">
                          <a:effectLst/>
                        </a:rPr>
                        <a:t>Residual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556.914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197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2.827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59425868"/>
                  </a:ext>
                </a:extLst>
              </a:tr>
              <a:tr h="0">
                <a:tc vMerge="1">
                  <a:txBody>
                    <a:bodyPr/>
                    <a:lstStyle/>
                    <a:p>
                      <a:endParaRPr lang="en-GB"/>
                    </a:p>
                  </a:txBody>
                  <a:tcPr/>
                </a:tc>
                <a:tc>
                  <a:txBody>
                    <a:bodyPr/>
                    <a:lstStyle/>
                    <a:p>
                      <a:pPr marL="38100" marR="38100">
                        <a:lnSpc>
                          <a:spcPts val="1600"/>
                        </a:lnSpc>
                        <a:spcAft>
                          <a:spcPts val="0"/>
                        </a:spcAft>
                      </a:pPr>
                      <a:r>
                        <a:rPr lang="en-GB" sz="900">
                          <a:effectLst/>
                        </a:rPr>
                        <a:t>Total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5417.149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199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3365395"/>
                  </a:ext>
                </a:extLst>
              </a:tr>
              <a:tr h="0">
                <a:tc gridSpan="7">
                  <a:txBody>
                    <a:bodyPr/>
                    <a:lstStyle/>
                    <a:p>
                      <a:pPr marL="38100" marR="38100">
                        <a:lnSpc>
                          <a:spcPts val="1600"/>
                        </a:lnSpc>
                        <a:spcAft>
                          <a:spcPts val="0"/>
                        </a:spcAft>
                      </a:pPr>
                      <a:r>
                        <a:rPr lang="en-GB" sz="900">
                          <a:effectLst/>
                        </a:rPr>
                        <a:t>a. Dependent Variable: sales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239785558"/>
                  </a:ext>
                </a:extLst>
              </a:tr>
              <a:tr h="0">
                <a:tc gridSpan="7">
                  <a:txBody>
                    <a:bodyPr/>
                    <a:lstStyle/>
                    <a:p>
                      <a:pPr marL="38100" marR="38100">
                        <a:lnSpc>
                          <a:spcPts val="1600"/>
                        </a:lnSpc>
                        <a:spcAft>
                          <a:spcPts val="0"/>
                        </a:spcAft>
                      </a:pPr>
                      <a:r>
                        <a:rPr lang="en-GB" sz="900" dirty="0">
                          <a:effectLst/>
                        </a:rPr>
                        <a:t>b. Predictors: (Constant), radio, TV</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8419612"/>
                  </a:ext>
                </a:extLst>
              </a:tr>
            </a:tbl>
          </a:graphicData>
        </a:graphic>
      </p:graphicFrame>
      <p:graphicFrame>
        <p:nvGraphicFramePr>
          <p:cNvPr id="6" name="Table 5">
            <a:extLst>
              <a:ext uri="{FF2B5EF4-FFF2-40B4-BE49-F238E27FC236}">
                <a16:creationId xmlns:a16="http://schemas.microsoft.com/office/drawing/2014/main" id="{55D594AD-44A6-4BA6-9824-3837F457584F}"/>
              </a:ext>
            </a:extLst>
          </p:cNvPr>
          <p:cNvGraphicFramePr>
            <a:graphicFrameLocks noGrp="1"/>
          </p:cNvGraphicFramePr>
          <p:nvPr/>
        </p:nvGraphicFramePr>
        <p:xfrm>
          <a:off x="2999656" y="1723915"/>
          <a:ext cx="4608512" cy="940183"/>
        </p:xfrm>
        <a:graphic>
          <a:graphicData uri="http://schemas.openxmlformats.org/drawingml/2006/table">
            <a:tbl>
              <a:tblPr>
                <a:tableStyleId>{5C22544A-7EE6-4342-B048-85BDC9FD1C3A}</a:tableStyleId>
              </a:tblPr>
              <a:tblGrid>
                <a:gridCol w="627398">
                  <a:extLst>
                    <a:ext uri="{9D8B030D-6E8A-4147-A177-3AD203B41FA5}">
                      <a16:colId xmlns:a16="http://schemas.microsoft.com/office/drawing/2014/main" val="1312981613"/>
                    </a:ext>
                  </a:extLst>
                </a:gridCol>
                <a:gridCol w="808001">
                  <a:extLst>
                    <a:ext uri="{9D8B030D-6E8A-4147-A177-3AD203B41FA5}">
                      <a16:colId xmlns:a16="http://schemas.microsoft.com/office/drawing/2014/main" val="2766928744"/>
                    </a:ext>
                  </a:extLst>
                </a:gridCol>
                <a:gridCol w="856685">
                  <a:extLst>
                    <a:ext uri="{9D8B030D-6E8A-4147-A177-3AD203B41FA5}">
                      <a16:colId xmlns:a16="http://schemas.microsoft.com/office/drawing/2014/main" val="2679499261"/>
                    </a:ext>
                  </a:extLst>
                </a:gridCol>
                <a:gridCol w="1158214">
                  <a:extLst>
                    <a:ext uri="{9D8B030D-6E8A-4147-A177-3AD203B41FA5}">
                      <a16:colId xmlns:a16="http://schemas.microsoft.com/office/drawing/2014/main" val="2820168314"/>
                    </a:ext>
                  </a:extLst>
                </a:gridCol>
                <a:gridCol w="1158214">
                  <a:extLst>
                    <a:ext uri="{9D8B030D-6E8A-4147-A177-3AD203B41FA5}">
                      <a16:colId xmlns:a16="http://schemas.microsoft.com/office/drawing/2014/main" val="4250185516"/>
                    </a:ext>
                  </a:extLst>
                </a:gridCol>
              </a:tblGrid>
              <a:tr h="153685">
                <a:tc gridSpan="5">
                  <a:txBody>
                    <a:bodyPr/>
                    <a:lstStyle/>
                    <a:p>
                      <a:pPr marL="38100" marR="38100" algn="ctr">
                        <a:lnSpc>
                          <a:spcPts val="1600"/>
                        </a:lnSpc>
                        <a:spcAft>
                          <a:spcPts val="0"/>
                        </a:spcAft>
                      </a:pPr>
                      <a:r>
                        <a:rPr lang="en-GB" sz="1100">
                          <a:effectLst/>
                        </a:rPr>
                        <a:t>Model Summary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77587963"/>
                  </a:ext>
                </a:extLst>
              </a:tr>
              <a:tr h="313195">
                <a:tc>
                  <a:txBody>
                    <a:bodyPr/>
                    <a:lstStyle/>
                    <a:p>
                      <a:pPr marL="38100" marR="38100">
                        <a:lnSpc>
                          <a:spcPts val="1600"/>
                        </a:lnSpc>
                        <a:spcAft>
                          <a:spcPts val="0"/>
                        </a:spcAft>
                      </a:pPr>
                      <a:r>
                        <a:rPr lang="en-GB" sz="900">
                          <a:effectLst/>
                        </a:rPr>
                        <a:t>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R Square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Adjusted R Square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dirty="0">
                          <a:effectLst/>
                        </a:rPr>
                        <a:t>Std. Error of the Estimate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661255648"/>
                  </a:ext>
                </a:extLst>
              </a:tr>
              <a:tr h="148220">
                <a:tc>
                  <a:txBody>
                    <a:bodyPr/>
                    <a:lstStyle/>
                    <a:p>
                      <a:pPr marL="38100" marR="38100">
                        <a:lnSpc>
                          <a:spcPts val="1600"/>
                        </a:lnSpc>
                        <a:spcAft>
                          <a:spcPts val="0"/>
                        </a:spcAft>
                      </a:pP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.947</a:t>
                      </a:r>
                      <a:r>
                        <a:rPr lang="en-GB" sz="900" baseline="30000">
                          <a:effectLst/>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.897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.896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1.6814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72197014"/>
                  </a:ext>
                </a:extLst>
              </a:tr>
              <a:tr h="148220">
                <a:tc gridSpan="5">
                  <a:txBody>
                    <a:bodyPr/>
                    <a:lstStyle/>
                    <a:p>
                      <a:pPr marL="38100" marR="38100">
                        <a:lnSpc>
                          <a:spcPts val="1600"/>
                        </a:lnSpc>
                        <a:spcAft>
                          <a:spcPts val="0"/>
                        </a:spcAft>
                      </a:pPr>
                      <a:r>
                        <a:rPr lang="en-GB" sz="900" dirty="0">
                          <a:effectLst/>
                        </a:rPr>
                        <a:t>a. Predictors: (Constant), radio, TV</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236462875"/>
                  </a:ext>
                </a:extLst>
              </a:tr>
            </a:tbl>
          </a:graphicData>
        </a:graphic>
      </p:graphicFrame>
    </p:spTree>
    <p:extLst>
      <p:ext uri="{BB962C8B-B14F-4D97-AF65-F5344CB8AC3E}">
        <p14:creationId xmlns:p14="http://schemas.microsoft.com/office/powerpoint/2010/main" val="2303578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Statistics</a:t>
            </a:r>
          </a:p>
        </p:txBody>
      </p:sp>
      <p:sp>
        <p:nvSpPr>
          <p:cNvPr id="6" name="Text Placeholder 5"/>
          <p:cNvSpPr>
            <a:spLocks noGrp="1"/>
          </p:cNvSpPr>
          <p:nvPr>
            <p:ph type="body" idx="1"/>
          </p:nvPr>
        </p:nvSpPr>
        <p:spPr/>
        <p:txBody>
          <a:bodyPr/>
          <a:lstStyle/>
          <a:p>
            <a:r>
              <a:rPr lang="en-GB" dirty="0"/>
              <a:t>Regression Output</a:t>
            </a:r>
            <a:endParaRPr lang="en-GB" dirty="0">
              <a:solidFill>
                <a:schemeClr val="tx1"/>
              </a:solidFill>
            </a:endParaRPr>
          </a:p>
        </p:txBody>
      </p:sp>
    </p:spTree>
    <p:extLst>
      <p:ext uri="{BB962C8B-B14F-4D97-AF65-F5344CB8AC3E}">
        <p14:creationId xmlns:p14="http://schemas.microsoft.com/office/powerpoint/2010/main" val="4099229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10" name="Rectangle 22"/>
          <p:cNvSpPr>
            <a:spLocks noGrp="1" noChangeArrowheads="1"/>
          </p:cNvSpPr>
          <p:nvPr>
            <p:ph type="title"/>
          </p:nvPr>
        </p:nvSpPr>
        <p:spPr/>
        <p:txBody>
          <a:bodyPr/>
          <a:lstStyle/>
          <a:p>
            <a:r>
              <a:rPr lang="en-US" altLang="en-US" dirty="0"/>
              <a:t>R</a:t>
            </a:r>
            <a:r>
              <a:rPr lang="en-US" altLang="en-US" baseline="30000" dirty="0"/>
              <a:t>2</a:t>
            </a:r>
          </a:p>
        </p:txBody>
      </p:sp>
      <p:sp>
        <p:nvSpPr>
          <p:cNvPr id="242712" name="Rectangle 24"/>
          <p:cNvSpPr>
            <a:spLocks noGrp="1" noChangeArrowheads="1"/>
          </p:cNvSpPr>
          <p:nvPr>
            <p:ph idx="1"/>
          </p:nvPr>
        </p:nvSpPr>
        <p:spPr/>
        <p:txBody>
          <a:bodyPr>
            <a:normAutofit/>
          </a:bodyPr>
          <a:lstStyle/>
          <a:p>
            <a:r>
              <a:rPr lang="en-US" altLang="en-US" sz="2400" dirty="0"/>
              <a:t>R</a:t>
            </a:r>
            <a:r>
              <a:rPr lang="en-US" altLang="en-US" sz="2400" baseline="30000" dirty="0"/>
              <a:t>2</a:t>
            </a:r>
            <a:r>
              <a:rPr lang="en-US" altLang="en-US" sz="2400" dirty="0"/>
              <a:t> went from 0.612 (simple) to 0.897(multiple)</a:t>
            </a:r>
          </a:p>
          <a:p>
            <a:r>
              <a:rPr lang="en-US" altLang="en-US" sz="2400" dirty="0"/>
              <a:t>R</a:t>
            </a:r>
            <a:r>
              <a:rPr lang="en-US" altLang="en-US" sz="2400" baseline="30000" dirty="0"/>
              <a:t>2</a:t>
            </a:r>
            <a:r>
              <a:rPr lang="en-US" altLang="en-US" sz="2400" dirty="0"/>
              <a:t> never decreases with more variables</a:t>
            </a:r>
            <a:endParaRPr lang="en-US" altLang="en-US" sz="2000" dirty="0"/>
          </a:p>
          <a:p>
            <a:endParaRPr lang="en-US" altLang="en-US" sz="2400" dirty="0"/>
          </a:p>
          <a:p>
            <a:r>
              <a:rPr lang="en-US" altLang="en-US" sz="2400" dirty="0"/>
              <a:t>Need a modified measure of R</a:t>
            </a:r>
            <a:r>
              <a:rPr lang="en-US" altLang="en-US" sz="2400" baseline="30000" dirty="0"/>
              <a:t>2</a:t>
            </a:r>
          </a:p>
          <a:p>
            <a:pPr lvl="1"/>
            <a:r>
              <a:rPr lang="en-US" altLang="en-US" dirty="0"/>
              <a:t>Indicates if an unhelpful variable is added</a:t>
            </a:r>
          </a:p>
          <a:p>
            <a:pPr lvl="1"/>
            <a:r>
              <a:rPr lang="en-US" altLang="en-US" dirty="0"/>
              <a:t>Accounts for </a:t>
            </a:r>
          </a:p>
          <a:p>
            <a:pPr lvl="2"/>
            <a:r>
              <a:rPr lang="en-US" altLang="en-US" dirty="0"/>
              <a:t># Independent variables (including the intercept)</a:t>
            </a:r>
          </a:p>
          <a:p>
            <a:pPr lvl="2"/>
            <a:r>
              <a:rPr lang="en-US" altLang="en-US" dirty="0"/>
              <a:t>Sample size (N)</a:t>
            </a:r>
          </a:p>
        </p:txBody>
      </p:sp>
    </p:spTree>
    <p:extLst>
      <p:ext uri="{BB962C8B-B14F-4D97-AF65-F5344CB8AC3E}">
        <p14:creationId xmlns:p14="http://schemas.microsoft.com/office/powerpoint/2010/main" val="1582373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5" name="Rectangle 11"/>
          <p:cNvSpPr>
            <a:spLocks noGrp="1" noChangeArrowheads="1"/>
          </p:cNvSpPr>
          <p:nvPr>
            <p:ph type="title"/>
          </p:nvPr>
        </p:nvSpPr>
        <p:spPr>
          <a:xfrm>
            <a:off x="2652032" y="260648"/>
            <a:ext cx="7543800" cy="1944216"/>
          </a:xfrm>
        </p:spPr>
        <p:txBody>
          <a:bodyPr>
            <a:normAutofit fontScale="90000"/>
          </a:bodyPr>
          <a:lstStyle/>
          <a:p>
            <a:r>
              <a:rPr lang="en-US" altLang="en-US" sz="4000" dirty="0"/>
              <a:t>Accounting for N and Parameters</a:t>
            </a:r>
            <a:br>
              <a:rPr lang="en-US" altLang="en-US" sz="4000" dirty="0"/>
            </a:br>
            <a:r>
              <a:rPr lang="en-US" altLang="en-US" sz="4000" dirty="0"/>
              <a:t>Adjusted R</a:t>
            </a:r>
            <a:r>
              <a:rPr lang="en-US" altLang="en-US" sz="4000" baseline="30000" dirty="0"/>
              <a:t>2</a:t>
            </a:r>
            <a:r>
              <a:rPr lang="en-US" altLang="en-US" sz="4000" dirty="0"/>
              <a:t>:  Is this a good / better </a:t>
            </a:r>
            <a:r>
              <a:rPr lang="en-US" altLang="en-US" sz="4000" u="sng" dirty="0"/>
              <a:t>model?</a:t>
            </a:r>
            <a:br>
              <a:rPr lang="en-US" altLang="en-US" sz="4000" u="sng" dirty="0"/>
            </a:br>
            <a:endParaRPr lang="en-US" altLang="en-US" sz="4000" dirty="0"/>
          </a:p>
        </p:txBody>
      </p:sp>
      <mc:AlternateContent xmlns:mc="http://schemas.openxmlformats.org/markup-compatibility/2006" xmlns:a14="http://schemas.microsoft.com/office/drawing/2010/main">
        <mc:Choice Requires="a14">
          <p:sp>
            <p:nvSpPr>
              <p:cNvPr id="374796" name="Rectangle 12"/>
              <p:cNvSpPr>
                <a:spLocks noGrp="1" noChangeArrowheads="1"/>
              </p:cNvSpPr>
              <p:nvPr>
                <p:ph idx="1"/>
              </p:nvPr>
            </p:nvSpPr>
            <p:spPr>
              <a:xfrm>
                <a:off x="2346960" y="1961458"/>
                <a:ext cx="7848872" cy="4347863"/>
              </a:xfrm>
            </p:spPr>
            <p:txBody>
              <a:bodyPr anchor="b">
                <a:noAutofit/>
              </a:bodyPr>
              <a:lstStyle/>
              <a:p>
                <a:pPr lvl="1"/>
                <a:r>
                  <a:rPr lang="en-US" altLang="en-US" dirty="0"/>
                  <a:t>Focus on remaining error</a:t>
                </a:r>
              </a:p>
              <a:p>
                <a:pPr lvl="1"/>
                <a14:m>
                  <m:oMath xmlns:m="http://schemas.openxmlformats.org/officeDocument/2006/math">
                    <m:r>
                      <a:rPr lang="en-GB" altLang="en-US">
                        <a:latin typeface="Cambria Math"/>
                      </a:rPr>
                      <m:t>𝐴𝑑𝑗</m:t>
                    </m:r>
                    <m:r>
                      <a:rPr lang="en-GB" altLang="en-US">
                        <a:latin typeface="Cambria Math"/>
                      </a:rPr>
                      <m:t>. </m:t>
                    </m:r>
                    <m:sSup>
                      <m:sSupPr>
                        <m:ctrlPr>
                          <a:rPr lang="en-GB" altLang="en-US" i="1">
                            <a:latin typeface="Cambria Math" panose="02040503050406030204" pitchFamily="18" charset="0"/>
                          </a:rPr>
                        </m:ctrlPr>
                      </m:sSupPr>
                      <m:e>
                        <m:r>
                          <a:rPr lang="en-GB" altLang="en-US">
                            <a:latin typeface="Cambria Math"/>
                          </a:rPr>
                          <m:t>𝑅</m:t>
                        </m:r>
                      </m:e>
                      <m:sup>
                        <m:r>
                          <a:rPr lang="en-GB" altLang="en-US">
                            <a:latin typeface="Cambria Math"/>
                          </a:rPr>
                          <m:t>2</m:t>
                        </m:r>
                      </m:sup>
                    </m:sSup>
                    <m:r>
                      <a:rPr lang="en-GB" altLang="en-US">
                        <a:latin typeface="Cambria Math"/>
                      </a:rPr>
                      <m:t>=1−</m:t>
                    </m:r>
                    <m:f>
                      <m:fPr>
                        <m:ctrlPr>
                          <a:rPr lang="en-GB" altLang="en-US" i="1">
                            <a:latin typeface="Cambria Math" panose="02040503050406030204" pitchFamily="18" charset="0"/>
                          </a:rPr>
                        </m:ctrlPr>
                      </m:fPr>
                      <m:num>
                        <m:f>
                          <m:fPr>
                            <m:type m:val="skw"/>
                            <m:ctrlPr>
                              <a:rPr lang="en-GB" altLang="en-US" i="1">
                                <a:latin typeface="Cambria Math" panose="02040503050406030204" pitchFamily="18" charset="0"/>
                              </a:rPr>
                            </m:ctrlPr>
                          </m:fPr>
                          <m:num>
                            <m:r>
                              <a:rPr lang="en-GB" altLang="en-US">
                                <a:latin typeface="Cambria Math"/>
                              </a:rPr>
                              <m:t>𝑆𝑆𝐸</m:t>
                            </m:r>
                          </m:num>
                          <m:den>
                            <m:r>
                              <a:rPr lang="en-GB" altLang="en-US">
                                <a:latin typeface="Cambria Math"/>
                              </a:rPr>
                              <m:t>(</m:t>
                            </m:r>
                            <m:r>
                              <a:rPr lang="en-GB" altLang="en-US">
                                <a:latin typeface="Cambria Math"/>
                              </a:rPr>
                              <m:t>𝑛</m:t>
                            </m:r>
                            <m:r>
                              <a:rPr lang="en-GB" altLang="en-US">
                                <a:latin typeface="Cambria Math"/>
                              </a:rPr>
                              <m:t>−</m:t>
                            </m:r>
                            <m:r>
                              <a:rPr lang="en-GB" altLang="en-US">
                                <a:latin typeface="Cambria Math"/>
                              </a:rPr>
                              <m:t>𝑘</m:t>
                            </m:r>
                            <m:r>
                              <a:rPr lang="en-GB" altLang="en-US">
                                <a:latin typeface="Cambria Math"/>
                              </a:rPr>
                              <m:t>)</m:t>
                            </m:r>
                          </m:den>
                        </m:f>
                      </m:num>
                      <m:den>
                        <m:f>
                          <m:fPr>
                            <m:type m:val="skw"/>
                            <m:ctrlPr>
                              <a:rPr lang="en-GB" altLang="en-US" i="1">
                                <a:latin typeface="Cambria Math" panose="02040503050406030204" pitchFamily="18" charset="0"/>
                              </a:rPr>
                            </m:ctrlPr>
                          </m:fPr>
                          <m:num>
                            <m:r>
                              <a:rPr lang="en-GB" altLang="en-US">
                                <a:latin typeface="Cambria Math"/>
                              </a:rPr>
                              <m:t>𝑇𝑆𝑆</m:t>
                            </m:r>
                          </m:num>
                          <m:den>
                            <m:r>
                              <a:rPr lang="en-GB" altLang="en-US">
                                <a:latin typeface="Cambria Math"/>
                              </a:rPr>
                              <m:t>(</m:t>
                            </m:r>
                            <m:r>
                              <a:rPr lang="en-GB" altLang="en-US">
                                <a:latin typeface="Cambria Math"/>
                              </a:rPr>
                              <m:t>𝑛</m:t>
                            </m:r>
                            <m:r>
                              <a:rPr lang="en-GB" altLang="en-US">
                                <a:latin typeface="Cambria Math"/>
                              </a:rPr>
                              <m:t>−1)</m:t>
                            </m:r>
                          </m:den>
                        </m:f>
                      </m:den>
                    </m:f>
                  </m:oMath>
                </a14:m>
                <a:r>
                  <a:rPr lang="en-US" altLang="en-US" dirty="0"/>
                  <a:t> =</a:t>
                </a:r>
                <a14:m>
                  <m:oMath xmlns:m="http://schemas.openxmlformats.org/officeDocument/2006/math">
                    <m:r>
                      <a:rPr lang="en-GB" altLang="en-US">
                        <a:latin typeface="Cambria Math"/>
                      </a:rPr>
                      <m:t> 1−</m:t>
                    </m:r>
                    <m:f>
                      <m:fPr>
                        <m:ctrlPr>
                          <a:rPr lang="en-GB" altLang="en-US" i="1">
                            <a:latin typeface="Cambria Math" panose="02040503050406030204" pitchFamily="18" charset="0"/>
                          </a:rPr>
                        </m:ctrlPr>
                      </m:fPr>
                      <m:num>
                        <m:f>
                          <m:fPr>
                            <m:type m:val="skw"/>
                            <m:ctrlPr>
                              <a:rPr lang="en-GB" altLang="en-US" i="1">
                                <a:latin typeface="Cambria Math" panose="02040503050406030204" pitchFamily="18" charset="0"/>
                              </a:rPr>
                            </m:ctrlPr>
                          </m:fPr>
                          <m:num>
                            <m:r>
                              <m:rPr>
                                <m:nor/>
                              </m:rPr>
                              <a:rPr lang="en-US" altLang="en-US" dirty="0"/>
                              <m:t>556.914 </m:t>
                            </m:r>
                          </m:num>
                          <m:den>
                            <m:d>
                              <m:dPr>
                                <m:ctrlPr>
                                  <a:rPr lang="en-GB" altLang="en-US" i="1">
                                    <a:latin typeface="Cambria Math" panose="02040503050406030204" pitchFamily="18" charset="0"/>
                                  </a:rPr>
                                </m:ctrlPr>
                              </m:dPr>
                              <m:e>
                                <m:r>
                                  <a:rPr lang="en-GB" altLang="en-US">
                                    <a:latin typeface="Cambria Math" panose="02040503050406030204" pitchFamily="18" charset="0"/>
                                  </a:rPr>
                                  <m:t>200</m:t>
                                </m:r>
                                <m:r>
                                  <a:rPr lang="en-GB" altLang="en-US">
                                    <a:latin typeface="Cambria Math"/>
                                  </a:rPr>
                                  <m:t>−3</m:t>
                                </m:r>
                              </m:e>
                            </m:d>
                          </m:den>
                        </m:f>
                      </m:num>
                      <m:den>
                        <m:f>
                          <m:fPr>
                            <m:type m:val="skw"/>
                            <m:ctrlPr>
                              <a:rPr lang="en-GB" altLang="en-US" i="1">
                                <a:latin typeface="Cambria Math" panose="02040503050406030204" pitchFamily="18" charset="0"/>
                              </a:rPr>
                            </m:ctrlPr>
                          </m:fPr>
                          <m:num>
                            <m:r>
                              <m:rPr>
                                <m:nor/>
                              </m:rPr>
                              <a:rPr lang="en-US" altLang="en-US" dirty="0"/>
                              <m:t>5417.149 </m:t>
                            </m:r>
                          </m:num>
                          <m:den>
                            <m:r>
                              <a:rPr lang="en-GB" altLang="en-US" i="1">
                                <a:latin typeface="Cambria Math" panose="02040503050406030204" pitchFamily="18" charset="0"/>
                              </a:rPr>
                              <m:t>200−1</m:t>
                            </m:r>
                          </m:den>
                        </m:f>
                      </m:den>
                    </m:f>
                    <m:r>
                      <a:rPr lang="en-GB" altLang="en-US" i="1">
                        <a:latin typeface="Cambria Math"/>
                      </a:rPr>
                      <m:t>= .</m:t>
                    </m:r>
                  </m:oMath>
                </a14:m>
                <a:r>
                  <a:rPr lang="en-US" altLang="en-US" dirty="0"/>
                  <a:t>897</a:t>
                </a:r>
              </a:p>
              <a:p>
                <a:pPr lvl="1"/>
                <a:r>
                  <a:rPr lang="en-US" altLang="en-US" dirty="0"/>
                  <a:t>where</a:t>
                </a:r>
              </a:p>
              <a:p>
                <a:pPr lvl="2"/>
                <a:r>
                  <a:rPr lang="en-US" altLang="en-US" sz="1800" dirty="0"/>
                  <a:t>n = number of observations (200)</a:t>
                </a:r>
              </a:p>
              <a:p>
                <a:pPr lvl="2"/>
                <a:r>
                  <a:rPr lang="en-US" altLang="en-US" sz="1800" dirty="0"/>
                  <a:t>k = number of parameters (3: b</a:t>
                </a:r>
                <a:r>
                  <a:rPr lang="en-US" altLang="en-US" sz="1800" baseline="-25000" dirty="0"/>
                  <a:t>0</a:t>
                </a:r>
                <a:r>
                  <a:rPr lang="en-US" altLang="en-US" sz="1800" dirty="0"/>
                  <a:t>, b</a:t>
                </a:r>
                <a:r>
                  <a:rPr lang="en-US" altLang="en-US" sz="1800" baseline="-25000" dirty="0"/>
                  <a:t>1</a:t>
                </a:r>
                <a:r>
                  <a:rPr lang="en-US" altLang="en-US" sz="1800" dirty="0"/>
                  <a:t>, and b</a:t>
                </a:r>
                <a:r>
                  <a:rPr lang="en-US" altLang="en-US" sz="1800" baseline="-25000" dirty="0"/>
                  <a:t>2</a:t>
                </a:r>
                <a:r>
                  <a:rPr lang="en-US" altLang="en-US" sz="1800" dirty="0"/>
                  <a:t>)</a:t>
                </a:r>
              </a:p>
              <a:p>
                <a:pPr lvl="2"/>
                <a:endParaRPr lang="en-US" altLang="en-US" sz="1600" dirty="0"/>
              </a:p>
              <a:p>
                <a:pPr marL="342900" lvl="1" indent="-342900"/>
                <a14:m>
                  <m:oMath xmlns:m="http://schemas.openxmlformats.org/officeDocument/2006/math">
                    <m:sSup>
                      <m:sSupPr>
                        <m:ctrlPr>
                          <a:rPr lang="en-US" altLang="en-US" sz="3200" i="1">
                            <a:latin typeface="Cambria Math" panose="02040503050406030204" pitchFamily="18" charset="0"/>
                          </a:rPr>
                        </m:ctrlPr>
                      </m:sSupPr>
                      <m:e>
                        <m:r>
                          <a:rPr lang="en-GB" altLang="en-US" sz="3200">
                            <a:latin typeface="Cambria Math"/>
                          </a:rPr>
                          <m:t>𝑅</m:t>
                        </m:r>
                      </m:e>
                      <m:sup>
                        <m:r>
                          <a:rPr lang="en-GB" altLang="en-US" sz="3200">
                            <a:latin typeface="Cambria Math"/>
                          </a:rPr>
                          <m:t>2</m:t>
                        </m:r>
                      </m:sup>
                    </m:sSup>
                    <m:r>
                      <a:rPr lang="en-GB" altLang="en-US" sz="3200">
                        <a:latin typeface="Cambria Math"/>
                      </a:rPr>
                      <m:t>= .</m:t>
                    </m:r>
                    <m:r>
                      <a:rPr lang="en-GB" altLang="en-US" sz="3200">
                        <a:latin typeface="Cambria Math" panose="02040503050406030204" pitchFamily="18" charset="0"/>
                      </a:rPr>
                      <m:t>897</m:t>
                    </m:r>
                  </m:oMath>
                </a14:m>
                <a:endParaRPr lang="en-GB" altLang="en-US" sz="3200" dirty="0"/>
              </a:p>
              <a:p>
                <a:pPr marL="342900" lvl="1" indent="-342900"/>
                <a:r>
                  <a:rPr lang="en-US" altLang="en-US" sz="2800" dirty="0"/>
                  <a:t>Results</a:t>
                </a:r>
              </a:p>
              <a:p>
                <a:pPr lvl="1"/>
                <a:r>
                  <a:rPr lang="en-US" altLang="en-US" dirty="0"/>
                  <a:t>Adjusted R</a:t>
                </a:r>
                <a:r>
                  <a:rPr lang="en-US" altLang="en-US" baseline="30000" dirty="0"/>
                  <a:t>2</a:t>
                </a:r>
                <a:r>
                  <a:rPr lang="en-US" altLang="en-US" dirty="0"/>
                  <a:t> ≤ R</a:t>
                </a:r>
                <a:r>
                  <a:rPr lang="en-US" altLang="en-US" baseline="30000" dirty="0"/>
                  <a:t>2</a:t>
                </a:r>
                <a:r>
                  <a:rPr lang="en-US" altLang="en-US" dirty="0"/>
                  <a:t> - Always</a:t>
                </a:r>
              </a:p>
              <a:p>
                <a:pPr lvl="1"/>
                <a:r>
                  <a:rPr lang="en-US" altLang="en-US" dirty="0"/>
                  <a:t>Still – Higher is better</a:t>
                </a:r>
              </a:p>
            </p:txBody>
          </p:sp>
        </mc:Choice>
        <mc:Fallback xmlns="">
          <p:sp>
            <p:nvSpPr>
              <p:cNvPr id="374796" name="Rectangle 12"/>
              <p:cNvSpPr>
                <a:spLocks noGrp="1" noRot="1" noChangeAspect="1" noMove="1" noResize="1" noEditPoints="1" noAdjustHandles="1" noChangeArrowheads="1" noChangeShapeType="1" noTextEdit="1"/>
              </p:cNvSpPr>
              <p:nvPr>
                <p:ph idx="1"/>
              </p:nvPr>
            </p:nvSpPr>
            <p:spPr>
              <a:xfrm>
                <a:off x="2346960" y="1961458"/>
                <a:ext cx="7848872" cy="4347863"/>
              </a:xfrm>
              <a:blipFill>
                <a:blip r:embed="rId3"/>
                <a:stretch>
                  <a:fillRect l="-1398" b="-3086"/>
                </a:stretch>
              </a:blipFill>
            </p:spPr>
            <p:txBody>
              <a:bodyPr/>
              <a:lstStyle/>
              <a:p>
                <a:r>
                  <a:rPr lang="en-GB">
                    <a:noFill/>
                  </a:rPr>
                  <a:t> </a:t>
                </a:r>
              </a:p>
            </p:txBody>
          </p:sp>
        </mc:Fallback>
      </mc:AlternateContent>
    </p:spTree>
    <p:extLst>
      <p:ext uri="{BB962C8B-B14F-4D97-AF65-F5344CB8AC3E}">
        <p14:creationId xmlns:p14="http://schemas.microsoft.com/office/powerpoint/2010/main" val="237875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8E5A-3A30-4E9F-B7EB-A9B156393157}"/>
              </a:ext>
            </a:extLst>
          </p:cNvPr>
          <p:cNvSpPr>
            <a:spLocks noGrp="1"/>
          </p:cNvSpPr>
          <p:nvPr>
            <p:ph type="title"/>
          </p:nvPr>
        </p:nvSpPr>
        <p:spPr/>
        <p:txBody>
          <a:bodyPr/>
          <a:lstStyle/>
          <a:p>
            <a:r>
              <a:rPr lang="en-GB" dirty="0"/>
              <a:t>Variance - Bias Trade offs.</a:t>
            </a:r>
          </a:p>
        </p:txBody>
      </p:sp>
      <p:sp>
        <p:nvSpPr>
          <p:cNvPr id="3" name="Content Placeholder 2">
            <a:extLst>
              <a:ext uri="{FF2B5EF4-FFF2-40B4-BE49-F238E27FC236}">
                <a16:creationId xmlns:a16="http://schemas.microsoft.com/office/drawing/2014/main" id="{B521673F-598B-497F-92B6-D4C7EB156F25}"/>
              </a:ext>
            </a:extLst>
          </p:cNvPr>
          <p:cNvSpPr>
            <a:spLocks noGrp="1"/>
          </p:cNvSpPr>
          <p:nvPr>
            <p:ph idx="1"/>
          </p:nvPr>
        </p:nvSpPr>
        <p:spPr/>
        <p:txBody>
          <a:bodyPr/>
          <a:lstStyle/>
          <a:p>
            <a:r>
              <a:rPr lang="en-GB" dirty="0"/>
              <a:t>Variance refers to the amount by which forecasted value would change if we estimated this by using a different training data set .</a:t>
            </a:r>
          </a:p>
          <a:p>
            <a:r>
              <a:rPr lang="en-GB" dirty="0"/>
              <a:t>Ideally the estimate for Y should not vary too much between training sets however if the method has a high variance then small changes in training data can result in high changes in the forecasted y.</a:t>
            </a:r>
          </a:p>
          <a:p>
            <a:r>
              <a:rPr lang="en-GB" dirty="0"/>
              <a:t>In general more flexible methods have higher variance. </a:t>
            </a:r>
          </a:p>
          <a:p>
            <a:pPr marL="0" indent="0">
              <a:buNone/>
            </a:pPr>
            <a:endParaRPr lang="en-GB" dirty="0"/>
          </a:p>
        </p:txBody>
      </p:sp>
    </p:spTree>
    <p:extLst>
      <p:ext uri="{BB962C8B-B14F-4D97-AF65-F5344CB8AC3E}">
        <p14:creationId xmlns:p14="http://schemas.microsoft.com/office/powerpoint/2010/main" val="2440832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dirty="0"/>
              <a:t>R</a:t>
            </a:r>
            <a:r>
              <a:rPr lang="en-US" altLang="en-US" baseline="30000" dirty="0"/>
              <a:t>2</a:t>
            </a:r>
            <a:r>
              <a:rPr lang="en-US" altLang="en-US" dirty="0"/>
              <a:t> Versus Adjusted R</a:t>
            </a:r>
            <a:r>
              <a:rPr lang="en-US" altLang="en-US" baseline="30000" dirty="0"/>
              <a:t>2</a:t>
            </a:r>
          </a:p>
        </p:txBody>
      </p:sp>
      <p:sp>
        <p:nvSpPr>
          <p:cNvPr id="8" name="Rectangle 7">
            <a:extLst>
              <a:ext uri="{FF2B5EF4-FFF2-40B4-BE49-F238E27FC236}">
                <a16:creationId xmlns:a16="http://schemas.microsoft.com/office/drawing/2014/main" id="{6DDD03B9-6127-460E-A9FC-10CC50D91176}"/>
              </a:ext>
            </a:extLst>
          </p:cNvPr>
          <p:cNvSpPr/>
          <p:nvPr/>
        </p:nvSpPr>
        <p:spPr>
          <a:xfrm>
            <a:off x="3071664" y="1844938"/>
            <a:ext cx="6624736" cy="4524315"/>
          </a:xfrm>
          <a:prstGeom prst="rect">
            <a:avLst/>
          </a:prstGeom>
        </p:spPr>
        <p:txBody>
          <a:bodyPr wrap="square">
            <a:spAutoFit/>
          </a:bodyPr>
          <a:lstStyle/>
          <a:p>
            <a:pPr marL="224325" indent="-224325">
              <a:buFont typeface="Arial" panose="020B0604020202020204" pitchFamily="34" charset="0"/>
              <a:buChar char="•"/>
            </a:pPr>
            <a:r>
              <a:rPr lang="en-US" altLang="en-US" b="1" dirty="0"/>
              <a:t>R</a:t>
            </a:r>
            <a:r>
              <a:rPr lang="en-US" altLang="en-US" b="1" baseline="30000" dirty="0"/>
              <a:t>2</a:t>
            </a:r>
            <a:r>
              <a:rPr lang="en-US" altLang="en-US" b="1" dirty="0"/>
              <a:t>: </a:t>
            </a:r>
          </a:p>
          <a:p>
            <a:pPr marL="672976" lvl="1" indent="-224325">
              <a:buFont typeface="Arial" panose="020B0604020202020204" pitchFamily="34" charset="0"/>
              <a:buChar char="•"/>
            </a:pPr>
            <a:r>
              <a:rPr lang="en-US" altLang="en-US" b="1" dirty="0"/>
              <a:t>An additional variable will not decrease R</a:t>
            </a:r>
            <a:r>
              <a:rPr lang="en-US" altLang="en-US" b="1" baseline="30000" dirty="0"/>
              <a:t>2</a:t>
            </a:r>
            <a:endParaRPr lang="en-US" altLang="en-US" b="1" dirty="0"/>
          </a:p>
          <a:p>
            <a:pPr marL="672976" lvl="1" indent="-224325">
              <a:buFont typeface="Arial" panose="020B0604020202020204" pitchFamily="34" charset="0"/>
              <a:buChar char="•"/>
            </a:pPr>
            <a:r>
              <a:rPr lang="en-US" altLang="en-US" b="1" dirty="0"/>
              <a:t>Be wary of choosing a model because of a high R</a:t>
            </a:r>
            <a:r>
              <a:rPr lang="en-US" altLang="en-US" b="1" baseline="30000" dirty="0"/>
              <a:t>2</a:t>
            </a:r>
            <a:endParaRPr lang="en-US" altLang="en-US" b="1" dirty="0"/>
          </a:p>
          <a:p>
            <a:pPr marL="224325" indent="-224325">
              <a:buFont typeface="Arial" panose="020B0604020202020204" pitchFamily="34" charset="0"/>
              <a:buChar char="•"/>
            </a:pPr>
            <a:r>
              <a:rPr lang="en-US" altLang="en-US" b="1" dirty="0"/>
              <a:t>Adjusted R</a:t>
            </a:r>
            <a:r>
              <a:rPr lang="en-US" altLang="en-US" b="1" baseline="30000" dirty="0"/>
              <a:t>2</a:t>
            </a:r>
            <a:r>
              <a:rPr lang="en-US" altLang="en-US" b="1" dirty="0"/>
              <a:t> : As the number of variables increases</a:t>
            </a:r>
          </a:p>
          <a:p>
            <a:pPr marL="672976" lvl="1" indent="-224325">
              <a:buFont typeface="Arial" panose="020B0604020202020204" pitchFamily="34" charset="0"/>
              <a:buChar char="•"/>
            </a:pPr>
            <a:r>
              <a:rPr lang="en-US" altLang="en-US" b="1" dirty="0"/>
              <a:t>The Adjusted R</a:t>
            </a:r>
            <a:r>
              <a:rPr lang="en-US" altLang="en-US" b="1" baseline="30000" dirty="0"/>
              <a:t>2</a:t>
            </a:r>
            <a:r>
              <a:rPr lang="en-US" altLang="en-US" b="1" dirty="0"/>
              <a:t> is increasingly less than the R</a:t>
            </a:r>
            <a:r>
              <a:rPr lang="en-US" altLang="en-US" b="1" baseline="30000" dirty="0"/>
              <a:t>2</a:t>
            </a:r>
            <a:endParaRPr lang="en-US" altLang="en-US" b="1" dirty="0"/>
          </a:p>
          <a:p>
            <a:pPr marL="672976" lvl="1" indent="-224325">
              <a:buFont typeface="Arial" panose="020B0604020202020204" pitchFamily="34" charset="0"/>
              <a:buChar char="•"/>
            </a:pPr>
            <a:r>
              <a:rPr lang="en-US" altLang="en-US" b="1" dirty="0"/>
              <a:t>Adjusted R</a:t>
            </a:r>
            <a:r>
              <a:rPr lang="en-US" altLang="en-US" b="1" baseline="30000" dirty="0"/>
              <a:t>2</a:t>
            </a:r>
            <a:r>
              <a:rPr lang="en-US" altLang="en-US" b="1" dirty="0"/>
              <a:t> can be negative</a:t>
            </a:r>
          </a:p>
          <a:p>
            <a:pPr marL="224325" indent="-224325">
              <a:buFont typeface="Arial" panose="020B0604020202020204" pitchFamily="34" charset="0"/>
              <a:buChar char="•"/>
            </a:pPr>
            <a:r>
              <a:rPr lang="en-US" altLang="en-US" b="1" dirty="0"/>
              <a:t>For comparing 2 models</a:t>
            </a:r>
          </a:p>
          <a:p>
            <a:pPr marL="672976" lvl="1" indent="-224325">
              <a:buFont typeface="Arial" panose="020B0604020202020204" pitchFamily="34" charset="0"/>
              <a:buChar char="•"/>
            </a:pPr>
            <a:r>
              <a:rPr lang="en-US" altLang="en-US" b="1" dirty="0"/>
              <a:t>Must compare models with same dependent variable</a:t>
            </a:r>
          </a:p>
          <a:p>
            <a:pPr marL="672976" lvl="1" indent="-224325">
              <a:buFont typeface="Arial" panose="020B0604020202020204" pitchFamily="34" charset="0"/>
              <a:buChar char="•"/>
            </a:pPr>
            <a:r>
              <a:rPr lang="en-US" altLang="en-US" b="1" dirty="0"/>
              <a:t>Many try to simply maximize Adjusted R</a:t>
            </a:r>
            <a:r>
              <a:rPr lang="en-US" altLang="en-US" b="1" baseline="30000" dirty="0"/>
              <a:t>2</a:t>
            </a:r>
            <a:endParaRPr lang="en-US" altLang="en-US" b="1" dirty="0"/>
          </a:p>
          <a:p>
            <a:pPr marL="672976" lvl="1" indent="-224325">
              <a:buFont typeface="Arial" panose="020B0604020202020204" pitchFamily="34" charset="0"/>
              <a:buChar char="•"/>
            </a:pPr>
            <a:r>
              <a:rPr lang="en-US" altLang="en-US" b="1" dirty="0"/>
              <a:t>Think about logical &amp; theoretical relevance of variables</a:t>
            </a:r>
          </a:p>
          <a:p>
            <a:pPr marL="672976" lvl="1" indent="-224325">
              <a:buFont typeface="Arial" panose="020B0604020202020204" pitchFamily="34" charset="0"/>
              <a:buChar char="•"/>
            </a:pPr>
            <a:r>
              <a:rPr lang="en-US" altLang="en-US" b="1" dirty="0"/>
              <a:t>Adjusted R</a:t>
            </a:r>
            <a:r>
              <a:rPr lang="en-US" altLang="en-US" b="1" baseline="30000" dirty="0"/>
              <a:t>2</a:t>
            </a:r>
            <a:endParaRPr lang="en-US" altLang="en-US" b="1" dirty="0"/>
          </a:p>
          <a:p>
            <a:pPr marL="1121626" lvl="2" indent="-224325">
              <a:buFont typeface="Arial" panose="020B0604020202020204" pitchFamily="34" charset="0"/>
              <a:buChar char="•"/>
            </a:pPr>
            <a:r>
              <a:rPr lang="en-US" altLang="en-US" b="1" dirty="0"/>
              <a:t>If High --- good</a:t>
            </a:r>
          </a:p>
          <a:p>
            <a:pPr marL="1121626" lvl="2" indent="-224325">
              <a:buFont typeface="Arial" panose="020B0604020202020204" pitchFamily="34" charset="0"/>
              <a:buChar char="•"/>
            </a:pPr>
            <a:r>
              <a:rPr lang="en-US" altLang="en-US" b="1" dirty="0"/>
              <a:t>If Lower ---- not necessarily bad</a:t>
            </a:r>
          </a:p>
          <a:p>
            <a:pPr marL="207226" indent="-224325">
              <a:buFont typeface="Arial" panose="020B0604020202020204" pitchFamily="34" charset="0"/>
              <a:buChar char="•"/>
            </a:pPr>
            <a:r>
              <a:rPr lang="en-GB" altLang="en-US" b="1" dirty="0"/>
              <a:t>R</a:t>
            </a:r>
            <a:r>
              <a:rPr lang="en-GB" altLang="en-US" b="1" baseline="30000" dirty="0"/>
              <a:t>2</a:t>
            </a:r>
            <a:r>
              <a:rPr lang="en-GB" altLang="en-US" b="1" dirty="0"/>
              <a:t> went from .800 (simple regression) to .940</a:t>
            </a:r>
          </a:p>
          <a:p>
            <a:pPr marL="207226" indent="-224325">
              <a:buFont typeface="Arial" panose="020B0604020202020204" pitchFamily="34" charset="0"/>
              <a:buChar char="•"/>
            </a:pPr>
            <a:r>
              <a:rPr lang="en-GB" altLang="en-US" b="1" dirty="0"/>
              <a:t>Adj. R</a:t>
            </a:r>
            <a:r>
              <a:rPr lang="en-GB" altLang="en-US" b="1" baseline="30000" dirty="0"/>
              <a:t>2</a:t>
            </a:r>
            <a:r>
              <a:rPr lang="en-GB" altLang="en-US" b="1" dirty="0"/>
              <a:t> went from .788 (simple regression) to .933</a:t>
            </a:r>
          </a:p>
          <a:p>
            <a:pPr marL="207226" indent="-224325">
              <a:buFont typeface="Arial" panose="020B0604020202020204" pitchFamily="34" charset="0"/>
              <a:buChar char="•"/>
            </a:pPr>
            <a:endParaRPr lang="en-US" altLang="en-US" dirty="0"/>
          </a:p>
        </p:txBody>
      </p:sp>
    </p:spTree>
    <p:extLst>
      <p:ext uri="{BB962C8B-B14F-4D97-AF65-F5344CB8AC3E}">
        <p14:creationId xmlns:p14="http://schemas.microsoft.com/office/powerpoint/2010/main" val="2316034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7418614" y="634947"/>
            <a:ext cx="2767693" cy="1450757"/>
          </a:xfrm>
        </p:spPr>
        <p:txBody>
          <a:bodyPr vert="horz" lIns="91440" tIns="45720" rIns="91440" bIns="45720" rtlCol="0" anchor="b">
            <a:normAutofit fontScale="90000"/>
          </a:bodyPr>
          <a:lstStyle/>
          <a:p>
            <a:r>
              <a:rPr lang="en-US" altLang="en-US" sz="3400"/>
              <a:t>Regression Output - Coefficients</a:t>
            </a:r>
          </a:p>
        </p:txBody>
      </p:sp>
      <mc:AlternateContent xmlns:mc="http://schemas.openxmlformats.org/markup-compatibility/2006" xmlns:a14="http://schemas.microsoft.com/office/drawing/2010/main">
        <mc:Choice Requires="a14">
          <p:sp>
            <p:nvSpPr>
              <p:cNvPr id="228355" name="Rectangle 3"/>
              <p:cNvSpPr>
                <a:spLocks noGrp="1" noChangeArrowheads="1"/>
              </p:cNvSpPr>
              <p:nvPr>
                <p:ph sz="half" idx="2"/>
              </p:nvPr>
            </p:nvSpPr>
            <p:spPr>
              <a:xfrm>
                <a:off x="7418614" y="2198914"/>
                <a:ext cx="2767693" cy="3670180"/>
              </a:xfrm>
            </p:spPr>
            <p:txBody>
              <a:bodyPr vert="horz" lIns="0" tIns="45720" rIns="0" bIns="45720" rtlCol="0">
                <a:normAutofit/>
              </a:bodyPr>
              <a:lstStyle/>
              <a:p>
                <a:r>
                  <a:rPr lang="en-US" altLang="en-US" sz="1100" dirty="0"/>
                  <a:t>What is the regression equation?</a:t>
                </a:r>
              </a:p>
              <a:p>
                <a:pPr lvl="1"/>
                <a14:m>
                  <m:oMath xmlns:m="http://schemas.openxmlformats.org/officeDocument/2006/math">
                    <m:acc>
                      <m:accPr>
                        <m:chr m:val="̂"/>
                        <m:ctrlPr>
                          <a:rPr lang="en-US" altLang="en-US" sz="1100" i="1">
                            <a:latin typeface="Cambria Math" panose="02040503050406030204" pitchFamily="18" charset="0"/>
                          </a:rPr>
                        </m:ctrlPr>
                      </m:accPr>
                      <m:e>
                        <m:r>
                          <m:rPr>
                            <m:nor/>
                          </m:rPr>
                          <a:rPr lang="en-US" altLang="en-US" sz="1100"/>
                          <m:t>Y</m:t>
                        </m:r>
                      </m:e>
                    </m:acc>
                    <m:r>
                      <m:rPr>
                        <m:nor/>
                      </m:rPr>
                      <a:rPr lang="en-US" altLang="en-US" sz="1100"/>
                      <m:t>=</m:t>
                    </m:r>
                    <m:r>
                      <m:rPr>
                        <m:nor/>
                      </m:rPr>
                      <a:rPr lang="en-GB" altLang="en-US" sz="1100"/>
                      <m:t>2.921</m:t>
                    </m:r>
                    <m:r>
                      <m:rPr>
                        <m:nor/>
                      </m:rPr>
                      <a:rPr lang="en-US" altLang="en-US" sz="1100"/>
                      <m:t>+</m:t>
                    </m:r>
                    <m:d>
                      <m:dPr>
                        <m:ctrlPr>
                          <a:rPr lang="en-US" altLang="en-US" sz="1100" i="1">
                            <a:latin typeface="Cambria Math" panose="02040503050406030204" pitchFamily="18" charset="0"/>
                          </a:rPr>
                        </m:ctrlPr>
                      </m:dPr>
                      <m:e>
                        <m:r>
                          <m:rPr>
                            <m:nor/>
                          </m:rPr>
                          <a:rPr lang="en-GB" altLang="en-US" sz="1100">
                            <a:latin typeface="Cambria Math" panose="02040503050406030204" pitchFamily="18" charset="0"/>
                          </a:rPr>
                          <m:t>0.046</m:t>
                        </m:r>
                        <m:r>
                          <m:rPr>
                            <m:nor/>
                          </m:rPr>
                          <a:rPr lang="en-US" altLang="en-US" sz="1100"/>
                          <m:t>∗</m:t>
                        </m:r>
                        <m:sSub>
                          <m:sSubPr>
                            <m:ctrlPr>
                              <a:rPr lang="en-US" altLang="en-US" sz="1100" i="1">
                                <a:latin typeface="Cambria Math" panose="02040503050406030204" pitchFamily="18" charset="0"/>
                              </a:rPr>
                            </m:ctrlPr>
                          </m:sSubPr>
                          <m:e>
                            <m:r>
                              <m:rPr>
                                <m:nor/>
                              </m:rPr>
                              <a:rPr lang="en-US" altLang="en-US" sz="1100"/>
                              <m:t>x</m:t>
                            </m:r>
                          </m:e>
                          <m:sub>
                            <m:r>
                              <m:rPr>
                                <m:nor/>
                              </m:rPr>
                              <a:rPr lang="en-US" altLang="en-US" sz="1100"/>
                              <m:t>1</m:t>
                            </m:r>
                          </m:sub>
                        </m:sSub>
                      </m:e>
                    </m:d>
                    <m:r>
                      <m:rPr>
                        <m:nor/>
                      </m:rPr>
                      <a:rPr lang="en-US" altLang="en-US" sz="1100"/>
                      <m:t>+(</m:t>
                    </m:r>
                    <m:r>
                      <m:rPr>
                        <m:nor/>
                      </m:rPr>
                      <a:rPr lang="en-GB" altLang="en-US" sz="1100"/>
                      <m:t>0.188</m:t>
                    </m:r>
                    <m:r>
                      <m:rPr>
                        <m:nor/>
                      </m:rPr>
                      <a:rPr lang="en-US" altLang="en-US" sz="1100"/>
                      <m:t>∗</m:t>
                    </m:r>
                    <m:sSub>
                      <m:sSubPr>
                        <m:ctrlPr>
                          <a:rPr lang="en-US" altLang="en-US" sz="1100" i="1">
                            <a:latin typeface="Cambria Math" panose="02040503050406030204" pitchFamily="18" charset="0"/>
                          </a:rPr>
                        </m:ctrlPr>
                      </m:sSubPr>
                      <m:e>
                        <m:r>
                          <m:rPr>
                            <m:nor/>
                          </m:rPr>
                          <a:rPr lang="en-US" altLang="en-US" sz="1100"/>
                          <m:t>x</m:t>
                        </m:r>
                      </m:e>
                      <m:sub>
                        <m:r>
                          <m:rPr>
                            <m:nor/>
                          </m:rPr>
                          <a:rPr lang="en-US" altLang="en-US" sz="1100"/>
                          <m:t>2</m:t>
                        </m:r>
                      </m:sub>
                    </m:sSub>
                    <m:r>
                      <m:rPr>
                        <m:nor/>
                      </m:rPr>
                      <a:rPr lang="en-US" altLang="en-US" sz="1100"/>
                      <m:t>)</m:t>
                    </m:r>
                  </m:oMath>
                </a14:m>
                <a:endParaRPr lang="en-US" altLang="en-US" sz="1100" dirty="0"/>
              </a:p>
              <a:p>
                <a:pPr lvl="2"/>
                <a:r>
                  <a:rPr lang="en-US" altLang="en-US" sz="1100" dirty="0"/>
                  <a:t>Ŷ  = Predicted sales</a:t>
                </a:r>
              </a:p>
              <a:p>
                <a:pPr lvl="2"/>
                <a:r>
                  <a:rPr lang="en-US" altLang="en-US" sz="1100" dirty="0"/>
                  <a:t>X</a:t>
                </a:r>
                <a:r>
                  <a:rPr lang="en-US" altLang="en-US" sz="1100" baseline="-25000" dirty="0"/>
                  <a:t>1</a:t>
                </a:r>
                <a:r>
                  <a:rPr lang="en-US" altLang="en-US" sz="1100" dirty="0"/>
                  <a:t> = TV Advertising</a:t>
                </a:r>
              </a:p>
              <a:p>
                <a:pPr lvl="2"/>
                <a:r>
                  <a:rPr lang="en-US" altLang="en-US" sz="1100" dirty="0"/>
                  <a:t>X</a:t>
                </a:r>
                <a:r>
                  <a:rPr lang="en-US" altLang="en-US" sz="1100" baseline="-25000" dirty="0"/>
                  <a:t>2</a:t>
                </a:r>
                <a:r>
                  <a:rPr lang="en-US" altLang="en-US" sz="1100" dirty="0"/>
                  <a:t> = radio Advertising</a:t>
                </a:r>
              </a:p>
              <a:p>
                <a:r>
                  <a:rPr lang="en-US" altLang="en-US" sz="1100" dirty="0"/>
                  <a:t>Are b</a:t>
                </a:r>
                <a:r>
                  <a:rPr lang="en-US" altLang="en-US" sz="1100" baseline="-25000" dirty="0"/>
                  <a:t>1</a:t>
                </a:r>
                <a:r>
                  <a:rPr lang="en-US" altLang="en-US" sz="1100" dirty="0"/>
                  <a:t> and b</a:t>
                </a:r>
                <a:r>
                  <a:rPr lang="en-US" altLang="en-US" sz="1100" baseline="-25000" dirty="0"/>
                  <a:t>2</a:t>
                </a:r>
                <a:r>
                  <a:rPr lang="en-US" altLang="en-US" sz="1100" dirty="0"/>
                  <a:t> significantly different from 0, at 5%?</a:t>
                </a:r>
              </a:p>
              <a:p>
                <a:r>
                  <a:rPr lang="en-US" altLang="en-US" sz="1100" dirty="0"/>
                  <a:t>What would it mean if:</a:t>
                </a:r>
              </a:p>
              <a:p>
                <a:pPr lvl="1"/>
                <a:r>
                  <a:rPr lang="en-US" altLang="en-US" sz="1100" dirty="0"/>
                  <a:t>b</a:t>
                </a:r>
                <a:r>
                  <a:rPr lang="en-US" altLang="en-US" sz="1100" baseline="-25000" dirty="0"/>
                  <a:t>1</a:t>
                </a:r>
                <a:r>
                  <a:rPr lang="en-US" altLang="en-US" sz="1100" dirty="0"/>
                  <a:t> = 0?</a:t>
                </a:r>
              </a:p>
              <a:p>
                <a:pPr lvl="1"/>
                <a:r>
                  <a:rPr lang="en-US" altLang="en-US" sz="1100" dirty="0"/>
                  <a:t>b</a:t>
                </a:r>
                <a:r>
                  <a:rPr lang="en-US" altLang="en-US" sz="1100" baseline="-25000" dirty="0"/>
                  <a:t>2</a:t>
                </a:r>
                <a:r>
                  <a:rPr lang="en-US" altLang="en-US" sz="1100" dirty="0"/>
                  <a:t> = 0?</a:t>
                </a:r>
              </a:p>
              <a:p>
                <a:pPr lvl="1"/>
                <a:r>
                  <a:rPr lang="en-US" altLang="en-US" sz="1100" dirty="0"/>
                  <a:t>Both = 0?</a:t>
                </a:r>
              </a:p>
            </p:txBody>
          </p:sp>
        </mc:Choice>
        <mc:Fallback xmlns="">
          <p:sp>
            <p:nvSpPr>
              <p:cNvPr id="228355" name="Rectangle 3"/>
              <p:cNvSpPr>
                <a:spLocks noGrp="1" noRot="1" noChangeAspect="1" noMove="1" noResize="1" noEditPoints="1" noAdjustHandles="1" noChangeArrowheads="1" noChangeShapeType="1" noTextEdit="1"/>
              </p:cNvSpPr>
              <p:nvPr>
                <p:ph sz="half" idx="2"/>
              </p:nvPr>
            </p:nvSpPr>
            <p:spPr>
              <a:xfrm>
                <a:off x="7418614" y="2198914"/>
                <a:ext cx="2767693" cy="3670180"/>
              </a:xfrm>
              <a:blipFill>
                <a:blip r:embed="rId3"/>
                <a:stretch>
                  <a:fillRect l="-3084" t="-498" r="-220"/>
                </a:stretch>
              </a:blipFill>
            </p:spPr>
            <p:txBody>
              <a:bodyPr/>
              <a:lstStyle/>
              <a:p>
                <a:r>
                  <a:rPr lang="en-GB">
                    <a:noFill/>
                  </a:rPr>
                  <a:t> </a:t>
                </a:r>
              </a:p>
            </p:txBody>
          </p:sp>
        </mc:Fallback>
      </mc:AlternateContent>
      <p:graphicFrame>
        <p:nvGraphicFramePr>
          <p:cNvPr id="6" name="Content Placeholder 5">
            <a:extLst>
              <a:ext uri="{FF2B5EF4-FFF2-40B4-BE49-F238E27FC236}">
                <a16:creationId xmlns:a16="http://schemas.microsoft.com/office/drawing/2014/main" id="{1A8B8538-238B-4557-9BC1-E379E9405706}"/>
              </a:ext>
            </a:extLst>
          </p:cNvPr>
          <p:cNvGraphicFramePr>
            <a:graphicFrameLocks noGrp="1"/>
          </p:cNvGraphicFramePr>
          <p:nvPr>
            <p:ph sz="half" idx="1"/>
          </p:nvPr>
        </p:nvGraphicFramePr>
        <p:xfrm>
          <a:off x="1999499" y="1886987"/>
          <a:ext cx="5182354" cy="2820596"/>
        </p:xfrm>
        <a:graphic>
          <a:graphicData uri="http://schemas.openxmlformats.org/drawingml/2006/table">
            <a:tbl>
              <a:tblPr/>
              <a:tblGrid>
                <a:gridCol w="510676">
                  <a:extLst>
                    <a:ext uri="{9D8B030D-6E8A-4147-A177-3AD203B41FA5}">
                      <a16:colId xmlns:a16="http://schemas.microsoft.com/office/drawing/2014/main" val="1807465448"/>
                    </a:ext>
                  </a:extLst>
                </a:gridCol>
                <a:gridCol w="882497">
                  <a:extLst>
                    <a:ext uri="{9D8B030D-6E8A-4147-A177-3AD203B41FA5}">
                      <a16:colId xmlns:a16="http://schemas.microsoft.com/office/drawing/2014/main" val="721742596"/>
                    </a:ext>
                  </a:extLst>
                </a:gridCol>
                <a:gridCol w="722043">
                  <a:extLst>
                    <a:ext uri="{9D8B030D-6E8A-4147-A177-3AD203B41FA5}">
                      <a16:colId xmlns:a16="http://schemas.microsoft.com/office/drawing/2014/main" val="1925964940"/>
                    </a:ext>
                  </a:extLst>
                </a:gridCol>
                <a:gridCol w="683472">
                  <a:extLst>
                    <a:ext uri="{9D8B030D-6E8A-4147-A177-3AD203B41FA5}">
                      <a16:colId xmlns:a16="http://schemas.microsoft.com/office/drawing/2014/main" val="1748829980"/>
                    </a:ext>
                  </a:extLst>
                </a:gridCol>
                <a:gridCol w="1052207">
                  <a:extLst>
                    <a:ext uri="{9D8B030D-6E8A-4147-A177-3AD203B41FA5}">
                      <a16:colId xmlns:a16="http://schemas.microsoft.com/office/drawing/2014/main" val="1250871570"/>
                    </a:ext>
                  </a:extLst>
                </a:gridCol>
                <a:gridCol w="658787">
                  <a:extLst>
                    <a:ext uri="{9D8B030D-6E8A-4147-A177-3AD203B41FA5}">
                      <a16:colId xmlns:a16="http://schemas.microsoft.com/office/drawing/2014/main" val="3662536369"/>
                    </a:ext>
                  </a:extLst>
                </a:gridCol>
                <a:gridCol w="672672">
                  <a:extLst>
                    <a:ext uri="{9D8B030D-6E8A-4147-A177-3AD203B41FA5}">
                      <a16:colId xmlns:a16="http://schemas.microsoft.com/office/drawing/2014/main" val="947086855"/>
                    </a:ext>
                  </a:extLst>
                </a:gridCol>
              </a:tblGrid>
              <a:tr h="402369">
                <a:tc gridSpan="7">
                  <a:txBody>
                    <a:bodyPr/>
                    <a:lstStyle/>
                    <a:p>
                      <a:pPr marL="36576" marR="36576" algn="ctr" fontAlgn="ctr">
                        <a:lnSpc>
                          <a:spcPts val="1600"/>
                        </a:lnSpc>
                        <a:spcBef>
                          <a:spcPts val="0"/>
                        </a:spcBef>
                        <a:spcAft>
                          <a:spcPts val="0"/>
                        </a:spcAft>
                      </a:pPr>
                      <a:r>
                        <a:rPr lang="en-GB" sz="1300" b="1"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Coefficients</a:t>
                      </a:r>
                      <a:r>
                        <a:rPr lang="en-GB" sz="1300" b="1" i="0" u="none" strike="noStrike" baseline="30000">
                          <a:solidFill>
                            <a:srgbClr val="010205"/>
                          </a:solidFill>
                          <a:effectLst/>
                          <a:latin typeface="Arial" panose="020B0604020202020204" pitchFamily="34" charset="0"/>
                          <a:ea typeface="Calibri" panose="020F0502020204030204" pitchFamily="34" charset="0"/>
                          <a:cs typeface="Times New Roman" panose="02020603050405020304" pitchFamily="18" charset="0"/>
                        </a:rPr>
                        <a:t>a</a:t>
                      </a:r>
                      <a:endParaRPr lang="en-GB" sz="2200" b="0" i="0" u="none" strike="noStrike">
                        <a:effectLst/>
                        <a:latin typeface="Arial" panose="020B0604020202020204" pitchFamily="34" charset="0"/>
                      </a:endParaRPr>
                    </a:p>
                  </a:txBody>
                  <a:tcPr marL="111083" marR="111083" marT="55542" marB="55542">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86141379"/>
                  </a:ext>
                </a:extLst>
              </a:tr>
              <a:tr h="603400">
                <a:tc rowSpan="2" gridSpan="2">
                  <a:txBody>
                    <a:bodyPr/>
                    <a:lstStyle/>
                    <a:p>
                      <a:pPr marL="36576" marR="36576" algn="l"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Model</a:t>
                      </a:r>
                      <a:endParaRPr lang="en-GB" sz="2200" b="0" i="0" u="none" strike="noStrike">
                        <a:effectLst/>
                        <a:latin typeface="Arial" panose="020B0604020202020204" pitchFamily="34" charset="0"/>
                      </a:endParaRPr>
                    </a:p>
                  </a:txBody>
                  <a:tcPr marL="111083" marR="111083" marT="55542" marB="55542">
                    <a:lnL>
                      <a:noFill/>
                    </a:lnL>
                    <a:lnR>
                      <a:noFill/>
                    </a:lnR>
                    <a:lnT>
                      <a:noFill/>
                    </a:lnT>
                    <a:lnB w="12700" cap="flat" cmpd="sng" algn="ctr">
                      <a:solidFill>
                        <a:srgbClr val="152935"/>
                      </a:solidFill>
                      <a:prstDash val="solid"/>
                      <a:round/>
                      <a:headEnd type="none" w="med" len="med"/>
                      <a:tailEnd type="none" w="med" len="med"/>
                    </a:lnB>
                  </a:tcPr>
                </a:tc>
                <a:tc rowSpan="2" hMerge="1">
                  <a:txBody>
                    <a:bodyPr/>
                    <a:lstStyle/>
                    <a:p>
                      <a:endParaRPr lang="en-GB"/>
                    </a:p>
                  </a:txBody>
                  <a:tcPr/>
                </a:tc>
                <a:tc gridSpan="2">
                  <a:txBody>
                    <a:bodyPr/>
                    <a:lstStyle/>
                    <a:p>
                      <a:pPr marL="36576" marR="36576" algn="ctr"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Unstandardized Coefficients</a:t>
                      </a:r>
                      <a:endParaRPr lang="en-GB" sz="2200" b="0" i="0" u="none" strike="noStrike">
                        <a:effectLst/>
                        <a:latin typeface="Arial" panose="020B0604020202020204" pitchFamily="34" charset="0"/>
                      </a:endParaRPr>
                    </a:p>
                  </a:txBody>
                  <a:tcPr marL="111083" marR="111083" marT="55542" marB="55542">
                    <a:lnL>
                      <a:noFill/>
                    </a:lnL>
                    <a:lnR w="12700" cap="flat" cmpd="sng" algn="ctr">
                      <a:solidFill>
                        <a:srgbClr val="E0E0E0"/>
                      </a:solidFill>
                      <a:prstDash val="solid"/>
                      <a:round/>
                      <a:headEnd type="none" w="med" len="med"/>
                      <a:tailEnd type="none" w="med" len="med"/>
                    </a:lnR>
                    <a:lnT>
                      <a:noFill/>
                    </a:lnT>
                    <a:lnB>
                      <a:noFill/>
                    </a:lnB>
                  </a:tcPr>
                </a:tc>
                <a:tc hMerge="1">
                  <a:txBody>
                    <a:bodyPr/>
                    <a:lstStyle/>
                    <a:p>
                      <a:endParaRPr lang="en-GB"/>
                    </a:p>
                  </a:txBody>
                  <a:tcPr/>
                </a:tc>
                <a:tc>
                  <a:txBody>
                    <a:bodyPr/>
                    <a:lstStyle/>
                    <a:p>
                      <a:pPr marL="36576" marR="36576" algn="ctr"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Standardized Coefficients</a:t>
                      </a:r>
                      <a:endParaRPr lang="en-GB" sz="2200" b="0" i="0" u="none" strike="noStrike">
                        <a:effectLst/>
                        <a:latin typeface="Arial" panose="020B0604020202020204" pitchFamily="34" charset="0"/>
                      </a:endParaRPr>
                    </a:p>
                  </a:txBody>
                  <a:tcPr marL="11571" marR="11571" marT="11571" marB="0"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a:noFill/>
                    </a:lnB>
                  </a:tcPr>
                </a:tc>
                <a:tc rowSpan="2">
                  <a:txBody>
                    <a:bodyPr/>
                    <a:lstStyle/>
                    <a:p>
                      <a:pPr marL="36576" marR="36576" algn="ctr"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t</a:t>
                      </a:r>
                      <a:endParaRPr lang="en-GB" sz="2200" b="0" i="0" u="none" strike="noStrike">
                        <a:effectLst/>
                        <a:latin typeface="Arial" panose="020B0604020202020204" pitchFamily="34" charset="0"/>
                      </a:endParaRPr>
                    </a:p>
                  </a:txBody>
                  <a:tcPr marL="111083" marR="111083" marT="55542" marB="55542">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tcPr>
                </a:tc>
                <a:tc rowSpan="2">
                  <a:txBody>
                    <a:bodyPr/>
                    <a:lstStyle/>
                    <a:p>
                      <a:pPr marL="36576" marR="36576" algn="ctr"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Sig.</a:t>
                      </a:r>
                      <a:endParaRPr lang="en-GB" sz="2200" b="0" i="0" u="none" strike="noStrike">
                        <a:effectLst/>
                        <a:latin typeface="Arial" panose="020B0604020202020204" pitchFamily="34" charset="0"/>
                      </a:endParaRPr>
                    </a:p>
                  </a:txBody>
                  <a:tcPr marL="111083" marR="111083" marT="55542" marB="55542">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1509626320"/>
                  </a:ext>
                </a:extLst>
              </a:tr>
              <a:tr h="503887">
                <a:tc gridSpan="2" vMerge="1">
                  <a:txBody>
                    <a:bodyPr/>
                    <a:lstStyle/>
                    <a:p>
                      <a:endParaRPr lang="en-GB"/>
                    </a:p>
                  </a:txBody>
                  <a:tcPr/>
                </a:tc>
                <a:tc hMerge="1" vMerge="1">
                  <a:txBody>
                    <a:bodyPr/>
                    <a:lstStyle/>
                    <a:p>
                      <a:endParaRPr lang="en-GB"/>
                    </a:p>
                  </a:txBody>
                  <a:tcPr/>
                </a:tc>
                <a:tc>
                  <a:txBody>
                    <a:bodyPr/>
                    <a:lstStyle/>
                    <a:p>
                      <a:pPr marL="36576" marR="36576" algn="ctr"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B</a:t>
                      </a:r>
                      <a:endParaRPr lang="en-GB" sz="2200" b="0" i="0" u="none" strike="noStrike">
                        <a:effectLst/>
                        <a:latin typeface="Arial" panose="020B0604020202020204" pitchFamily="34" charset="0"/>
                      </a:endParaRPr>
                    </a:p>
                  </a:txBody>
                  <a:tcPr marL="11571" marR="11571" marT="11571" marB="0"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tcPr>
                </a:tc>
                <a:tc>
                  <a:txBody>
                    <a:bodyPr/>
                    <a:lstStyle/>
                    <a:p>
                      <a:pPr marL="36576" marR="36576" algn="ctr"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Std. Error</a:t>
                      </a:r>
                      <a:endParaRPr lang="en-GB" sz="2200" b="0" i="0" u="none" strike="noStrike">
                        <a:effectLst/>
                        <a:latin typeface="Arial" panose="020B0604020202020204" pitchFamily="34" charset="0"/>
                      </a:endParaRPr>
                    </a:p>
                  </a:txBody>
                  <a:tcPr marL="11571" marR="11571" marT="11571" marB="0"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tcPr>
                </a:tc>
                <a:tc>
                  <a:txBody>
                    <a:bodyPr/>
                    <a:lstStyle/>
                    <a:p>
                      <a:pPr marL="36576" marR="36576" algn="ctr" fontAlgn="b">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Beta</a:t>
                      </a:r>
                      <a:endParaRPr lang="en-GB" sz="2200" b="0" i="0" u="none" strike="noStrike">
                        <a:effectLst/>
                        <a:latin typeface="Arial" panose="020B0604020202020204" pitchFamily="34" charset="0"/>
                      </a:endParaRPr>
                    </a:p>
                  </a:txBody>
                  <a:tcPr marL="11571" marR="11571" marT="11571" marB="0"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801370161"/>
                  </a:ext>
                </a:extLst>
              </a:tr>
              <a:tr h="302857">
                <a:tc rowSpan="3">
                  <a:txBody>
                    <a:bodyPr/>
                    <a:lstStyle/>
                    <a:p>
                      <a:pPr marL="36576" marR="36576" algn="l" fontAlgn="t">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1</a:t>
                      </a:r>
                      <a:endParaRPr lang="en-GB" sz="2200" b="0" i="0" u="none" strike="noStrike">
                        <a:effectLst/>
                        <a:latin typeface="Arial" panose="020B0604020202020204" pitchFamily="34" charset="0"/>
                      </a:endParaRPr>
                    </a:p>
                  </a:txBody>
                  <a:tcPr marL="111083" marR="111083" marT="55542" marB="55542">
                    <a:lnL>
                      <a:noFill/>
                    </a:lnL>
                    <a:lnR>
                      <a:noFill/>
                    </a:lnR>
                    <a:lnT w="12700" cap="flat" cmpd="sng" algn="ctr">
                      <a:solidFill>
                        <a:srgbClr val="152935"/>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marL="36576" marR="36576" algn="l" fontAlgn="t">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(Constant)</a:t>
                      </a:r>
                      <a:endParaRPr lang="en-GB" sz="2200" b="0" i="0" u="none" strike="noStrike">
                        <a:effectLst/>
                        <a:latin typeface="Arial" panose="020B0604020202020204" pitchFamily="34" charset="0"/>
                      </a:endParaRPr>
                    </a:p>
                  </a:txBody>
                  <a:tcPr marL="11571" marR="11571" marT="11571" marB="0">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2.921</a:t>
                      </a:r>
                      <a:endParaRPr lang="en-GB" sz="2200" b="0" i="0" u="none" strike="noStrike">
                        <a:effectLst/>
                        <a:latin typeface="Arial" panose="020B0604020202020204" pitchFamily="34" charset="0"/>
                      </a:endParaRPr>
                    </a:p>
                  </a:txBody>
                  <a:tcPr marL="11571" marR="11571" marT="11571" marB="0">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.294</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algn="l" fontAlgn="ctr">
                        <a:lnSpc>
                          <a:spcPct val="107000"/>
                        </a:lnSpc>
                        <a:spcBef>
                          <a:spcPts val="0"/>
                        </a:spcBef>
                        <a:spcAft>
                          <a:spcPts val="0"/>
                        </a:spcAft>
                      </a:pPr>
                      <a:r>
                        <a:rPr lang="en-GB" sz="1500" b="0" i="0" u="none" strike="noStrike">
                          <a:effectLst/>
                          <a:latin typeface="Times New Roman" panose="02020603050405020304" pitchFamily="18" charset="0"/>
                          <a:ea typeface="Calibri" panose="020F0502020204030204" pitchFamily="34" charset="0"/>
                          <a:cs typeface="Times New Roman" panose="02020603050405020304" pitchFamily="18" charset="0"/>
                        </a:rPr>
                        <a:t> </a:t>
                      </a:r>
                      <a:endParaRPr lang="en-GB" sz="2200" b="0" i="0" u="none" strike="noStrike">
                        <a:effectLst/>
                        <a:latin typeface="Arial" panose="020B0604020202020204" pitchFamily="34" charset="0"/>
                      </a:endParaRPr>
                    </a:p>
                  </a:txBody>
                  <a:tcPr marL="11571" marR="11571" marT="11571" marB="0" anchor="ctr">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9.919</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.000</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1616732844"/>
                  </a:ext>
                </a:extLst>
              </a:tr>
              <a:tr h="302857">
                <a:tc vMerge="1">
                  <a:txBody>
                    <a:bodyPr/>
                    <a:lstStyle/>
                    <a:p>
                      <a:endParaRPr lang="en-GB"/>
                    </a:p>
                  </a:txBody>
                  <a:tcPr/>
                </a:tc>
                <a:tc>
                  <a:txBody>
                    <a:bodyPr/>
                    <a:lstStyle/>
                    <a:p>
                      <a:pPr marL="36576" marR="36576" algn="l" fontAlgn="t">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TV</a:t>
                      </a:r>
                      <a:endParaRPr lang="en-GB" sz="2200" b="0" i="0" u="none" strike="noStrike">
                        <a:effectLst/>
                        <a:latin typeface="Arial" panose="020B0604020202020204" pitchFamily="34" charset="0"/>
                      </a:endParaRPr>
                    </a:p>
                  </a:txBody>
                  <a:tcPr marL="11571" marR="11571" marT="11571" marB="0">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.046</a:t>
                      </a:r>
                      <a:endParaRPr lang="en-GB" sz="2200" b="0" i="0" u="none" strike="noStrike">
                        <a:effectLst/>
                        <a:latin typeface="Arial" panose="020B0604020202020204" pitchFamily="34" charset="0"/>
                      </a:endParaRPr>
                    </a:p>
                  </a:txBody>
                  <a:tcPr marL="11571" marR="11571" marT="11571" marB="0">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.001</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.753</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32.909</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.000</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tcPr>
                </a:tc>
                <a:extLst>
                  <a:ext uri="{0D108BD9-81ED-4DB2-BD59-A6C34878D82A}">
                    <a16:rowId xmlns:a16="http://schemas.microsoft.com/office/drawing/2014/main" val="3603022408"/>
                  </a:ext>
                </a:extLst>
              </a:tr>
              <a:tr h="302857">
                <a:tc vMerge="1">
                  <a:txBody>
                    <a:bodyPr/>
                    <a:lstStyle/>
                    <a:p>
                      <a:endParaRPr lang="en-GB"/>
                    </a:p>
                  </a:txBody>
                  <a:tcPr/>
                </a:tc>
                <a:tc>
                  <a:txBody>
                    <a:bodyPr/>
                    <a:lstStyle/>
                    <a:p>
                      <a:pPr marL="36576" marR="36576" algn="l" fontAlgn="t">
                        <a:lnSpc>
                          <a:spcPts val="1600"/>
                        </a:lnSpc>
                        <a:spcBef>
                          <a:spcPts val="0"/>
                        </a:spcBef>
                        <a:spcAft>
                          <a:spcPts val="0"/>
                        </a:spcAft>
                      </a:pPr>
                      <a:r>
                        <a:rPr lang="en-GB" sz="1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radio</a:t>
                      </a:r>
                      <a:endParaRPr lang="en-GB" sz="2200" b="0" i="0" u="none" strike="noStrike">
                        <a:effectLst/>
                        <a:latin typeface="Arial" panose="020B0604020202020204" pitchFamily="34" charset="0"/>
                      </a:endParaRPr>
                    </a:p>
                  </a:txBody>
                  <a:tcPr marL="11571" marR="11571" marT="11571" marB="0">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.188</a:t>
                      </a:r>
                      <a:endParaRPr lang="en-GB" sz="2200" b="0" i="0" u="none" strike="noStrike">
                        <a:effectLst/>
                        <a:latin typeface="Arial" panose="020B0604020202020204" pitchFamily="34" charset="0"/>
                      </a:endParaRPr>
                    </a:p>
                  </a:txBody>
                  <a:tcPr marL="11571" marR="11571" marT="11571" marB="0">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.008</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.535</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23.382</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tcPr>
                </a:tc>
                <a:tc>
                  <a:txBody>
                    <a:bodyPr/>
                    <a:lstStyle/>
                    <a:p>
                      <a:pPr marL="36576" marR="36576" algn="r"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.000</a:t>
                      </a:r>
                      <a:endParaRPr lang="en-GB" sz="2200" b="0" i="0" u="none" strike="noStrike">
                        <a:effectLst/>
                        <a:latin typeface="Arial" panose="020B0604020202020204" pitchFamily="34" charset="0"/>
                      </a:endParaRPr>
                    </a:p>
                  </a:txBody>
                  <a:tcPr marL="11571" marR="11571" marT="11571" marB="0">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58853105"/>
                  </a:ext>
                </a:extLst>
              </a:tr>
              <a:tr h="402369">
                <a:tc gridSpan="7">
                  <a:txBody>
                    <a:bodyPr/>
                    <a:lstStyle/>
                    <a:p>
                      <a:pPr marL="36576" marR="36576" algn="l" fontAlgn="t">
                        <a:lnSpc>
                          <a:spcPts val="1600"/>
                        </a:lnSpc>
                        <a:spcBef>
                          <a:spcPts val="0"/>
                        </a:spcBef>
                        <a:spcAft>
                          <a:spcPts val="0"/>
                        </a:spcAft>
                      </a:pPr>
                      <a:r>
                        <a:rPr lang="en-GB" sz="1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a. Dependent Variable: sales</a:t>
                      </a:r>
                      <a:endParaRPr lang="en-GB" sz="2200" b="0" i="0" u="none" strike="noStrike">
                        <a:effectLst/>
                        <a:latin typeface="Arial" panose="020B0604020202020204" pitchFamily="34" charset="0"/>
                      </a:endParaRPr>
                    </a:p>
                  </a:txBody>
                  <a:tcPr marL="111083" marR="111083" marT="55542" marB="55542">
                    <a:lnL>
                      <a:noFill/>
                    </a:lnL>
                    <a:lnR>
                      <a:noFill/>
                    </a:lnR>
                    <a:lnT w="12700" cap="flat" cmpd="sng" algn="ctr">
                      <a:solidFill>
                        <a:srgbClr val="152935"/>
                      </a:solidFill>
                      <a:prstDash val="solid"/>
                      <a:round/>
                      <a:headEnd type="none" w="med" len="med"/>
                      <a:tailEnd type="none" w="med" len="med"/>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92651749"/>
                  </a:ext>
                </a:extLst>
              </a:tr>
            </a:tbl>
          </a:graphicData>
        </a:graphic>
      </p:graphicFrame>
    </p:spTree>
    <p:extLst>
      <p:ext uri="{BB962C8B-B14F-4D97-AF65-F5344CB8AC3E}">
        <p14:creationId xmlns:p14="http://schemas.microsoft.com/office/powerpoint/2010/main" val="1935811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2351584" y="260649"/>
            <a:ext cx="7543800" cy="1116673"/>
          </a:xfrm>
        </p:spPr>
        <p:txBody>
          <a:bodyPr>
            <a:normAutofit/>
          </a:bodyPr>
          <a:lstStyle/>
          <a:p>
            <a:r>
              <a:rPr lang="en-US" altLang="en-US" sz="4000" dirty="0"/>
              <a:t>The F-Statistic</a:t>
            </a:r>
          </a:p>
        </p:txBody>
      </p:sp>
      <p:graphicFrame>
        <p:nvGraphicFramePr>
          <p:cNvPr id="10" name="Content Placeholder 6"/>
          <p:cNvGraphicFramePr>
            <a:graphicFrameLocks noGrp="1"/>
          </p:cNvGraphicFramePr>
          <p:nvPr>
            <p:ph sz="half" idx="2"/>
          </p:nvPr>
        </p:nvGraphicFramePr>
        <p:xfrm>
          <a:off x="2135189" y="3140968"/>
          <a:ext cx="7921625"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a:extLst>
              <a:ext uri="{FF2B5EF4-FFF2-40B4-BE49-F238E27FC236}">
                <a16:creationId xmlns:a16="http://schemas.microsoft.com/office/drawing/2014/main" id="{20127D9E-FC11-483A-8EAA-796656C88D29}"/>
              </a:ext>
            </a:extLst>
          </p:cNvPr>
          <p:cNvGraphicFramePr>
            <a:graphicFrameLocks noGrp="1"/>
          </p:cNvGraphicFramePr>
          <p:nvPr>
            <p:ph sz="half" idx="1"/>
          </p:nvPr>
        </p:nvGraphicFramePr>
        <p:xfrm>
          <a:off x="2423315" y="1703138"/>
          <a:ext cx="5832927" cy="1338983"/>
        </p:xfrm>
        <a:graphic>
          <a:graphicData uri="http://schemas.openxmlformats.org/drawingml/2006/table">
            <a:tbl>
              <a:tblPr>
                <a:tableStyleId>{5C22544A-7EE6-4342-B048-85BDC9FD1C3A}</a:tableStyleId>
              </a:tblPr>
              <a:tblGrid>
                <a:gridCol w="825059">
                  <a:extLst>
                    <a:ext uri="{9D8B030D-6E8A-4147-A177-3AD203B41FA5}">
                      <a16:colId xmlns:a16="http://schemas.microsoft.com/office/drawing/2014/main" val="1504949851"/>
                    </a:ext>
                  </a:extLst>
                </a:gridCol>
                <a:gridCol w="942650">
                  <a:extLst>
                    <a:ext uri="{9D8B030D-6E8A-4147-A177-3AD203B41FA5}">
                      <a16:colId xmlns:a16="http://schemas.microsoft.com/office/drawing/2014/main" val="3353869484"/>
                    </a:ext>
                  </a:extLst>
                </a:gridCol>
                <a:gridCol w="942650">
                  <a:extLst>
                    <a:ext uri="{9D8B030D-6E8A-4147-A177-3AD203B41FA5}">
                      <a16:colId xmlns:a16="http://schemas.microsoft.com/office/drawing/2014/main" val="4176567051"/>
                    </a:ext>
                  </a:extLst>
                </a:gridCol>
                <a:gridCol w="903666">
                  <a:extLst>
                    <a:ext uri="{9D8B030D-6E8A-4147-A177-3AD203B41FA5}">
                      <a16:colId xmlns:a16="http://schemas.microsoft.com/office/drawing/2014/main" val="4083846004"/>
                    </a:ext>
                  </a:extLst>
                </a:gridCol>
                <a:gridCol w="903666">
                  <a:extLst>
                    <a:ext uri="{9D8B030D-6E8A-4147-A177-3AD203B41FA5}">
                      <a16:colId xmlns:a16="http://schemas.microsoft.com/office/drawing/2014/main" val="3012320718"/>
                    </a:ext>
                  </a:extLst>
                </a:gridCol>
                <a:gridCol w="657618">
                  <a:extLst>
                    <a:ext uri="{9D8B030D-6E8A-4147-A177-3AD203B41FA5}">
                      <a16:colId xmlns:a16="http://schemas.microsoft.com/office/drawing/2014/main" val="456175351"/>
                    </a:ext>
                  </a:extLst>
                </a:gridCol>
                <a:gridCol w="657618">
                  <a:extLst>
                    <a:ext uri="{9D8B030D-6E8A-4147-A177-3AD203B41FA5}">
                      <a16:colId xmlns:a16="http://schemas.microsoft.com/office/drawing/2014/main" val="1395563505"/>
                    </a:ext>
                  </a:extLst>
                </a:gridCol>
              </a:tblGrid>
              <a:tr h="137048">
                <a:tc gridSpan="7">
                  <a:txBody>
                    <a:bodyPr/>
                    <a:lstStyle/>
                    <a:p>
                      <a:pPr marL="38100" marR="38100" algn="ctr">
                        <a:lnSpc>
                          <a:spcPts val="1600"/>
                        </a:lnSpc>
                        <a:spcAft>
                          <a:spcPts val="0"/>
                        </a:spcAft>
                      </a:pPr>
                      <a:r>
                        <a:rPr lang="en-GB" sz="800">
                          <a:effectLst/>
                        </a:rPr>
                        <a:t>ANOVA</a:t>
                      </a:r>
                      <a:r>
                        <a:rPr lang="en-GB" sz="800" baseline="30000">
                          <a:effectLst/>
                        </a:rPr>
                        <a:t>a</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76064408"/>
                  </a:ext>
                </a:extLst>
              </a:tr>
              <a:tr h="280247">
                <a:tc gridSpan="2">
                  <a:txBody>
                    <a:bodyPr/>
                    <a:lstStyle/>
                    <a:p>
                      <a:pPr marL="38100" marR="38100">
                        <a:lnSpc>
                          <a:spcPts val="1600"/>
                        </a:lnSpc>
                        <a:spcAft>
                          <a:spcPts val="0"/>
                        </a:spcAft>
                      </a:pPr>
                      <a:r>
                        <a:rPr lang="en-GB" sz="700">
                          <a:effectLst/>
                        </a:rPr>
                        <a:t>Model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GB"/>
                    </a:p>
                  </a:txBody>
                  <a:tcPr/>
                </a:tc>
                <a:tc>
                  <a:txBody>
                    <a:bodyPr/>
                    <a:lstStyle/>
                    <a:p>
                      <a:pPr marL="38100" marR="38100" algn="ctr">
                        <a:lnSpc>
                          <a:spcPts val="1600"/>
                        </a:lnSpc>
                        <a:spcAft>
                          <a:spcPts val="0"/>
                        </a:spcAft>
                      </a:pPr>
                      <a:r>
                        <a:rPr lang="en-GB" sz="700">
                          <a:effectLst/>
                        </a:rPr>
                        <a:t>Sum of Squares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700">
                          <a:effectLst/>
                        </a:rPr>
                        <a:t>df</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700">
                          <a:effectLst/>
                        </a:rPr>
                        <a:t>Mean Square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700">
                          <a:effectLst/>
                        </a:rPr>
                        <a:t>F</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700">
                          <a:effectLst/>
                        </a:rPr>
                        <a:t>Sig.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408138251"/>
                  </a:ext>
                </a:extLst>
              </a:tr>
              <a:tr h="132286">
                <a:tc rowSpan="3">
                  <a:txBody>
                    <a:bodyPr/>
                    <a:lstStyle/>
                    <a:p>
                      <a:pPr marL="38100" marR="38100">
                        <a:lnSpc>
                          <a:spcPts val="1600"/>
                        </a:lnSpc>
                        <a:spcAft>
                          <a:spcPts val="0"/>
                        </a:spcAft>
                      </a:pPr>
                      <a:r>
                        <a:rPr lang="en-GB" sz="700">
                          <a:effectLst/>
                        </a:rPr>
                        <a:t>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GB" sz="700">
                          <a:effectLst/>
                        </a:rPr>
                        <a:t>Regression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4860.235</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2430.117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859.618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.000</a:t>
                      </a:r>
                      <a:r>
                        <a:rPr lang="en-GB" sz="700" baseline="30000">
                          <a:effectLst/>
                        </a:rPr>
                        <a:t>b</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08750188"/>
                  </a:ext>
                </a:extLst>
              </a:tr>
              <a:tr h="135523">
                <a:tc vMerge="1">
                  <a:txBody>
                    <a:bodyPr/>
                    <a:lstStyle/>
                    <a:p>
                      <a:endParaRPr lang="en-GB"/>
                    </a:p>
                  </a:txBody>
                  <a:tcPr/>
                </a:tc>
                <a:tc>
                  <a:txBody>
                    <a:bodyPr/>
                    <a:lstStyle/>
                    <a:p>
                      <a:pPr marL="38100" marR="38100">
                        <a:lnSpc>
                          <a:spcPts val="1600"/>
                        </a:lnSpc>
                        <a:spcAft>
                          <a:spcPts val="0"/>
                        </a:spcAft>
                      </a:pPr>
                      <a:r>
                        <a:rPr lang="en-GB" sz="700">
                          <a:effectLst/>
                        </a:rPr>
                        <a:t>Residual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556.914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197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2.827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9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9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65435815"/>
                  </a:ext>
                </a:extLst>
              </a:tr>
              <a:tr h="135523">
                <a:tc vMerge="1">
                  <a:txBody>
                    <a:bodyPr/>
                    <a:lstStyle/>
                    <a:p>
                      <a:endParaRPr lang="en-GB"/>
                    </a:p>
                  </a:txBody>
                  <a:tcPr/>
                </a:tc>
                <a:tc>
                  <a:txBody>
                    <a:bodyPr/>
                    <a:lstStyle/>
                    <a:p>
                      <a:pPr marL="38100" marR="38100">
                        <a:lnSpc>
                          <a:spcPts val="1600"/>
                        </a:lnSpc>
                        <a:spcAft>
                          <a:spcPts val="0"/>
                        </a:spcAft>
                      </a:pPr>
                      <a:r>
                        <a:rPr lang="en-GB" sz="700">
                          <a:effectLst/>
                        </a:rPr>
                        <a:t>Total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5417.149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700">
                          <a:effectLst/>
                        </a:rPr>
                        <a:t>199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9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9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9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74642068"/>
                  </a:ext>
                </a:extLst>
              </a:tr>
              <a:tr h="132286">
                <a:tc gridSpan="7">
                  <a:txBody>
                    <a:bodyPr/>
                    <a:lstStyle/>
                    <a:p>
                      <a:pPr marL="38100" marR="38100">
                        <a:lnSpc>
                          <a:spcPts val="1600"/>
                        </a:lnSpc>
                        <a:spcAft>
                          <a:spcPts val="0"/>
                        </a:spcAft>
                      </a:pPr>
                      <a:r>
                        <a:rPr lang="en-GB" sz="700">
                          <a:effectLst/>
                        </a:rPr>
                        <a:t>a. Dependent Variable: sales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09963875"/>
                  </a:ext>
                </a:extLst>
              </a:tr>
              <a:tr h="132286">
                <a:tc gridSpan="7">
                  <a:txBody>
                    <a:bodyPr/>
                    <a:lstStyle/>
                    <a:p>
                      <a:pPr marL="38100" marR="38100">
                        <a:lnSpc>
                          <a:spcPts val="1600"/>
                        </a:lnSpc>
                        <a:spcAft>
                          <a:spcPts val="0"/>
                        </a:spcAft>
                      </a:pPr>
                      <a:r>
                        <a:rPr lang="en-GB" sz="700" dirty="0">
                          <a:effectLst/>
                        </a:rPr>
                        <a:t>b. Predictors: (Constant), radio, TV</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33387832"/>
                  </a:ext>
                </a:extLst>
              </a:tr>
            </a:tbl>
          </a:graphicData>
        </a:graphic>
      </p:graphicFrame>
    </p:spTree>
    <p:extLst>
      <p:ext uri="{BB962C8B-B14F-4D97-AF65-F5344CB8AC3E}">
        <p14:creationId xmlns:p14="http://schemas.microsoft.com/office/powerpoint/2010/main" val="1390928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Quick Review</a:t>
            </a:r>
            <a:endParaRPr lang="en-GB"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2135560" y="1988840"/>
                <a:ext cx="7848872" cy="4248472"/>
              </a:xfrm>
            </p:spPr>
            <p:txBody>
              <a:bodyPr>
                <a:normAutofit fontScale="70000" lnSpcReduction="20000"/>
              </a:bodyPr>
              <a:lstStyle/>
              <a:p>
                <a:r>
                  <a:rPr lang="en-GB" dirty="0">
                    <a:solidFill>
                      <a:schemeClr val="tx1"/>
                    </a:solidFill>
                  </a:rPr>
                  <a:t>What is the difference between:</a:t>
                </a:r>
              </a:p>
              <a:p>
                <a:pPr lvl="1"/>
                <a:r>
                  <a:rPr lang="en-GB" dirty="0">
                    <a:solidFill>
                      <a:schemeClr val="tx1"/>
                    </a:solidFill>
                  </a:rPr>
                  <a:t>b</a:t>
                </a:r>
                <a:r>
                  <a:rPr lang="en-GB" baseline="-25000" dirty="0">
                    <a:solidFill>
                      <a:schemeClr val="tx1"/>
                    </a:solidFill>
                  </a:rPr>
                  <a:t>0</a:t>
                </a:r>
                <a:r>
                  <a:rPr lang="en-GB" dirty="0">
                    <a:solidFill>
                      <a:schemeClr val="tx1"/>
                    </a:solidFill>
                  </a:rPr>
                  <a:t>, b</a:t>
                </a:r>
                <a:r>
                  <a:rPr lang="en-GB" baseline="-25000" dirty="0">
                    <a:solidFill>
                      <a:schemeClr val="tx1"/>
                    </a:solidFill>
                  </a:rPr>
                  <a:t>1</a:t>
                </a:r>
                <a:r>
                  <a:rPr lang="en-GB" dirty="0">
                    <a:solidFill>
                      <a:schemeClr val="tx1"/>
                    </a:solidFill>
                  </a:rPr>
                  <a:t>, … </a:t>
                </a:r>
                <a:r>
                  <a:rPr lang="en-GB" dirty="0" err="1">
                    <a:solidFill>
                      <a:schemeClr val="tx1"/>
                    </a:solidFill>
                  </a:rPr>
                  <a:t>b</a:t>
                </a:r>
                <a:r>
                  <a:rPr lang="en-GB" baseline="-25000" dirty="0" err="1">
                    <a:solidFill>
                      <a:schemeClr val="tx1"/>
                    </a:solidFill>
                  </a:rPr>
                  <a:t>n</a:t>
                </a:r>
                <a:r>
                  <a:rPr lang="en-GB" dirty="0">
                    <a:solidFill>
                      <a:schemeClr val="tx1"/>
                    </a:solidFill>
                  </a:rPr>
                  <a:t> and </a:t>
                </a:r>
                <a:r>
                  <a:rPr lang="el-GR" dirty="0">
                    <a:solidFill>
                      <a:schemeClr val="tx1"/>
                    </a:solidFill>
                  </a:rPr>
                  <a:t>β</a:t>
                </a:r>
                <a:r>
                  <a:rPr lang="en-GB" baseline="-25000" dirty="0">
                    <a:solidFill>
                      <a:schemeClr val="tx1"/>
                    </a:solidFill>
                  </a:rPr>
                  <a:t>0</a:t>
                </a:r>
                <a:r>
                  <a:rPr lang="en-GB" dirty="0">
                    <a:solidFill>
                      <a:schemeClr val="tx1"/>
                    </a:solidFill>
                  </a:rPr>
                  <a:t>, </a:t>
                </a:r>
                <a:r>
                  <a:rPr lang="el-GR" dirty="0">
                    <a:solidFill>
                      <a:schemeClr val="tx1"/>
                    </a:solidFill>
                  </a:rPr>
                  <a:t>β</a:t>
                </a:r>
                <a:r>
                  <a:rPr lang="en-GB" baseline="-25000" dirty="0">
                    <a:solidFill>
                      <a:schemeClr val="tx1"/>
                    </a:solidFill>
                  </a:rPr>
                  <a:t>1</a:t>
                </a:r>
                <a:r>
                  <a:rPr lang="en-GB" dirty="0">
                    <a:solidFill>
                      <a:schemeClr val="tx1"/>
                    </a:solidFill>
                  </a:rPr>
                  <a:t>, … </a:t>
                </a:r>
                <a:r>
                  <a:rPr lang="el-GR" dirty="0">
                    <a:solidFill>
                      <a:schemeClr val="tx1"/>
                    </a:solidFill>
                  </a:rPr>
                  <a:t>β</a:t>
                </a:r>
                <a:r>
                  <a:rPr lang="en-GB" baseline="-25000" dirty="0">
                    <a:solidFill>
                      <a:schemeClr val="tx1"/>
                    </a:solidFill>
                  </a:rPr>
                  <a:t>n</a:t>
                </a:r>
                <a:r>
                  <a:rPr lang="en-GB" dirty="0">
                    <a:solidFill>
                      <a:schemeClr val="tx1"/>
                    </a:solidFill>
                  </a:rPr>
                  <a:t>?</a:t>
                </a:r>
                <a:endParaRPr lang="en-GB" baseline="-25000" dirty="0">
                  <a:solidFill>
                    <a:schemeClr val="tx1"/>
                  </a:solidFill>
                </a:endParaRPr>
              </a:p>
              <a:p>
                <a:endParaRPr lang="en-GB" dirty="0">
                  <a:solidFill>
                    <a:schemeClr val="tx1"/>
                  </a:solidFill>
                </a:endParaRPr>
              </a:p>
              <a:p>
                <a:r>
                  <a:rPr lang="en-GB" dirty="0">
                    <a:solidFill>
                      <a:schemeClr val="tx1"/>
                    </a:solidFill>
                  </a:rPr>
                  <a:t>What is the difference between: </a:t>
                </a:r>
              </a:p>
              <a:p>
                <a:pPr lvl="1"/>
                <a14:m>
                  <m:oMath xmlns:m="http://schemas.openxmlformats.org/officeDocument/2006/math">
                    <m:acc>
                      <m:accPr>
                        <m:chr m:val="̂"/>
                        <m:ctrlPr>
                          <a:rPr lang="en-GB" i="1" smtClean="0">
                            <a:solidFill>
                              <a:schemeClr val="tx1"/>
                            </a:solidFill>
                            <a:latin typeface="Cambria Math" panose="02040503050406030204" pitchFamily="18" charset="0"/>
                          </a:rPr>
                        </m:ctrlPr>
                      </m:accPr>
                      <m:e>
                        <m:sSub>
                          <m:sSubPr>
                            <m:ctrlPr>
                              <a:rPr lang="en-GB" i="1" smtClean="0">
                                <a:solidFill>
                                  <a:schemeClr val="tx1"/>
                                </a:solidFill>
                                <a:latin typeface="Cambria Math" panose="02040503050406030204" pitchFamily="18" charset="0"/>
                              </a:rPr>
                            </m:ctrlPr>
                          </m:sSubPr>
                          <m:e>
                            <m:r>
                              <a:rPr lang="en-GB" smtClean="0">
                                <a:solidFill>
                                  <a:schemeClr val="tx1"/>
                                </a:solidFill>
                                <a:latin typeface="Cambria Math"/>
                              </a:rPr>
                              <m:t>𝑦</m:t>
                            </m:r>
                          </m:e>
                          <m:sub>
                            <m:r>
                              <a:rPr lang="en-GB" smtClean="0">
                                <a:solidFill>
                                  <a:schemeClr val="tx1"/>
                                </a:solidFill>
                                <a:latin typeface="Cambria Math"/>
                              </a:rPr>
                              <m:t>𝑖</m:t>
                            </m:r>
                          </m:sub>
                        </m:sSub>
                        <m:r>
                          <a:rPr lang="en-GB" smtClean="0">
                            <a:solidFill>
                              <a:schemeClr val="tx1"/>
                            </a:solidFill>
                            <a:latin typeface="Cambria Math"/>
                          </a:rPr>
                          <m:t> </m:t>
                        </m:r>
                      </m:e>
                    </m:acc>
                    <m:r>
                      <a:rPr lang="en-GB" smtClean="0">
                        <a:solidFill>
                          <a:schemeClr val="tx1"/>
                        </a:solidFill>
                        <a:latin typeface="Cambria Math"/>
                      </a:rPr>
                      <m:t> </m:t>
                    </m:r>
                    <m:r>
                      <m:rPr>
                        <m:nor/>
                      </m:rPr>
                      <a:rPr lang="en-GB" smtClean="0">
                        <a:solidFill>
                          <a:schemeClr val="tx1"/>
                        </a:solidFill>
                      </a:rPr>
                      <m:t>and</m:t>
                    </m:r>
                    <m:r>
                      <m:rPr>
                        <m:nor/>
                      </m:rPr>
                      <a:rPr lang="en-GB" smtClean="0">
                        <a:solidFill>
                          <a:schemeClr val="tx1"/>
                        </a:solidFill>
                      </a:rPr>
                      <m:t> </m:t>
                    </m:r>
                    <m:acc>
                      <m:accPr>
                        <m:chr m:val="̅"/>
                        <m:ctrlPr>
                          <a:rPr lang="en-GB" i="1" smtClean="0">
                            <a:solidFill>
                              <a:schemeClr val="tx1"/>
                            </a:solidFill>
                            <a:latin typeface="Cambria Math" panose="02040503050406030204" pitchFamily="18" charset="0"/>
                          </a:rPr>
                        </m:ctrlPr>
                      </m:accPr>
                      <m:e>
                        <m:r>
                          <a:rPr lang="en-GB" smtClean="0">
                            <a:solidFill>
                              <a:schemeClr val="tx1"/>
                            </a:solidFill>
                            <a:latin typeface="Cambria Math"/>
                          </a:rPr>
                          <m:t>𝑦</m:t>
                        </m:r>
                      </m:e>
                    </m:acc>
                    <m:r>
                      <a:rPr lang="en-GB" smtClean="0">
                        <a:solidFill>
                          <a:schemeClr val="tx1"/>
                        </a:solidFill>
                        <a:latin typeface="Cambria Math"/>
                      </a:rPr>
                      <m:t> </m:t>
                    </m:r>
                    <m:r>
                      <m:rPr>
                        <m:nor/>
                      </m:rPr>
                      <a:rPr lang="en-GB" smtClean="0">
                        <a:solidFill>
                          <a:schemeClr val="tx1"/>
                        </a:solidFill>
                      </a:rPr>
                      <m:t>and</m:t>
                    </m:r>
                    <m:r>
                      <m:rPr>
                        <m:nor/>
                      </m:rPr>
                      <a:rPr lang="en-GB" smtClean="0">
                        <a:solidFill>
                          <a:schemeClr val="tx1"/>
                        </a:solidFill>
                      </a:rPr>
                      <m:t> </m:t>
                    </m:r>
                    <m:sSub>
                      <m:sSubPr>
                        <m:ctrlPr>
                          <a:rPr lang="en-GB" i="1" smtClean="0">
                            <a:solidFill>
                              <a:schemeClr val="tx1"/>
                            </a:solidFill>
                            <a:latin typeface="Cambria Math" panose="02040503050406030204" pitchFamily="18" charset="0"/>
                          </a:rPr>
                        </m:ctrlPr>
                      </m:sSubPr>
                      <m:e>
                        <m:r>
                          <a:rPr lang="en-GB" smtClean="0">
                            <a:solidFill>
                              <a:schemeClr val="tx1"/>
                            </a:solidFill>
                            <a:latin typeface="Cambria Math"/>
                          </a:rPr>
                          <m:t>𝑦</m:t>
                        </m:r>
                      </m:e>
                      <m:sub>
                        <m:r>
                          <a:rPr lang="en-GB" smtClean="0">
                            <a:solidFill>
                              <a:schemeClr val="tx1"/>
                            </a:solidFill>
                            <a:latin typeface="Cambria Math"/>
                          </a:rPr>
                          <m:t>𝑖</m:t>
                        </m:r>
                      </m:sub>
                    </m:sSub>
                  </m:oMath>
                </a14:m>
                <a:r>
                  <a:rPr lang="en-GB" dirty="0">
                    <a:solidFill>
                      <a:schemeClr val="tx1"/>
                    </a:solidFill>
                  </a:rPr>
                  <a:t>?</a:t>
                </a:r>
              </a:p>
              <a:p>
                <a:endParaRPr lang="en-GB" dirty="0">
                  <a:solidFill>
                    <a:schemeClr val="tx1"/>
                  </a:solidFill>
                </a:endParaRPr>
              </a:p>
              <a:p>
                <a:r>
                  <a:rPr lang="en-GB" dirty="0">
                    <a:solidFill>
                      <a:schemeClr val="tx1"/>
                    </a:solidFill>
                  </a:rPr>
                  <a:t>What is R</a:t>
                </a:r>
                <a:r>
                  <a:rPr lang="en-GB" baseline="30000" dirty="0">
                    <a:solidFill>
                      <a:schemeClr val="tx1"/>
                    </a:solidFill>
                  </a:rPr>
                  <a:t>2</a:t>
                </a:r>
                <a:r>
                  <a:rPr lang="en-GB" dirty="0">
                    <a:solidFill>
                      <a:schemeClr val="tx1"/>
                    </a:solidFill>
                  </a:rPr>
                  <a:t>?</a:t>
                </a:r>
              </a:p>
              <a:p>
                <a:pPr lvl="1"/>
                <a:endParaRPr lang="en-GB" dirty="0">
                  <a:solidFill>
                    <a:schemeClr val="tx1"/>
                  </a:solidFill>
                </a:endParaRPr>
              </a:p>
              <a:p>
                <a:r>
                  <a:rPr lang="en-GB" dirty="0">
                    <a:solidFill>
                      <a:schemeClr val="tx1"/>
                    </a:solidFill>
                  </a:rPr>
                  <a:t>What is the difference between:</a:t>
                </a:r>
              </a:p>
              <a:p>
                <a:pPr lvl="1"/>
                <a:r>
                  <a:rPr lang="en-GB" dirty="0">
                    <a:solidFill>
                      <a:schemeClr val="tx1"/>
                    </a:solidFill>
                  </a:rPr>
                  <a:t>R</a:t>
                </a:r>
                <a:r>
                  <a:rPr lang="en-GB" baseline="30000" dirty="0">
                    <a:solidFill>
                      <a:schemeClr val="tx1"/>
                    </a:solidFill>
                  </a:rPr>
                  <a:t>2</a:t>
                </a:r>
                <a:r>
                  <a:rPr lang="en-GB" dirty="0">
                    <a:solidFill>
                      <a:schemeClr val="tx1"/>
                    </a:solidFill>
                  </a:rPr>
                  <a:t> and Adjusted R</a:t>
                </a:r>
                <a:r>
                  <a:rPr lang="en-GB" baseline="30000" dirty="0">
                    <a:solidFill>
                      <a:schemeClr val="tx1"/>
                    </a:solidFill>
                  </a:rPr>
                  <a:t>2</a:t>
                </a:r>
                <a:r>
                  <a:rPr lang="en-GB" dirty="0">
                    <a:solidFill>
                      <a:schemeClr val="tx1"/>
                    </a:solidFill>
                  </a:rPr>
                  <a:t>?</a:t>
                </a:r>
              </a:p>
              <a:p>
                <a:pPr lvl="1"/>
                <a:endParaRPr lang="en-GB" dirty="0">
                  <a:solidFill>
                    <a:schemeClr val="tx1"/>
                  </a:solidFill>
                </a:endParaRPr>
              </a:p>
              <a:p>
                <a:r>
                  <a:rPr lang="en-GB" dirty="0">
                    <a:solidFill>
                      <a:schemeClr val="tx1"/>
                    </a:solidFill>
                  </a:rPr>
                  <a:t>What is H</a:t>
                </a:r>
                <a:r>
                  <a:rPr lang="en-GB" baseline="-25000" dirty="0">
                    <a:solidFill>
                      <a:schemeClr val="tx1"/>
                    </a:solidFill>
                  </a:rPr>
                  <a:t>0</a:t>
                </a:r>
                <a:r>
                  <a:rPr lang="en-GB" dirty="0">
                    <a:solidFill>
                      <a:schemeClr val="tx1"/>
                    </a:solidFill>
                  </a:rPr>
                  <a:t> for:</a:t>
                </a:r>
              </a:p>
              <a:p>
                <a:pPr lvl="1"/>
                <a:r>
                  <a:rPr lang="en-GB" dirty="0">
                    <a:solidFill>
                      <a:schemeClr val="tx1"/>
                    </a:solidFill>
                  </a:rPr>
                  <a:t>F-statistic?</a:t>
                </a:r>
              </a:p>
              <a:p>
                <a:pPr lvl="1"/>
                <a:r>
                  <a:rPr lang="en-GB" dirty="0">
                    <a:solidFill>
                      <a:schemeClr val="tx1"/>
                    </a:solidFill>
                  </a:rPr>
                  <a:t>t-statistic?</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2135560" y="1988840"/>
                <a:ext cx="7848872" cy="4248472"/>
              </a:xfrm>
              <a:blipFill>
                <a:blip r:embed="rId3"/>
                <a:stretch>
                  <a:fillRect l="-699" t="-2582"/>
                </a:stretch>
              </a:blipFill>
            </p:spPr>
            <p:txBody>
              <a:bodyPr/>
              <a:lstStyle/>
              <a:p>
                <a:r>
                  <a:rPr lang="en-GB">
                    <a:noFill/>
                  </a:rPr>
                  <a:t> </a:t>
                </a:r>
              </a:p>
            </p:txBody>
          </p:sp>
        </mc:Fallback>
      </mc:AlternateContent>
    </p:spTree>
    <p:extLst>
      <p:ext uri="{BB962C8B-B14F-4D97-AF65-F5344CB8AC3E}">
        <p14:creationId xmlns:p14="http://schemas.microsoft.com/office/powerpoint/2010/main" val="149876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256" y="116633"/>
            <a:ext cx="7543800" cy="1188681"/>
          </a:xfrm>
        </p:spPr>
        <p:txBody>
          <a:bodyPr>
            <a:normAutofit/>
          </a:bodyPr>
          <a:lstStyle/>
          <a:p>
            <a:r>
              <a:rPr lang="en-GB" sz="4000" dirty="0"/>
              <a:t>Regression with TV Adv &amp; Radio Adv</a:t>
            </a:r>
          </a:p>
        </p:txBody>
      </p:sp>
      <p:sp>
        <p:nvSpPr>
          <p:cNvPr id="5" name="Content Placeholder 4"/>
          <p:cNvSpPr>
            <a:spLocks noGrp="1"/>
          </p:cNvSpPr>
          <p:nvPr>
            <p:ph sz="half" idx="2"/>
          </p:nvPr>
        </p:nvSpPr>
        <p:spPr>
          <a:xfrm>
            <a:off x="2783632" y="1845737"/>
            <a:ext cx="7107128" cy="4023359"/>
          </a:xfrm>
        </p:spPr>
        <p:txBody>
          <a:bodyPr>
            <a:normAutofit/>
          </a:bodyPr>
          <a:lstStyle/>
          <a:p>
            <a:r>
              <a:rPr lang="en-GB" dirty="0"/>
              <a:t>Is there something good in the model?</a:t>
            </a:r>
          </a:p>
          <a:p>
            <a:endParaRPr lang="en-GB" dirty="0"/>
          </a:p>
          <a:p>
            <a:r>
              <a:rPr lang="en-GB" dirty="0"/>
              <a:t>Is it better than the simple regression?</a:t>
            </a:r>
          </a:p>
          <a:p>
            <a:endParaRPr lang="en-GB" dirty="0"/>
          </a:p>
          <a:p>
            <a:r>
              <a:rPr lang="en-GB" dirty="0"/>
              <a:t>How do you interpret b</a:t>
            </a:r>
            <a:r>
              <a:rPr lang="en-GB" baseline="-25000" dirty="0"/>
              <a:t>0</a:t>
            </a:r>
            <a:r>
              <a:rPr lang="en-GB" dirty="0"/>
              <a:t>, b</a:t>
            </a:r>
            <a:r>
              <a:rPr lang="en-GB" baseline="-25000" dirty="0"/>
              <a:t>1</a:t>
            </a:r>
            <a:r>
              <a:rPr lang="en-GB" dirty="0"/>
              <a:t> and b</a:t>
            </a:r>
            <a:r>
              <a:rPr lang="en-GB" baseline="-25000" dirty="0"/>
              <a:t>2</a:t>
            </a:r>
            <a:r>
              <a:rPr lang="en-GB" dirty="0"/>
              <a:t>?</a:t>
            </a:r>
          </a:p>
          <a:p>
            <a:endParaRPr lang="en-GB" dirty="0"/>
          </a:p>
          <a:p>
            <a:r>
              <a:rPr lang="en-GB" dirty="0"/>
              <a:t>Are they significantly different from 0?</a:t>
            </a:r>
          </a:p>
        </p:txBody>
      </p:sp>
    </p:spTree>
    <p:extLst>
      <p:ext uri="{BB962C8B-B14F-4D97-AF65-F5344CB8AC3E}">
        <p14:creationId xmlns:p14="http://schemas.microsoft.com/office/powerpoint/2010/main" val="1913205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EFCD-6ED3-45FE-BFA0-3F74EB6305D7}"/>
              </a:ext>
            </a:extLst>
          </p:cNvPr>
          <p:cNvSpPr>
            <a:spLocks noGrp="1"/>
          </p:cNvSpPr>
          <p:nvPr>
            <p:ph type="title"/>
          </p:nvPr>
        </p:nvSpPr>
        <p:spPr/>
        <p:txBody>
          <a:bodyPr/>
          <a:lstStyle/>
          <a:p>
            <a:endParaRPr lang="en-GB"/>
          </a:p>
        </p:txBody>
      </p:sp>
      <p:graphicFrame>
        <p:nvGraphicFramePr>
          <p:cNvPr id="9" name="Table 8">
            <a:extLst>
              <a:ext uri="{FF2B5EF4-FFF2-40B4-BE49-F238E27FC236}">
                <a16:creationId xmlns:a16="http://schemas.microsoft.com/office/drawing/2014/main" id="{D1F0EB28-FD14-4895-9499-05738D053D6A}"/>
              </a:ext>
            </a:extLst>
          </p:cNvPr>
          <p:cNvGraphicFramePr>
            <a:graphicFrameLocks noGrp="1"/>
          </p:cNvGraphicFramePr>
          <p:nvPr/>
        </p:nvGraphicFramePr>
        <p:xfrm>
          <a:off x="2394584" y="1916833"/>
          <a:ext cx="4637520" cy="940183"/>
        </p:xfrm>
        <a:graphic>
          <a:graphicData uri="http://schemas.openxmlformats.org/drawingml/2006/table">
            <a:tbl>
              <a:tblPr>
                <a:tableStyleId>{5C22544A-7EE6-4342-B048-85BDC9FD1C3A}</a:tableStyleId>
              </a:tblPr>
              <a:tblGrid>
                <a:gridCol w="631347">
                  <a:extLst>
                    <a:ext uri="{9D8B030D-6E8A-4147-A177-3AD203B41FA5}">
                      <a16:colId xmlns:a16="http://schemas.microsoft.com/office/drawing/2014/main" val="647179285"/>
                    </a:ext>
                  </a:extLst>
                </a:gridCol>
                <a:gridCol w="813087">
                  <a:extLst>
                    <a:ext uri="{9D8B030D-6E8A-4147-A177-3AD203B41FA5}">
                      <a16:colId xmlns:a16="http://schemas.microsoft.com/office/drawing/2014/main" val="1466320498"/>
                    </a:ext>
                  </a:extLst>
                </a:gridCol>
                <a:gridCol w="862078">
                  <a:extLst>
                    <a:ext uri="{9D8B030D-6E8A-4147-A177-3AD203B41FA5}">
                      <a16:colId xmlns:a16="http://schemas.microsoft.com/office/drawing/2014/main" val="4085514537"/>
                    </a:ext>
                  </a:extLst>
                </a:gridCol>
                <a:gridCol w="1165504">
                  <a:extLst>
                    <a:ext uri="{9D8B030D-6E8A-4147-A177-3AD203B41FA5}">
                      <a16:colId xmlns:a16="http://schemas.microsoft.com/office/drawing/2014/main" val="4004518161"/>
                    </a:ext>
                  </a:extLst>
                </a:gridCol>
                <a:gridCol w="1165504">
                  <a:extLst>
                    <a:ext uri="{9D8B030D-6E8A-4147-A177-3AD203B41FA5}">
                      <a16:colId xmlns:a16="http://schemas.microsoft.com/office/drawing/2014/main" val="3743283424"/>
                    </a:ext>
                  </a:extLst>
                </a:gridCol>
              </a:tblGrid>
              <a:tr h="0">
                <a:tc gridSpan="5">
                  <a:txBody>
                    <a:bodyPr/>
                    <a:lstStyle/>
                    <a:p>
                      <a:pPr marL="38100" marR="38100" algn="ctr">
                        <a:lnSpc>
                          <a:spcPts val="1600"/>
                        </a:lnSpc>
                        <a:spcAft>
                          <a:spcPts val="0"/>
                        </a:spcAft>
                      </a:pPr>
                      <a:r>
                        <a:rPr lang="en-GB" sz="1100">
                          <a:effectLst/>
                        </a:rPr>
                        <a:t>Model Summary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08018430"/>
                  </a:ext>
                </a:extLst>
              </a:tr>
              <a:tr h="0">
                <a:tc>
                  <a:txBody>
                    <a:bodyPr/>
                    <a:lstStyle/>
                    <a:p>
                      <a:pPr marL="38100" marR="38100">
                        <a:lnSpc>
                          <a:spcPts val="1600"/>
                        </a:lnSpc>
                        <a:spcAft>
                          <a:spcPts val="0"/>
                        </a:spcAft>
                      </a:pPr>
                      <a:r>
                        <a:rPr lang="en-GB" sz="900">
                          <a:effectLst/>
                        </a:rPr>
                        <a:t>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R Square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Adjusted R Square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Std. Error of the Estimate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648761484"/>
                  </a:ext>
                </a:extLst>
              </a:tr>
              <a:tr h="0">
                <a:tc>
                  <a:txBody>
                    <a:bodyPr/>
                    <a:lstStyle/>
                    <a:p>
                      <a:pPr marL="38100" marR="38100">
                        <a:lnSpc>
                          <a:spcPts val="1600"/>
                        </a:lnSpc>
                        <a:spcAft>
                          <a:spcPts val="0"/>
                        </a:spcAft>
                      </a:pP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.947</a:t>
                      </a:r>
                      <a:r>
                        <a:rPr lang="en-GB" sz="900" baseline="30000">
                          <a:effectLst/>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.897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.896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1.6855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50077749"/>
                  </a:ext>
                </a:extLst>
              </a:tr>
              <a:tr h="0">
                <a:tc gridSpan="5">
                  <a:txBody>
                    <a:bodyPr/>
                    <a:lstStyle/>
                    <a:p>
                      <a:pPr marL="38100" marR="38100">
                        <a:lnSpc>
                          <a:spcPts val="1600"/>
                        </a:lnSpc>
                        <a:spcAft>
                          <a:spcPts val="0"/>
                        </a:spcAft>
                      </a:pPr>
                      <a:r>
                        <a:rPr lang="en-GB" sz="900" dirty="0">
                          <a:effectLst/>
                        </a:rPr>
                        <a:t>a. Predictors: (Constant), newspaper, TV, radio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43078006"/>
                  </a:ext>
                </a:extLst>
              </a:tr>
            </a:tbl>
          </a:graphicData>
        </a:graphic>
      </p:graphicFrame>
      <p:graphicFrame>
        <p:nvGraphicFramePr>
          <p:cNvPr id="10" name="Table 9">
            <a:extLst>
              <a:ext uri="{FF2B5EF4-FFF2-40B4-BE49-F238E27FC236}">
                <a16:creationId xmlns:a16="http://schemas.microsoft.com/office/drawing/2014/main" id="{148D9C75-8186-4AFC-9C7E-E1F63552463C}"/>
              </a:ext>
            </a:extLst>
          </p:cNvPr>
          <p:cNvGraphicFramePr>
            <a:graphicFrameLocks noGrp="1"/>
          </p:cNvGraphicFramePr>
          <p:nvPr/>
        </p:nvGraphicFramePr>
        <p:xfrm>
          <a:off x="2394584" y="3036486"/>
          <a:ext cx="5086350" cy="1293688"/>
        </p:xfrm>
        <a:graphic>
          <a:graphicData uri="http://schemas.openxmlformats.org/drawingml/2006/table">
            <a:tbl>
              <a:tblPr>
                <a:tableStyleId>{5C22544A-7EE6-4342-B048-85BDC9FD1C3A}</a:tableStyleId>
              </a:tblPr>
              <a:tblGrid>
                <a:gridCol w="719456">
                  <a:extLst>
                    <a:ext uri="{9D8B030D-6E8A-4147-A177-3AD203B41FA5}">
                      <a16:colId xmlns:a16="http://schemas.microsoft.com/office/drawing/2014/main" val="210375809"/>
                    </a:ext>
                  </a:extLst>
                </a:gridCol>
                <a:gridCol w="821997">
                  <a:extLst>
                    <a:ext uri="{9D8B030D-6E8A-4147-A177-3AD203B41FA5}">
                      <a16:colId xmlns:a16="http://schemas.microsoft.com/office/drawing/2014/main" val="2181597877"/>
                    </a:ext>
                  </a:extLst>
                </a:gridCol>
                <a:gridCol w="821997">
                  <a:extLst>
                    <a:ext uri="{9D8B030D-6E8A-4147-A177-3AD203B41FA5}">
                      <a16:colId xmlns:a16="http://schemas.microsoft.com/office/drawing/2014/main" val="4279954486"/>
                    </a:ext>
                  </a:extLst>
                </a:gridCol>
                <a:gridCol w="788003">
                  <a:extLst>
                    <a:ext uri="{9D8B030D-6E8A-4147-A177-3AD203B41FA5}">
                      <a16:colId xmlns:a16="http://schemas.microsoft.com/office/drawing/2014/main" val="200101140"/>
                    </a:ext>
                  </a:extLst>
                </a:gridCol>
                <a:gridCol w="788003">
                  <a:extLst>
                    <a:ext uri="{9D8B030D-6E8A-4147-A177-3AD203B41FA5}">
                      <a16:colId xmlns:a16="http://schemas.microsoft.com/office/drawing/2014/main" val="1330219558"/>
                    </a:ext>
                  </a:extLst>
                </a:gridCol>
                <a:gridCol w="573447">
                  <a:extLst>
                    <a:ext uri="{9D8B030D-6E8A-4147-A177-3AD203B41FA5}">
                      <a16:colId xmlns:a16="http://schemas.microsoft.com/office/drawing/2014/main" val="42799828"/>
                    </a:ext>
                  </a:extLst>
                </a:gridCol>
                <a:gridCol w="573447">
                  <a:extLst>
                    <a:ext uri="{9D8B030D-6E8A-4147-A177-3AD203B41FA5}">
                      <a16:colId xmlns:a16="http://schemas.microsoft.com/office/drawing/2014/main" val="3152776706"/>
                    </a:ext>
                  </a:extLst>
                </a:gridCol>
              </a:tblGrid>
              <a:tr h="0">
                <a:tc gridSpan="7">
                  <a:txBody>
                    <a:bodyPr/>
                    <a:lstStyle/>
                    <a:p>
                      <a:pPr marL="38100" marR="38100" algn="ctr">
                        <a:lnSpc>
                          <a:spcPts val="1600"/>
                        </a:lnSpc>
                        <a:spcAft>
                          <a:spcPts val="0"/>
                        </a:spcAft>
                      </a:pPr>
                      <a:r>
                        <a:rPr lang="en-GB" sz="1100">
                          <a:effectLst/>
                        </a:rPr>
                        <a:t>ANOVA</a:t>
                      </a:r>
                      <a:r>
                        <a:rPr lang="en-GB" sz="1100" baseline="30000">
                          <a:effectLst/>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656379800"/>
                  </a:ext>
                </a:extLst>
              </a:tr>
              <a:tr h="0">
                <a:tc gridSpan="2">
                  <a:txBody>
                    <a:bodyPr/>
                    <a:lstStyle/>
                    <a:p>
                      <a:pPr marL="38100" marR="38100">
                        <a:lnSpc>
                          <a:spcPts val="1600"/>
                        </a:lnSpc>
                        <a:spcAft>
                          <a:spcPts val="0"/>
                        </a:spcAft>
                      </a:pPr>
                      <a:r>
                        <a:rPr lang="en-GB" sz="900">
                          <a:effectLst/>
                        </a:rPr>
                        <a:t>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GB"/>
                    </a:p>
                  </a:txBody>
                  <a:tcPr/>
                </a:tc>
                <a:tc>
                  <a:txBody>
                    <a:bodyPr/>
                    <a:lstStyle/>
                    <a:p>
                      <a:pPr marL="38100" marR="38100" algn="ctr">
                        <a:lnSpc>
                          <a:spcPts val="1600"/>
                        </a:lnSpc>
                        <a:spcAft>
                          <a:spcPts val="0"/>
                        </a:spcAft>
                      </a:pPr>
                      <a:r>
                        <a:rPr lang="en-GB" sz="900">
                          <a:effectLst/>
                        </a:rPr>
                        <a:t>Sum of Squares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df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Mean Square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Sig.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907350342"/>
                  </a:ext>
                </a:extLst>
              </a:tr>
              <a:tr h="0">
                <a:tc rowSpan="3">
                  <a:txBody>
                    <a:bodyPr/>
                    <a:lstStyle/>
                    <a:p>
                      <a:pPr marL="38100" marR="38100">
                        <a:lnSpc>
                          <a:spcPts val="1600"/>
                        </a:lnSpc>
                        <a:spcAft>
                          <a:spcPts val="0"/>
                        </a:spcAft>
                      </a:pP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GB" sz="900">
                          <a:effectLst/>
                        </a:rPr>
                        <a:t>Regression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4860.323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1620.108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570.271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r>
                        <a:rPr lang="en-GB" sz="900" baseline="30000">
                          <a:effectLst/>
                        </a:rPr>
                        <a:t>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11027860"/>
                  </a:ext>
                </a:extLst>
              </a:tr>
              <a:tr h="0">
                <a:tc vMerge="1">
                  <a:txBody>
                    <a:bodyPr/>
                    <a:lstStyle/>
                    <a:p>
                      <a:endParaRPr lang="en-GB"/>
                    </a:p>
                  </a:txBody>
                  <a:tcPr/>
                </a:tc>
                <a:tc>
                  <a:txBody>
                    <a:bodyPr/>
                    <a:lstStyle/>
                    <a:p>
                      <a:pPr marL="38100" marR="38100">
                        <a:lnSpc>
                          <a:spcPts val="1600"/>
                        </a:lnSpc>
                        <a:spcAft>
                          <a:spcPts val="0"/>
                        </a:spcAft>
                      </a:pPr>
                      <a:r>
                        <a:rPr lang="en-GB" sz="900">
                          <a:effectLst/>
                        </a:rPr>
                        <a:t>Residual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556.825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196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2.841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93844634"/>
                  </a:ext>
                </a:extLst>
              </a:tr>
              <a:tr h="0">
                <a:tc vMerge="1">
                  <a:txBody>
                    <a:bodyPr/>
                    <a:lstStyle/>
                    <a:p>
                      <a:endParaRPr lang="en-GB"/>
                    </a:p>
                  </a:txBody>
                  <a:tcPr/>
                </a:tc>
                <a:tc>
                  <a:txBody>
                    <a:bodyPr/>
                    <a:lstStyle/>
                    <a:p>
                      <a:pPr marL="38100" marR="38100">
                        <a:lnSpc>
                          <a:spcPts val="1600"/>
                        </a:lnSpc>
                        <a:spcAft>
                          <a:spcPts val="0"/>
                        </a:spcAft>
                      </a:pPr>
                      <a:r>
                        <a:rPr lang="en-GB" sz="900">
                          <a:effectLst/>
                        </a:rPr>
                        <a:t>Total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5417.149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199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95883665"/>
                  </a:ext>
                </a:extLst>
              </a:tr>
              <a:tr h="0">
                <a:tc gridSpan="7">
                  <a:txBody>
                    <a:bodyPr/>
                    <a:lstStyle/>
                    <a:p>
                      <a:pPr marL="38100" marR="38100">
                        <a:lnSpc>
                          <a:spcPts val="1600"/>
                        </a:lnSpc>
                        <a:spcAft>
                          <a:spcPts val="0"/>
                        </a:spcAft>
                      </a:pPr>
                      <a:r>
                        <a:rPr lang="en-GB" sz="900">
                          <a:effectLst/>
                        </a:rPr>
                        <a:t>a. Dependent Variable: sales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62099736"/>
                  </a:ext>
                </a:extLst>
              </a:tr>
              <a:tr h="0">
                <a:tc gridSpan="7">
                  <a:txBody>
                    <a:bodyPr/>
                    <a:lstStyle/>
                    <a:p>
                      <a:pPr marL="38100" marR="38100">
                        <a:lnSpc>
                          <a:spcPts val="1600"/>
                        </a:lnSpc>
                        <a:spcAft>
                          <a:spcPts val="0"/>
                        </a:spcAft>
                      </a:pPr>
                      <a:r>
                        <a:rPr lang="en-GB" sz="900" dirty="0">
                          <a:effectLst/>
                        </a:rPr>
                        <a:t>b. Predictors: (Constant), newspaper, TV, radio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55609814"/>
                  </a:ext>
                </a:extLst>
              </a:tr>
            </a:tbl>
          </a:graphicData>
        </a:graphic>
      </p:graphicFrame>
      <p:graphicFrame>
        <p:nvGraphicFramePr>
          <p:cNvPr id="11" name="Table 10">
            <a:extLst>
              <a:ext uri="{FF2B5EF4-FFF2-40B4-BE49-F238E27FC236}">
                <a16:creationId xmlns:a16="http://schemas.microsoft.com/office/drawing/2014/main" id="{98333074-D149-4F12-A059-BDFFD95D82FB}"/>
              </a:ext>
            </a:extLst>
          </p:cNvPr>
          <p:cNvGraphicFramePr>
            <a:graphicFrameLocks noGrp="1"/>
          </p:cNvGraphicFramePr>
          <p:nvPr/>
        </p:nvGraphicFramePr>
        <p:xfrm>
          <a:off x="2394584" y="4509646"/>
          <a:ext cx="5200650" cy="1674943"/>
        </p:xfrm>
        <a:graphic>
          <a:graphicData uri="http://schemas.openxmlformats.org/drawingml/2006/table">
            <a:tbl>
              <a:tblPr>
                <a:tableStyleId>{5C22544A-7EE6-4342-B048-85BDC9FD1C3A}</a:tableStyleId>
              </a:tblPr>
              <a:tblGrid>
                <a:gridCol w="770958">
                  <a:extLst>
                    <a:ext uri="{9D8B030D-6E8A-4147-A177-3AD203B41FA5}">
                      <a16:colId xmlns:a16="http://schemas.microsoft.com/office/drawing/2014/main" val="2583841429"/>
                    </a:ext>
                  </a:extLst>
                </a:gridCol>
                <a:gridCol w="770958">
                  <a:extLst>
                    <a:ext uri="{9D8B030D-6E8A-4147-A177-3AD203B41FA5}">
                      <a16:colId xmlns:a16="http://schemas.microsoft.com/office/drawing/2014/main" val="4117050783"/>
                    </a:ext>
                  </a:extLst>
                </a:gridCol>
                <a:gridCol w="770958">
                  <a:extLst>
                    <a:ext uri="{9D8B030D-6E8A-4147-A177-3AD203B41FA5}">
                      <a16:colId xmlns:a16="http://schemas.microsoft.com/office/drawing/2014/main" val="3822749329"/>
                    </a:ext>
                  </a:extLst>
                </a:gridCol>
                <a:gridCol w="850533">
                  <a:extLst>
                    <a:ext uri="{9D8B030D-6E8A-4147-A177-3AD203B41FA5}">
                      <a16:colId xmlns:a16="http://schemas.microsoft.com/office/drawing/2014/main" val="196100172"/>
                    </a:ext>
                  </a:extLst>
                </a:gridCol>
                <a:gridCol w="850533">
                  <a:extLst>
                    <a:ext uri="{9D8B030D-6E8A-4147-A177-3AD203B41FA5}">
                      <a16:colId xmlns:a16="http://schemas.microsoft.com/office/drawing/2014/main" val="1693787842"/>
                    </a:ext>
                  </a:extLst>
                </a:gridCol>
                <a:gridCol w="593355">
                  <a:extLst>
                    <a:ext uri="{9D8B030D-6E8A-4147-A177-3AD203B41FA5}">
                      <a16:colId xmlns:a16="http://schemas.microsoft.com/office/drawing/2014/main" val="3420490874"/>
                    </a:ext>
                  </a:extLst>
                </a:gridCol>
                <a:gridCol w="593355">
                  <a:extLst>
                    <a:ext uri="{9D8B030D-6E8A-4147-A177-3AD203B41FA5}">
                      <a16:colId xmlns:a16="http://schemas.microsoft.com/office/drawing/2014/main" val="3465750730"/>
                    </a:ext>
                  </a:extLst>
                </a:gridCol>
              </a:tblGrid>
              <a:tr h="0">
                <a:tc gridSpan="7">
                  <a:txBody>
                    <a:bodyPr/>
                    <a:lstStyle/>
                    <a:p>
                      <a:pPr marL="38100" marR="38100" algn="ctr">
                        <a:lnSpc>
                          <a:spcPts val="1600"/>
                        </a:lnSpc>
                        <a:spcAft>
                          <a:spcPts val="0"/>
                        </a:spcAft>
                      </a:pPr>
                      <a:r>
                        <a:rPr lang="en-GB" sz="1100">
                          <a:effectLst/>
                        </a:rPr>
                        <a:t>Coefficients</a:t>
                      </a:r>
                      <a:r>
                        <a:rPr lang="en-GB" sz="1100" baseline="30000">
                          <a:effectLst/>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19498987"/>
                  </a:ext>
                </a:extLst>
              </a:tr>
              <a:tr h="0">
                <a:tc rowSpan="2" gridSpan="2">
                  <a:txBody>
                    <a:bodyPr/>
                    <a:lstStyle/>
                    <a:p>
                      <a:pPr marL="38100" marR="38100">
                        <a:lnSpc>
                          <a:spcPts val="1600"/>
                        </a:lnSpc>
                        <a:spcAft>
                          <a:spcPts val="0"/>
                        </a:spcAft>
                      </a:pPr>
                      <a:r>
                        <a:rPr lang="en-GB" sz="900">
                          <a:effectLst/>
                        </a:rPr>
                        <a:t>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hMerge="1">
                  <a:txBody>
                    <a:bodyPr/>
                    <a:lstStyle/>
                    <a:p>
                      <a:endParaRPr lang="en-GB"/>
                    </a:p>
                  </a:txBody>
                  <a:tcPr/>
                </a:tc>
                <a:tc gridSpan="2">
                  <a:txBody>
                    <a:bodyPr/>
                    <a:lstStyle/>
                    <a:p>
                      <a:pPr marL="38100" marR="38100" algn="ctr">
                        <a:lnSpc>
                          <a:spcPts val="1600"/>
                        </a:lnSpc>
                        <a:spcAft>
                          <a:spcPts val="0"/>
                        </a:spcAft>
                      </a:pPr>
                      <a:r>
                        <a:rPr lang="en-GB" sz="900">
                          <a:effectLst/>
                        </a:rPr>
                        <a:t>Unstandardized Coefficients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GB"/>
                    </a:p>
                  </a:txBody>
                  <a:tcPr/>
                </a:tc>
                <a:tc>
                  <a:txBody>
                    <a:bodyPr/>
                    <a:lstStyle/>
                    <a:p>
                      <a:pPr marL="38100" marR="38100" algn="ctr">
                        <a:lnSpc>
                          <a:spcPts val="1600"/>
                        </a:lnSpc>
                        <a:spcAft>
                          <a:spcPts val="0"/>
                        </a:spcAft>
                      </a:pPr>
                      <a:r>
                        <a:rPr lang="en-GB" sz="900">
                          <a:effectLst/>
                        </a:rPr>
                        <a:t>Standardized Coefficients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0"/>
                        </a:spcAft>
                      </a:pPr>
                      <a:r>
                        <a:rPr lang="en-GB" sz="900">
                          <a:effectLst/>
                        </a:rPr>
                        <a:t>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0"/>
                        </a:spcAft>
                      </a:pPr>
                      <a:r>
                        <a:rPr lang="en-GB" sz="900">
                          <a:effectLst/>
                        </a:rPr>
                        <a:t>Sig.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457174278"/>
                  </a:ext>
                </a:extLst>
              </a:tr>
              <a:tr h="0">
                <a:tc gridSpan="2" vMerge="1">
                  <a:txBody>
                    <a:bodyPr/>
                    <a:lstStyle/>
                    <a:p>
                      <a:endParaRPr lang="en-GB"/>
                    </a:p>
                  </a:txBody>
                  <a:tcPr/>
                </a:tc>
                <a:tc hMerge="1" vMerge="1">
                  <a:txBody>
                    <a:bodyPr/>
                    <a:lstStyle/>
                    <a:p>
                      <a:endParaRPr lang="en-GB"/>
                    </a:p>
                  </a:txBody>
                  <a:tcPr/>
                </a:tc>
                <a:tc>
                  <a:txBody>
                    <a:bodyPr/>
                    <a:lstStyle/>
                    <a:p>
                      <a:pPr marL="38100" marR="38100" algn="ctr">
                        <a:lnSpc>
                          <a:spcPts val="1600"/>
                        </a:lnSpc>
                        <a:spcAft>
                          <a:spcPts val="0"/>
                        </a:spcAft>
                      </a:pPr>
                      <a:r>
                        <a:rPr lang="en-GB" sz="900">
                          <a:effectLst/>
                        </a:rPr>
                        <a:t>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Std. Error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900">
                          <a:effectLst/>
                        </a:rPr>
                        <a:t>Beta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120011083"/>
                  </a:ext>
                </a:extLst>
              </a:tr>
              <a:tr h="0">
                <a:tc rowSpan="4">
                  <a:txBody>
                    <a:bodyPr/>
                    <a:lstStyle/>
                    <a:p>
                      <a:pPr marL="38100" marR="38100">
                        <a:lnSpc>
                          <a:spcPts val="1600"/>
                        </a:lnSpc>
                        <a:spcAft>
                          <a:spcPts val="0"/>
                        </a:spcAft>
                      </a:pPr>
                      <a:r>
                        <a:rPr lang="en-GB" sz="9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GB" sz="900">
                          <a:effectLst/>
                        </a:rPr>
                        <a:t>(Constant)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2.939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.312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12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en-GB" sz="900">
                          <a:effectLst/>
                        </a:rPr>
                        <a:t>9.422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6148197"/>
                  </a:ext>
                </a:extLst>
              </a:tr>
              <a:tr h="0">
                <a:tc vMerge="1">
                  <a:txBody>
                    <a:bodyPr/>
                    <a:lstStyle/>
                    <a:p>
                      <a:endParaRPr lang="en-GB"/>
                    </a:p>
                  </a:txBody>
                  <a:tcPr/>
                </a:tc>
                <a:tc>
                  <a:txBody>
                    <a:bodyPr/>
                    <a:lstStyle/>
                    <a:p>
                      <a:pPr marL="38100" marR="38100">
                        <a:lnSpc>
                          <a:spcPts val="1600"/>
                        </a:lnSpc>
                        <a:spcAft>
                          <a:spcPts val="0"/>
                        </a:spcAft>
                      </a:pPr>
                      <a:r>
                        <a:rPr lang="en-GB" sz="900">
                          <a:effectLst/>
                        </a:rPr>
                        <a:t>TV</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.046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.753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32.809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55177105"/>
                  </a:ext>
                </a:extLst>
              </a:tr>
              <a:tr h="0">
                <a:tc vMerge="1">
                  <a:txBody>
                    <a:bodyPr/>
                    <a:lstStyle/>
                    <a:p>
                      <a:endParaRPr lang="en-GB"/>
                    </a:p>
                  </a:txBody>
                  <a:tcPr/>
                </a:tc>
                <a:tc>
                  <a:txBody>
                    <a:bodyPr/>
                    <a:lstStyle/>
                    <a:p>
                      <a:pPr marL="38100" marR="38100">
                        <a:lnSpc>
                          <a:spcPts val="1600"/>
                        </a:lnSpc>
                        <a:spcAft>
                          <a:spcPts val="0"/>
                        </a:spcAft>
                      </a:pPr>
                      <a:r>
                        <a:rPr lang="en-GB" sz="900">
                          <a:effectLst/>
                        </a:rPr>
                        <a:t>radio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.189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.536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21.893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68377628"/>
                  </a:ext>
                </a:extLst>
              </a:tr>
              <a:tr h="0">
                <a:tc vMerge="1">
                  <a:txBody>
                    <a:bodyPr/>
                    <a:lstStyle/>
                    <a:p>
                      <a:endParaRPr lang="en-GB"/>
                    </a:p>
                  </a:txBody>
                  <a:tcPr/>
                </a:tc>
                <a:tc>
                  <a:txBody>
                    <a:bodyPr/>
                    <a:lstStyle/>
                    <a:p>
                      <a:pPr marL="38100" marR="38100">
                        <a:lnSpc>
                          <a:spcPts val="1600"/>
                        </a:lnSpc>
                        <a:spcAft>
                          <a:spcPts val="0"/>
                        </a:spcAft>
                      </a:pPr>
                      <a:r>
                        <a:rPr lang="en-GB" sz="900">
                          <a:effectLst/>
                        </a:rPr>
                        <a:t>newspaper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-.004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-.177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900">
                          <a:effectLst/>
                        </a:rPr>
                        <a:t>.860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6158814"/>
                  </a:ext>
                </a:extLst>
              </a:tr>
              <a:tr h="0">
                <a:tc gridSpan="7">
                  <a:txBody>
                    <a:bodyPr/>
                    <a:lstStyle/>
                    <a:p>
                      <a:pPr marL="38100" marR="38100">
                        <a:lnSpc>
                          <a:spcPts val="1600"/>
                        </a:lnSpc>
                        <a:spcAft>
                          <a:spcPts val="0"/>
                        </a:spcAft>
                      </a:pPr>
                      <a:r>
                        <a:rPr lang="en-GB" sz="900" dirty="0">
                          <a:effectLst/>
                        </a:rPr>
                        <a:t>a. Dependent Variable: sales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17762865"/>
                  </a:ext>
                </a:extLst>
              </a:tr>
            </a:tbl>
          </a:graphicData>
        </a:graphic>
      </p:graphicFrame>
    </p:spTree>
    <p:extLst>
      <p:ext uri="{BB962C8B-B14F-4D97-AF65-F5344CB8AC3E}">
        <p14:creationId xmlns:p14="http://schemas.microsoft.com/office/powerpoint/2010/main" val="4212575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ChangeArrowheads="1"/>
          </p:cNvSpPr>
          <p:nvPr>
            <p:ph type="title"/>
          </p:nvPr>
        </p:nvSpPr>
        <p:spPr/>
        <p:txBody>
          <a:bodyPr/>
          <a:lstStyle/>
          <a:p>
            <a:r>
              <a:rPr lang="en-US" altLang="en-US"/>
              <a:t>New Output</a:t>
            </a:r>
          </a:p>
        </p:txBody>
      </p:sp>
      <p:sp>
        <p:nvSpPr>
          <p:cNvPr id="417798" name="Rectangle 6"/>
          <p:cNvSpPr>
            <a:spLocks noGrp="1" noChangeArrowheads="1"/>
          </p:cNvSpPr>
          <p:nvPr>
            <p:ph sz="half" idx="2"/>
          </p:nvPr>
        </p:nvSpPr>
        <p:spPr>
          <a:xfrm>
            <a:off x="2783632" y="1845737"/>
            <a:ext cx="7107128" cy="4023359"/>
          </a:xfrm>
        </p:spPr>
        <p:txBody>
          <a:bodyPr/>
          <a:lstStyle/>
          <a:p>
            <a:r>
              <a:rPr lang="en-US" altLang="en-US" dirty="0"/>
              <a:t>Is there something good in the model?</a:t>
            </a:r>
          </a:p>
          <a:p>
            <a:pPr lvl="1"/>
            <a:r>
              <a:rPr lang="en-US" altLang="en-US" dirty="0"/>
              <a:t>Yes</a:t>
            </a:r>
          </a:p>
          <a:p>
            <a:pPr lvl="1"/>
            <a:r>
              <a:rPr lang="en-US" altLang="en-US" dirty="0"/>
              <a:t>Based on F</a:t>
            </a:r>
          </a:p>
          <a:p>
            <a:pPr lvl="4"/>
            <a:endParaRPr lang="en-US" altLang="en-US" dirty="0"/>
          </a:p>
          <a:p>
            <a:r>
              <a:rPr lang="en-US" altLang="en-US" dirty="0"/>
              <a:t>Is it a better model?</a:t>
            </a:r>
          </a:p>
          <a:p>
            <a:pPr lvl="1"/>
            <a:r>
              <a:rPr lang="en-US" altLang="en-US" dirty="0"/>
              <a:t>Yes</a:t>
            </a:r>
          </a:p>
          <a:p>
            <a:pPr lvl="1"/>
            <a:r>
              <a:rPr lang="en-US" altLang="en-US" dirty="0"/>
              <a:t>Based on Adj. R</a:t>
            </a:r>
            <a:r>
              <a:rPr lang="en-US" altLang="en-US" baseline="30000" dirty="0"/>
              <a:t>2</a:t>
            </a:r>
          </a:p>
        </p:txBody>
      </p:sp>
    </p:spTree>
    <p:extLst>
      <p:ext uri="{BB962C8B-B14F-4D97-AF65-F5344CB8AC3E}">
        <p14:creationId xmlns:p14="http://schemas.microsoft.com/office/powerpoint/2010/main" val="3319818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46960" y="548681"/>
            <a:ext cx="7543800" cy="1188681"/>
          </a:xfrm>
        </p:spPr>
        <p:txBody>
          <a:bodyPr>
            <a:normAutofit/>
          </a:bodyPr>
          <a:lstStyle/>
          <a:p>
            <a:r>
              <a:rPr lang="en-US" altLang="en-US" sz="4000" dirty="0">
                <a:sym typeface="Symbol" pitchFamily="18" charset="2"/>
              </a:rPr>
              <a:t>Which regression is best?</a:t>
            </a:r>
            <a:endParaRPr lang="en-GB" sz="4000" dirty="0"/>
          </a:p>
        </p:txBody>
      </p:sp>
      <p:graphicFrame>
        <p:nvGraphicFramePr>
          <p:cNvPr id="8" name="Content Placeholder 7"/>
          <p:cNvGraphicFramePr>
            <a:graphicFrameLocks noGrp="1"/>
          </p:cNvGraphicFramePr>
          <p:nvPr>
            <p:ph idx="1"/>
          </p:nvPr>
        </p:nvGraphicFramePr>
        <p:xfrm>
          <a:off x="2207569" y="1916831"/>
          <a:ext cx="8209285" cy="4488834"/>
        </p:xfrm>
        <a:graphic>
          <a:graphicData uri="http://schemas.openxmlformats.org/drawingml/2006/table">
            <a:tbl>
              <a:tblPr firstRow="1" bandRow="1">
                <a:tableStyleId>{69012ECD-51FC-41F1-AA8D-1B2483CD663E}</a:tableStyleId>
              </a:tblPr>
              <a:tblGrid>
                <a:gridCol w="2108435">
                  <a:extLst>
                    <a:ext uri="{9D8B030D-6E8A-4147-A177-3AD203B41FA5}">
                      <a16:colId xmlns:a16="http://schemas.microsoft.com/office/drawing/2014/main" val="20000"/>
                    </a:ext>
                  </a:extLst>
                </a:gridCol>
                <a:gridCol w="2108435">
                  <a:extLst>
                    <a:ext uri="{9D8B030D-6E8A-4147-A177-3AD203B41FA5}">
                      <a16:colId xmlns:a16="http://schemas.microsoft.com/office/drawing/2014/main" val="20001"/>
                    </a:ext>
                  </a:extLst>
                </a:gridCol>
                <a:gridCol w="1931438">
                  <a:extLst>
                    <a:ext uri="{9D8B030D-6E8A-4147-A177-3AD203B41FA5}">
                      <a16:colId xmlns:a16="http://schemas.microsoft.com/office/drawing/2014/main" val="20002"/>
                    </a:ext>
                  </a:extLst>
                </a:gridCol>
                <a:gridCol w="2060977">
                  <a:extLst>
                    <a:ext uri="{9D8B030D-6E8A-4147-A177-3AD203B41FA5}">
                      <a16:colId xmlns:a16="http://schemas.microsoft.com/office/drawing/2014/main" val="20003"/>
                    </a:ext>
                  </a:extLst>
                </a:gridCol>
              </a:tblGrid>
              <a:tr h="461438">
                <a:tc>
                  <a:txBody>
                    <a:bodyPr/>
                    <a:lstStyle/>
                    <a:p>
                      <a:pPr algn="ctr"/>
                      <a:endParaRPr lang="en-GB" dirty="0"/>
                    </a:p>
                  </a:txBody>
                  <a:tcPr anchor="ctr"/>
                </a:tc>
                <a:tc gridSpan="3">
                  <a:txBody>
                    <a:bodyPr/>
                    <a:lstStyle/>
                    <a:p>
                      <a:pPr algn="ctr"/>
                      <a:r>
                        <a:rPr lang="en-GB" dirty="0"/>
                        <a:t>Newest Variable</a:t>
                      </a:r>
                    </a:p>
                  </a:txBody>
                  <a:tcPr anchor="ct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57250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dirty="0">
                          <a:ln>
                            <a:noFill/>
                          </a:ln>
                          <a:effectLst/>
                        </a:rPr>
                        <a:t>TV Adv.</a:t>
                      </a: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dirty="0">
                          <a:ln>
                            <a:noFill/>
                          </a:ln>
                          <a:effectLst/>
                        </a:rPr>
                        <a:t>Radio Adv.</a:t>
                      </a: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dirty="0">
                          <a:ln>
                            <a:noFill/>
                          </a:ln>
                          <a:effectLst/>
                        </a:rPr>
                        <a:t>Newspaper</a:t>
                      </a: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extLst>
                  <a:ext uri="{0D108BD9-81ED-4DB2-BD59-A6C34878D82A}">
                    <a16:rowId xmlns:a16="http://schemas.microsoft.com/office/drawing/2014/main" val="10001"/>
                  </a:ext>
                </a:extLst>
              </a:tr>
              <a:tr h="57250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a:ln>
                            <a:noFill/>
                          </a:ln>
                          <a:effectLst/>
                        </a:rPr>
                        <a:t>Regression Sum of Squares</a:t>
                      </a:r>
                      <a:endParaRPr kumimoji="0" lang="en-US" altLang="en-US" sz="1600" b="0" i="0" u="none" strike="noStrike" cap="none" normalizeH="0" baseline="0">
                        <a:ln>
                          <a:noFill/>
                        </a:ln>
                        <a:solidFill>
                          <a:schemeClr val="tx1"/>
                        </a:solidFill>
                        <a:effectLst/>
                        <a:latin typeface="Arial"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extLst>
                  <a:ext uri="{0D108BD9-81ED-4DB2-BD59-A6C34878D82A}">
                    <a16:rowId xmlns:a16="http://schemas.microsoft.com/office/drawing/2014/main" val="10002"/>
                  </a:ext>
                </a:extLst>
              </a:tr>
              <a:tr h="57250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dirty="0">
                          <a:ln>
                            <a:noFill/>
                          </a:ln>
                          <a:effectLst/>
                        </a:rPr>
                        <a:t>Error Sum of Squares</a:t>
                      </a: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extLst>
                  <a:ext uri="{0D108BD9-81ED-4DB2-BD59-A6C34878D82A}">
                    <a16:rowId xmlns:a16="http://schemas.microsoft.com/office/drawing/2014/main" val="10003"/>
                  </a:ext>
                </a:extLst>
              </a:tr>
              <a:tr h="57250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dirty="0">
                          <a:ln>
                            <a:noFill/>
                          </a:ln>
                          <a:effectLst/>
                        </a:rPr>
                        <a:t>Total Sum of Squares</a:t>
                      </a: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extLst>
                  <a:ext uri="{0D108BD9-81ED-4DB2-BD59-A6C34878D82A}">
                    <a16:rowId xmlns:a16="http://schemas.microsoft.com/office/drawing/2014/main" val="10004"/>
                  </a:ext>
                </a:extLst>
              </a:tr>
              <a:tr h="57250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a:ln>
                            <a:noFill/>
                          </a:ln>
                          <a:effectLst/>
                        </a:rPr>
                        <a:t>F (sig)</a:t>
                      </a:r>
                      <a:endParaRPr kumimoji="0" lang="en-US" altLang="en-US" sz="1600" b="0" i="0" u="none" strike="noStrike" cap="none" normalizeH="0" baseline="0">
                        <a:ln>
                          <a:noFill/>
                        </a:ln>
                        <a:solidFill>
                          <a:schemeClr val="tx1"/>
                        </a:solidFill>
                        <a:effectLst/>
                        <a:latin typeface="Arial"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extLst>
                  <a:ext uri="{0D108BD9-81ED-4DB2-BD59-A6C34878D82A}">
                    <a16:rowId xmlns:a16="http://schemas.microsoft.com/office/drawing/2014/main" val="10005"/>
                  </a:ext>
                </a:extLst>
              </a:tr>
              <a:tr h="57250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a:ln>
                            <a:noFill/>
                          </a:ln>
                          <a:effectLst/>
                        </a:rPr>
                        <a:t>R</a:t>
                      </a:r>
                      <a:r>
                        <a:rPr kumimoji="0" lang="en-US" altLang="en-US" sz="1600" u="none" strike="noStrike" cap="none" normalizeH="0" baseline="30000">
                          <a:ln>
                            <a:noFill/>
                          </a:ln>
                          <a:effectLst/>
                        </a:rPr>
                        <a:t>2</a:t>
                      </a:r>
                      <a:endParaRPr kumimoji="0" lang="en-US" altLang="en-US" sz="1600" b="0" i="0" u="none" strike="noStrike" cap="none" normalizeH="0" baseline="30000">
                        <a:ln>
                          <a:noFill/>
                        </a:ln>
                        <a:solidFill>
                          <a:schemeClr val="tx1"/>
                        </a:solidFill>
                        <a:effectLst/>
                        <a:latin typeface="Arial"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extLst>
                  <a:ext uri="{0D108BD9-81ED-4DB2-BD59-A6C34878D82A}">
                    <a16:rowId xmlns:a16="http://schemas.microsoft.com/office/drawing/2014/main" val="10006"/>
                  </a:ext>
                </a:extLst>
              </a:tr>
              <a:tr h="57250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1600" u="none" strike="noStrike" cap="none" normalizeH="0" baseline="0" dirty="0">
                          <a:ln>
                            <a:noFill/>
                          </a:ln>
                          <a:effectLst/>
                        </a:rPr>
                        <a:t>Adjusted R</a:t>
                      </a:r>
                      <a:r>
                        <a:rPr kumimoji="0" lang="en-US" altLang="en-US" sz="1600" u="none" strike="noStrike" cap="none" normalizeH="0" baseline="30000" dirty="0">
                          <a:ln>
                            <a:noFill/>
                          </a:ln>
                          <a:effectLst/>
                        </a:rPr>
                        <a:t>2</a:t>
                      </a:r>
                      <a:endParaRPr kumimoji="0" lang="en-US" altLang="en-US" sz="1600" b="0" i="0" u="none" strike="noStrike" cap="none" normalizeH="0" baseline="30000" dirty="0">
                        <a:ln>
                          <a:noFill/>
                        </a:ln>
                        <a:solidFill>
                          <a:schemeClr val="tx1"/>
                        </a:solidFill>
                        <a:effectLst/>
                        <a:latin typeface="Arial"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1600" b="0" i="0" u="none" strike="noStrike" cap="none" normalizeH="0" baseline="0" dirty="0">
                        <a:ln>
                          <a:noFill/>
                        </a:ln>
                        <a:solidFill>
                          <a:schemeClr val="tx1"/>
                        </a:solidFill>
                        <a:effectLst/>
                        <a:latin typeface="Arial" charset="0"/>
                        <a:cs typeface="Times New Roman" pitchFamily="18" charset="0"/>
                      </a:endParaRPr>
                    </a:p>
                  </a:txBody>
                  <a:tcPr anchor="ct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34378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8" name="Rectangle 1032"/>
          <p:cNvSpPr>
            <a:spLocks noGrp="1" noChangeArrowheads="1"/>
          </p:cNvSpPr>
          <p:nvPr>
            <p:ph type="title"/>
          </p:nvPr>
        </p:nvSpPr>
        <p:spPr/>
        <p:txBody>
          <a:bodyPr/>
          <a:lstStyle/>
          <a:p>
            <a:r>
              <a:rPr lang="en-US" altLang="en-US" dirty="0"/>
              <a:t>Which Variables Explain Y?</a:t>
            </a:r>
          </a:p>
        </p:txBody>
      </p:sp>
      <p:sp>
        <p:nvSpPr>
          <p:cNvPr id="235529" name="Rectangle 1033"/>
          <p:cNvSpPr>
            <a:spLocks noGrp="1" noChangeArrowheads="1"/>
          </p:cNvSpPr>
          <p:nvPr>
            <p:ph idx="1"/>
          </p:nvPr>
        </p:nvSpPr>
        <p:spPr>
          <a:xfrm>
            <a:off x="2152650" y="1825625"/>
            <a:ext cx="7886700" cy="4411688"/>
          </a:xfrm>
        </p:spPr>
        <p:txBody>
          <a:bodyPr>
            <a:noAutofit/>
          </a:bodyPr>
          <a:lstStyle/>
          <a:p>
            <a:r>
              <a:rPr lang="en-US" altLang="en-US" sz="2400" dirty="0"/>
              <a:t>Ŷ = b</a:t>
            </a:r>
            <a:r>
              <a:rPr lang="en-US" altLang="en-US" sz="2400" baseline="-25000" dirty="0"/>
              <a:t>0</a:t>
            </a:r>
            <a:r>
              <a:rPr lang="en-US" altLang="en-US" sz="2400" dirty="0"/>
              <a:t> + b</a:t>
            </a:r>
            <a:r>
              <a:rPr lang="en-US" altLang="en-US" sz="2400" baseline="-25000" dirty="0"/>
              <a:t>1</a:t>
            </a:r>
            <a:r>
              <a:rPr lang="en-US" altLang="en-US" sz="2400" dirty="0"/>
              <a:t>X</a:t>
            </a:r>
            <a:r>
              <a:rPr lang="en-US" altLang="en-US" sz="2400" baseline="-25000" dirty="0"/>
              <a:t>1</a:t>
            </a:r>
            <a:r>
              <a:rPr lang="en-US" altLang="en-US" sz="2400" dirty="0"/>
              <a:t> + b</a:t>
            </a:r>
            <a:r>
              <a:rPr lang="en-US" altLang="en-US" sz="2400" baseline="-25000" dirty="0"/>
              <a:t>2</a:t>
            </a:r>
            <a:r>
              <a:rPr lang="en-US" altLang="en-US" sz="2400" dirty="0"/>
              <a:t>X</a:t>
            </a:r>
            <a:r>
              <a:rPr lang="en-US" altLang="en-US" sz="2400" baseline="-25000" dirty="0"/>
              <a:t>2</a:t>
            </a:r>
            <a:r>
              <a:rPr lang="en-US" altLang="en-US" sz="2400" dirty="0"/>
              <a:t> + b</a:t>
            </a:r>
            <a:r>
              <a:rPr lang="en-US" altLang="en-US" sz="2400" baseline="-25000" dirty="0"/>
              <a:t>3</a:t>
            </a:r>
            <a:r>
              <a:rPr lang="en-US" altLang="en-US" sz="2400" dirty="0"/>
              <a:t>X</a:t>
            </a:r>
            <a:r>
              <a:rPr lang="en-US" altLang="en-US" sz="2400" baseline="-25000" dirty="0"/>
              <a:t>3</a:t>
            </a:r>
          </a:p>
          <a:p>
            <a:pPr lvl="1"/>
            <a:r>
              <a:rPr lang="en-US" altLang="en-US" sz="2000" dirty="0"/>
              <a:t>X</a:t>
            </a:r>
            <a:r>
              <a:rPr lang="en-US" altLang="en-US" sz="2000" baseline="-25000" dirty="0"/>
              <a:t>1</a:t>
            </a:r>
            <a:r>
              <a:rPr lang="en-US" altLang="en-US" sz="2000" dirty="0"/>
              <a:t> = TV</a:t>
            </a:r>
          </a:p>
          <a:p>
            <a:pPr lvl="1"/>
            <a:r>
              <a:rPr lang="en-US" altLang="en-US" sz="2000" dirty="0"/>
              <a:t>X</a:t>
            </a:r>
            <a:r>
              <a:rPr lang="en-US" altLang="en-US" sz="2000" baseline="-25000" dirty="0"/>
              <a:t>2</a:t>
            </a:r>
            <a:r>
              <a:rPr lang="en-US" altLang="en-US" sz="2000" dirty="0"/>
              <a:t> = Radio</a:t>
            </a:r>
          </a:p>
          <a:p>
            <a:pPr lvl="1"/>
            <a:r>
              <a:rPr lang="en-US" altLang="en-US" sz="2000" dirty="0"/>
              <a:t>X</a:t>
            </a:r>
            <a:r>
              <a:rPr lang="en-US" altLang="en-US" sz="2000" baseline="-25000" dirty="0"/>
              <a:t>3</a:t>
            </a:r>
            <a:r>
              <a:rPr lang="en-US" altLang="en-US" sz="2000" dirty="0"/>
              <a:t> = Newspapers</a:t>
            </a:r>
          </a:p>
          <a:p>
            <a:pPr lvl="4"/>
            <a:endParaRPr lang="en-US" altLang="en-US" dirty="0"/>
          </a:p>
          <a:p>
            <a:r>
              <a:rPr lang="en-US" altLang="en-US" sz="2400" dirty="0"/>
              <a:t>What does it mean if:</a:t>
            </a:r>
          </a:p>
          <a:p>
            <a:pPr lvl="1"/>
            <a:r>
              <a:rPr lang="en-US" altLang="en-US" sz="2000" dirty="0"/>
              <a:t>Reject H</a:t>
            </a:r>
            <a:r>
              <a:rPr lang="en-US" altLang="en-US" sz="2000" baseline="-25000" dirty="0"/>
              <a:t>0</a:t>
            </a:r>
            <a:r>
              <a:rPr lang="en-US" altLang="en-US" sz="2000" dirty="0"/>
              <a:t>: b</a:t>
            </a:r>
            <a:r>
              <a:rPr lang="en-US" altLang="en-US" sz="2000" baseline="-25000" dirty="0"/>
              <a:t>1</a:t>
            </a:r>
            <a:r>
              <a:rPr lang="en-US" altLang="en-US" sz="2000" dirty="0"/>
              <a:t> = b</a:t>
            </a:r>
            <a:r>
              <a:rPr lang="en-US" altLang="en-US" sz="2000" baseline="-25000" dirty="0"/>
              <a:t>2</a:t>
            </a:r>
            <a:r>
              <a:rPr lang="en-US" altLang="en-US" sz="2000" dirty="0"/>
              <a:t> = b</a:t>
            </a:r>
            <a:r>
              <a:rPr lang="en-US" altLang="en-US" sz="2000" baseline="-25000" dirty="0"/>
              <a:t>3</a:t>
            </a:r>
            <a:r>
              <a:rPr lang="en-US" altLang="en-US" sz="2000" dirty="0"/>
              <a:t> = 0 based on F?</a:t>
            </a:r>
          </a:p>
          <a:p>
            <a:pPr lvl="2"/>
            <a:r>
              <a:rPr lang="en-US" altLang="en-US" sz="1600" dirty="0"/>
              <a:t>b</a:t>
            </a:r>
            <a:r>
              <a:rPr lang="en-US" altLang="en-US" sz="1600" baseline="-25000" dirty="0"/>
              <a:t>1</a:t>
            </a:r>
            <a:r>
              <a:rPr lang="en-US" altLang="en-US" sz="1600" dirty="0"/>
              <a:t> ≠ 0? and/or</a:t>
            </a:r>
          </a:p>
          <a:p>
            <a:pPr lvl="2"/>
            <a:r>
              <a:rPr lang="en-US" altLang="en-US" sz="1600" dirty="0"/>
              <a:t>b</a:t>
            </a:r>
            <a:r>
              <a:rPr lang="en-US" altLang="en-US" sz="1600" baseline="-25000" dirty="0"/>
              <a:t>2</a:t>
            </a:r>
            <a:r>
              <a:rPr lang="en-US" altLang="en-US" sz="1600" dirty="0"/>
              <a:t> ≠ 0? and/or</a:t>
            </a:r>
          </a:p>
          <a:p>
            <a:pPr lvl="2"/>
            <a:r>
              <a:rPr lang="en-US" altLang="en-US" sz="1600" dirty="0"/>
              <a:t>b</a:t>
            </a:r>
            <a:r>
              <a:rPr lang="en-US" altLang="en-US" sz="1600" baseline="-25000" dirty="0"/>
              <a:t>3</a:t>
            </a:r>
            <a:r>
              <a:rPr lang="en-US" altLang="en-US" sz="1600" dirty="0"/>
              <a:t> ≠ 0? </a:t>
            </a:r>
          </a:p>
          <a:p>
            <a:pPr lvl="1"/>
            <a:r>
              <a:rPr lang="en-US" altLang="en-US" sz="2000" dirty="0"/>
              <a:t>Which one?</a:t>
            </a:r>
          </a:p>
          <a:p>
            <a:r>
              <a:rPr lang="en-US" altLang="en-US" sz="2400" dirty="0"/>
              <a:t>Question: Is b</a:t>
            </a:r>
            <a:r>
              <a:rPr lang="en-US" altLang="en-US" sz="2400" baseline="-25000" dirty="0"/>
              <a:t>i</a:t>
            </a:r>
            <a:r>
              <a:rPr lang="en-US" altLang="en-US" sz="2400" dirty="0"/>
              <a:t> significantly different from 0?</a:t>
            </a:r>
          </a:p>
        </p:txBody>
      </p:sp>
    </p:spTree>
    <p:extLst>
      <p:ext uri="{BB962C8B-B14F-4D97-AF65-F5344CB8AC3E}">
        <p14:creationId xmlns:p14="http://schemas.microsoft.com/office/powerpoint/2010/main" val="1279199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dirty="0"/>
              <a:t>Output: t-statistics</a:t>
            </a:r>
          </a:p>
        </p:txBody>
      </p:sp>
      <p:sp>
        <p:nvSpPr>
          <p:cNvPr id="222212" name="Rectangle 4"/>
          <p:cNvSpPr>
            <a:spLocks noGrp="1" noChangeArrowheads="1"/>
          </p:cNvSpPr>
          <p:nvPr>
            <p:ph sz="half" idx="2"/>
          </p:nvPr>
        </p:nvSpPr>
        <p:spPr>
          <a:xfrm>
            <a:off x="2152651" y="2132856"/>
            <a:ext cx="7920879" cy="4204270"/>
          </a:xfrm>
        </p:spPr>
        <p:txBody>
          <a:bodyPr>
            <a:normAutofit/>
          </a:bodyPr>
          <a:lstStyle/>
          <a:p>
            <a:r>
              <a:rPr lang="en-US" altLang="en-US" dirty="0"/>
              <a:t>t-test for single mean built in</a:t>
            </a:r>
          </a:p>
          <a:p>
            <a:r>
              <a:rPr lang="en-US" altLang="en-US" dirty="0"/>
              <a:t>For X</a:t>
            </a:r>
            <a:r>
              <a:rPr lang="en-US" altLang="en-US" baseline="-25000" dirty="0"/>
              <a:t>3</a:t>
            </a:r>
            <a:r>
              <a:rPr lang="en-US" altLang="en-US" dirty="0"/>
              <a:t> = population</a:t>
            </a:r>
          </a:p>
          <a:p>
            <a:pPr lvl="1"/>
            <a:r>
              <a:rPr lang="en-US" altLang="en-US" dirty="0"/>
              <a:t>H</a:t>
            </a:r>
            <a:r>
              <a:rPr lang="en-US" altLang="en-US" baseline="-25000" dirty="0"/>
              <a:t>0</a:t>
            </a:r>
            <a:r>
              <a:rPr lang="en-US" altLang="en-US" dirty="0"/>
              <a:t>: b</a:t>
            </a:r>
            <a:r>
              <a:rPr lang="en-US" altLang="en-US" baseline="-25000" dirty="0"/>
              <a:t>3</a:t>
            </a:r>
            <a:r>
              <a:rPr lang="en-US" altLang="en-US" dirty="0"/>
              <a:t> = 0</a:t>
            </a:r>
          </a:p>
          <a:p>
            <a:pPr lvl="1"/>
            <a:r>
              <a:rPr lang="en-US" altLang="en-US" dirty="0"/>
              <a:t>H</a:t>
            </a:r>
            <a:r>
              <a:rPr lang="en-US" altLang="en-US" baseline="-25000" dirty="0"/>
              <a:t>1</a:t>
            </a:r>
            <a:r>
              <a:rPr lang="en-US" altLang="en-US" dirty="0"/>
              <a:t>: b</a:t>
            </a:r>
            <a:r>
              <a:rPr lang="en-US" altLang="en-US" baseline="-25000" dirty="0"/>
              <a:t>3</a:t>
            </a:r>
            <a:r>
              <a:rPr lang="en-US" altLang="en-US" dirty="0"/>
              <a:t> ≠ 0</a:t>
            </a:r>
          </a:p>
          <a:p>
            <a:r>
              <a:rPr lang="en-US" altLang="en-US" dirty="0"/>
              <a:t>Do we reject H</a:t>
            </a:r>
            <a:r>
              <a:rPr lang="en-US" altLang="en-US" baseline="-25000" dirty="0"/>
              <a:t>0</a:t>
            </a:r>
            <a:r>
              <a:rPr lang="en-US" altLang="en-US" dirty="0"/>
              <a:t>?</a:t>
            </a:r>
          </a:p>
          <a:p>
            <a:r>
              <a:rPr lang="en-US" altLang="en-US" dirty="0"/>
              <a:t>Yes, significantly different from 0 at 5%</a:t>
            </a:r>
          </a:p>
          <a:p>
            <a:r>
              <a:rPr lang="en-US" altLang="en-US" dirty="0"/>
              <a:t>This implies that the variable helps explain Y</a:t>
            </a:r>
          </a:p>
        </p:txBody>
      </p:sp>
    </p:spTree>
    <p:extLst>
      <p:ext uri="{BB962C8B-B14F-4D97-AF65-F5344CB8AC3E}">
        <p14:creationId xmlns:p14="http://schemas.microsoft.com/office/powerpoint/2010/main" val="305922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825E-BA7E-4DCE-BFD2-83463C0A3510}"/>
              </a:ext>
            </a:extLst>
          </p:cNvPr>
          <p:cNvSpPr>
            <a:spLocks noGrp="1"/>
          </p:cNvSpPr>
          <p:nvPr>
            <p:ph type="title"/>
          </p:nvPr>
        </p:nvSpPr>
        <p:spPr/>
        <p:txBody>
          <a:bodyPr/>
          <a:lstStyle/>
          <a:p>
            <a:r>
              <a:rPr lang="en-GB" dirty="0"/>
              <a:t>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96B362-2CD6-4286-A557-A83EDDB975CF}"/>
                  </a:ext>
                </a:extLst>
              </p:cNvPr>
              <p:cNvSpPr>
                <a:spLocks noGrp="1"/>
              </p:cNvSpPr>
              <p:nvPr>
                <p:ph idx="1"/>
              </p:nvPr>
            </p:nvSpPr>
            <p:spPr>
              <a:xfrm>
                <a:off x="838200" y="1825625"/>
                <a:ext cx="10515600" cy="4836432"/>
              </a:xfrm>
            </p:spPr>
            <p:txBody>
              <a:bodyPr/>
              <a:lstStyle/>
              <a:p>
                <a:r>
                  <a:rPr lang="en-GB" dirty="0"/>
                  <a:t>Refers to the </a:t>
                </a:r>
                <a:r>
                  <a:rPr lang="en-GB" b="1" i="1" dirty="0"/>
                  <a:t>error</a:t>
                </a:r>
                <a:r>
                  <a:rPr lang="en-GB" dirty="0"/>
                  <a:t> that is introduced by approximating a real life problem, which may be extremely complicated, by a much simpler method. For example, fitting linear equation to non – linear equations. </a:t>
                </a:r>
              </a:p>
              <a:p>
                <a:r>
                  <a:rPr lang="en-GB" dirty="0"/>
                  <a:t>Generally, more flexible methods result in less bias.</a:t>
                </a:r>
              </a:p>
              <a:p>
                <a:r>
                  <a:rPr lang="en-GB" dirty="0"/>
                  <a:t> So as we use more flexible methods the variance will increase and the bias will decrease.  Note , Var of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𝑓</m:t>
                        </m:r>
                      </m:e>
                      <m:sub>
                        <m:r>
                          <a:rPr lang="en-GB" b="0" i="1" dirty="0" smtClean="0">
                            <a:latin typeface="Cambria Math" panose="02040503050406030204" pitchFamily="18" charset="0"/>
                          </a:rPr>
                          <m:t>0</m:t>
                        </m:r>
                      </m:sub>
                    </m:sSub>
                  </m:oMath>
                </a14:m>
                <a:r>
                  <a:rPr lang="en-GB" dirty="0"/>
                  <a:t> , Squared bias of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0</m:t>
                        </m:r>
                      </m:sub>
                    </m:sSub>
                  </m:oMath>
                </a14:m>
                <a:r>
                  <a:rPr lang="en-GB" dirty="0"/>
                  <a:t> and the variance of the error term </a:t>
                </a:r>
                <a:r>
                  <a:rPr lang="en-GB" i="1" dirty="0"/>
                  <a:t>e</a:t>
                </a:r>
                <a:r>
                  <a:rPr lang="en-GB" dirty="0"/>
                  <a:t> .</a:t>
                </a:r>
              </a:p>
              <a:p>
                <a:endParaRPr lang="en-GB" dirty="0"/>
              </a:p>
            </p:txBody>
          </p:sp>
        </mc:Choice>
        <mc:Fallback xmlns="">
          <p:sp>
            <p:nvSpPr>
              <p:cNvPr id="3" name="Content Placeholder 2">
                <a:extLst>
                  <a:ext uri="{FF2B5EF4-FFF2-40B4-BE49-F238E27FC236}">
                    <a16:creationId xmlns:a16="http://schemas.microsoft.com/office/drawing/2014/main" id="{6596B362-2CD6-4286-A557-A83EDDB975CF}"/>
                  </a:ext>
                </a:extLst>
              </p:cNvPr>
              <p:cNvSpPr>
                <a:spLocks noGrp="1" noRot="1" noChangeAspect="1" noMove="1" noResize="1" noEditPoints="1" noAdjustHandles="1" noChangeArrowheads="1" noChangeShapeType="1" noTextEdit="1"/>
              </p:cNvSpPr>
              <p:nvPr>
                <p:ph idx="1"/>
              </p:nvPr>
            </p:nvSpPr>
            <p:spPr>
              <a:xfrm>
                <a:off x="838200" y="1825625"/>
                <a:ext cx="10515600" cy="4836432"/>
              </a:xfrm>
              <a:blipFill>
                <a:blip r:embed="rId2"/>
                <a:stretch>
                  <a:fillRect l="-1043" t="-201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6C32DB80-2E44-4138-A7AF-CA5066217C86}"/>
              </a:ext>
            </a:extLst>
          </p:cNvPr>
          <p:cNvPicPr/>
          <p:nvPr/>
        </p:nvPicPr>
        <p:blipFill rotWithShape="1">
          <a:blip r:embed="rId3"/>
          <a:srcRect l="32573" t="47222" r="32030" b="46872"/>
          <a:stretch/>
        </p:blipFill>
        <p:spPr bwMode="auto">
          <a:xfrm>
            <a:off x="2514601" y="5302023"/>
            <a:ext cx="6368143" cy="1171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3932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418614" y="634947"/>
            <a:ext cx="2767693" cy="1450757"/>
          </a:xfrm>
        </p:spPr>
        <p:txBody>
          <a:bodyPr vert="horz" lIns="91440" tIns="45720" rIns="91440" bIns="45720" rtlCol="0" anchor="b">
            <a:normAutofit/>
          </a:bodyPr>
          <a:lstStyle/>
          <a:p>
            <a:r>
              <a:rPr lang="en-US" altLang="en-US" dirty="0"/>
              <a:t>Output: t-statistics</a:t>
            </a:r>
          </a:p>
        </p:txBody>
      </p:sp>
      <p:sp>
        <p:nvSpPr>
          <p:cNvPr id="222212" name="Rectangle 4"/>
          <p:cNvSpPr>
            <a:spLocks noGrp="1" noChangeArrowheads="1"/>
          </p:cNvSpPr>
          <p:nvPr>
            <p:ph sz="half" idx="2"/>
          </p:nvPr>
        </p:nvSpPr>
        <p:spPr>
          <a:xfrm>
            <a:off x="7418614" y="2198914"/>
            <a:ext cx="2767693" cy="3670180"/>
          </a:xfrm>
        </p:spPr>
        <p:txBody>
          <a:bodyPr vert="horz" lIns="0" tIns="45720" rIns="0" bIns="45720" rtlCol="0">
            <a:normAutofit/>
          </a:bodyPr>
          <a:lstStyle/>
          <a:p>
            <a:r>
              <a:rPr lang="en-US" altLang="en-US" dirty="0"/>
              <a:t>B for Population</a:t>
            </a:r>
          </a:p>
          <a:p>
            <a:pPr lvl="1"/>
            <a:r>
              <a:rPr lang="en-US" altLang="en-US" dirty="0"/>
              <a:t>Looks like a very small number</a:t>
            </a:r>
          </a:p>
          <a:p>
            <a:r>
              <a:rPr lang="en-US" altLang="en-US" dirty="0"/>
              <a:t>Question: Is it significantly different from 0?</a:t>
            </a:r>
          </a:p>
        </p:txBody>
      </p:sp>
      <p:graphicFrame>
        <p:nvGraphicFramePr>
          <p:cNvPr id="3" name="Content Placeholder 2">
            <a:extLst>
              <a:ext uri="{FF2B5EF4-FFF2-40B4-BE49-F238E27FC236}">
                <a16:creationId xmlns:a16="http://schemas.microsoft.com/office/drawing/2014/main" id="{B7F51411-51C3-4DD4-B7E3-BC1799930AB9}"/>
              </a:ext>
            </a:extLst>
          </p:cNvPr>
          <p:cNvGraphicFramePr>
            <a:graphicFrameLocks noGrp="1"/>
          </p:cNvGraphicFramePr>
          <p:nvPr>
            <p:ph sz="half" idx="1"/>
          </p:nvPr>
        </p:nvGraphicFramePr>
        <p:xfrm>
          <a:off x="1999499" y="1847741"/>
          <a:ext cx="5182354" cy="2899090"/>
        </p:xfrm>
        <a:graphic>
          <a:graphicData uri="http://schemas.openxmlformats.org/drawingml/2006/table">
            <a:tbl>
              <a:tblPr firstRow="1" bandRow="1">
                <a:tableStyleId>{5C22544A-7EE6-4342-B048-85BDC9FD1C3A}</a:tableStyleId>
              </a:tblPr>
              <a:tblGrid>
                <a:gridCol w="315405">
                  <a:extLst>
                    <a:ext uri="{9D8B030D-6E8A-4147-A177-3AD203B41FA5}">
                      <a16:colId xmlns:a16="http://schemas.microsoft.com/office/drawing/2014/main" val="3543409007"/>
                    </a:ext>
                  </a:extLst>
                </a:gridCol>
                <a:gridCol w="1025683">
                  <a:extLst>
                    <a:ext uri="{9D8B030D-6E8A-4147-A177-3AD203B41FA5}">
                      <a16:colId xmlns:a16="http://schemas.microsoft.com/office/drawing/2014/main" val="2216090838"/>
                    </a:ext>
                  </a:extLst>
                </a:gridCol>
                <a:gridCol w="710484">
                  <a:extLst>
                    <a:ext uri="{9D8B030D-6E8A-4147-A177-3AD203B41FA5}">
                      <a16:colId xmlns:a16="http://schemas.microsoft.com/office/drawing/2014/main" val="3221645075"/>
                    </a:ext>
                  </a:extLst>
                </a:gridCol>
                <a:gridCol w="669308">
                  <a:extLst>
                    <a:ext uri="{9D8B030D-6E8A-4147-A177-3AD203B41FA5}">
                      <a16:colId xmlns:a16="http://schemas.microsoft.com/office/drawing/2014/main" val="860007491"/>
                    </a:ext>
                  </a:extLst>
                </a:gridCol>
                <a:gridCol w="1196561">
                  <a:extLst>
                    <a:ext uri="{9D8B030D-6E8A-4147-A177-3AD203B41FA5}">
                      <a16:colId xmlns:a16="http://schemas.microsoft.com/office/drawing/2014/main" val="2770841783"/>
                    </a:ext>
                  </a:extLst>
                </a:gridCol>
                <a:gridCol w="723043">
                  <a:extLst>
                    <a:ext uri="{9D8B030D-6E8A-4147-A177-3AD203B41FA5}">
                      <a16:colId xmlns:a16="http://schemas.microsoft.com/office/drawing/2014/main" val="2445362436"/>
                    </a:ext>
                  </a:extLst>
                </a:gridCol>
                <a:gridCol w="541870">
                  <a:extLst>
                    <a:ext uri="{9D8B030D-6E8A-4147-A177-3AD203B41FA5}">
                      <a16:colId xmlns:a16="http://schemas.microsoft.com/office/drawing/2014/main" val="790898521"/>
                    </a:ext>
                  </a:extLst>
                </a:gridCol>
              </a:tblGrid>
              <a:tr h="299923">
                <a:tc gridSpan="7">
                  <a:txBody>
                    <a:bodyPr/>
                    <a:lstStyle/>
                    <a:p>
                      <a:pPr marL="38100" marR="38100" algn="ctr">
                        <a:lnSpc>
                          <a:spcPts val="1600"/>
                        </a:lnSpc>
                        <a:spcAft>
                          <a:spcPts val="0"/>
                        </a:spcAft>
                      </a:pPr>
                      <a:r>
                        <a:rPr lang="en-GB" sz="1700">
                          <a:effectLst/>
                        </a:rPr>
                        <a:t>Coefficients</a:t>
                      </a:r>
                      <a:r>
                        <a:rPr lang="en-GB" sz="1700" baseline="30000">
                          <a:effectLst/>
                        </a:rPr>
                        <a:t>a</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28852696"/>
                  </a:ext>
                </a:extLst>
              </a:tr>
              <a:tr h="550764">
                <a:tc rowSpan="2" gridSpan="2">
                  <a:txBody>
                    <a:bodyPr/>
                    <a:lstStyle/>
                    <a:p>
                      <a:pPr marL="38100" marR="38100">
                        <a:lnSpc>
                          <a:spcPts val="1600"/>
                        </a:lnSpc>
                        <a:spcAft>
                          <a:spcPts val="0"/>
                        </a:spcAft>
                      </a:pPr>
                      <a:r>
                        <a:rPr lang="en-GB" sz="1300">
                          <a:effectLst/>
                        </a:rPr>
                        <a:t>Model</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hMerge="1">
                  <a:txBody>
                    <a:bodyPr/>
                    <a:lstStyle/>
                    <a:p>
                      <a:endParaRPr lang="en-GB"/>
                    </a:p>
                  </a:txBody>
                  <a:tcPr/>
                </a:tc>
                <a:tc gridSpan="2">
                  <a:txBody>
                    <a:bodyPr/>
                    <a:lstStyle/>
                    <a:p>
                      <a:pPr marL="38100" marR="38100" algn="ctr">
                        <a:lnSpc>
                          <a:spcPts val="1600"/>
                        </a:lnSpc>
                        <a:spcAft>
                          <a:spcPts val="0"/>
                        </a:spcAft>
                      </a:pPr>
                      <a:r>
                        <a:rPr lang="en-GB" sz="1300">
                          <a:effectLst/>
                        </a:rPr>
                        <a:t>Unstandardized Coefficients</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GB"/>
                    </a:p>
                  </a:txBody>
                  <a:tcPr/>
                </a:tc>
                <a:tc>
                  <a:txBody>
                    <a:bodyPr/>
                    <a:lstStyle/>
                    <a:p>
                      <a:pPr marL="38100" marR="38100" algn="ctr">
                        <a:lnSpc>
                          <a:spcPts val="1600"/>
                        </a:lnSpc>
                        <a:spcAft>
                          <a:spcPts val="0"/>
                        </a:spcAft>
                      </a:pPr>
                      <a:r>
                        <a:rPr lang="en-GB" sz="1300">
                          <a:effectLst/>
                        </a:rPr>
                        <a:t>Standardized Coefficients</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0"/>
                        </a:spcAft>
                      </a:pPr>
                      <a:r>
                        <a:rPr lang="en-GB" sz="1300">
                          <a:effectLst/>
                        </a:rPr>
                        <a:t>t</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0"/>
                        </a:spcAft>
                      </a:pPr>
                      <a:r>
                        <a:rPr lang="en-GB" sz="1300">
                          <a:effectLst/>
                        </a:rPr>
                        <a:t>Sig.</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171590244"/>
                  </a:ext>
                </a:extLst>
              </a:tr>
              <a:tr h="550764">
                <a:tc gridSpan="2" vMerge="1">
                  <a:txBody>
                    <a:bodyPr/>
                    <a:lstStyle/>
                    <a:p>
                      <a:endParaRPr lang="en-GB"/>
                    </a:p>
                  </a:txBody>
                  <a:tcPr/>
                </a:tc>
                <a:tc hMerge="1" vMerge="1">
                  <a:txBody>
                    <a:bodyPr/>
                    <a:lstStyle/>
                    <a:p>
                      <a:endParaRPr lang="en-GB"/>
                    </a:p>
                  </a:txBody>
                  <a:tcPr/>
                </a:tc>
                <a:tc>
                  <a:txBody>
                    <a:bodyPr/>
                    <a:lstStyle/>
                    <a:p>
                      <a:pPr marL="38100" marR="38100" algn="ctr">
                        <a:lnSpc>
                          <a:spcPts val="1600"/>
                        </a:lnSpc>
                        <a:spcAft>
                          <a:spcPts val="0"/>
                        </a:spcAft>
                      </a:pPr>
                      <a:r>
                        <a:rPr lang="en-GB" sz="1300">
                          <a:effectLst/>
                        </a:rPr>
                        <a:t>B</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1300">
                          <a:effectLst/>
                        </a:rPr>
                        <a:t>Std. Error</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0"/>
                        </a:spcAft>
                      </a:pPr>
                      <a:r>
                        <a:rPr lang="en-GB" sz="1300">
                          <a:effectLst/>
                        </a:rPr>
                        <a:t>Beta</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722469013"/>
                  </a:ext>
                </a:extLst>
              </a:tr>
              <a:tr h="348675">
                <a:tc rowSpan="4">
                  <a:txBody>
                    <a:bodyPr/>
                    <a:lstStyle/>
                    <a:p>
                      <a:pPr marL="38100" marR="38100">
                        <a:lnSpc>
                          <a:spcPts val="1600"/>
                        </a:lnSpc>
                        <a:spcAft>
                          <a:spcPts val="0"/>
                        </a:spcAft>
                      </a:pPr>
                      <a:r>
                        <a:rPr lang="en-GB" sz="1300">
                          <a:effectLst/>
                        </a:rPr>
                        <a:t>1</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GB" sz="1300">
                          <a:effectLst/>
                        </a:rPr>
                        <a:t>(Constant)</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2.939</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.312</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GB" sz="1900">
                          <a:effectLst/>
                        </a:rPr>
                        <a:t> </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0"/>
                        </a:spcAft>
                      </a:pPr>
                      <a:r>
                        <a:rPr lang="en-GB" sz="1300">
                          <a:effectLst/>
                        </a:rPr>
                        <a:t>9.422</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.000</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20203119"/>
                  </a:ext>
                </a:extLst>
              </a:tr>
              <a:tr h="287241">
                <a:tc vMerge="1">
                  <a:txBody>
                    <a:bodyPr/>
                    <a:lstStyle/>
                    <a:p>
                      <a:endParaRPr lang="en-GB"/>
                    </a:p>
                  </a:txBody>
                  <a:tcPr/>
                </a:tc>
                <a:tc>
                  <a:txBody>
                    <a:bodyPr/>
                    <a:lstStyle/>
                    <a:p>
                      <a:pPr marL="38100" marR="38100">
                        <a:lnSpc>
                          <a:spcPts val="1600"/>
                        </a:lnSpc>
                        <a:spcAft>
                          <a:spcPts val="0"/>
                        </a:spcAft>
                      </a:pPr>
                      <a:r>
                        <a:rPr lang="en-GB" sz="1300">
                          <a:effectLst/>
                        </a:rPr>
                        <a:t>TV</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.046</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.001</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.753</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32.809</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.000</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50548893"/>
                  </a:ext>
                </a:extLst>
              </a:tr>
              <a:tr h="287241">
                <a:tc vMerge="1">
                  <a:txBody>
                    <a:bodyPr/>
                    <a:lstStyle/>
                    <a:p>
                      <a:endParaRPr lang="en-GB"/>
                    </a:p>
                  </a:txBody>
                  <a:tcPr/>
                </a:tc>
                <a:tc>
                  <a:txBody>
                    <a:bodyPr/>
                    <a:lstStyle/>
                    <a:p>
                      <a:pPr marL="38100" marR="38100">
                        <a:lnSpc>
                          <a:spcPts val="1600"/>
                        </a:lnSpc>
                        <a:spcAft>
                          <a:spcPts val="0"/>
                        </a:spcAft>
                      </a:pPr>
                      <a:r>
                        <a:rPr lang="en-GB" sz="1300">
                          <a:effectLst/>
                        </a:rPr>
                        <a:t>radio</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.189</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.009</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.536</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21.893</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.000</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90234387"/>
                  </a:ext>
                </a:extLst>
              </a:tr>
              <a:tr h="287241">
                <a:tc vMerge="1">
                  <a:txBody>
                    <a:bodyPr/>
                    <a:lstStyle/>
                    <a:p>
                      <a:endParaRPr lang="en-GB"/>
                    </a:p>
                  </a:txBody>
                  <a:tcPr/>
                </a:tc>
                <a:tc>
                  <a:txBody>
                    <a:bodyPr/>
                    <a:lstStyle/>
                    <a:p>
                      <a:pPr marL="38100" marR="38100">
                        <a:lnSpc>
                          <a:spcPts val="1600"/>
                        </a:lnSpc>
                        <a:spcAft>
                          <a:spcPts val="0"/>
                        </a:spcAft>
                      </a:pPr>
                      <a:r>
                        <a:rPr lang="en-GB" sz="1300">
                          <a:effectLst/>
                        </a:rPr>
                        <a:t>newspaper</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-.001</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.006</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-.004</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-.177</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0"/>
                        </a:spcAft>
                      </a:pPr>
                      <a:r>
                        <a:rPr lang="en-GB" sz="1300">
                          <a:effectLst/>
                        </a:rPr>
                        <a:t>.860</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32176232"/>
                  </a:ext>
                </a:extLst>
              </a:tr>
              <a:tr h="287241">
                <a:tc gridSpan="7">
                  <a:txBody>
                    <a:bodyPr/>
                    <a:lstStyle/>
                    <a:p>
                      <a:pPr marL="38100" marR="38100">
                        <a:lnSpc>
                          <a:spcPts val="1600"/>
                        </a:lnSpc>
                        <a:spcAft>
                          <a:spcPts val="0"/>
                        </a:spcAft>
                      </a:pPr>
                      <a:r>
                        <a:rPr lang="en-GB" sz="1300">
                          <a:effectLst/>
                        </a:rPr>
                        <a:t>a. Dependent Variable: sales</a:t>
                      </a:r>
                      <a:endParaRPr lang="en-GB" sz="1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40027367"/>
                  </a:ext>
                </a:extLst>
              </a:tr>
            </a:tbl>
          </a:graphicData>
        </a:graphic>
      </p:graphicFrame>
    </p:spTree>
    <p:extLst>
      <p:ext uri="{BB962C8B-B14F-4D97-AF65-F5344CB8AC3E}">
        <p14:creationId xmlns:p14="http://schemas.microsoft.com/office/powerpoint/2010/main" val="1732437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a:t>Compare Coefficients</a:t>
            </a:r>
          </a:p>
        </p:txBody>
      </p:sp>
      <p:graphicFrame>
        <p:nvGraphicFramePr>
          <p:cNvPr id="3" name="Content Placeholder 2"/>
          <p:cNvGraphicFramePr>
            <a:graphicFrameLocks noGrp="1"/>
          </p:cNvGraphicFramePr>
          <p:nvPr>
            <p:ph sz="half" idx="1"/>
          </p:nvPr>
        </p:nvGraphicFramePr>
        <p:xfrm>
          <a:off x="2152650" y="1988841"/>
          <a:ext cx="7327728" cy="2806823"/>
        </p:xfrm>
        <a:graphic>
          <a:graphicData uri="http://schemas.openxmlformats.org/drawingml/2006/table">
            <a:tbl>
              <a:tblPr>
                <a:tableStyleId>{3C2FFA5D-87B4-456A-9821-1D502468CF0F}</a:tableStyleId>
              </a:tblPr>
              <a:tblGrid>
                <a:gridCol w="1831932">
                  <a:extLst>
                    <a:ext uri="{9D8B030D-6E8A-4147-A177-3AD203B41FA5}">
                      <a16:colId xmlns:a16="http://schemas.microsoft.com/office/drawing/2014/main" val="20000"/>
                    </a:ext>
                  </a:extLst>
                </a:gridCol>
                <a:gridCol w="1831932">
                  <a:extLst>
                    <a:ext uri="{9D8B030D-6E8A-4147-A177-3AD203B41FA5}">
                      <a16:colId xmlns:a16="http://schemas.microsoft.com/office/drawing/2014/main" val="20001"/>
                    </a:ext>
                  </a:extLst>
                </a:gridCol>
                <a:gridCol w="1831932">
                  <a:extLst>
                    <a:ext uri="{9D8B030D-6E8A-4147-A177-3AD203B41FA5}">
                      <a16:colId xmlns:a16="http://schemas.microsoft.com/office/drawing/2014/main" val="20002"/>
                    </a:ext>
                  </a:extLst>
                </a:gridCol>
                <a:gridCol w="1831932">
                  <a:extLst>
                    <a:ext uri="{9D8B030D-6E8A-4147-A177-3AD203B41FA5}">
                      <a16:colId xmlns:a16="http://schemas.microsoft.com/office/drawing/2014/main" val="20003"/>
                    </a:ext>
                  </a:extLst>
                </a:gridCol>
              </a:tblGrid>
              <a:tr h="429279">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2000" u="none" strike="noStrike" cap="none" normalizeH="0" baseline="0" dirty="0">
                          <a:ln>
                            <a:noFill/>
                          </a:ln>
                          <a:effectLst/>
                          <a:latin typeface="+mn-lt"/>
                        </a:rPr>
                        <a:t>Coefficients</a:t>
                      </a:r>
                      <a:endParaRPr kumimoji="0" lang="en-US" altLang="en-US" sz="2000" b="1" i="0" u="none" strike="noStrike" cap="none" normalizeH="0" baseline="0" dirty="0">
                        <a:ln>
                          <a:noFill/>
                        </a:ln>
                        <a:solidFill>
                          <a:schemeClr val="tx1"/>
                        </a:solidFill>
                        <a:effectLst/>
                        <a:latin typeface="+mn-lt"/>
                      </a:endParaRPr>
                    </a:p>
                  </a:txBody>
                  <a:tcPr marL="51617" marR="51617" anchor="b"/>
                </a:tc>
                <a:tc gridSpan="3">
                  <a:txBody>
                    <a:bodyPr/>
                    <a:lstStyle/>
                    <a:p>
                      <a:pPr algn="ctr"/>
                      <a:r>
                        <a:rPr lang="en-GB" sz="2000" dirty="0">
                          <a:latin typeface="+mn-lt"/>
                        </a:rPr>
                        <a:t>Newest Variable</a:t>
                      </a:r>
                      <a:endParaRPr lang="en-GB" sz="2000" b="1" dirty="0">
                        <a:latin typeface="+mn-lt"/>
                      </a:endParaRPr>
                    </a:p>
                  </a:txBody>
                  <a:tcPr marL="51617" marR="51617" anchor="ct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759493">
                <a:tc vMerge="1">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ndParaRPr>
                    </a:p>
                  </a:txBody>
                  <a:tcPr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2000" b="1" i="0" u="none" strike="noStrike" cap="none" normalizeH="0" baseline="0" dirty="0">
                          <a:ln>
                            <a:noFill/>
                          </a:ln>
                          <a:solidFill>
                            <a:schemeClr val="tx1"/>
                          </a:solidFill>
                          <a:effectLst/>
                          <a:latin typeface="+mn-lt"/>
                        </a:rPr>
                        <a:t>TV</a:t>
                      </a: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2000" b="1" i="0" u="none" strike="noStrike" cap="none" normalizeH="0" baseline="0" dirty="0">
                          <a:ln>
                            <a:noFill/>
                          </a:ln>
                          <a:solidFill>
                            <a:schemeClr val="tx1"/>
                          </a:solidFill>
                          <a:effectLst/>
                          <a:latin typeface="+mn-lt"/>
                        </a:rPr>
                        <a:t>Radio</a:t>
                      </a: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2000" u="none" strike="noStrike" cap="none" normalizeH="0" baseline="0" dirty="0">
                          <a:ln>
                            <a:noFill/>
                          </a:ln>
                          <a:effectLst/>
                          <a:latin typeface="+mn-lt"/>
                        </a:rPr>
                        <a:t>Newspaper</a:t>
                      </a:r>
                      <a:endParaRPr kumimoji="0" lang="en-US" altLang="en-US" sz="2000" b="1" i="0" u="none" strike="noStrike" cap="none" normalizeH="0" baseline="0" dirty="0">
                        <a:ln>
                          <a:noFill/>
                        </a:ln>
                        <a:solidFill>
                          <a:schemeClr val="tx1"/>
                        </a:solidFill>
                        <a:effectLst/>
                        <a:latin typeface="+mn-lt"/>
                      </a:endParaRPr>
                    </a:p>
                  </a:txBody>
                  <a:tcPr marL="51617" marR="51617" anchor="ctr" horzOverflow="overflow"/>
                </a:tc>
                <a:extLst>
                  <a:ext uri="{0D108BD9-81ED-4DB2-BD59-A6C34878D82A}">
                    <a16:rowId xmlns:a16="http://schemas.microsoft.com/office/drawing/2014/main" val="10001"/>
                  </a:ext>
                </a:extLst>
              </a:tr>
              <a:tr h="759493">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2000" u="none" strike="noStrike" cap="none" normalizeH="0" baseline="0" dirty="0">
                          <a:ln>
                            <a:noFill/>
                          </a:ln>
                          <a:effectLst/>
                          <a:latin typeface="+mn-lt"/>
                        </a:rPr>
                        <a:t>TV</a:t>
                      </a:r>
                      <a:endParaRPr kumimoji="0" lang="en-US" altLang="en-US" sz="2000" b="0" i="0" u="none" strike="noStrike" cap="none" normalizeH="0" baseline="0" dirty="0">
                        <a:ln>
                          <a:noFill/>
                        </a:ln>
                        <a:solidFill>
                          <a:schemeClr val="tx1"/>
                        </a:solidFill>
                        <a:effectLst/>
                        <a:latin typeface="+mn-lt"/>
                      </a:endParaRP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extLst>
                  <a:ext uri="{0D108BD9-81ED-4DB2-BD59-A6C34878D82A}">
                    <a16:rowId xmlns:a16="http://schemas.microsoft.com/office/drawing/2014/main" val="10002"/>
                  </a:ext>
                </a:extLst>
              </a:tr>
              <a:tr h="429279">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2000" u="none" strike="noStrike" cap="none" normalizeH="0" baseline="0" dirty="0">
                          <a:ln>
                            <a:noFill/>
                          </a:ln>
                          <a:effectLst/>
                          <a:latin typeface="+mn-lt"/>
                        </a:rPr>
                        <a:t>Radio</a:t>
                      </a:r>
                      <a:endParaRPr kumimoji="0" lang="en-US" altLang="en-US" sz="2000" b="0" i="0" u="none" strike="noStrike" cap="none" normalizeH="0" baseline="0" dirty="0">
                        <a:ln>
                          <a:noFill/>
                        </a:ln>
                        <a:solidFill>
                          <a:schemeClr val="tx1"/>
                        </a:solidFill>
                        <a:effectLst/>
                        <a:latin typeface="+mn-lt"/>
                      </a:endParaRP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tc>
                  <a:txBody>
                    <a:bodyPr/>
                    <a:lstStyle>
                      <a:lvl1pPr>
                        <a:spcBef>
                          <a:spcPct val="20000"/>
                        </a:spcBef>
                        <a:buClr>
                          <a:schemeClr val="accent1"/>
                        </a:buClr>
                        <a:buSzPct val="70000"/>
                        <a:buFont typeface="Wingdings" pitchFamily="2" charset="2"/>
                        <a:defRPr sz="2000">
                          <a:solidFill>
                            <a:schemeClr val="tx1"/>
                          </a:solidFill>
                          <a:latin typeface="Arial" charset="0"/>
                        </a:defRPr>
                      </a:lvl1pPr>
                      <a:lvl2pPr marL="569913" indent="-120650">
                        <a:spcBef>
                          <a:spcPct val="20000"/>
                        </a:spcBef>
                        <a:buClr>
                          <a:schemeClr val="hlink"/>
                        </a:buClr>
                        <a:buSzPct val="65000"/>
                        <a:buFont typeface="Wingdings" pitchFamily="2" charset="2"/>
                        <a:defRPr>
                          <a:solidFill>
                            <a:schemeClr val="tx1"/>
                          </a:solidFill>
                          <a:latin typeface="Arial" charset="0"/>
                        </a:defRPr>
                      </a:lvl2pPr>
                      <a:lvl3pPr marL="1052513" indent="-161925">
                        <a:spcBef>
                          <a:spcPct val="20000"/>
                        </a:spcBef>
                        <a:buClr>
                          <a:schemeClr val="accent1"/>
                        </a:buClr>
                        <a:buSzPct val="70000"/>
                        <a:buFont typeface="Wingdings" pitchFamily="2" charset="2"/>
                        <a:defRPr sz="1600">
                          <a:solidFill>
                            <a:schemeClr val="tx1"/>
                          </a:solidFill>
                          <a:latin typeface="Arial" charset="0"/>
                        </a:defRPr>
                      </a:lvl3pPr>
                      <a:lvl4pPr marL="1519238" indent="-223838">
                        <a:spcBef>
                          <a:spcPct val="20000"/>
                        </a:spcBef>
                        <a:buClr>
                          <a:schemeClr val="hlink"/>
                        </a:buClr>
                        <a:buSzPct val="75000"/>
                        <a:buFont typeface="Wingdings" pitchFamily="2" charset="2"/>
                        <a:defRPr sz="1400">
                          <a:solidFill>
                            <a:schemeClr val="tx1"/>
                          </a:solidFill>
                          <a:latin typeface="Arial" charset="0"/>
                        </a:defRPr>
                      </a:lvl4pPr>
                      <a:lvl5pPr marL="1912938" indent="-230188">
                        <a:spcBef>
                          <a:spcPct val="20000"/>
                        </a:spcBef>
                        <a:buClr>
                          <a:schemeClr val="accent1"/>
                        </a:buClr>
                        <a:buSzPct val="70000"/>
                        <a:buFont typeface="Wingdings" pitchFamily="2" charset="2"/>
                        <a:defRPr sz="1400">
                          <a:solidFill>
                            <a:schemeClr val="tx1"/>
                          </a:solidFill>
                          <a:latin typeface="Arial" charset="0"/>
                        </a:defRPr>
                      </a:lvl5pPr>
                      <a:lvl6pPr marL="23701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6pPr>
                      <a:lvl7pPr marL="28273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7pPr>
                      <a:lvl8pPr marL="32845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8pPr>
                      <a:lvl9pPr marL="3741738" indent="-230188" fontAlgn="base">
                        <a:spcBef>
                          <a:spcPct val="20000"/>
                        </a:spcBef>
                        <a:spcAft>
                          <a:spcPct val="0"/>
                        </a:spcAft>
                        <a:buClr>
                          <a:schemeClr val="accent1"/>
                        </a:buClr>
                        <a:buSzPct val="70000"/>
                        <a:buFont typeface="Wingdings" pitchFamily="2" charset="2"/>
                        <a:defRPr sz="14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extLst>
                  <a:ext uri="{0D108BD9-81ED-4DB2-BD59-A6C34878D82A}">
                    <a16:rowId xmlns:a16="http://schemas.microsoft.com/office/drawing/2014/main" val="10003"/>
                  </a:ext>
                </a:extLst>
              </a:tr>
              <a:tr h="42927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altLang="en-US" sz="2000" b="0" i="0" u="none" strike="noStrike" cap="none" normalizeH="0" baseline="0" dirty="0">
                          <a:ln>
                            <a:noFill/>
                          </a:ln>
                          <a:solidFill>
                            <a:schemeClr val="tx1"/>
                          </a:solidFill>
                          <a:effectLst/>
                          <a:latin typeface="+mn-lt"/>
                        </a:rPr>
                        <a:t>Newspaper</a:t>
                      </a:r>
                    </a:p>
                  </a:txBody>
                  <a:tcPr marL="51617" marR="5161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altLang="en-US" sz="2000" b="0" i="0" u="none" strike="noStrike" cap="none" normalizeH="0" baseline="0" dirty="0">
                        <a:ln>
                          <a:noFill/>
                        </a:ln>
                        <a:solidFill>
                          <a:srgbClr val="FF0000"/>
                        </a:solidFill>
                        <a:effectLst/>
                        <a:latin typeface="+mn-lt"/>
                      </a:endParaRPr>
                    </a:p>
                  </a:txBody>
                  <a:tcPr marL="51617" marR="51617" anchor="ctr" horzOverflow="overflow"/>
                </a:tc>
                <a:extLst>
                  <a:ext uri="{0D108BD9-81ED-4DB2-BD59-A6C34878D82A}">
                    <a16:rowId xmlns:a16="http://schemas.microsoft.com/office/drawing/2014/main" val="10004"/>
                  </a:ext>
                </a:extLst>
              </a:tr>
            </a:tbl>
          </a:graphicData>
        </a:graphic>
      </p:graphicFrame>
      <p:sp>
        <p:nvSpPr>
          <p:cNvPr id="452663" name="Rectangle 55"/>
          <p:cNvSpPr>
            <a:spLocks noGrp="1" noChangeArrowheads="1"/>
          </p:cNvSpPr>
          <p:nvPr>
            <p:ph sz="half" idx="2"/>
          </p:nvPr>
        </p:nvSpPr>
        <p:spPr>
          <a:xfrm>
            <a:off x="2135561" y="4869161"/>
            <a:ext cx="7920879" cy="1783979"/>
          </a:xfrm>
        </p:spPr>
        <p:txBody>
          <a:bodyPr/>
          <a:lstStyle/>
          <a:p>
            <a:r>
              <a:rPr lang="en-US" altLang="en-US" dirty="0"/>
              <a:t>New coefficients would change predictions</a:t>
            </a:r>
          </a:p>
          <a:p>
            <a:r>
              <a:rPr lang="en-US" altLang="en-US" dirty="0"/>
              <a:t>Very important to include correct variables</a:t>
            </a:r>
          </a:p>
          <a:p>
            <a:pPr lvl="1"/>
            <a:r>
              <a:rPr lang="en-US" altLang="en-US" dirty="0"/>
              <a:t>Why Extra Proviso is present</a:t>
            </a:r>
          </a:p>
        </p:txBody>
      </p:sp>
    </p:spTree>
    <p:extLst>
      <p:ext uri="{BB962C8B-B14F-4D97-AF65-F5344CB8AC3E}">
        <p14:creationId xmlns:p14="http://schemas.microsoft.com/office/powerpoint/2010/main" val="1027941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9" name="Rectangle 59"/>
          <p:cNvSpPr>
            <a:spLocks noGrp="1" noChangeArrowheads="1"/>
          </p:cNvSpPr>
          <p:nvPr>
            <p:ph type="title"/>
          </p:nvPr>
        </p:nvSpPr>
        <p:spPr/>
        <p:txBody>
          <a:bodyPr/>
          <a:lstStyle/>
          <a:p>
            <a:r>
              <a:rPr lang="en-US" altLang="en-US"/>
              <a:t>Caution: Interpreting Parameters</a:t>
            </a:r>
            <a:endParaRPr lang="en-US" altLang="en-US" dirty="0"/>
          </a:p>
        </p:txBody>
      </p:sp>
      <p:sp>
        <p:nvSpPr>
          <p:cNvPr id="163900" name="Rectangle 60"/>
          <p:cNvSpPr>
            <a:spLocks noGrp="1" noChangeArrowheads="1"/>
          </p:cNvSpPr>
          <p:nvPr>
            <p:ph sz="half" idx="1"/>
          </p:nvPr>
        </p:nvSpPr>
        <p:spPr/>
        <p:txBody>
          <a:bodyPr anchor="t"/>
          <a:lstStyle/>
          <a:p>
            <a:r>
              <a:rPr lang="en-US" altLang="en-US" dirty="0"/>
              <a:t>Intercept: b</a:t>
            </a:r>
            <a:r>
              <a:rPr lang="en-US" altLang="en-US" baseline="-25000" dirty="0"/>
              <a:t>0</a:t>
            </a:r>
          </a:p>
          <a:p>
            <a:pPr lvl="1"/>
            <a:r>
              <a:rPr lang="en-US" altLang="en-US" dirty="0"/>
              <a:t>In words?</a:t>
            </a:r>
          </a:p>
          <a:p>
            <a:pPr lvl="1"/>
            <a:r>
              <a:rPr lang="en-US" altLang="en-US" dirty="0"/>
              <a:t>Does this make sense?</a:t>
            </a:r>
          </a:p>
          <a:p>
            <a:pPr lvl="1"/>
            <a:r>
              <a:rPr lang="en-US" altLang="en-US" dirty="0"/>
              <a:t>Maybe – but we don’t know</a:t>
            </a:r>
          </a:p>
        </p:txBody>
      </p:sp>
      <p:pic>
        <p:nvPicPr>
          <p:cNvPr id="276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1907389"/>
            <a:ext cx="3702050" cy="3900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Oval 7"/>
          <p:cNvSpPr/>
          <p:nvPr/>
        </p:nvSpPr>
        <p:spPr>
          <a:xfrm>
            <a:off x="7332780" y="3660805"/>
            <a:ext cx="1728192" cy="544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7320136" y="2956678"/>
            <a:ext cx="1800200" cy="584775"/>
          </a:xfrm>
          <a:prstGeom prst="rect">
            <a:avLst/>
          </a:prstGeom>
          <a:noFill/>
        </p:spPr>
        <p:txBody>
          <a:bodyPr wrap="square" rtlCol="0">
            <a:spAutoFit/>
          </a:bodyPr>
          <a:lstStyle/>
          <a:p>
            <a:pPr algn="ctr"/>
            <a:r>
              <a:rPr lang="en-GB" sz="1600" dirty="0">
                <a:solidFill>
                  <a:sysClr val="windowText" lastClr="000000"/>
                </a:solidFill>
              </a:rPr>
              <a:t>This is the line we </a:t>
            </a:r>
            <a:r>
              <a:rPr lang="en-GB" sz="1600" dirty="0"/>
              <a:t>estimated</a:t>
            </a:r>
          </a:p>
        </p:txBody>
      </p:sp>
    </p:spTree>
    <p:extLst>
      <p:ext uri="{BB962C8B-B14F-4D97-AF65-F5344CB8AC3E}">
        <p14:creationId xmlns:p14="http://schemas.microsoft.com/office/powerpoint/2010/main" val="149138726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9" name="Rectangle 59"/>
          <p:cNvSpPr>
            <a:spLocks noGrp="1" noChangeArrowheads="1"/>
          </p:cNvSpPr>
          <p:nvPr>
            <p:ph type="title"/>
          </p:nvPr>
        </p:nvSpPr>
        <p:spPr/>
        <p:txBody>
          <a:bodyPr/>
          <a:lstStyle/>
          <a:p>
            <a:r>
              <a:rPr lang="en-US" altLang="en-US"/>
              <a:t>Caution: Interpreting Parameters</a:t>
            </a:r>
            <a:endParaRPr lang="en-US" altLang="en-US" dirty="0"/>
          </a:p>
        </p:txBody>
      </p:sp>
      <p:sp>
        <p:nvSpPr>
          <p:cNvPr id="163900" name="Rectangle 60"/>
          <p:cNvSpPr>
            <a:spLocks noGrp="1" noChangeArrowheads="1"/>
          </p:cNvSpPr>
          <p:nvPr>
            <p:ph sz="half" idx="1"/>
          </p:nvPr>
        </p:nvSpPr>
        <p:spPr>
          <a:xfrm>
            <a:off x="2346960" y="1907388"/>
            <a:ext cx="3703320" cy="4023360"/>
          </a:xfrm>
        </p:spPr>
        <p:txBody>
          <a:bodyPr anchor="t">
            <a:normAutofit/>
          </a:bodyPr>
          <a:lstStyle/>
          <a:p>
            <a:r>
              <a:rPr lang="en-US" altLang="en-US" sz="2400" dirty="0"/>
              <a:t>Intercept: b</a:t>
            </a:r>
            <a:r>
              <a:rPr lang="en-US" altLang="en-US" sz="2400" baseline="-25000" dirty="0"/>
              <a:t>0</a:t>
            </a:r>
          </a:p>
          <a:p>
            <a:pPr lvl="1"/>
            <a:r>
              <a:rPr lang="en-US" altLang="en-US" sz="2000" dirty="0"/>
              <a:t>In words?</a:t>
            </a:r>
          </a:p>
          <a:p>
            <a:pPr lvl="1"/>
            <a:r>
              <a:rPr lang="en-US" altLang="en-US" sz="2000" dirty="0"/>
              <a:t>Does this make sense?</a:t>
            </a:r>
          </a:p>
          <a:p>
            <a:pPr lvl="1"/>
            <a:r>
              <a:rPr lang="en-US" altLang="en-US" sz="2000" dirty="0"/>
              <a:t>No – X</a:t>
            </a:r>
            <a:r>
              <a:rPr lang="en-US" altLang="en-US" sz="2000" baseline="-25000" dirty="0"/>
              <a:t>1</a:t>
            </a:r>
            <a:r>
              <a:rPr lang="en-US" altLang="en-US" sz="2000" dirty="0"/>
              <a:t> can not = 0</a:t>
            </a:r>
          </a:p>
          <a:p>
            <a:r>
              <a:rPr lang="en-US" altLang="en-US" sz="2400" dirty="0"/>
              <a:t>Slopes: b</a:t>
            </a:r>
            <a:r>
              <a:rPr lang="en-US" altLang="en-US" sz="2400" baseline="-25000" dirty="0"/>
              <a:t>1</a:t>
            </a:r>
          </a:p>
          <a:p>
            <a:pPr lvl="1"/>
            <a:r>
              <a:rPr lang="en-US" altLang="en-US" sz="2000" dirty="0"/>
              <a:t>Interpretation, in words?</a:t>
            </a:r>
          </a:p>
          <a:p>
            <a:pPr lvl="1"/>
            <a:r>
              <a:rPr lang="en-US" altLang="en-US" sz="2000" dirty="0"/>
              <a:t>If significant:</a:t>
            </a:r>
          </a:p>
          <a:p>
            <a:pPr lvl="2"/>
            <a:r>
              <a:rPr lang="en-US" altLang="en-US" sz="1600" dirty="0"/>
              <a:t>Does not mean a </a:t>
            </a:r>
            <a:r>
              <a:rPr lang="en-US" altLang="en-US" sz="1600" i="1" u="sng" dirty="0"/>
              <a:t>causal</a:t>
            </a:r>
            <a:r>
              <a:rPr lang="en-US" altLang="en-US" sz="1600" dirty="0"/>
              <a:t> relationship exists</a:t>
            </a:r>
          </a:p>
          <a:p>
            <a:pPr lvl="2"/>
            <a:r>
              <a:rPr lang="en-US" altLang="en-US" sz="1600" dirty="0"/>
              <a:t>Does not mean entire relationship is linear</a:t>
            </a:r>
          </a:p>
        </p:txBody>
      </p:sp>
      <p:pic>
        <p:nvPicPr>
          <p:cNvPr id="276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1907389"/>
            <a:ext cx="3702050" cy="3900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7272798" y="2735507"/>
            <a:ext cx="1966884" cy="830997"/>
          </a:xfrm>
          <a:prstGeom prst="rect">
            <a:avLst/>
          </a:prstGeom>
          <a:noFill/>
        </p:spPr>
        <p:txBody>
          <a:bodyPr wrap="none" rtlCol="0">
            <a:spAutoFit/>
          </a:bodyPr>
          <a:lstStyle/>
          <a:p>
            <a:pPr algn="ctr"/>
            <a:r>
              <a:rPr lang="en-GB" sz="1600" dirty="0">
                <a:solidFill>
                  <a:schemeClr val="bg1"/>
                </a:solidFill>
              </a:rPr>
              <a:t>The equation applies </a:t>
            </a:r>
          </a:p>
          <a:p>
            <a:pPr algn="ctr"/>
            <a:r>
              <a:rPr lang="en-GB" sz="1600" dirty="0">
                <a:solidFill>
                  <a:schemeClr val="bg1"/>
                </a:solidFill>
              </a:rPr>
              <a:t>ONLY to this part </a:t>
            </a:r>
          </a:p>
          <a:p>
            <a:pPr algn="ctr"/>
            <a:r>
              <a:rPr lang="en-GB" sz="1600" dirty="0">
                <a:solidFill>
                  <a:schemeClr val="bg1"/>
                </a:solidFill>
              </a:rPr>
              <a:t>of the curve.</a:t>
            </a:r>
          </a:p>
        </p:txBody>
      </p:sp>
      <p:sp>
        <p:nvSpPr>
          <p:cNvPr id="8" name="Oval 7"/>
          <p:cNvSpPr/>
          <p:nvPr/>
        </p:nvSpPr>
        <p:spPr>
          <a:xfrm>
            <a:off x="7392144" y="3736531"/>
            <a:ext cx="1728192" cy="544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87416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en-US" dirty="0"/>
              <a:t>Predictions</a:t>
            </a:r>
          </a:p>
        </p:txBody>
      </p:sp>
      <p:sp>
        <p:nvSpPr>
          <p:cNvPr id="286723" name="Rectangle 3"/>
          <p:cNvSpPr>
            <a:spLocks noGrp="1" noChangeArrowheads="1"/>
          </p:cNvSpPr>
          <p:nvPr>
            <p:ph idx="1"/>
          </p:nvPr>
        </p:nvSpPr>
        <p:spPr>
          <a:xfrm>
            <a:off x="2135560" y="1916833"/>
            <a:ext cx="7848872" cy="4536503"/>
          </a:xfrm>
        </p:spPr>
        <p:txBody>
          <a:bodyPr>
            <a:normAutofit lnSpcReduction="10000"/>
          </a:bodyPr>
          <a:lstStyle/>
          <a:p>
            <a:r>
              <a:rPr lang="en-US" altLang="en-US" sz="2600" dirty="0"/>
              <a:t>Ŷ=  2.939+ 0.046(X</a:t>
            </a:r>
            <a:r>
              <a:rPr lang="en-US" altLang="en-US" sz="2600" baseline="-25000" dirty="0"/>
              <a:t>1</a:t>
            </a:r>
            <a:r>
              <a:rPr lang="en-US" altLang="en-US" sz="2600" dirty="0"/>
              <a:t>) +0.189 (X</a:t>
            </a:r>
            <a:r>
              <a:rPr lang="en-US" altLang="en-US" sz="2600" baseline="-25000" dirty="0"/>
              <a:t>2</a:t>
            </a:r>
            <a:r>
              <a:rPr lang="en-US" altLang="en-US" sz="2600" dirty="0"/>
              <a:t>) -0.001 (X</a:t>
            </a:r>
            <a:r>
              <a:rPr lang="en-US" altLang="en-US" sz="2600" baseline="-25000" dirty="0"/>
              <a:t>3</a:t>
            </a:r>
            <a:r>
              <a:rPr lang="en-US" altLang="en-US" sz="2600" dirty="0"/>
              <a:t>)</a:t>
            </a:r>
          </a:p>
          <a:p>
            <a:pPr lvl="1"/>
            <a:r>
              <a:rPr lang="en-US" altLang="en-US" dirty="0"/>
              <a:t>Ŷ  = Predicted sales</a:t>
            </a:r>
          </a:p>
          <a:p>
            <a:pPr lvl="1"/>
            <a:r>
              <a:rPr lang="en-US" altLang="en-US" dirty="0"/>
              <a:t>X</a:t>
            </a:r>
            <a:r>
              <a:rPr lang="en-US" altLang="en-US" baseline="-25000" dirty="0"/>
              <a:t>1</a:t>
            </a:r>
            <a:r>
              <a:rPr lang="en-US" altLang="en-US" dirty="0"/>
              <a:t> = TV Advertising</a:t>
            </a:r>
          </a:p>
          <a:p>
            <a:pPr lvl="1"/>
            <a:r>
              <a:rPr lang="en-US" altLang="en-US" dirty="0"/>
              <a:t>X</a:t>
            </a:r>
            <a:r>
              <a:rPr lang="en-US" altLang="en-US" baseline="-25000" dirty="0"/>
              <a:t>2</a:t>
            </a:r>
            <a:r>
              <a:rPr lang="en-US" altLang="en-US" dirty="0"/>
              <a:t> =Radio Advertising</a:t>
            </a:r>
          </a:p>
          <a:p>
            <a:pPr lvl="1"/>
            <a:r>
              <a:rPr lang="en-US" altLang="en-US" dirty="0"/>
              <a:t>X</a:t>
            </a:r>
            <a:r>
              <a:rPr lang="en-US" altLang="en-US" baseline="-25000" dirty="0"/>
              <a:t>3</a:t>
            </a:r>
            <a:r>
              <a:rPr lang="en-US" altLang="en-US" dirty="0"/>
              <a:t> = Newspaper Advertising</a:t>
            </a:r>
          </a:p>
          <a:p>
            <a:r>
              <a:rPr lang="en-US" altLang="en-US" dirty="0"/>
              <a:t>Substitute given values of x</a:t>
            </a:r>
            <a:r>
              <a:rPr lang="en-US" altLang="en-US" baseline="-25000" dirty="0"/>
              <a:t>i</a:t>
            </a:r>
            <a:r>
              <a:rPr lang="en-US" altLang="en-US" dirty="0"/>
              <a:t> into the equation</a:t>
            </a:r>
          </a:p>
          <a:p>
            <a:endParaRPr lang="en-US" altLang="en-US" dirty="0"/>
          </a:p>
          <a:p>
            <a:r>
              <a:rPr lang="en-US" altLang="en-US" dirty="0"/>
              <a:t>Forecast from values from range of sample data</a:t>
            </a:r>
          </a:p>
          <a:p>
            <a:pPr lvl="1"/>
            <a:endParaRPr lang="en-US" altLang="en-US" dirty="0"/>
          </a:p>
          <a:p>
            <a:r>
              <a:rPr lang="en-US" altLang="en-US" dirty="0"/>
              <a:t>Focus on interpreting coefficients</a:t>
            </a:r>
          </a:p>
          <a:p>
            <a:pPr lvl="1"/>
            <a:r>
              <a:rPr lang="en-US" altLang="en-US" dirty="0"/>
              <a:t>Intercept not always sensible</a:t>
            </a:r>
          </a:p>
        </p:txBody>
      </p:sp>
    </p:spTree>
    <p:extLst>
      <p:ext uri="{BB962C8B-B14F-4D97-AF65-F5344CB8AC3E}">
        <p14:creationId xmlns:p14="http://schemas.microsoft.com/office/powerpoint/2010/main" val="26578177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96115"/>
            <a:ext cx="7886700" cy="1325563"/>
          </a:xfrm>
        </p:spPr>
        <p:txBody>
          <a:bodyPr/>
          <a:lstStyle/>
          <a:p>
            <a:r>
              <a:rPr lang="en-GB" dirty="0"/>
              <a:t>In-Class/Extra  Problem</a:t>
            </a:r>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3883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Part 1: 1</a:t>
            </a:r>
            <a:r>
              <a:rPr lang="en-GB" baseline="30000" dirty="0"/>
              <a:t>st</a:t>
            </a:r>
            <a:r>
              <a:rPr lang="en-GB" dirty="0"/>
              <a:t> Regression </a:t>
            </a:r>
          </a:p>
        </p:txBody>
      </p:sp>
      <p:sp>
        <p:nvSpPr>
          <p:cNvPr id="2" name="Content Placeholder 1"/>
          <p:cNvSpPr>
            <a:spLocks noGrp="1"/>
          </p:cNvSpPr>
          <p:nvPr>
            <p:ph idx="1"/>
          </p:nvPr>
        </p:nvSpPr>
        <p:spPr/>
        <p:txBody>
          <a:bodyPr/>
          <a:lstStyle/>
          <a:p>
            <a:endParaRPr lang="en-GB" dirty="0"/>
          </a:p>
        </p:txBody>
      </p:sp>
    </p:spTree>
    <p:extLst>
      <p:ext uri="{BB962C8B-B14F-4D97-AF65-F5344CB8AC3E}">
        <p14:creationId xmlns:p14="http://schemas.microsoft.com/office/powerpoint/2010/main" val="6917404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Part 2: 2</a:t>
            </a:r>
            <a:r>
              <a:rPr lang="en-GB" baseline="30000" dirty="0"/>
              <a:t>nd</a:t>
            </a:r>
            <a:r>
              <a:rPr lang="en-GB" dirty="0"/>
              <a:t> Regression</a:t>
            </a:r>
          </a:p>
        </p:txBody>
      </p:sp>
      <p:sp>
        <p:nvSpPr>
          <p:cNvPr id="2" name="Content Placeholder 1"/>
          <p:cNvSpPr>
            <a:spLocks noGrp="1"/>
          </p:cNvSpPr>
          <p:nvPr>
            <p:ph idx="1"/>
          </p:nvPr>
        </p:nvSpPr>
        <p:spPr>
          <a:xfrm>
            <a:off x="2152650" y="1794295"/>
            <a:ext cx="7886700" cy="4382669"/>
          </a:xfrm>
        </p:spPr>
        <p:txBody>
          <a:bodyPr/>
          <a:lstStyle/>
          <a:p>
            <a:endParaRPr lang="en-GB" dirty="0"/>
          </a:p>
        </p:txBody>
      </p:sp>
    </p:spTree>
    <p:extLst>
      <p:ext uri="{BB962C8B-B14F-4D97-AF65-F5344CB8AC3E}">
        <p14:creationId xmlns:p14="http://schemas.microsoft.com/office/powerpoint/2010/main" val="2212198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Next Week</a:t>
            </a:r>
            <a:endParaRPr lang="en-GB" dirty="0"/>
          </a:p>
        </p:txBody>
      </p:sp>
      <p:graphicFrame>
        <p:nvGraphicFramePr>
          <p:cNvPr id="7" name="Content Placeholder 6"/>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4669763" y="1515572"/>
              <a:ext cx="1655640" cy="373680"/>
            </p14:xfrm>
          </p:contentPart>
        </mc:Choice>
        <mc:Fallback xmlns="">
          <p:pic>
            <p:nvPicPr>
              <p:cNvPr id="8" name="Ink 7"/>
              <p:cNvPicPr/>
              <p:nvPr/>
            </p:nvPicPr>
            <p:blipFill>
              <a:blip r:embed="rId9"/>
              <a:stretch>
                <a:fillRect/>
              </a:stretch>
            </p:blipFill>
            <p:spPr>
              <a:xfrm>
                <a:off x="4654643" y="1500452"/>
                <a:ext cx="1685160" cy="403200"/>
              </a:xfrm>
              <a:prstGeom prst="rect">
                <a:avLst/>
              </a:prstGeom>
            </p:spPr>
          </p:pic>
        </mc:Fallback>
      </mc:AlternateContent>
    </p:spTree>
    <p:extLst>
      <p:ext uri="{BB962C8B-B14F-4D97-AF65-F5344CB8AC3E}">
        <p14:creationId xmlns:p14="http://schemas.microsoft.com/office/powerpoint/2010/main" val="57090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74DD-5ACD-4D41-9C64-FFB037B476C2}"/>
              </a:ext>
            </a:extLst>
          </p:cNvPr>
          <p:cNvSpPr>
            <a:spLocks noGrp="1"/>
          </p:cNvSpPr>
          <p:nvPr>
            <p:ph type="title"/>
          </p:nvPr>
        </p:nvSpPr>
        <p:spPr>
          <a:xfrm>
            <a:off x="838200" y="365125"/>
            <a:ext cx="10477500" cy="1885706"/>
          </a:xfrm>
        </p:spPr>
        <p:txBody>
          <a:bodyPr>
            <a:normAutofit fontScale="90000"/>
          </a:bodyPr>
          <a:lstStyle/>
          <a:p>
            <a:r>
              <a:rPr lang="en-GB" sz="2400" dirty="0"/>
              <a:t>These diagrams refer to the data in the text book  -chapter 2. Squared bias = Blue ; Variance = Orange; Var error= dashed line; MSE = Red curve</a:t>
            </a:r>
            <a:br>
              <a:rPr lang="en-GB" sz="2400" dirty="0"/>
            </a:br>
            <a:r>
              <a:rPr lang="en-GB" sz="2400" dirty="0"/>
              <a:t>Note the vertical dotted line refers to the flexibility level corresponding to the smallest MSE</a:t>
            </a:r>
            <a:r>
              <a:rPr lang="en-GB" sz="2800" dirty="0"/>
              <a:t>.</a:t>
            </a:r>
            <a:br>
              <a:rPr lang="en-GB" sz="2800" dirty="0"/>
            </a:br>
            <a:r>
              <a:rPr lang="en-GB" sz="2800" dirty="0"/>
              <a:t>NOTE In Reality its not possible to explicitly compute test MSE, Bias, or Variance for any statistical method. </a:t>
            </a:r>
          </a:p>
        </p:txBody>
      </p:sp>
      <p:pic>
        <p:nvPicPr>
          <p:cNvPr id="4" name="Content Placeholder 3">
            <a:extLst>
              <a:ext uri="{FF2B5EF4-FFF2-40B4-BE49-F238E27FC236}">
                <a16:creationId xmlns:a16="http://schemas.microsoft.com/office/drawing/2014/main" id="{A5E9BEC8-07D3-4E98-B57D-C989F51FF993}"/>
              </a:ext>
            </a:extLst>
          </p:cNvPr>
          <p:cNvPicPr>
            <a:picLocks noGrp="1" noChangeAspect="1"/>
          </p:cNvPicPr>
          <p:nvPr>
            <p:ph idx="1"/>
          </p:nvPr>
        </p:nvPicPr>
        <p:blipFill>
          <a:blip r:embed="rId2"/>
          <a:stretch>
            <a:fillRect/>
          </a:stretch>
        </p:blipFill>
        <p:spPr>
          <a:xfrm>
            <a:off x="2637375" y="2184928"/>
            <a:ext cx="6917250" cy="4242043"/>
          </a:xfrm>
          <a:prstGeom prst="rect">
            <a:avLst/>
          </a:prstGeom>
        </p:spPr>
      </p:pic>
    </p:spTree>
    <p:extLst>
      <p:ext uri="{BB962C8B-B14F-4D97-AF65-F5344CB8AC3E}">
        <p14:creationId xmlns:p14="http://schemas.microsoft.com/office/powerpoint/2010/main" val="298616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98EE-4870-4082-8AC7-82AAE17F847E}"/>
              </a:ext>
            </a:extLst>
          </p:cNvPr>
          <p:cNvSpPr>
            <a:spLocks noGrp="1"/>
          </p:cNvSpPr>
          <p:nvPr>
            <p:ph type="title"/>
          </p:nvPr>
        </p:nvSpPr>
        <p:spPr/>
        <p:txBody>
          <a:bodyPr/>
          <a:lstStyle/>
          <a:p>
            <a:r>
              <a:rPr lang="en-GB" dirty="0"/>
              <a:t>Classification Setting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ED196F-718B-45CB-B5BA-C0818DE6C511}"/>
                  </a:ext>
                </a:extLst>
              </p:cNvPr>
              <p:cNvSpPr>
                <a:spLocks noGrp="1"/>
              </p:cNvSpPr>
              <p:nvPr>
                <p:ph idx="1"/>
              </p:nvPr>
            </p:nvSpPr>
            <p:spPr/>
            <p:txBody>
              <a:bodyPr/>
              <a:lstStyle/>
              <a:p>
                <a:r>
                  <a:rPr lang="en-GB" dirty="0"/>
                  <a:t>With qualitative data multi model accuracy can be estimated calculating the </a:t>
                </a:r>
                <a:r>
                  <a:rPr lang="en-GB" b="1" i="1" dirty="0"/>
                  <a:t>error rate </a:t>
                </a:r>
                <a:r>
                  <a:rPr lang="en-GB" dirty="0"/>
                  <a:t>(the proportion of mistakes that are made when we apply our estimate </a:t>
                </a:r>
                <a14:m>
                  <m:oMath xmlns:m="http://schemas.openxmlformats.org/officeDocument/2006/math">
                    <m:acc>
                      <m:accPr>
                        <m:chr m:val="̂"/>
                        <m:ctrlPr>
                          <a:rPr lang="en-GB" i="1" dirty="0" smtClean="0">
                            <a:latin typeface="Cambria Math" panose="02040503050406030204" pitchFamily="18" charset="0"/>
                          </a:rPr>
                        </m:ctrlPr>
                      </m:accPr>
                      <m:e>
                        <m:r>
                          <a:rPr lang="en-GB" i="1" dirty="0" smtClean="0">
                            <a:latin typeface="Cambria Math" panose="02040503050406030204" pitchFamily="18" charset="0"/>
                          </a:rPr>
                          <m:t>𝑦</m:t>
                        </m:r>
                      </m:e>
                    </m:acc>
                  </m:oMath>
                </a14:m>
                <a:r>
                  <a:rPr lang="en-GB" dirty="0"/>
                  <a:t> to the training observations).</a:t>
                </a:r>
              </a:p>
              <a:p>
                <a:r>
                  <a:rPr lang="en-GB" dirty="0"/>
                  <a:t>Note: </a:t>
                </a:r>
                <a14:m>
                  <m:oMath xmlns:m="http://schemas.openxmlformats.org/officeDocument/2006/math">
                    <m:r>
                      <a:rPr lang="en-GB" i="1" dirty="0" smtClean="0">
                        <a:latin typeface="Cambria Math" panose="02040503050406030204" pitchFamily="18" charset="0"/>
                      </a:rPr>
                      <m:t>𝑦</m:t>
                    </m:r>
                    <m:r>
                      <a:rPr lang="en-GB" i="0" dirty="0">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𝑦</m:t>
                        </m:r>
                      </m:e>
                    </m:acc>
                    <m:r>
                      <a:rPr lang="en-GB" b="0" i="1" dirty="0" smtClean="0">
                        <a:latin typeface="Cambria Math" panose="02040503050406030204" pitchFamily="18" charset="0"/>
                      </a:rPr>
                      <m:t>=⇒1 &amp; 0 </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i="1" dirty="0">
                        <a:latin typeface="Cambria Math" panose="02040503050406030204" pitchFamily="18" charset="0"/>
                      </a:rPr>
                      <m:t>𝑦</m:t>
                    </m:r>
                    <m:r>
                      <a:rPr lang="en-GB" i="0" dirty="0">
                        <a:latin typeface="Cambria Math" panose="02040503050406030204" pitchFamily="18" charset="0"/>
                      </a:rPr>
                      <m:t>=</m:t>
                    </m:r>
                    <m:acc>
                      <m:accPr>
                        <m:chr m:val="̂"/>
                        <m:ctrlPr>
                          <a:rPr lang="en-GB" i="1" dirty="0">
                            <a:latin typeface="Cambria Math" panose="02040503050406030204" pitchFamily="18" charset="0"/>
                          </a:rPr>
                        </m:ctrlPr>
                      </m:accPr>
                      <m:e>
                        <m:r>
                          <a:rPr lang="en-GB" i="1" dirty="0">
                            <a:latin typeface="Cambria Math" panose="02040503050406030204" pitchFamily="18" charset="0"/>
                          </a:rPr>
                          <m:t>𝑦</m:t>
                        </m:r>
                        <m:r>
                          <a:rPr lang="en-GB" b="0" i="1" dirty="0" smtClean="0">
                            <a:latin typeface="Cambria Math" panose="02040503050406030204" pitchFamily="18" charset="0"/>
                          </a:rPr>
                          <m:t> </m:t>
                        </m:r>
                      </m:e>
                    </m:acc>
                  </m:oMath>
                </a14:m>
                <a:r>
                  <a:rPr lang="en-GB" b="0" dirty="0"/>
                  <a:t> </a:t>
                </a:r>
                <a14:m>
                  <m:oMath xmlns:m="http://schemas.openxmlformats.org/officeDocument/2006/math">
                    <m:r>
                      <a:rPr lang="en-GB" b="0" i="1" dirty="0" smtClean="0">
                        <a:latin typeface="Cambria Math" panose="02040503050406030204" pitchFamily="18" charset="0"/>
                      </a:rPr>
                      <m:t>𝑖𝑓</m:t>
                    </m:r>
                    <m:r>
                      <m:rPr>
                        <m:sty m:val="p"/>
                      </m:rPr>
                      <a:rPr lang="en-GB" b="0" i="0" dirty="0" smtClean="0">
                        <a:latin typeface="Cambria Math" panose="02040503050406030204" pitchFamily="18" charset="0"/>
                      </a:rPr>
                      <m:t>I</m:t>
                    </m:r>
                    <m:r>
                      <a:rPr lang="en-GB" b="0" i="0" dirty="0" smtClean="0">
                        <a:latin typeface="Cambria Math" panose="02040503050406030204" pitchFamily="18" charset="0"/>
                      </a:rPr>
                      <m:t>(</m:t>
                    </m:r>
                    <m:r>
                      <a:rPr lang="en-GB" i="1" dirty="0" smtClean="0">
                        <a:latin typeface="Cambria Math" panose="02040503050406030204" pitchFamily="18" charset="0"/>
                      </a:rPr>
                      <m:t>𝑦</m:t>
                    </m:r>
                    <m:acc>
                      <m:accPr>
                        <m:chr m:val="̂"/>
                        <m:ctrlPr>
                          <a:rPr lang="en-GB" i="1" dirty="0">
                            <a:latin typeface="Cambria Math" panose="02040503050406030204" pitchFamily="18" charset="0"/>
                          </a:rPr>
                        </m:ctrlPr>
                      </m:accPr>
                      <m:e>
                        <m:r>
                          <a:rPr lang="en-GB" i="0" dirty="0" smtClean="0">
                            <a:latin typeface="Cambria Math" panose="02040503050406030204" pitchFamily="18" charset="0"/>
                          </a:rPr>
                          <m:t>≠</m:t>
                        </m:r>
                        <m:r>
                          <a:rPr lang="en-GB" i="1" dirty="0">
                            <a:latin typeface="Cambria Math" panose="02040503050406030204" pitchFamily="18" charset="0"/>
                          </a:rPr>
                          <m:t>𝑦</m:t>
                        </m:r>
                        <m:r>
                          <a:rPr lang="en-GB" b="0" i="1" dirty="0" smtClean="0">
                            <a:latin typeface="Cambria Math" panose="02040503050406030204" pitchFamily="18" charset="0"/>
                          </a:rPr>
                          <m:t> </m:t>
                        </m:r>
                      </m:e>
                    </m:acc>
                  </m:oMath>
                </a14:m>
                <a:r>
                  <a:rPr lang="en-GB" dirty="0"/>
                  <a:t>) =0 then the </a:t>
                </a:r>
                <a:r>
                  <a:rPr lang="en-GB" dirty="0" err="1"/>
                  <a:t>ith</a:t>
                </a:r>
                <a:r>
                  <a:rPr lang="en-GB" dirty="0"/>
                  <a:t> </a:t>
                </a:r>
                <a:r>
                  <a:rPr lang="en-GB" dirty="0" err="1"/>
                  <a:t>obs</a:t>
                </a:r>
                <a:r>
                  <a:rPr lang="en-GB" dirty="0"/>
                  <a:t> is correctly identified. This applies to the training data. </a:t>
                </a:r>
              </a:p>
              <a:p>
                <a:endParaRPr lang="en-GB" dirty="0"/>
              </a:p>
              <a:p>
                <a:endParaRPr lang="en-GB" dirty="0"/>
              </a:p>
              <a:p>
                <a:r>
                  <a:rPr lang="en-GB" dirty="0"/>
                  <a:t>A good classifier is one where the test error is smallest. where</a:t>
                </a:r>
              </a:p>
              <a:p>
                <a:pPr lvl="2"/>
                <a:r>
                  <a:rPr lang="en-GB" dirty="0" err="1"/>
                  <a:t>Avg</a:t>
                </a:r>
                <a:r>
                  <a:rPr lang="en-GB" dirty="0"/>
                  <a:t> (I ( y0 </a:t>
                </a:r>
                <a14:m>
                  <m:oMath xmlns:m="http://schemas.openxmlformats.org/officeDocument/2006/math">
                    <m:r>
                      <a:rPr lang="en-GB" i="0" dirty="0" smtClean="0">
                        <a:latin typeface="Cambria Math" panose="02040503050406030204" pitchFamily="18" charset="0"/>
                      </a:rPr>
                      <m:t>≠</m:t>
                    </m:r>
                    <m:acc>
                      <m:accPr>
                        <m:chr m:val="̂"/>
                        <m:ctrlPr>
                          <a:rPr lang="en-GB" i="1" dirty="0" smtClean="0">
                            <a:latin typeface="Cambria Math" panose="02040503050406030204" pitchFamily="18" charset="0"/>
                          </a:rPr>
                        </m:ctrlPr>
                      </m:accPr>
                      <m:e>
                        <m:r>
                          <a:rPr lang="en-GB" i="1" dirty="0">
                            <a:latin typeface="Cambria Math" panose="02040503050406030204" pitchFamily="18" charset="0"/>
                          </a:rPr>
                          <m:t>𝑦</m:t>
                        </m:r>
                      </m:e>
                    </m:acc>
                  </m:oMath>
                </a14:m>
                <a:r>
                  <a:rPr lang="en-GB" dirty="0"/>
                  <a:t>0)</a:t>
                </a:r>
              </a:p>
            </p:txBody>
          </p:sp>
        </mc:Choice>
        <mc:Fallback xmlns="">
          <p:sp>
            <p:nvSpPr>
              <p:cNvPr id="3" name="Content Placeholder 2">
                <a:extLst>
                  <a:ext uri="{FF2B5EF4-FFF2-40B4-BE49-F238E27FC236}">
                    <a16:creationId xmlns:a16="http://schemas.microsoft.com/office/drawing/2014/main" id="{80ED196F-718B-45CB-B5BA-C0818DE6C51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DF6F3323-44EF-417B-BE8D-AA1CCA67EF36}"/>
              </a:ext>
            </a:extLst>
          </p:cNvPr>
          <p:cNvPicPr/>
          <p:nvPr/>
        </p:nvPicPr>
        <p:blipFill rotWithShape="1">
          <a:blip r:embed="rId3"/>
          <a:srcRect l="37724" t="44940" r="31033" b="48413"/>
          <a:stretch/>
        </p:blipFill>
        <p:spPr bwMode="auto">
          <a:xfrm>
            <a:off x="2334987" y="4001294"/>
            <a:ext cx="5682342" cy="10450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18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26C1-90D4-4041-90BD-18AFFC10DBFC}"/>
              </a:ext>
            </a:extLst>
          </p:cNvPr>
          <p:cNvSpPr>
            <a:spLocks noGrp="1"/>
          </p:cNvSpPr>
          <p:nvPr>
            <p:ph type="title"/>
          </p:nvPr>
        </p:nvSpPr>
        <p:spPr>
          <a:xfrm>
            <a:off x="838200" y="365125"/>
            <a:ext cx="10515600" cy="1325563"/>
          </a:xfrm>
        </p:spPr>
        <p:txBody>
          <a:bodyPr>
            <a:normAutofit fontScale="90000"/>
          </a:bodyPr>
          <a:lstStyle/>
          <a:p>
            <a:r>
              <a:rPr lang="en-GB" dirty="0"/>
              <a:t>Bayes rule applied to classify test observations. We shall visit this topic later in the module.</a:t>
            </a:r>
          </a:p>
        </p:txBody>
      </p:sp>
      <p:pic>
        <p:nvPicPr>
          <p:cNvPr id="7" name="Content Placeholder 6">
            <a:extLst>
              <a:ext uri="{FF2B5EF4-FFF2-40B4-BE49-F238E27FC236}">
                <a16:creationId xmlns:a16="http://schemas.microsoft.com/office/drawing/2014/main" id="{7175C9DC-85A2-4C0C-8216-9E1DA945294B}"/>
              </a:ext>
            </a:extLst>
          </p:cNvPr>
          <p:cNvPicPr>
            <a:picLocks noGrp="1" noChangeAspect="1"/>
          </p:cNvPicPr>
          <p:nvPr>
            <p:ph idx="1"/>
          </p:nvPr>
        </p:nvPicPr>
        <p:blipFill>
          <a:blip r:embed="rId2"/>
          <a:stretch>
            <a:fillRect/>
          </a:stretch>
        </p:blipFill>
        <p:spPr>
          <a:xfrm>
            <a:off x="1430216" y="2163190"/>
            <a:ext cx="9495692" cy="4495518"/>
          </a:xfrm>
          <a:prstGeom prst="rect">
            <a:avLst/>
          </a:prstGeom>
        </p:spPr>
      </p:pic>
    </p:spTree>
    <p:extLst>
      <p:ext uri="{BB962C8B-B14F-4D97-AF65-F5344CB8AC3E}">
        <p14:creationId xmlns:p14="http://schemas.microsoft.com/office/powerpoint/2010/main" val="3049816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4689</Words>
  <Application>Microsoft Office PowerPoint</Application>
  <PresentationFormat>Widescreen</PresentationFormat>
  <Paragraphs>1059</Paragraphs>
  <Slides>68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8" baseType="lpstr">
      <vt:lpstr>Arial</vt:lpstr>
      <vt:lpstr>Arial Unicode MS</vt:lpstr>
      <vt:lpstr>Calibri</vt:lpstr>
      <vt:lpstr>Calibri Light</vt:lpstr>
      <vt:lpstr>Cambria Math</vt:lpstr>
      <vt:lpstr>Symbol</vt:lpstr>
      <vt:lpstr>Times New Roman</vt:lpstr>
      <vt:lpstr>Wingdings</vt:lpstr>
      <vt:lpstr>Office Theme</vt:lpstr>
      <vt:lpstr>Equation</vt:lpstr>
      <vt:lpstr>PowerPoint Presentation</vt:lpstr>
      <vt:lpstr>PowerPoint Presentation</vt:lpstr>
      <vt:lpstr>PowerPoint Presentation</vt:lpstr>
      <vt:lpstr>Measuring the Quality of Fit</vt:lpstr>
      <vt:lpstr>Variance - Bias Trade offs.</vt:lpstr>
      <vt:lpstr>Bias</vt:lpstr>
      <vt:lpstr>These diagrams refer to the data in the text book  -chapter 2. Squared bias = Blue ; Variance = Orange; Var error= dashed line; MSE = Red curve Note the vertical dotted line refers to the flexibility level corresponding to the smallest MSE. NOTE In Reality its not possible to explicitly compute test MSE, Bias, or Variance for any statistical method. </vt:lpstr>
      <vt:lpstr>Classification Setting</vt:lpstr>
      <vt:lpstr>Bayes rule applied to classify test observations. We shall visit this topic later in the module.</vt:lpstr>
      <vt:lpstr>Summary</vt:lpstr>
      <vt:lpstr>PowerPoint Presentation</vt:lpstr>
      <vt:lpstr>Using SPSS to Build Models</vt:lpstr>
      <vt:lpstr>Points to consider </vt:lpstr>
      <vt:lpstr>Todays session:- </vt:lpstr>
      <vt:lpstr>Simple Linear regression</vt:lpstr>
      <vt:lpstr>Introduction to Regression </vt:lpstr>
      <vt:lpstr>Introduction to Regression</vt:lpstr>
      <vt:lpstr>What is regression?</vt:lpstr>
      <vt:lpstr>Process for Simple Regression</vt:lpstr>
      <vt:lpstr>Let’s get started…</vt:lpstr>
      <vt:lpstr>Example: Advertising Data</vt:lpstr>
      <vt:lpstr>Questions to Be Answered</vt:lpstr>
      <vt:lpstr>Generate a correlation matrix to answer questions</vt:lpstr>
      <vt:lpstr>What next?</vt:lpstr>
      <vt:lpstr> Consider sales with TV advertising.  Is this what we expected?</vt:lpstr>
      <vt:lpstr>Graphical Form</vt:lpstr>
      <vt:lpstr>Slope &amp; Intercept Equations</vt:lpstr>
      <vt:lpstr>Linear model of sales vs TV ads</vt:lpstr>
      <vt:lpstr>Graphical Form Insert figures from output for slope and intercept.</vt:lpstr>
      <vt:lpstr>Verbal Form</vt:lpstr>
      <vt:lpstr>Making Predictions</vt:lpstr>
      <vt:lpstr>Predicting Sales w/ Equation</vt:lpstr>
      <vt:lpstr>Actual vs. Predicted Values</vt:lpstr>
      <vt:lpstr>Are these Predictions Better?</vt:lpstr>
      <vt:lpstr>Assessing Prediction Accuracy</vt:lpstr>
      <vt:lpstr>Assessing Prediction Accuracy</vt:lpstr>
      <vt:lpstr>Coefficient of Determination – R2</vt:lpstr>
      <vt:lpstr>Regression Output – R2</vt:lpstr>
      <vt:lpstr>Standard Error of Estimate</vt:lpstr>
      <vt:lpstr>Multiple regression with the Advertising data to see if the model can be improved.</vt:lpstr>
      <vt:lpstr>PowerPoint Presentation</vt:lpstr>
      <vt:lpstr> Continued.. Process for Multiple Regression</vt:lpstr>
      <vt:lpstr>Interpretation of the Coefficients</vt:lpstr>
      <vt:lpstr>Open Advertising.sav in SPSS</vt:lpstr>
      <vt:lpstr>    Viewing Output y = 0.0475x + 7.0326 R² = 0.6119</vt:lpstr>
      <vt:lpstr>Add TV Advertising</vt:lpstr>
      <vt:lpstr>Statistics</vt:lpstr>
      <vt:lpstr>R2</vt:lpstr>
      <vt:lpstr>Accounting for N and Parameters Adjusted R2:  Is this a good / better model? </vt:lpstr>
      <vt:lpstr>R2 Versus Adjusted R2</vt:lpstr>
      <vt:lpstr>Regression Output - Coefficients</vt:lpstr>
      <vt:lpstr>The F-Statistic</vt:lpstr>
      <vt:lpstr>Quick Review</vt:lpstr>
      <vt:lpstr>Regression with TV Adv &amp; Radio Adv</vt:lpstr>
      <vt:lpstr>PowerPoint Presentation</vt:lpstr>
      <vt:lpstr>New Output</vt:lpstr>
      <vt:lpstr>Which regression is best?</vt:lpstr>
      <vt:lpstr>Which Variables Explain Y?</vt:lpstr>
      <vt:lpstr>Output: t-statistics</vt:lpstr>
      <vt:lpstr>Output: t-statistics</vt:lpstr>
      <vt:lpstr>Compare Coefficients</vt:lpstr>
      <vt:lpstr>Caution: Interpreting Parameters</vt:lpstr>
      <vt:lpstr>Caution: Interpreting Parameters</vt:lpstr>
      <vt:lpstr>Predictions</vt:lpstr>
      <vt:lpstr>In-Class/Extra  Problem</vt:lpstr>
      <vt:lpstr>Part 1: 1st Regression </vt:lpstr>
      <vt:lpstr>Part 2: 2nd Regression</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Ann Thapar</dc:creator>
  <cp:lastModifiedBy>Ann Thapar</cp:lastModifiedBy>
  <cp:revision>22</cp:revision>
  <dcterms:created xsi:type="dcterms:W3CDTF">2020-09-28T09:58:42Z</dcterms:created>
  <dcterms:modified xsi:type="dcterms:W3CDTF">2022-10-09T20:16:03Z</dcterms:modified>
</cp:coreProperties>
</file>