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96" r:id="rId2"/>
    <p:sldId id="427" r:id="rId3"/>
    <p:sldId id="428" r:id="rId4"/>
    <p:sldId id="473" r:id="rId5"/>
    <p:sldId id="431" r:id="rId6"/>
    <p:sldId id="433" r:id="rId7"/>
    <p:sldId id="430" r:id="rId8"/>
    <p:sldId id="429" r:id="rId9"/>
    <p:sldId id="434" r:id="rId10"/>
    <p:sldId id="476" r:id="rId11"/>
    <p:sldId id="435" r:id="rId12"/>
    <p:sldId id="438" r:id="rId13"/>
    <p:sldId id="477" r:id="rId14"/>
    <p:sldId id="460" r:id="rId15"/>
    <p:sldId id="436" r:id="rId16"/>
    <p:sldId id="446" r:id="rId17"/>
    <p:sldId id="439" r:id="rId18"/>
    <p:sldId id="437" r:id="rId19"/>
    <p:sldId id="478" r:id="rId20"/>
    <p:sldId id="4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formation Services" initials="IS" lastIdx="2" clrIdx="0">
    <p:extLst>
      <p:ext uri="{19B8F6BF-5375-455C-9EA6-DF929625EA0E}">
        <p15:presenceInfo xmlns:p15="http://schemas.microsoft.com/office/powerpoint/2012/main" userId="Information Servic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7100" autoAdjust="0"/>
  </p:normalViewPr>
  <p:slideViewPr>
    <p:cSldViewPr snapToGrid="0">
      <p:cViewPr>
        <p:scale>
          <a:sx n="50" d="100"/>
          <a:sy n="50" d="100"/>
        </p:scale>
        <p:origin x="109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A936C-6B5A-45B5-B512-217E39FDFB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B9532D-53E0-4E41-8637-DDFC332948FE}">
      <dgm:prSet phldrT="[Text]"/>
      <dgm:spPr/>
      <dgm:t>
        <a:bodyPr/>
        <a:lstStyle/>
        <a:p>
          <a:r>
            <a:rPr lang="en-US" dirty="0"/>
            <a:t>Topic</a:t>
          </a:r>
          <a:endParaRPr lang="en-GB" dirty="0"/>
        </a:p>
      </dgm:t>
    </dgm:pt>
    <dgm:pt modelId="{8580DCFD-9FF3-4F2F-8557-83B4CBAAB334}" type="parTrans" cxnId="{7233E190-5016-4EE9-B924-4610B9AC4843}">
      <dgm:prSet/>
      <dgm:spPr/>
      <dgm:t>
        <a:bodyPr/>
        <a:lstStyle/>
        <a:p>
          <a:endParaRPr lang="en-GB"/>
        </a:p>
      </dgm:t>
    </dgm:pt>
    <dgm:pt modelId="{7824E31C-7A5B-42A8-BD00-D786BD8B993E}" type="sibTrans" cxnId="{7233E190-5016-4EE9-B924-4610B9AC4843}">
      <dgm:prSet/>
      <dgm:spPr/>
      <dgm:t>
        <a:bodyPr/>
        <a:lstStyle/>
        <a:p>
          <a:endParaRPr lang="en-GB"/>
        </a:p>
      </dgm:t>
    </dgm:pt>
    <dgm:pt modelId="{F19B440F-16EF-4C7A-8E3A-B5FECC5016C0}">
      <dgm:prSet/>
      <dgm:spPr/>
      <dgm:t>
        <a:bodyPr/>
        <a:lstStyle/>
        <a:p>
          <a:r>
            <a:rPr lang="en-GB" dirty="0"/>
            <a:t>Read</a:t>
          </a:r>
        </a:p>
      </dgm:t>
    </dgm:pt>
    <dgm:pt modelId="{44E29DE8-B841-4FAD-B3FA-16B4A324C481}" type="parTrans" cxnId="{F06565B4-9E31-4BA6-808C-2434EECDAD95}">
      <dgm:prSet/>
      <dgm:spPr/>
      <dgm:t>
        <a:bodyPr/>
        <a:lstStyle/>
        <a:p>
          <a:endParaRPr lang="en-GB"/>
        </a:p>
      </dgm:t>
    </dgm:pt>
    <dgm:pt modelId="{B02A209E-8F8D-49DD-A009-8344AC53FF6A}" type="sibTrans" cxnId="{F06565B4-9E31-4BA6-808C-2434EECDAD95}">
      <dgm:prSet/>
      <dgm:spPr/>
      <dgm:t>
        <a:bodyPr/>
        <a:lstStyle/>
        <a:p>
          <a:endParaRPr lang="en-GB"/>
        </a:p>
      </dgm:t>
    </dgm:pt>
    <dgm:pt modelId="{C5BF90B0-CF1B-4E38-9059-EA37C71869AA}">
      <dgm:prSet/>
      <dgm:spPr/>
      <dgm:t>
        <a:bodyPr/>
        <a:lstStyle/>
        <a:p>
          <a:r>
            <a:rPr lang="en-GB" dirty="0"/>
            <a:t>Chapter 5 &amp; 6</a:t>
          </a:r>
        </a:p>
      </dgm:t>
    </dgm:pt>
    <dgm:pt modelId="{0CCD6C68-2235-4D04-A045-EA76D0235CAD}" type="parTrans" cxnId="{AB5C75E1-228C-4A44-9F85-E1CD7DA6EC0E}">
      <dgm:prSet/>
      <dgm:spPr/>
      <dgm:t>
        <a:bodyPr/>
        <a:lstStyle/>
        <a:p>
          <a:endParaRPr lang="en-GB"/>
        </a:p>
      </dgm:t>
    </dgm:pt>
    <dgm:pt modelId="{E95670F9-4B12-45CD-85BD-4B520847E2EC}" type="sibTrans" cxnId="{AB5C75E1-228C-4A44-9F85-E1CD7DA6EC0E}">
      <dgm:prSet/>
      <dgm:spPr/>
      <dgm:t>
        <a:bodyPr/>
        <a:lstStyle/>
        <a:p>
          <a:endParaRPr lang="en-GB"/>
        </a:p>
      </dgm:t>
    </dgm:pt>
    <dgm:pt modelId="{B1044C8B-4662-4405-9C5E-18E8F927D543}">
      <dgm:prSet phldrT="[Text]"/>
      <dgm:spPr/>
      <dgm:t>
        <a:bodyPr/>
        <a:lstStyle/>
        <a:p>
          <a:r>
            <a:rPr lang="en-US" dirty="0"/>
            <a:t>Cluster Analysis</a:t>
          </a:r>
          <a:endParaRPr lang="en-GB" dirty="0"/>
        </a:p>
      </dgm:t>
    </dgm:pt>
    <dgm:pt modelId="{03ABA33B-43F1-4EDB-8F9F-B44161221DB8}" type="parTrans" cxnId="{B50FAED9-C2CF-4E70-85D7-A62D9C38EA8C}">
      <dgm:prSet/>
      <dgm:spPr/>
      <dgm:t>
        <a:bodyPr/>
        <a:lstStyle/>
        <a:p>
          <a:endParaRPr lang="en-GB"/>
        </a:p>
      </dgm:t>
    </dgm:pt>
    <dgm:pt modelId="{D7DB7278-E6C0-4854-BCD5-8941C63B4629}" type="sibTrans" cxnId="{B50FAED9-C2CF-4E70-85D7-A62D9C38EA8C}">
      <dgm:prSet/>
      <dgm:spPr/>
      <dgm:t>
        <a:bodyPr/>
        <a:lstStyle/>
        <a:p>
          <a:endParaRPr lang="en-GB"/>
        </a:p>
      </dgm:t>
    </dgm:pt>
    <dgm:pt modelId="{9B702D9C-29CF-474C-AB61-EE0473924CA3}">
      <dgm:prSet phldrT="[Text]"/>
      <dgm:spPr/>
      <dgm:t>
        <a:bodyPr/>
        <a:lstStyle/>
        <a:p>
          <a:r>
            <a:rPr lang="en-GB" dirty="0"/>
            <a:t>Segmentation</a:t>
          </a:r>
        </a:p>
      </dgm:t>
    </dgm:pt>
    <dgm:pt modelId="{39C8D0F7-9D0E-49D4-842F-33C2D93104AC}" type="parTrans" cxnId="{DF63819E-1BE3-48D3-9FB2-CFD699B3056A}">
      <dgm:prSet/>
      <dgm:spPr/>
      <dgm:t>
        <a:bodyPr/>
        <a:lstStyle/>
        <a:p>
          <a:endParaRPr lang="en-GB"/>
        </a:p>
      </dgm:t>
    </dgm:pt>
    <dgm:pt modelId="{BDBACD50-4DC1-4FB8-A3C8-8A11E2B8BF7B}" type="sibTrans" cxnId="{DF63819E-1BE3-48D3-9FB2-CFD699B3056A}">
      <dgm:prSet/>
      <dgm:spPr/>
      <dgm:t>
        <a:bodyPr/>
        <a:lstStyle/>
        <a:p>
          <a:endParaRPr lang="en-GB"/>
        </a:p>
      </dgm:t>
    </dgm:pt>
    <dgm:pt modelId="{441C3C9F-12C5-47C0-92B2-DBDB3FE86FDD}" type="pres">
      <dgm:prSet presAssocID="{E93A936C-6B5A-45B5-B512-217E39FDFB7A}" presName="linear" presStyleCnt="0">
        <dgm:presLayoutVars>
          <dgm:animLvl val="lvl"/>
          <dgm:resizeHandles val="exact"/>
        </dgm:presLayoutVars>
      </dgm:prSet>
      <dgm:spPr/>
    </dgm:pt>
    <dgm:pt modelId="{F3BB4DDC-45D6-4BE8-85EE-A1081DC2FCC1}" type="pres">
      <dgm:prSet presAssocID="{20B9532D-53E0-4E41-8637-DDFC332948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8ACAE7-767F-42F6-AEDD-9AF90335F390}" type="pres">
      <dgm:prSet presAssocID="{20B9532D-53E0-4E41-8637-DDFC332948FE}" presName="childText" presStyleLbl="revTx" presStyleIdx="0" presStyleCnt="2">
        <dgm:presLayoutVars>
          <dgm:bulletEnabled val="1"/>
        </dgm:presLayoutVars>
      </dgm:prSet>
      <dgm:spPr/>
    </dgm:pt>
    <dgm:pt modelId="{1DF53875-B095-465F-A2D5-C2F8FD5F4C63}" type="pres">
      <dgm:prSet presAssocID="{F19B440F-16EF-4C7A-8E3A-B5FECC5016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8F5684-6656-466C-84CA-F7C97E7AD7C5}" type="pres">
      <dgm:prSet presAssocID="{F19B440F-16EF-4C7A-8E3A-B5FECC5016C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663306-0110-4292-A546-F0641450A575}" type="presOf" srcId="{C5BF90B0-CF1B-4E38-9059-EA37C71869AA}" destId="{D68F5684-6656-466C-84CA-F7C97E7AD7C5}" srcOrd="0" destOrd="0" presId="urn:microsoft.com/office/officeart/2005/8/layout/vList2"/>
    <dgm:cxn modelId="{9468443A-0072-4E93-9189-8E59137EF1E7}" type="presOf" srcId="{F19B440F-16EF-4C7A-8E3A-B5FECC5016C0}" destId="{1DF53875-B095-465F-A2D5-C2F8FD5F4C63}" srcOrd="0" destOrd="0" presId="urn:microsoft.com/office/officeart/2005/8/layout/vList2"/>
    <dgm:cxn modelId="{D084936B-7398-4256-A231-E6260C785DCA}" type="presOf" srcId="{E93A936C-6B5A-45B5-B512-217E39FDFB7A}" destId="{441C3C9F-12C5-47C0-92B2-DBDB3FE86FDD}" srcOrd="0" destOrd="0" presId="urn:microsoft.com/office/officeart/2005/8/layout/vList2"/>
    <dgm:cxn modelId="{791E607D-358F-4EE3-9612-8359B07FAA05}" type="presOf" srcId="{B1044C8B-4662-4405-9C5E-18E8F927D543}" destId="{258ACAE7-767F-42F6-AEDD-9AF90335F390}" srcOrd="0" destOrd="0" presId="urn:microsoft.com/office/officeart/2005/8/layout/vList2"/>
    <dgm:cxn modelId="{7233E190-5016-4EE9-B924-4610B9AC4843}" srcId="{E93A936C-6B5A-45B5-B512-217E39FDFB7A}" destId="{20B9532D-53E0-4E41-8637-DDFC332948FE}" srcOrd="0" destOrd="0" parTransId="{8580DCFD-9FF3-4F2F-8557-83B4CBAAB334}" sibTransId="{7824E31C-7A5B-42A8-BD00-D786BD8B993E}"/>
    <dgm:cxn modelId="{DF63819E-1BE3-48D3-9FB2-CFD699B3056A}" srcId="{20B9532D-53E0-4E41-8637-DDFC332948FE}" destId="{9B702D9C-29CF-474C-AB61-EE0473924CA3}" srcOrd="1" destOrd="0" parTransId="{39C8D0F7-9D0E-49D4-842F-33C2D93104AC}" sibTransId="{BDBACD50-4DC1-4FB8-A3C8-8A11E2B8BF7B}"/>
    <dgm:cxn modelId="{73E597A9-4967-484D-AF92-EEE557EA0F19}" type="presOf" srcId="{20B9532D-53E0-4E41-8637-DDFC332948FE}" destId="{F3BB4DDC-45D6-4BE8-85EE-A1081DC2FCC1}" srcOrd="0" destOrd="0" presId="urn:microsoft.com/office/officeart/2005/8/layout/vList2"/>
    <dgm:cxn modelId="{F06565B4-9E31-4BA6-808C-2434EECDAD95}" srcId="{E93A936C-6B5A-45B5-B512-217E39FDFB7A}" destId="{F19B440F-16EF-4C7A-8E3A-B5FECC5016C0}" srcOrd="1" destOrd="0" parTransId="{44E29DE8-B841-4FAD-B3FA-16B4A324C481}" sibTransId="{B02A209E-8F8D-49DD-A009-8344AC53FF6A}"/>
    <dgm:cxn modelId="{B50FAED9-C2CF-4E70-85D7-A62D9C38EA8C}" srcId="{20B9532D-53E0-4E41-8637-DDFC332948FE}" destId="{B1044C8B-4662-4405-9C5E-18E8F927D543}" srcOrd="0" destOrd="0" parTransId="{03ABA33B-43F1-4EDB-8F9F-B44161221DB8}" sibTransId="{D7DB7278-E6C0-4854-BCD5-8941C63B4629}"/>
    <dgm:cxn modelId="{D30EDFDA-0C1A-43A8-999C-35DE62E1D72F}" type="presOf" srcId="{9B702D9C-29CF-474C-AB61-EE0473924CA3}" destId="{258ACAE7-767F-42F6-AEDD-9AF90335F390}" srcOrd="0" destOrd="1" presId="urn:microsoft.com/office/officeart/2005/8/layout/vList2"/>
    <dgm:cxn modelId="{AB5C75E1-228C-4A44-9F85-E1CD7DA6EC0E}" srcId="{F19B440F-16EF-4C7A-8E3A-B5FECC5016C0}" destId="{C5BF90B0-CF1B-4E38-9059-EA37C71869AA}" srcOrd="0" destOrd="0" parTransId="{0CCD6C68-2235-4D04-A045-EA76D0235CAD}" sibTransId="{E95670F9-4B12-45CD-85BD-4B520847E2EC}"/>
    <dgm:cxn modelId="{C9EC7BFA-90D1-4B55-88A5-0ED954504CFA}" type="presParOf" srcId="{441C3C9F-12C5-47C0-92B2-DBDB3FE86FDD}" destId="{F3BB4DDC-45D6-4BE8-85EE-A1081DC2FCC1}" srcOrd="0" destOrd="0" presId="urn:microsoft.com/office/officeart/2005/8/layout/vList2"/>
    <dgm:cxn modelId="{ED3085F8-B59C-45CE-80C4-FE49709C268B}" type="presParOf" srcId="{441C3C9F-12C5-47C0-92B2-DBDB3FE86FDD}" destId="{258ACAE7-767F-42F6-AEDD-9AF90335F390}" srcOrd="1" destOrd="0" presId="urn:microsoft.com/office/officeart/2005/8/layout/vList2"/>
    <dgm:cxn modelId="{E956980F-3228-4149-A7F4-9F41B04384F0}" type="presParOf" srcId="{441C3C9F-12C5-47C0-92B2-DBDB3FE86FDD}" destId="{1DF53875-B095-465F-A2D5-C2F8FD5F4C63}" srcOrd="2" destOrd="0" presId="urn:microsoft.com/office/officeart/2005/8/layout/vList2"/>
    <dgm:cxn modelId="{7703287E-FE11-4F0A-A6EF-DB5FAD0CE7CA}" type="presParOf" srcId="{441C3C9F-12C5-47C0-92B2-DBDB3FE86FDD}" destId="{D68F5684-6656-466C-84CA-F7C97E7AD7C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B4DDC-45D6-4BE8-85EE-A1081DC2FCC1}">
      <dsp:nvSpPr>
        <dsp:cNvPr id="0" name=""/>
        <dsp:cNvSpPr/>
      </dsp:nvSpPr>
      <dsp:spPr>
        <a:xfrm>
          <a:off x="0" y="34276"/>
          <a:ext cx="75438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Topic</a:t>
          </a:r>
          <a:endParaRPr lang="en-GB" sz="4300" kern="1200" dirty="0"/>
        </a:p>
      </dsp:txBody>
      <dsp:txXfrm>
        <a:off x="50347" y="84623"/>
        <a:ext cx="7443106" cy="930660"/>
      </dsp:txXfrm>
    </dsp:sp>
    <dsp:sp modelId="{258ACAE7-767F-42F6-AEDD-9AF90335F390}">
      <dsp:nvSpPr>
        <dsp:cNvPr id="0" name=""/>
        <dsp:cNvSpPr/>
      </dsp:nvSpPr>
      <dsp:spPr>
        <a:xfrm>
          <a:off x="0" y="1065631"/>
          <a:ext cx="7543800" cy="117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Cluster Analysis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 dirty="0"/>
            <a:t>Segmentation</a:t>
          </a:r>
        </a:p>
      </dsp:txBody>
      <dsp:txXfrm>
        <a:off x="0" y="1065631"/>
        <a:ext cx="7543800" cy="1179382"/>
      </dsp:txXfrm>
    </dsp:sp>
    <dsp:sp modelId="{1DF53875-B095-465F-A2D5-C2F8FD5F4C63}">
      <dsp:nvSpPr>
        <dsp:cNvPr id="0" name=""/>
        <dsp:cNvSpPr/>
      </dsp:nvSpPr>
      <dsp:spPr>
        <a:xfrm>
          <a:off x="0" y="2245013"/>
          <a:ext cx="75438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Read</a:t>
          </a:r>
        </a:p>
      </dsp:txBody>
      <dsp:txXfrm>
        <a:off x="50347" y="2295360"/>
        <a:ext cx="7443106" cy="930660"/>
      </dsp:txXfrm>
    </dsp:sp>
    <dsp:sp modelId="{D68F5684-6656-466C-84CA-F7C97E7AD7C5}">
      <dsp:nvSpPr>
        <dsp:cNvPr id="0" name=""/>
        <dsp:cNvSpPr/>
      </dsp:nvSpPr>
      <dsp:spPr>
        <a:xfrm>
          <a:off x="0" y="3276368"/>
          <a:ext cx="75438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 dirty="0"/>
            <a:t>Chapter 5 &amp; 6</a:t>
          </a:r>
        </a:p>
      </dsp:txBody>
      <dsp:txXfrm>
        <a:off x="0" y="3276368"/>
        <a:ext cx="7543800" cy="71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2C1D5-5A4B-4F4B-9C77-2A61249023A2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0424-A87B-45F2-BBDC-1DB927F5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2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supermarket chain asked 500 of  its customers to fill in a questionnaire which contained the 12 questions ( items0,</a:t>
            </a:r>
            <a:r>
              <a:rPr lang="en-GB" baseline="0" dirty="0"/>
              <a:t> which are measured on a 7-point </a:t>
            </a:r>
            <a:r>
              <a:rPr lang="en-GB" baseline="0" dirty="0" err="1"/>
              <a:t>likert</a:t>
            </a:r>
            <a:r>
              <a:rPr lang="en-GB" baseline="0" dirty="0"/>
              <a:t> scale, from 1 = strongly disagree to 7 = strongly agree.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Yopur</a:t>
            </a:r>
            <a:r>
              <a:rPr lang="en-GB" baseline="0" dirty="0"/>
              <a:t> task is to identify the major factors that influence consumers’ view of shopping and report your findings to the supermarket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The data file is on Blackboard, named </a:t>
            </a:r>
            <a:r>
              <a:rPr lang="en-GB" i="1" baseline="0" dirty="0"/>
              <a:t>supermarket </a:t>
            </a:r>
            <a:r>
              <a:rPr lang="en-GB" i="1" baseline="0" dirty="0" err="1"/>
              <a:t>shopping.sav</a:t>
            </a:r>
            <a:r>
              <a:rPr lang="en-GB" i="1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8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the 3 questionable variables out of the variable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5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SPSS Solution, the Total variance</a:t>
            </a:r>
            <a:r>
              <a:rPr lang="en-GB" baseline="0" dirty="0"/>
              <a:t> explained &gt; 60%</a:t>
            </a:r>
          </a:p>
          <a:p>
            <a:r>
              <a:rPr lang="en-GB" baseline="0" dirty="0"/>
              <a:t>This indicates that 2 factors is acceptable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3 component solution is where line levels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But, below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Indicate that 2 might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13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Construct validity: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N = 500 therefore the significant loadings should be at least .3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All</a:t>
            </a:r>
            <a:r>
              <a:rPr lang="en-GB" baseline="0" dirty="0"/>
              <a:t> are greater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Discriminant validity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Both factor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All items fall into just one factor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80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Before</a:t>
            </a:r>
            <a:r>
              <a:rPr lang="en-GB" baseline="0" dirty="0"/>
              <a:t> doing the reliability analysis, is there a need to recode any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Yes, recode the following variables before obtaining the Cronbach alpha for Factor 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Shopping is a drag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Minimise shopping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04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Are these scales reliable ( &gt;.60 for new scales and &gt;.70 for established items)?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reliability statistics show that the items are good at representing factors.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Insert reliability statistics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5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this chart you can see the variables</a:t>
            </a:r>
            <a:r>
              <a:rPr lang="en-GB" baseline="0" dirty="0"/>
              <a:t> that form Component 1 because they fall along the horizontal axis and those that form Component 2 because they fall along the vertical axis.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these factors in management control?</a:t>
            </a:r>
          </a:p>
          <a:p>
            <a:r>
              <a:rPr lang="en-GB" dirty="0"/>
              <a:t>Could management do anything about the experience?</a:t>
            </a:r>
          </a:p>
          <a:p>
            <a:r>
              <a:rPr lang="en-GB" dirty="0"/>
              <a:t>These factors may actually segment consumers – this topic will be covered next week in Cluster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5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FE280-65C6-4EE9-803D-C25E4BCCD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6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you have enough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Yes, more than 50 observations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Yes, more than 60 (12*5)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any of the variables correlated?</a:t>
            </a:r>
          </a:p>
          <a:p>
            <a:r>
              <a:rPr lang="en-GB" dirty="0"/>
              <a:t>Just based on the first few columns, we see an indication that factor analysis may be useful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Well organised shopping appears correlated with knowing what to buy in advance, duty &amp; responsibility, and taking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list most of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Shopping is fun appears correlated with taking shopping at ease and enjoying the atmosphere and negatively correlated with shopping is a drag and minimising the time spent shopping.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Statistic?</a:t>
            </a:r>
          </a:p>
          <a:p>
            <a:r>
              <a:rPr lang="en-GB" dirty="0"/>
              <a:t>	KMO&gt;.5</a:t>
            </a:r>
          </a:p>
          <a:p>
            <a:r>
              <a:rPr lang="en-GB" dirty="0"/>
              <a:t>	Bartlett’s Chi-square</a:t>
            </a:r>
            <a:r>
              <a:rPr lang="en-GB" baseline="0" dirty="0"/>
              <a:t> has significant &lt;0.05 which indicated reject H0; factor Analysis is NOT APPROPRIATE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‘The solution’ created by SPSS, we can see from this table how much variance in each variable is preserved.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many factors?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seems that either 3 or 4 may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SPSS</a:t>
            </a:r>
            <a:r>
              <a:rPr lang="en-GB" baseline="0" dirty="0"/>
              <a:t> solution is 3 factors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In total 59.907% of the variance is explained – this is close to 60% minimum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The eigenvalue for the 4</a:t>
            </a:r>
            <a:r>
              <a:rPr lang="en-GB" baseline="30000" dirty="0"/>
              <a:t>th</a:t>
            </a:r>
            <a:r>
              <a:rPr lang="en-GB" baseline="0" dirty="0"/>
              <a:t> factor is quite close to 1, so 4 factors may be appropriate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With the 4</a:t>
            </a:r>
            <a:r>
              <a:rPr lang="en-GB" baseline="30000" dirty="0"/>
              <a:t>th</a:t>
            </a:r>
            <a:r>
              <a:rPr lang="en-GB" baseline="0" dirty="0"/>
              <a:t> factor the % of variance explained would increase to 67.877 – this is good.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0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scree plot seems to indicate, again, that 3 or 4 would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line levels out at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factor is also quite close to the line at eigenvalue =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May need to hold off on this decision to see about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Factor 1 makes sense – labelled ‘The Experience’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Factor 2 makes sense</a:t>
            </a:r>
            <a:r>
              <a:rPr lang="en-GB" baseline="0" dirty="0"/>
              <a:t> – labelled ‘The Preparation’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/>
              <a:t>Factor 3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/>
              <a:t>Not sure why these two f=variables would go together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/>
              <a:t>Seems to be due to mathematics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baseline="0" dirty="0"/>
              <a:t>Last variable doesn’t fall into just one factor – in both 1 and 3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baseline="0" dirty="0"/>
              <a:t>I decided to remove all 3</a:t>
            </a:r>
          </a:p>
          <a:p>
            <a:pPr marL="685800" lvl="1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0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85800" lvl="1" indent="-228600">
              <a:buFont typeface="+mj-lt"/>
              <a:buAutoNum type="arabicPeriod"/>
            </a:pPr>
            <a:r>
              <a:rPr lang="en-GB" dirty="0"/>
              <a:t>Check convergent validity – Remember convergent validity thresholds depends on sample size</a:t>
            </a:r>
          </a:p>
          <a:p>
            <a:pPr marL="457200" lvl="1" indent="0">
              <a:buFont typeface="+mj-lt"/>
              <a:buNone/>
            </a:pP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Sample size:</a:t>
            </a:r>
            <a:r>
              <a:rPr lang="en-GB" baseline="0" dirty="0"/>
              <a:t> 60 	Sufficient loading: 0.70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Sample size:</a:t>
            </a:r>
            <a:r>
              <a:rPr lang="en-GB" baseline="0" dirty="0"/>
              <a:t> 70 	Sufficient loading: 0.65</a:t>
            </a:r>
            <a:endParaRPr lang="en-GB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Sample size:</a:t>
            </a:r>
            <a:r>
              <a:rPr lang="en-GB" baseline="0" dirty="0"/>
              <a:t> 85 	Sufficient loading: 0.60</a:t>
            </a:r>
            <a:endParaRPr lang="en-GB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Sample size:</a:t>
            </a:r>
            <a:r>
              <a:rPr lang="en-GB" baseline="0" dirty="0"/>
              <a:t> 100 	Sufficient loading: 0.55</a:t>
            </a:r>
            <a:endParaRPr lang="en-GB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Sample size:</a:t>
            </a:r>
            <a:r>
              <a:rPr lang="en-GB" baseline="0" dirty="0"/>
              <a:t> 120 	Sufficient loading: 0.50</a:t>
            </a:r>
            <a:endParaRPr lang="en-GB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Sample size:</a:t>
            </a:r>
            <a:r>
              <a:rPr lang="en-GB" baseline="0" dirty="0"/>
              <a:t> 150 	Sufficient loading: 0.45</a:t>
            </a:r>
            <a:endParaRPr lang="en-GB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Sample size:</a:t>
            </a:r>
            <a:r>
              <a:rPr lang="en-GB" baseline="0" dirty="0"/>
              <a:t> 200 	Sufficient loading: 0.40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Sample size:</a:t>
            </a:r>
            <a:r>
              <a:rPr lang="en-GB" baseline="0" dirty="0"/>
              <a:t> 250 	Sufficient loading: 0.35</a:t>
            </a:r>
            <a:endParaRPr lang="en-GB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Sample size:</a:t>
            </a:r>
            <a:r>
              <a:rPr lang="en-GB" baseline="0" dirty="0"/>
              <a:t> 350 	Sufficient loading: 0.30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GB" dirty="0"/>
              <a:t>Factor 1 Ok all greater than .30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GB" dirty="0"/>
              <a:t>Factor 2</a:t>
            </a:r>
            <a:r>
              <a:rPr lang="en-GB" baseline="0" dirty="0"/>
              <a:t> Ok all greater than .30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GB" baseline="0" dirty="0"/>
              <a:t>Factor 3 Ok all greater than .30</a:t>
            </a:r>
            <a:endParaRPr lang="en-GB" dirty="0"/>
          </a:p>
          <a:p>
            <a:pPr marL="457200" lvl="1" indent="0">
              <a:buFont typeface="+mj-lt"/>
              <a:buNone/>
            </a:pPr>
            <a:endParaRPr lang="en-GB" dirty="0"/>
          </a:p>
          <a:p>
            <a:pPr marL="457200" lvl="1" indent="0">
              <a:buFont typeface="+mj-lt"/>
              <a:buNone/>
            </a:pPr>
            <a:endParaRPr lang="en-GB" dirty="0"/>
          </a:p>
          <a:p>
            <a:pPr marL="457200" lvl="1" indent="0">
              <a:buFont typeface="+mj-lt"/>
              <a:buNone/>
            </a:pPr>
            <a:r>
              <a:rPr lang="en-GB" baseline="0" dirty="0"/>
              <a:t>2. Check discriminant validity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GB" dirty="0"/>
              <a:t>Factor 1 Ok all greater than&gt; .20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GB" dirty="0"/>
              <a:t>Factor 2</a:t>
            </a:r>
            <a:r>
              <a:rPr lang="en-GB" baseline="0" dirty="0"/>
              <a:t> Ok all greater than &gt; .20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GB" baseline="0" dirty="0"/>
              <a:t>Factor 3 problem with last item – doesn’t fall into just one factor</a:t>
            </a:r>
            <a:endParaRPr lang="en-GB" dirty="0"/>
          </a:p>
          <a:p>
            <a:pPr marL="457200" lvl="1" indent="0">
              <a:buFont typeface="+mj-lt"/>
              <a:buNone/>
            </a:pPr>
            <a:endParaRPr lang="en-GB" baseline="0" dirty="0"/>
          </a:p>
          <a:p>
            <a:pPr marL="457200" lvl="1" indent="0">
              <a:buFont typeface="+mj-lt"/>
              <a:buNone/>
            </a:pPr>
            <a:endParaRPr lang="en-GB" baseline="0" dirty="0"/>
          </a:p>
          <a:p>
            <a:pPr marL="457200" lvl="1" indent="0">
              <a:buFont typeface="+mj-lt"/>
              <a:buNone/>
            </a:pPr>
            <a:r>
              <a:rPr lang="en-GB" baseline="0" dirty="0"/>
              <a:t>3. I decided to remove all 3 items in factor 3 &amp; rerun the analysis</a:t>
            </a:r>
            <a:endParaRPr lang="en-GB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D2A-ECC4-4726-A902-01D6248A726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14FF-24DB-4C4A-9F1C-8F0412CA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5D6A-3953-4EF2-8899-529DC6E4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DE6A-30CE-4F09-8EF3-822022F2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A84F-F3EE-4D68-A4E1-5C13186F753F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8216-EEFE-4075-8DD1-4EB47D00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C302-740F-4D95-BBF2-0C20684E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9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0A8C-2B87-4F1B-A77C-9B3407B4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7A421-1F1C-4F49-82F2-49B72A68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169C-FBB8-4906-8222-EC37A860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21E-3B08-4C63-8A1D-F0BE81A1EB3D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3410-C11F-4D06-A735-63F2E8AA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751B-48E7-43F9-8B84-4282C119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19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5EFD6-4AF6-4F78-97D2-1F25AFBAE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A44CF-80A1-4D9A-9108-8421D26C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BBBA-8932-476B-80F2-9017CC92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ED54-F317-4CA8-83F4-C772383C35E8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58EF-72FD-4395-BF2E-C37902D1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BEFD-A44F-4607-B6B1-E16B5D39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1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4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726644"/>
            <a:ext cx="3959225" cy="1702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333376"/>
            <a:ext cx="3959226" cy="139326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MONTH 2020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r="1389" b="18059"/>
          <a:stretch/>
        </p:blipFill>
        <p:spPr>
          <a:xfrm>
            <a:off x="4367213" y="1654930"/>
            <a:ext cx="7824786" cy="52030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664F-C962-42F3-9554-3B3523BC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AE09-B409-4EFD-9D3A-2B0547A6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88C6-E8A4-42DF-A3C0-50ACDC8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3E7-A14D-4CA3-B531-918AFC1D1076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B2F5D-25CB-4203-A991-F9780FC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BF4A-AA13-40DF-A6E5-348B0A4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4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03F7-7AF7-422E-8D27-4054B04E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9173F-FBDB-46AB-B03A-2AA6EA96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4FEE5-ADAF-4322-B97C-D0A4C78C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CF-43A4-4516-A24E-70ED7D26C566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7C81-8D43-4044-8DFF-2C0100E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B6EA-7B44-4FA1-8F58-2348EC5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1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50B9-89D7-451C-A9EA-7B87BB1A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CB7C-23B0-495B-901A-F56B4457E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10EDD-991A-4B35-AC6A-A40806FC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EC57-3DE9-4526-B68B-F7C15CCA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F64F-0428-481C-A33E-2F5FC95EAB64}" type="datetime1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E868-48DB-49C5-AC51-8CCCE141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F22ED-EAE9-4CAF-A7D5-6CA002D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4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EFC4-4E74-4F24-A79D-6DF30D81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E2FDA-11A7-4BA8-84D2-5124542E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D72C0-F159-4507-B6F3-2DB7228B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DB984-A58C-4E3F-A4BD-A0756B05D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5A807-5809-4D01-89D6-D44262CAB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FD807-F57E-42A2-81D1-5499B8E8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F2A4-05EA-4385-B656-3EB2B981DD2A}" type="datetime1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971D5-AD3C-4E1B-B17C-B8F8988E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F4FF9-C0A7-4686-9385-99E16C20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76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1DD8-B28C-425C-A7E6-8278B22C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3815A-E4DD-414F-B56E-D3BE1FF1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81E0-232D-4408-B5F1-3E3D82AD2309}" type="datetime1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5099C-7DD6-4850-B9BC-66D8D760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EA68F-8E05-4C9A-8C00-33AFDB6C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63B38-7819-4598-A65B-4E1355A7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22A4-F3BC-4037-9517-7F9A31A89044}" type="datetime1">
              <a:rPr lang="en-GB" smtClean="0"/>
              <a:t>25/10/2020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D7CA6-26D3-4330-9FBE-009535B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E5590-E710-4690-8117-11574CC9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05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F7DA-E642-438D-8BC7-AB8DD5BA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1AB9-2AD4-46BF-8922-70FBEC02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E0426-2715-4139-B30A-FD11C6385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DB89-5C80-4C83-BEA5-1D1EAF44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64BA-146F-44CB-9355-484882AFEED2}" type="datetime1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AD375-6853-4341-A345-CBB255B7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4D56C-BE51-4D1D-B02E-31A72BEC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82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2D27-C45F-4920-BA34-4A6CD6A1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F69D2-4D72-4EF6-9C48-C26F0192E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925AF-DED9-4002-A58B-A074175D4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32A9-88F7-4B3B-A501-AB28C3E1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A411-2A9C-4EB5-A7E4-4D944E1582E9}" type="datetime1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255C8-F997-4324-93D2-E109AF6E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62689-2216-47EB-ABF2-6DECAA1C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1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383AE-4CCA-49C0-AD3A-B0E66EC8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122C-61AF-499B-89EC-6841EC86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AC7B-736B-43A3-AD7D-7226CC84A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FCE8-EA07-4C43-A257-38C657918275}" type="datetime1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791A-80AD-4001-BED0-825028236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967D-8DD2-4380-90C6-1E6DDE337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95B1-5CC9-4D12-9684-4E90CAB9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5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14697-C814-48E6-A4C3-EFC74491B6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488" y="1028144"/>
            <a:ext cx="4951412" cy="2083356"/>
          </a:xfrm>
        </p:spPr>
        <p:txBody>
          <a:bodyPr/>
          <a:lstStyle/>
          <a:p>
            <a:r>
              <a:rPr lang="en-GB" dirty="0"/>
              <a:t>7FNCE040W</a:t>
            </a:r>
          </a:p>
          <a:p>
            <a:r>
              <a:rPr lang="en-GB" dirty="0"/>
              <a:t>Business Analytics</a:t>
            </a:r>
          </a:p>
          <a:p>
            <a:r>
              <a:rPr lang="en-GB" dirty="0"/>
              <a:t>WEEK 6 Bite 3</a:t>
            </a:r>
          </a:p>
        </p:txBody>
      </p:sp>
    </p:spTree>
    <p:extLst>
      <p:ext uri="{BB962C8B-B14F-4D97-AF65-F5344CB8AC3E}">
        <p14:creationId xmlns:p14="http://schemas.microsoft.com/office/powerpoint/2010/main" val="99290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46960" y="914401"/>
            <a:ext cx="7543800" cy="822961"/>
          </a:xfrm>
        </p:spPr>
        <p:txBody>
          <a:bodyPr>
            <a:normAutofit fontScale="90000"/>
          </a:bodyPr>
          <a:lstStyle/>
          <a:p>
            <a:r>
              <a:rPr lang="en-GB" dirty="0"/>
              <a:t>Construct &amp; Discriminant Validity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8" y="2081214"/>
            <a:ext cx="4067175" cy="3552825"/>
          </a:xfrm>
        </p:spPr>
      </p:pic>
      <p:sp>
        <p:nvSpPr>
          <p:cNvPr id="2" name="Rounded Rectangle 1"/>
          <p:cNvSpPr/>
          <p:nvPr/>
        </p:nvSpPr>
        <p:spPr>
          <a:xfrm>
            <a:off x="3505200" y="2609850"/>
            <a:ext cx="3962400" cy="138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517901" y="3984624"/>
            <a:ext cx="4858657" cy="100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505200" y="5005613"/>
            <a:ext cx="5867400" cy="500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>
            <a:off x="9416142" y="4918524"/>
            <a:ext cx="609600" cy="685800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2743200" y="5304065"/>
            <a:ext cx="6553200" cy="685800"/>
            <a:chOff x="914400" y="5084535"/>
            <a:chExt cx="6553200" cy="685800"/>
          </a:xfrm>
        </p:grpSpPr>
        <p:sp>
          <p:nvSpPr>
            <p:cNvPr id="8" name="Rounded Rectangle 7"/>
            <p:cNvSpPr/>
            <p:nvPr/>
          </p:nvSpPr>
          <p:spPr>
            <a:xfrm>
              <a:off x="1694542" y="5286828"/>
              <a:ext cx="5773058" cy="281215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ction Button: Help 8">
              <a:hlinkClick r:id="" action="ppaction://noaction" highlightClick="1"/>
            </p:cNvPr>
            <p:cNvSpPr/>
            <p:nvPr/>
          </p:nvSpPr>
          <p:spPr>
            <a:xfrm>
              <a:off x="914400" y="5084535"/>
              <a:ext cx="609600" cy="685800"/>
            </a:xfrm>
            <a:prstGeom prst="actionButtonHelp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010229" y="2736850"/>
            <a:ext cx="146594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Experience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45128" y="3898900"/>
            <a:ext cx="164737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Preparation</a:t>
            </a:r>
          </a:p>
        </p:txBody>
      </p:sp>
    </p:spTree>
    <p:extLst>
      <p:ext uri="{BB962C8B-B14F-4D97-AF65-F5344CB8AC3E}">
        <p14:creationId xmlns:p14="http://schemas.microsoft.com/office/powerpoint/2010/main" val="1894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Factor Analysis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2470" y="1846264"/>
            <a:ext cx="7151511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8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Factor Solution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1828800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4648200" y="30226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06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Scree Plot?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13" y="1846264"/>
            <a:ext cx="5020424" cy="4022725"/>
          </a:xfrm>
        </p:spPr>
      </p:pic>
    </p:spTree>
    <p:extLst>
      <p:ext uri="{BB962C8B-B14F-4D97-AF65-F5344CB8AC3E}">
        <p14:creationId xmlns:p14="http://schemas.microsoft.com/office/powerpoint/2010/main" val="100113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Construct Validity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Construct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362201"/>
            <a:ext cx="4038600" cy="355361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Discriminant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All load onto one factor</a:t>
            </a:r>
          </a:p>
          <a:p>
            <a:endParaRPr lang="en-GB" dirty="0"/>
          </a:p>
          <a:p>
            <a:r>
              <a:rPr lang="en-GB" dirty="0"/>
              <a:t>All loadings differ by &gt;.20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56577" y="3200400"/>
            <a:ext cx="609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410201" y="4267200"/>
            <a:ext cx="677423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3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Factor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0" y="5181600"/>
            <a:ext cx="8229600" cy="1216152"/>
          </a:xfrm>
        </p:spPr>
        <p:txBody>
          <a:bodyPr/>
          <a:lstStyle/>
          <a:p>
            <a:r>
              <a:rPr lang="en-GB" dirty="0"/>
              <a:t>Reliability?</a:t>
            </a:r>
          </a:p>
          <a:p>
            <a:pPr lvl="1"/>
            <a:r>
              <a:rPr lang="en-GB" dirty="0"/>
              <a:t>Note need to recode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73238"/>
            <a:ext cx="4495800" cy="31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3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Reliability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Experience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1" y="3048001"/>
            <a:ext cx="3124200" cy="1786731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Preparation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24200"/>
            <a:ext cx="3124200" cy="1600200"/>
          </a:xfrm>
        </p:spPr>
      </p:pic>
    </p:spTree>
    <p:extLst>
      <p:ext uri="{BB962C8B-B14F-4D97-AF65-F5344CB8AC3E}">
        <p14:creationId xmlns:p14="http://schemas.microsoft.com/office/powerpoint/2010/main" val="370006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 Factor Solution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828800"/>
            <a:ext cx="5334000" cy="4267200"/>
          </a:xfrm>
        </p:spPr>
      </p:pic>
    </p:spTree>
    <p:extLst>
      <p:ext uri="{BB962C8B-B14F-4D97-AF65-F5344CB8AC3E}">
        <p14:creationId xmlns:p14="http://schemas.microsoft.com/office/powerpoint/2010/main" val="93737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 Factor Solution</a:t>
            </a:r>
            <a:endParaRPr lang="en-GB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13" y="1846264"/>
            <a:ext cx="5020424" cy="4022725"/>
          </a:xfrm>
        </p:spPr>
      </p:pic>
    </p:spTree>
    <p:extLst>
      <p:ext uri="{BB962C8B-B14F-4D97-AF65-F5344CB8AC3E}">
        <p14:creationId xmlns:p14="http://schemas.microsoft.com/office/powerpoint/2010/main" val="251333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762001"/>
            <a:ext cx="7543800" cy="975361"/>
          </a:xfrm>
        </p:spPr>
        <p:txBody>
          <a:bodyPr/>
          <a:lstStyle/>
          <a:p>
            <a:r>
              <a:rPr lang="en-GB" dirty="0"/>
              <a:t>Assessment for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Seems to be 2 factors in shopping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b="1" dirty="0"/>
              <a:t>The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Prolong the time shopping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Enjoying the activity of shopping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Enjoying the Atmosphere</a:t>
            </a:r>
          </a:p>
          <a:p>
            <a:pPr marL="201168" lvl="1" indent="0">
              <a:buNone/>
            </a:pPr>
            <a:r>
              <a:rPr lang="en-GB" b="1" dirty="0"/>
              <a:t>	The Preparation</a:t>
            </a:r>
          </a:p>
          <a:p>
            <a:pPr lvl="1"/>
            <a:r>
              <a:rPr lang="en-GB" dirty="0"/>
              <a:t>Being organised </a:t>
            </a:r>
          </a:p>
          <a:p>
            <a:pPr lvl="1"/>
            <a:r>
              <a:rPr lang="en-GB" dirty="0"/>
              <a:t>Making a list and knowing what to buy</a:t>
            </a:r>
          </a:p>
          <a:p>
            <a:pPr lvl="1"/>
            <a:r>
              <a:rPr lang="en-GB" dirty="0"/>
              <a:t>Committed to duty &amp; responsibility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200" dirty="0"/>
          </a:p>
          <a:p>
            <a:pPr lvl="5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327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practice with an example</a:t>
            </a:r>
            <a:br>
              <a:rPr lang="en-GB" dirty="0"/>
            </a:br>
            <a:r>
              <a:rPr lang="en-GB" dirty="0"/>
              <a:t>In-class Exercise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consumers view supermarket shopping?</a:t>
            </a:r>
          </a:p>
          <a:p>
            <a:r>
              <a:rPr lang="en-GB" dirty="0"/>
              <a:t>Data set: ‘</a:t>
            </a:r>
            <a:r>
              <a:rPr lang="en-GB" b="1" i="1" dirty="0"/>
              <a:t>supermarket </a:t>
            </a:r>
            <a:r>
              <a:rPr lang="en-GB" b="1" i="1" dirty="0" err="1"/>
              <a:t>shopping.sav</a:t>
            </a:r>
            <a:r>
              <a:rPr lang="en-GB" b="1" i="1" dirty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9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260336"/>
              </p:ext>
            </p:extLst>
          </p:nvPr>
        </p:nvGraphicFramePr>
        <p:xfrm>
          <a:off x="2346325" y="184626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594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Enough observations?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5088" y="2443164"/>
            <a:ext cx="44862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48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High Correlations?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6325" y="2961117"/>
            <a:ext cx="7543800" cy="179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6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Factor Analysis Appropriate?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6854624" cy="200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6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008796"/>
          </a:xfrm>
        </p:spPr>
        <p:txBody>
          <a:bodyPr/>
          <a:lstStyle/>
          <a:p>
            <a:r>
              <a:rPr lang="en-GB" dirty="0"/>
              <a:t>How much variance explained?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708" y="1524000"/>
            <a:ext cx="670689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23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Number of Factors?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25" y="2431350"/>
            <a:ext cx="7543800" cy="2852553"/>
          </a:xfrm>
        </p:spPr>
      </p:pic>
    </p:spTree>
    <p:extLst>
      <p:ext uri="{BB962C8B-B14F-4D97-AF65-F5344CB8AC3E}">
        <p14:creationId xmlns:p14="http://schemas.microsoft.com/office/powerpoint/2010/main" val="150232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Number of Factors?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13" y="1846264"/>
            <a:ext cx="5020424" cy="4022725"/>
          </a:xfrm>
        </p:spPr>
      </p:pic>
    </p:spTree>
    <p:extLst>
      <p:ext uri="{BB962C8B-B14F-4D97-AF65-F5344CB8AC3E}">
        <p14:creationId xmlns:p14="http://schemas.microsoft.com/office/powerpoint/2010/main" val="210560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 the groupings make sense?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8" y="2081214"/>
            <a:ext cx="4067175" cy="3552825"/>
          </a:xfrm>
        </p:spPr>
      </p:pic>
      <p:sp>
        <p:nvSpPr>
          <p:cNvPr id="2" name="Rounded Rectangle 1"/>
          <p:cNvSpPr/>
          <p:nvPr/>
        </p:nvSpPr>
        <p:spPr>
          <a:xfrm>
            <a:off x="3505200" y="2609850"/>
            <a:ext cx="3962400" cy="1384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517901" y="3984624"/>
            <a:ext cx="4858657" cy="100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505200" y="5005613"/>
            <a:ext cx="5867400" cy="500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>
            <a:off x="9416142" y="4918524"/>
            <a:ext cx="609600" cy="685800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2743200" y="5304065"/>
            <a:ext cx="6553200" cy="685800"/>
            <a:chOff x="914400" y="5084535"/>
            <a:chExt cx="6553200" cy="685800"/>
          </a:xfrm>
        </p:grpSpPr>
        <p:sp>
          <p:nvSpPr>
            <p:cNvPr id="8" name="Rounded Rectangle 7"/>
            <p:cNvSpPr/>
            <p:nvPr/>
          </p:nvSpPr>
          <p:spPr>
            <a:xfrm>
              <a:off x="1694542" y="5286828"/>
              <a:ext cx="5773058" cy="281215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ction Button: Help 8">
              <a:hlinkClick r:id="" action="ppaction://noaction" highlightClick="1"/>
            </p:cNvPr>
            <p:cNvSpPr/>
            <p:nvPr/>
          </p:nvSpPr>
          <p:spPr>
            <a:xfrm>
              <a:off x="914400" y="5084535"/>
              <a:ext cx="609600" cy="685800"/>
            </a:xfrm>
            <a:prstGeom prst="actionButtonHelp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010229" y="2736850"/>
            <a:ext cx="146594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Experience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45128" y="3898900"/>
            <a:ext cx="164737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Preparation</a:t>
            </a:r>
          </a:p>
        </p:txBody>
      </p:sp>
    </p:spTree>
    <p:extLst>
      <p:ext uri="{BB962C8B-B14F-4D97-AF65-F5344CB8AC3E}">
        <p14:creationId xmlns:p14="http://schemas.microsoft.com/office/powerpoint/2010/main" val="9471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4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770</Words>
  <Application>Microsoft Office PowerPoint</Application>
  <PresentationFormat>Widescreen</PresentationFormat>
  <Paragraphs>151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Lets practice with an example In-class Exercise</vt:lpstr>
      <vt:lpstr>Enough observations?</vt:lpstr>
      <vt:lpstr>Any High Correlations?</vt:lpstr>
      <vt:lpstr>Is Factor Analysis Appropriate?</vt:lpstr>
      <vt:lpstr>How much variance explained?</vt:lpstr>
      <vt:lpstr>Number of Factors?</vt:lpstr>
      <vt:lpstr>Number of Factors?</vt:lpstr>
      <vt:lpstr>Do the groupings make sense?</vt:lpstr>
      <vt:lpstr>Construct &amp; Discriminant Validity</vt:lpstr>
      <vt:lpstr>Revised Factor Analysis</vt:lpstr>
      <vt:lpstr>2 Factor Solution</vt:lpstr>
      <vt:lpstr>New Scree Plot?</vt:lpstr>
      <vt:lpstr>Construct Validity</vt:lpstr>
      <vt:lpstr>2 Factor Solution</vt:lpstr>
      <vt:lpstr>Reliability</vt:lpstr>
      <vt:lpstr>2 Factor Solution</vt:lpstr>
      <vt:lpstr>2 Factor Solution</vt:lpstr>
      <vt:lpstr>Assessment for Management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Ann Thapar</dc:creator>
  <cp:lastModifiedBy>Ann Thapar</cp:lastModifiedBy>
  <cp:revision>37</cp:revision>
  <dcterms:created xsi:type="dcterms:W3CDTF">2020-09-28T09:58:42Z</dcterms:created>
  <dcterms:modified xsi:type="dcterms:W3CDTF">2020-10-25T21:09:00Z</dcterms:modified>
</cp:coreProperties>
</file>