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96" r:id="rId2"/>
    <p:sldId id="512" r:id="rId3"/>
    <p:sldId id="388" r:id="rId4"/>
    <p:sldId id="380" r:id="rId5"/>
    <p:sldId id="466" r:id="rId6"/>
    <p:sldId id="409" r:id="rId7"/>
    <p:sldId id="299" r:id="rId8"/>
    <p:sldId id="329" r:id="rId9"/>
    <p:sldId id="297" r:id="rId10"/>
    <p:sldId id="317" r:id="rId11"/>
    <p:sldId id="385" r:id="rId12"/>
    <p:sldId id="288" r:id="rId13"/>
    <p:sldId id="292" r:id="rId14"/>
    <p:sldId id="462" r:id="rId15"/>
    <p:sldId id="384" r:id="rId16"/>
    <p:sldId id="463" r:id="rId17"/>
    <p:sldId id="294" r:id="rId18"/>
    <p:sldId id="467" r:id="rId19"/>
    <p:sldId id="327" r:id="rId20"/>
    <p:sldId id="323" r:id="rId21"/>
    <p:sldId id="390" r:id="rId22"/>
    <p:sldId id="515" r:id="rId23"/>
    <p:sldId id="391" r:id="rId24"/>
    <p:sldId id="303" r:id="rId25"/>
    <p:sldId id="441" r:id="rId26"/>
    <p:sldId id="401" r:id="rId27"/>
    <p:sldId id="457" r:id="rId28"/>
    <p:sldId id="402" r:id="rId29"/>
    <p:sldId id="305" r:id="rId30"/>
    <p:sldId id="306" r:id="rId31"/>
    <p:sldId id="307" r:id="rId32"/>
    <p:sldId id="468" r:id="rId33"/>
    <p:sldId id="393" r:id="rId34"/>
    <p:sldId id="325" r:id="rId35"/>
    <p:sldId id="51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ormation Services" initials="IS" lastIdx="2" clrIdx="0">
    <p:extLst>
      <p:ext uri="{19B8F6BF-5375-455C-9EA6-DF929625EA0E}">
        <p15:presenceInfo xmlns:p15="http://schemas.microsoft.com/office/powerpoint/2012/main" userId="Information Servic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freemanfile1\ddesroch$\Debbie\Marketing%20Research\Lectures%20-%20Fall%202009\Session%2010%20-%20toothpaste%20user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Data!$E$2:$E$7</c:f>
              <c:numCache>
                <c:formatCode>General</c:formatCode>
                <c:ptCount val="6"/>
                <c:pt idx="0">
                  <c:v>0.92834300000000003</c:v>
                </c:pt>
                <c:pt idx="1">
                  <c:v>-0.30053000000000002</c:v>
                </c:pt>
                <c:pt idx="2">
                  <c:v>0.93618100000000004</c:v>
                </c:pt>
                <c:pt idx="3">
                  <c:v>-0.34158200000000083</c:v>
                </c:pt>
                <c:pt idx="4">
                  <c:v>-0.86875500000000161</c:v>
                </c:pt>
                <c:pt idx="5">
                  <c:v>-0.17663899999999999</c:v>
                </c:pt>
              </c:numCache>
            </c:numRef>
          </c:xVal>
          <c:yVal>
            <c:numRef>
              <c:f>Data!$F$2:$F$7</c:f>
              <c:numCache>
                <c:formatCode>General</c:formatCode>
                <c:ptCount val="6"/>
                <c:pt idx="0">
                  <c:v>0.25322800000000001</c:v>
                </c:pt>
                <c:pt idx="1">
                  <c:v>0.79525000000000001</c:v>
                </c:pt>
                <c:pt idx="2">
                  <c:v>0.13088900000000001</c:v>
                </c:pt>
                <c:pt idx="3">
                  <c:v>0.7889659999999995</c:v>
                </c:pt>
                <c:pt idx="4">
                  <c:v>-0.35079400000000005</c:v>
                </c:pt>
                <c:pt idx="5">
                  <c:v>0.87115799999999999</c:v>
                </c:pt>
              </c:numCache>
            </c:numRef>
          </c:yVal>
          <c:smooth val="0"/>
          <c:extLst>
            <c:ext xmlns:c16="http://schemas.microsoft.com/office/drawing/2014/chart" uri="{C3380CC4-5D6E-409C-BE32-E72D297353CC}">
              <c16:uniqueId val="{00000000-8EF9-4745-9E3D-17CBDBC96F34}"/>
            </c:ext>
          </c:extLst>
        </c:ser>
        <c:dLbls>
          <c:showLegendKey val="0"/>
          <c:showVal val="0"/>
          <c:showCatName val="0"/>
          <c:showSerName val="0"/>
          <c:showPercent val="0"/>
          <c:showBubbleSize val="0"/>
        </c:dLbls>
        <c:axId val="90994560"/>
        <c:axId val="90996096"/>
      </c:scatterChart>
      <c:valAx>
        <c:axId val="90994560"/>
        <c:scaling>
          <c:orientation val="minMax"/>
        </c:scaling>
        <c:delete val="0"/>
        <c:axPos val="b"/>
        <c:numFmt formatCode="General" sourceLinked="1"/>
        <c:majorTickMark val="out"/>
        <c:minorTickMark val="none"/>
        <c:tickLblPos val="nextTo"/>
        <c:crossAx val="90996096"/>
        <c:crosses val="autoZero"/>
        <c:crossBetween val="midCat"/>
      </c:valAx>
      <c:valAx>
        <c:axId val="90996096"/>
        <c:scaling>
          <c:orientation val="minMax"/>
        </c:scaling>
        <c:delete val="0"/>
        <c:axPos val="l"/>
        <c:numFmt formatCode="General" sourceLinked="1"/>
        <c:majorTickMark val="out"/>
        <c:minorTickMark val="none"/>
        <c:tickLblPos val="nextTo"/>
        <c:crossAx val="90994560"/>
        <c:crosses val="autoZero"/>
        <c:crossBetween val="midCat"/>
      </c:valAx>
    </c:plotArea>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7-11-04T21:26:51.989" idx="1">
    <p:pos x="10" y="10"/>
    <p:text/>
    <p:extLst>
      <p:ext uri="{C676402C-5697-4E1C-873F-D02D1690AC5C}">
        <p15:threadingInfo xmlns:p15="http://schemas.microsoft.com/office/powerpoint/2012/main" timeZoneBias="0"/>
      </p:ext>
    </p:extLst>
  </p:cm>
  <p:cm authorId="1" dt="2017-11-04T21:26:58.026" idx="2">
    <p:pos x="106" y="106"/>
    <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9536B1-D955-4089-867E-BC8CCF5217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948BCDF-F25D-4E97-A629-D6CC686AEE05}">
      <dgm:prSet phldrT="[Text]" custT="1"/>
      <dgm:spPr/>
      <dgm:t>
        <a:bodyPr/>
        <a:lstStyle/>
        <a:p>
          <a:r>
            <a:rPr lang="en-GB" sz="3600" dirty="0">
              <a:latin typeface="Arial" panose="020B0604020202020204" pitchFamily="34" charset="0"/>
              <a:cs typeface="Arial" panose="020B0604020202020204" pitchFamily="34" charset="0"/>
            </a:rPr>
            <a:t>Data reduction and summarisation</a:t>
          </a:r>
          <a:endParaRPr lang="en-GB" sz="3600" dirty="0"/>
        </a:p>
      </dgm:t>
    </dgm:pt>
    <dgm:pt modelId="{BE7B8C04-C991-4E43-86E7-BB3619841883}" type="parTrans" cxnId="{57A7BDBD-1024-4935-BAD1-690EEEAE34B4}">
      <dgm:prSet/>
      <dgm:spPr/>
      <dgm:t>
        <a:bodyPr/>
        <a:lstStyle/>
        <a:p>
          <a:endParaRPr lang="en-GB" sz="1600"/>
        </a:p>
      </dgm:t>
    </dgm:pt>
    <dgm:pt modelId="{5C00FE78-5643-447D-AA11-7339DA9C774D}" type="sibTrans" cxnId="{57A7BDBD-1024-4935-BAD1-690EEEAE34B4}">
      <dgm:prSet/>
      <dgm:spPr/>
      <dgm:t>
        <a:bodyPr/>
        <a:lstStyle/>
        <a:p>
          <a:endParaRPr lang="en-GB" sz="1600"/>
        </a:p>
      </dgm:t>
    </dgm:pt>
    <dgm:pt modelId="{C74676C5-10A5-4C6F-BFED-2E4E35B01A83}">
      <dgm:prSet phldrT="[Text]" custT="1"/>
      <dgm:spPr/>
      <dgm:t>
        <a:bodyPr/>
        <a:lstStyle/>
        <a:p>
          <a:r>
            <a:rPr lang="en-GB" sz="2800" dirty="0"/>
            <a:t>Exploit correlations among variables</a:t>
          </a:r>
        </a:p>
      </dgm:t>
    </dgm:pt>
    <dgm:pt modelId="{E7EF0288-4F3E-4A08-9D8B-29851EC9FEC2}" type="parTrans" cxnId="{FE16E6F9-BECC-4F88-A6C7-2F57B3002383}">
      <dgm:prSet/>
      <dgm:spPr/>
      <dgm:t>
        <a:bodyPr/>
        <a:lstStyle/>
        <a:p>
          <a:endParaRPr lang="en-GB" sz="1600"/>
        </a:p>
      </dgm:t>
    </dgm:pt>
    <dgm:pt modelId="{1BA57FCE-AA4D-49CF-8F21-2A93CE0B15DA}" type="sibTrans" cxnId="{FE16E6F9-BECC-4F88-A6C7-2F57B3002383}">
      <dgm:prSet/>
      <dgm:spPr/>
      <dgm:t>
        <a:bodyPr/>
        <a:lstStyle/>
        <a:p>
          <a:endParaRPr lang="en-GB" sz="1600"/>
        </a:p>
      </dgm:t>
    </dgm:pt>
    <dgm:pt modelId="{E506F28A-D0FD-4688-879D-3C6C497D9C42}">
      <dgm:prSet phldrT="[Text]" custT="1"/>
      <dgm:spPr/>
      <dgm:t>
        <a:bodyPr/>
        <a:lstStyle/>
        <a:p>
          <a:r>
            <a:rPr lang="en-GB" sz="3600" dirty="0"/>
            <a:t>Uses</a:t>
          </a:r>
        </a:p>
      </dgm:t>
    </dgm:pt>
    <dgm:pt modelId="{58B2C7C0-5E83-4C03-8A22-04BA5A2854CD}" type="parTrans" cxnId="{77BC1F31-FDFF-42F1-BF2F-C43F9AC7156E}">
      <dgm:prSet/>
      <dgm:spPr/>
      <dgm:t>
        <a:bodyPr/>
        <a:lstStyle/>
        <a:p>
          <a:endParaRPr lang="en-GB" sz="1600"/>
        </a:p>
      </dgm:t>
    </dgm:pt>
    <dgm:pt modelId="{86A93E1B-409C-49AF-A234-9480F4F9E402}" type="sibTrans" cxnId="{77BC1F31-FDFF-42F1-BF2F-C43F9AC7156E}">
      <dgm:prSet/>
      <dgm:spPr/>
      <dgm:t>
        <a:bodyPr/>
        <a:lstStyle/>
        <a:p>
          <a:endParaRPr lang="en-GB" sz="1600"/>
        </a:p>
      </dgm:t>
    </dgm:pt>
    <dgm:pt modelId="{9F2B97A2-C2AA-41A6-91A1-C60ACD93F0BE}">
      <dgm:prSet phldrT="[Text]" custT="1"/>
      <dgm:spPr/>
      <dgm:t>
        <a:bodyPr/>
        <a:lstStyle/>
        <a:p>
          <a:r>
            <a:rPr lang="en-GB" sz="2800" dirty="0"/>
            <a:t>Correct for multicollinearity</a:t>
          </a:r>
        </a:p>
      </dgm:t>
    </dgm:pt>
    <dgm:pt modelId="{7EB73AD6-B877-4E5D-9036-18BB9B10CC26}" type="parTrans" cxnId="{65624879-F565-4B64-BDA1-3E1F0B93931F}">
      <dgm:prSet/>
      <dgm:spPr/>
      <dgm:t>
        <a:bodyPr/>
        <a:lstStyle/>
        <a:p>
          <a:endParaRPr lang="en-GB" sz="1600"/>
        </a:p>
      </dgm:t>
    </dgm:pt>
    <dgm:pt modelId="{13E892ED-0E0B-40C2-A679-BEECDA117955}" type="sibTrans" cxnId="{65624879-F565-4B64-BDA1-3E1F0B93931F}">
      <dgm:prSet/>
      <dgm:spPr/>
      <dgm:t>
        <a:bodyPr/>
        <a:lstStyle/>
        <a:p>
          <a:endParaRPr lang="en-GB" sz="1600"/>
        </a:p>
      </dgm:t>
    </dgm:pt>
    <dgm:pt modelId="{DA8250DB-2CC4-41AD-A67B-43F4DFE5033B}">
      <dgm:prSet phldrT="[Text]" custT="1"/>
      <dgm:spPr/>
      <dgm:t>
        <a:bodyPr/>
        <a:lstStyle/>
        <a:p>
          <a:r>
            <a:rPr lang="en-GB" sz="2800" dirty="0"/>
            <a:t>Data reduction</a:t>
          </a:r>
        </a:p>
      </dgm:t>
    </dgm:pt>
    <dgm:pt modelId="{27CA93AF-0DF8-418B-9AB6-3ED3D98ECE6E}" type="parTrans" cxnId="{81C6DAE0-5F77-4273-A558-85DAF1853122}">
      <dgm:prSet/>
      <dgm:spPr/>
      <dgm:t>
        <a:bodyPr/>
        <a:lstStyle/>
        <a:p>
          <a:endParaRPr lang="en-GB" sz="1600"/>
        </a:p>
      </dgm:t>
    </dgm:pt>
    <dgm:pt modelId="{D1639CC5-C196-40F7-8386-DFEEF6AE5E4F}" type="sibTrans" cxnId="{81C6DAE0-5F77-4273-A558-85DAF1853122}">
      <dgm:prSet/>
      <dgm:spPr/>
      <dgm:t>
        <a:bodyPr/>
        <a:lstStyle/>
        <a:p>
          <a:endParaRPr lang="en-GB" sz="1600"/>
        </a:p>
      </dgm:t>
    </dgm:pt>
    <dgm:pt modelId="{15DCFED7-DEE4-48E7-A808-6B852DB69AA5}">
      <dgm:prSet phldrT="[Text]" custT="1"/>
      <dgm:spPr/>
      <dgm:t>
        <a:bodyPr/>
        <a:lstStyle/>
        <a:p>
          <a:r>
            <a:rPr lang="en-GB" sz="2800" dirty="0"/>
            <a:t>Construct validity</a:t>
          </a:r>
        </a:p>
      </dgm:t>
    </dgm:pt>
    <dgm:pt modelId="{C82DCB4E-2594-4689-82CA-2C9B0EEC31E9}" type="parTrans" cxnId="{B1FC00C9-ABCE-4E10-8E59-D1EEC04DB32B}">
      <dgm:prSet/>
      <dgm:spPr/>
      <dgm:t>
        <a:bodyPr/>
        <a:lstStyle/>
        <a:p>
          <a:endParaRPr lang="en-GB" sz="1600"/>
        </a:p>
      </dgm:t>
    </dgm:pt>
    <dgm:pt modelId="{48BA429C-8012-4B1F-8136-C8A5869F6FF9}" type="sibTrans" cxnId="{B1FC00C9-ABCE-4E10-8E59-D1EEC04DB32B}">
      <dgm:prSet/>
      <dgm:spPr/>
      <dgm:t>
        <a:bodyPr/>
        <a:lstStyle/>
        <a:p>
          <a:endParaRPr lang="en-GB" sz="1600"/>
        </a:p>
      </dgm:t>
    </dgm:pt>
    <dgm:pt modelId="{A09EBF00-C268-4152-8BC9-9D830B354D5D}" type="pres">
      <dgm:prSet presAssocID="{159536B1-D955-4089-867E-BC8CCF5217C4}" presName="linear" presStyleCnt="0">
        <dgm:presLayoutVars>
          <dgm:animLvl val="lvl"/>
          <dgm:resizeHandles val="exact"/>
        </dgm:presLayoutVars>
      </dgm:prSet>
      <dgm:spPr/>
    </dgm:pt>
    <dgm:pt modelId="{1D1DC946-4A27-4131-9CDF-2B4E0BC69705}" type="pres">
      <dgm:prSet presAssocID="{A948BCDF-F25D-4E97-A629-D6CC686AEE05}" presName="parentText" presStyleLbl="node1" presStyleIdx="0" presStyleCnt="2">
        <dgm:presLayoutVars>
          <dgm:chMax val="0"/>
          <dgm:bulletEnabled val="1"/>
        </dgm:presLayoutVars>
      </dgm:prSet>
      <dgm:spPr/>
    </dgm:pt>
    <dgm:pt modelId="{950072FF-499B-48CA-84D8-8E2978FD34CB}" type="pres">
      <dgm:prSet presAssocID="{A948BCDF-F25D-4E97-A629-D6CC686AEE05}" presName="childText" presStyleLbl="revTx" presStyleIdx="0" presStyleCnt="2">
        <dgm:presLayoutVars>
          <dgm:bulletEnabled val="1"/>
        </dgm:presLayoutVars>
      </dgm:prSet>
      <dgm:spPr/>
    </dgm:pt>
    <dgm:pt modelId="{A7B671C0-004E-487A-80FB-3B992780D5E8}" type="pres">
      <dgm:prSet presAssocID="{E506F28A-D0FD-4688-879D-3C6C497D9C42}" presName="parentText" presStyleLbl="node1" presStyleIdx="1" presStyleCnt="2">
        <dgm:presLayoutVars>
          <dgm:chMax val="0"/>
          <dgm:bulletEnabled val="1"/>
        </dgm:presLayoutVars>
      </dgm:prSet>
      <dgm:spPr/>
    </dgm:pt>
    <dgm:pt modelId="{7840EA71-8D62-4A9B-9EDD-A28B131976F4}" type="pres">
      <dgm:prSet presAssocID="{E506F28A-D0FD-4688-879D-3C6C497D9C42}" presName="childText" presStyleLbl="revTx" presStyleIdx="1" presStyleCnt="2">
        <dgm:presLayoutVars>
          <dgm:bulletEnabled val="1"/>
        </dgm:presLayoutVars>
      </dgm:prSet>
      <dgm:spPr/>
    </dgm:pt>
  </dgm:ptLst>
  <dgm:cxnLst>
    <dgm:cxn modelId="{77BC1F31-FDFF-42F1-BF2F-C43F9AC7156E}" srcId="{159536B1-D955-4089-867E-BC8CCF5217C4}" destId="{E506F28A-D0FD-4688-879D-3C6C497D9C42}" srcOrd="1" destOrd="0" parTransId="{58B2C7C0-5E83-4C03-8A22-04BA5A2854CD}" sibTransId="{86A93E1B-409C-49AF-A234-9480F4F9E402}"/>
    <dgm:cxn modelId="{B473D133-4B59-49E9-8127-ED1672C8B71B}" type="presOf" srcId="{C74676C5-10A5-4C6F-BFED-2E4E35B01A83}" destId="{950072FF-499B-48CA-84D8-8E2978FD34CB}" srcOrd="0" destOrd="0" presId="urn:microsoft.com/office/officeart/2005/8/layout/vList2"/>
    <dgm:cxn modelId="{9736A63E-78F2-444E-A5EB-C4DD6AB7772E}" type="presOf" srcId="{E506F28A-D0FD-4688-879D-3C6C497D9C42}" destId="{A7B671C0-004E-487A-80FB-3B992780D5E8}" srcOrd="0" destOrd="0" presId="urn:microsoft.com/office/officeart/2005/8/layout/vList2"/>
    <dgm:cxn modelId="{A4ADD647-EE42-4877-BEAF-D442486457B3}" type="presOf" srcId="{A948BCDF-F25D-4E97-A629-D6CC686AEE05}" destId="{1D1DC946-4A27-4131-9CDF-2B4E0BC69705}" srcOrd="0" destOrd="0" presId="urn:microsoft.com/office/officeart/2005/8/layout/vList2"/>
    <dgm:cxn modelId="{65624879-F565-4B64-BDA1-3E1F0B93931F}" srcId="{E506F28A-D0FD-4688-879D-3C6C497D9C42}" destId="{9F2B97A2-C2AA-41A6-91A1-C60ACD93F0BE}" srcOrd="0" destOrd="0" parTransId="{7EB73AD6-B877-4E5D-9036-18BB9B10CC26}" sibTransId="{13E892ED-0E0B-40C2-A679-BEECDA117955}"/>
    <dgm:cxn modelId="{E7F56B83-AC59-4F4E-979F-2FAE94DEAEF6}" type="presOf" srcId="{15DCFED7-DEE4-48E7-A808-6B852DB69AA5}" destId="{7840EA71-8D62-4A9B-9EDD-A28B131976F4}" srcOrd="0" destOrd="2" presId="urn:microsoft.com/office/officeart/2005/8/layout/vList2"/>
    <dgm:cxn modelId="{32870D99-598C-4A71-8BC6-3D13C26E4E9E}" type="presOf" srcId="{DA8250DB-2CC4-41AD-A67B-43F4DFE5033B}" destId="{7840EA71-8D62-4A9B-9EDD-A28B131976F4}" srcOrd="0" destOrd="1" presId="urn:microsoft.com/office/officeart/2005/8/layout/vList2"/>
    <dgm:cxn modelId="{A5EA9B9F-E62C-449D-8A73-7DFE3122ACAE}" type="presOf" srcId="{159536B1-D955-4089-867E-BC8CCF5217C4}" destId="{A09EBF00-C268-4152-8BC9-9D830B354D5D}" srcOrd="0" destOrd="0" presId="urn:microsoft.com/office/officeart/2005/8/layout/vList2"/>
    <dgm:cxn modelId="{57A7BDBD-1024-4935-BAD1-690EEEAE34B4}" srcId="{159536B1-D955-4089-867E-BC8CCF5217C4}" destId="{A948BCDF-F25D-4E97-A629-D6CC686AEE05}" srcOrd="0" destOrd="0" parTransId="{BE7B8C04-C991-4E43-86E7-BB3619841883}" sibTransId="{5C00FE78-5643-447D-AA11-7339DA9C774D}"/>
    <dgm:cxn modelId="{B1FC00C9-ABCE-4E10-8E59-D1EEC04DB32B}" srcId="{E506F28A-D0FD-4688-879D-3C6C497D9C42}" destId="{15DCFED7-DEE4-48E7-A808-6B852DB69AA5}" srcOrd="2" destOrd="0" parTransId="{C82DCB4E-2594-4689-82CA-2C9B0EEC31E9}" sibTransId="{48BA429C-8012-4B1F-8136-C8A5869F6FF9}"/>
    <dgm:cxn modelId="{81C6DAE0-5F77-4273-A558-85DAF1853122}" srcId="{E506F28A-D0FD-4688-879D-3C6C497D9C42}" destId="{DA8250DB-2CC4-41AD-A67B-43F4DFE5033B}" srcOrd="1" destOrd="0" parTransId="{27CA93AF-0DF8-418B-9AB6-3ED3D98ECE6E}" sibTransId="{D1639CC5-C196-40F7-8386-DFEEF6AE5E4F}"/>
    <dgm:cxn modelId="{FE16E6F9-BECC-4F88-A6C7-2F57B3002383}" srcId="{A948BCDF-F25D-4E97-A629-D6CC686AEE05}" destId="{C74676C5-10A5-4C6F-BFED-2E4E35B01A83}" srcOrd="0" destOrd="0" parTransId="{E7EF0288-4F3E-4A08-9D8B-29851EC9FEC2}" sibTransId="{1BA57FCE-AA4D-49CF-8F21-2A93CE0B15DA}"/>
    <dgm:cxn modelId="{712C11FB-1858-4F29-BDDF-ABF721278068}" type="presOf" srcId="{9F2B97A2-C2AA-41A6-91A1-C60ACD93F0BE}" destId="{7840EA71-8D62-4A9B-9EDD-A28B131976F4}" srcOrd="0" destOrd="0" presId="urn:microsoft.com/office/officeart/2005/8/layout/vList2"/>
    <dgm:cxn modelId="{552C68F7-D853-4CDE-98B9-FB3BE8AC1AF8}" type="presParOf" srcId="{A09EBF00-C268-4152-8BC9-9D830B354D5D}" destId="{1D1DC946-4A27-4131-9CDF-2B4E0BC69705}" srcOrd="0" destOrd="0" presId="urn:microsoft.com/office/officeart/2005/8/layout/vList2"/>
    <dgm:cxn modelId="{F32D0DF2-6955-49F0-B389-54657C95AC54}" type="presParOf" srcId="{A09EBF00-C268-4152-8BC9-9D830B354D5D}" destId="{950072FF-499B-48CA-84D8-8E2978FD34CB}" srcOrd="1" destOrd="0" presId="urn:microsoft.com/office/officeart/2005/8/layout/vList2"/>
    <dgm:cxn modelId="{6F53300F-4C0A-4995-AD02-4A672F886F2E}" type="presParOf" srcId="{A09EBF00-C268-4152-8BC9-9D830B354D5D}" destId="{A7B671C0-004E-487A-80FB-3B992780D5E8}" srcOrd="2" destOrd="0" presId="urn:microsoft.com/office/officeart/2005/8/layout/vList2"/>
    <dgm:cxn modelId="{23577216-4C75-416F-810D-CCAA1A9E0DDA}" type="presParOf" srcId="{A09EBF00-C268-4152-8BC9-9D830B354D5D}" destId="{7840EA71-8D62-4A9B-9EDD-A28B131976F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CC53F-7EFA-4595-9EC3-BDD7A86AC4F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9955396-2405-4C4C-9DD6-8627E4CFFF98}">
      <dgm:prSet phldrT="[Text]" custT="1"/>
      <dgm:spPr/>
      <dgm:t>
        <a:bodyPr/>
        <a:lstStyle/>
        <a:p>
          <a:r>
            <a:rPr lang="en-US" sz="2400" dirty="0"/>
            <a:t>Several variables – some are correlated</a:t>
          </a:r>
          <a:endParaRPr lang="en-GB" sz="2400" dirty="0"/>
        </a:p>
      </dgm:t>
    </dgm:pt>
    <dgm:pt modelId="{398C6406-C19D-49B9-BCD7-F553B6E50EC5}" type="parTrans" cxnId="{55382890-EA15-4796-AE51-50FDE47F4750}">
      <dgm:prSet/>
      <dgm:spPr/>
      <dgm:t>
        <a:bodyPr/>
        <a:lstStyle/>
        <a:p>
          <a:endParaRPr lang="en-GB"/>
        </a:p>
      </dgm:t>
    </dgm:pt>
    <dgm:pt modelId="{602E8E88-9B6B-439C-890F-8AA758D5E2E3}" type="sibTrans" cxnId="{55382890-EA15-4796-AE51-50FDE47F4750}">
      <dgm:prSet/>
      <dgm:spPr/>
      <dgm:t>
        <a:bodyPr/>
        <a:lstStyle/>
        <a:p>
          <a:endParaRPr lang="en-GB"/>
        </a:p>
      </dgm:t>
    </dgm:pt>
    <dgm:pt modelId="{CDC47F1F-864F-4519-983A-28A3F493484C}">
      <dgm:prSet custT="1"/>
      <dgm:spPr/>
      <dgm:t>
        <a:bodyPr/>
        <a:lstStyle/>
        <a:p>
          <a:r>
            <a:rPr lang="en-US" sz="2400" dirty="0"/>
            <a:t>Do we need all of them?</a:t>
          </a:r>
        </a:p>
      </dgm:t>
    </dgm:pt>
    <dgm:pt modelId="{860617EC-E227-45FC-8860-ABB0998549F6}" type="parTrans" cxnId="{523A04F8-46D6-4369-9AB8-40C46633761A}">
      <dgm:prSet/>
      <dgm:spPr/>
      <dgm:t>
        <a:bodyPr/>
        <a:lstStyle/>
        <a:p>
          <a:endParaRPr lang="en-GB"/>
        </a:p>
      </dgm:t>
    </dgm:pt>
    <dgm:pt modelId="{50EF8180-83D8-483E-9990-2414AB44FBB0}" type="sibTrans" cxnId="{523A04F8-46D6-4369-9AB8-40C46633761A}">
      <dgm:prSet/>
      <dgm:spPr/>
      <dgm:t>
        <a:bodyPr/>
        <a:lstStyle/>
        <a:p>
          <a:endParaRPr lang="en-GB"/>
        </a:p>
      </dgm:t>
    </dgm:pt>
    <dgm:pt modelId="{6DBA10F0-C3D9-4415-ABB0-6627188C9019}">
      <dgm:prSet custT="1"/>
      <dgm:spPr/>
      <dgm:t>
        <a:bodyPr/>
        <a:lstStyle/>
        <a:p>
          <a:r>
            <a:rPr lang="en-US" sz="2400" dirty="0"/>
            <a:t>Can we learn something from correlations?</a:t>
          </a:r>
        </a:p>
      </dgm:t>
    </dgm:pt>
    <dgm:pt modelId="{AE2FA284-CCF8-45CA-ABEE-A8727898529A}" type="parTrans" cxnId="{0EE8666F-0AEB-4420-B2CB-5AAD32400708}">
      <dgm:prSet/>
      <dgm:spPr/>
      <dgm:t>
        <a:bodyPr/>
        <a:lstStyle/>
        <a:p>
          <a:endParaRPr lang="en-GB"/>
        </a:p>
      </dgm:t>
    </dgm:pt>
    <dgm:pt modelId="{6EA19EC1-41F0-424E-875D-01EDA3F715DA}" type="sibTrans" cxnId="{0EE8666F-0AEB-4420-B2CB-5AAD32400708}">
      <dgm:prSet/>
      <dgm:spPr/>
      <dgm:t>
        <a:bodyPr/>
        <a:lstStyle/>
        <a:p>
          <a:endParaRPr lang="en-GB"/>
        </a:p>
      </dgm:t>
    </dgm:pt>
    <dgm:pt modelId="{6EBB70D7-DB01-49B8-BD85-169B368E3D18}" type="pres">
      <dgm:prSet presAssocID="{B9DCC53F-7EFA-4595-9EC3-BDD7A86AC4F4}" presName="linear" presStyleCnt="0">
        <dgm:presLayoutVars>
          <dgm:dir/>
          <dgm:animLvl val="lvl"/>
          <dgm:resizeHandles val="exact"/>
        </dgm:presLayoutVars>
      </dgm:prSet>
      <dgm:spPr/>
    </dgm:pt>
    <dgm:pt modelId="{5A6891A2-09E5-44D7-9B68-3284A171B1C8}" type="pres">
      <dgm:prSet presAssocID="{99955396-2405-4C4C-9DD6-8627E4CFFF98}" presName="parentLin" presStyleCnt="0"/>
      <dgm:spPr/>
    </dgm:pt>
    <dgm:pt modelId="{6199969B-B5FD-4A5C-8594-619F01A701DF}" type="pres">
      <dgm:prSet presAssocID="{99955396-2405-4C4C-9DD6-8627E4CFFF98}" presName="parentLeftMargin" presStyleLbl="node1" presStyleIdx="0" presStyleCnt="1"/>
      <dgm:spPr/>
    </dgm:pt>
    <dgm:pt modelId="{E11BD41F-6404-4390-84BC-4FFCE47FA751}" type="pres">
      <dgm:prSet presAssocID="{99955396-2405-4C4C-9DD6-8627E4CFFF98}" presName="parentText" presStyleLbl="node1" presStyleIdx="0" presStyleCnt="1">
        <dgm:presLayoutVars>
          <dgm:chMax val="0"/>
          <dgm:bulletEnabled val="1"/>
        </dgm:presLayoutVars>
      </dgm:prSet>
      <dgm:spPr/>
    </dgm:pt>
    <dgm:pt modelId="{5B056CE7-B057-4454-81B1-85798C468E42}" type="pres">
      <dgm:prSet presAssocID="{99955396-2405-4C4C-9DD6-8627E4CFFF98}" presName="negativeSpace" presStyleCnt="0"/>
      <dgm:spPr/>
    </dgm:pt>
    <dgm:pt modelId="{5E647726-CBE1-4540-AC16-3E3C3F0E1A9F}" type="pres">
      <dgm:prSet presAssocID="{99955396-2405-4C4C-9DD6-8627E4CFFF98}" presName="childText" presStyleLbl="conFgAcc1" presStyleIdx="0" presStyleCnt="1">
        <dgm:presLayoutVars>
          <dgm:bulletEnabled val="1"/>
        </dgm:presLayoutVars>
      </dgm:prSet>
      <dgm:spPr/>
    </dgm:pt>
  </dgm:ptLst>
  <dgm:cxnLst>
    <dgm:cxn modelId="{B151FE12-3D62-40A5-A928-6013A21DA07D}" type="presOf" srcId="{99955396-2405-4C4C-9DD6-8627E4CFFF98}" destId="{6199969B-B5FD-4A5C-8594-619F01A701DF}" srcOrd="0" destOrd="0" presId="urn:microsoft.com/office/officeart/2005/8/layout/list1"/>
    <dgm:cxn modelId="{11C92219-039E-4970-A3E5-40390348D11C}" type="presOf" srcId="{6DBA10F0-C3D9-4415-ABB0-6627188C9019}" destId="{5E647726-CBE1-4540-AC16-3E3C3F0E1A9F}" srcOrd="0" destOrd="1" presId="urn:microsoft.com/office/officeart/2005/8/layout/list1"/>
    <dgm:cxn modelId="{0EE8666F-0AEB-4420-B2CB-5AAD32400708}" srcId="{99955396-2405-4C4C-9DD6-8627E4CFFF98}" destId="{6DBA10F0-C3D9-4415-ABB0-6627188C9019}" srcOrd="1" destOrd="0" parTransId="{AE2FA284-CCF8-45CA-ABEE-A8727898529A}" sibTransId="{6EA19EC1-41F0-424E-875D-01EDA3F715DA}"/>
    <dgm:cxn modelId="{C0D55676-6D68-4693-A386-81BCA280A8A9}" type="presOf" srcId="{CDC47F1F-864F-4519-983A-28A3F493484C}" destId="{5E647726-CBE1-4540-AC16-3E3C3F0E1A9F}" srcOrd="0" destOrd="0" presId="urn:microsoft.com/office/officeart/2005/8/layout/list1"/>
    <dgm:cxn modelId="{55382890-EA15-4796-AE51-50FDE47F4750}" srcId="{B9DCC53F-7EFA-4595-9EC3-BDD7A86AC4F4}" destId="{99955396-2405-4C4C-9DD6-8627E4CFFF98}" srcOrd="0" destOrd="0" parTransId="{398C6406-C19D-49B9-BCD7-F553B6E50EC5}" sibTransId="{602E8E88-9B6B-439C-890F-8AA758D5E2E3}"/>
    <dgm:cxn modelId="{2F7297BA-AA38-431F-BCE9-85F1D3EA5F9B}" type="presOf" srcId="{B9DCC53F-7EFA-4595-9EC3-BDD7A86AC4F4}" destId="{6EBB70D7-DB01-49B8-BD85-169B368E3D18}" srcOrd="0" destOrd="0" presId="urn:microsoft.com/office/officeart/2005/8/layout/list1"/>
    <dgm:cxn modelId="{EFBB89BD-F164-4FFC-91F2-71E0BB33E338}" type="presOf" srcId="{99955396-2405-4C4C-9DD6-8627E4CFFF98}" destId="{E11BD41F-6404-4390-84BC-4FFCE47FA751}" srcOrd="1" destOrd="0" presId="urn:microsoft.com/office/officeart/2005/8/layout/list1"/>
    <dgm:cxn modelId="{523A04F8-46D6-4369-9AB8-40C46633761A}" srcId="{99955396-2405-4C4C-9DD6-8627E4CFFF98}" destId="{CDC47F1F-864F-4519-983A-28A3F493484C}" srcOrd="0" destOrd="0" parTransId="{860617EC-E227-45FC-8860-ABB0998549F6}" sibTransId="{50EF8180-83D8-483E-9990-2414AB44FBB0}"/>
    <dgm:cxn modelId="{00F253EC-94CF-4483-8C91-5FE191D81B0D}" type="presParOf" srcId="{6EBB70D7-DB01-49B8-BD85-169B368E3D18}" destId="{5A6891A2-09E5-44D7-9B68-3284A171B1C8}" srcOrd="0" destOrd="0" presId="urn:microsoft.com/office/officeart/2005/8/layout/list1"/>
    <dgm:cxn modelId="{9768DC5F-06BF-457B-BEB5-AC0CB251F322}" type="presParOf" srcId="{5A6891A2-09E5-44D7-9B68-3284A171B1C8}" destId="{6199969B-B5FD-4A5C-8594-619F01A701DF}" srcOrd="0" destOrd="0" presId="urn:microsoft.com/office/officeart/2005/8/layout/list1"/>
    <dgm:cxn modelId="{03BFCB78-55C6-47CC-B191-69B4457C4EC2}" type="presParOf" srcId="{5A6891A2-09E5-44D7-9B68-3284A171B1C8}" destId="{E11BD41F-6404-4390-84BC-4FFCE47FA751}" srcOrd="1" destOrd="0" presId="urn:microsoft.com/office/officeart/2005/8/layout/list1"/>
    <dgm:cxn modelId="{64F9A6E6-81F7-461F-9183-AF4C427FC619}" type="presParOf" srcId="{6EBB70D7-DB01-49B8-BD85-169B368E3D18}" destId="{5B056CE7-B057-4454-81B1-85798C468E42}" srcOrd="1" destOrd="0" presId="urn:microsoft.com/office/officeart/2005/8/layout/list1"/>
    <dgm:cxn modelId="{E17241E5-F2D8-4BA7-9BBF-6BA96ED5172E}" type="presParOf" srcId="{6EBB70D7-DB01-49B8-BD85-169B368E3D18}" destId="{5E647726-CBE1-4540-AC16-3E3C3F0E1A9F}"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15E1ED-279F-4C20-B115-E10F385428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645BD2A9-5F24-482E-AE8C-DBF5DE3E7F91}">
      <dgm:prSet phldrT="[Text]"/>
      <dgm:spPr/>
      <dgm:t>
        <a:bodyPr/>
        <a:lstStyle/>
        <a:p>
          <a:r>
            <a:rPr lang="en-GB" dirty="0"/>
            <a:t>Exploratory Factor Analysis (EFA)</a:t>
          </a:r>
        </a:p>
      </dgm:t>
    </dgm:pt>
    <dgm:pt modelId="{DEA4B42A-FB05-4799-87BC-3E0A3CC829A7}" type="parTrans" cxnId="{142E6FA9-5B53-4DEB-8668-F2E6EA699216}">
      <dgm:prSet/>
      <dgm:spPr/>
      <dgm:t>
        <a:bodyPr/>
        <a:lstStyle/>
        <a:p>
          <a:endParaRPr lang="en-GB"/>
        </a:p>
      </dgm:t>
    </dgm:pt>
    <dgm:pt modelId="{53105027-70A4-4DF2-9605-3F4B46205D39}" type="sibTrans" cxnId="{142E6FA9-5B53-4DEB-8668-F2E6EA699216}">
      <dgm:prSet/>
      <dgm:spPr/>
      <dgm:t>
        <a:bodyPr/>
        <a:lstStyle/>
        <a:p>
          <a:endParaRPr lang="en-GB"/>
        </a:p>
      </dgm:t>
    </dgm:pt>
    <dgm:pt modelId="{06033D05-83B6-4998-B006-FAB700D5B8CF}">
      <dgm:prSet phldrT="[Text]"/>
      <dgm:spPr/>
      <dgm:t>
        <a:bodyPr/>
        <a:lstStyle/>
        <a:p>
          <a:r>
            <a:rPr lang="en-GB" dirty="0"/>
            <a:t>Principal Component Analysis (PCA)</a:t>
          </a:r>
        </a:p>
      </dgm:t>
    </dgm:pt>
    <dgm:pt modelId="{F9A12A91-8095-44B7-A087-6E08A3543CAE}" type="parTrans" cxnId="{AC5CC948-9F37-44EA-A041-EC167E2A7583}">
      <dgm:prSet/>
      <dgm:spPr/>
      <dgm:t>
        <a:bodyPr/>
        <a:lstStyle/>
        <a:p>
          <a:endParaRPr lang="en-GB"/>
        </a:p>
      </dgm:t>
    </dgm:pt>
    <dgm:pt modelId="{67C9008E-2CC3-4CD9-9E73-397AD1DBD239}" type="sibTrans" cxnId="{AC5CC948-9F37-44EA-A041-EC167E2A7583}">
      <dgm:prSet/>
      <dgm:spPr/>
      <dgm:t>
        <a:bodyPr/>
        <a:lstStyle/>
        <a:p>
          <a:endParaRPr lang="en-GB"/>
        </a:p>
      </dgm:t>
    </dgm:pt>
    <dgm:pt modelId="{8540CDBD-BA7C-458C-B9F3-5BE5AAEFAA85}">
      <dgm:prSet phldrT="[Text]"/>
      <dgm:spPr/>
      <dgm:t>
        <a:bodyPr/>
        <a:lstStyle/>
        <a:p>
          <a:r>
            <a:rPr lang="en-GB" dirty="0"/>
            <a:t>EFA and PCA are often used interchangeably</a:t>
          </a:r>
        </a:p>
      </dgm:t>
    </dgm:pt>
    <dgm:pt modelId="{1C69BA56-91DF-49A7-9A43-5B924A449CF9}" type="parTrans" cxnId="{719D6E23-4DB7-4622-A7B0-DA03617601CC}">
      <dgm:prSet/>
      <dgm:spPr/>
      <dgm:t>
        <a:bodyPr/>
        <a:lstStyle/>
        <a:p>
          <a:endParaRPr lang="en-GB"/>
        </a:p>
      </dgm:t>
    </dgm:pt>
    <dgm:pt modelId="{D3F349F3-79C0-48BE-9A31-E4485D4E3185}" type="sibTrans" cxnId="{719D6E23-4DB7-4622-A7B0-DA03617601CC}">
      <dgm:prSet/>
      <dgm:spPr/>
      <dgm:t>
        <a:bodyPr/>
        <a:lstStyle/>
        <a:p>
          <a:endParaRPr lang="en-GB"/>
        </a:p>
      </dgm:t>
    </dgm:pt>
    <dgm:pt modelId="{9B6B89ED-5845-4729-BCA8-E84153E18A6D}">
      <dgm:prSet phldrT="[Text]"/>
      <dgm:spPr/>
      <dgm:t>
        <a:bodyPr/>
        <a:lstStyle/>
        <a:p>
          <a:r>
            <a:rPr lang="en-GB" dirty="0"/>
            <a:t>Measurement / Statistical Model</a:t>
          </a:r>
        </a:p>
      </dgm:t>
    </dgm:pt>
    <dgm:pt modelId="{E3C040CB-5486-4F0B-906E-FA0B9DBAC61D}" type="parTrans" cxnId="{00024A62-DE29-4EC9-9E9F-22F375729A60}">
      <dgm:prSet/>
      <dgm:spPr/>
      <dgm:t>
        <a:bodyPr/>
        <a:lstStyle/>
        <a:p>
          <a:endParaRPr lang="en-GB"/>
        </a:p>
      </dgm:t>
    </dgm:pt>
    <dgm:pt modelId="{D880EFDC-D291-4196-9B8D-DDAB99A70641}" type="sibTrans" cxnId="{00024A62-DE29-4EC9-9E9F-22F375729A60}">
      <dgm:prSet/>
      <dgm:spPr/>
      <dgm:t>
        <a:bodyPr/>
        <a:lstStyle/>
        <a:p>
          <a:endParaRPr lang="en-GB"/>
        </a:p>
      </dgm:t>
    </dgm:pt>
    <dgm:pt modelId="{7C3EBE60-8ACE-4261-A8B6-5A57DAC96E3C}">
      <dgm:prSet phldrT="[Text]"/>
      <dgm:spPr/>
      <dgm:t>
        <a:bodyPr/>
        <a:lstStyle/>
        <a:p>
          <a:r>
            <a:rPr lang="en-GB" dirty="0"/>
            <a:t>Mathematical procedure</a:t>
          </a:r>
        </a:p>
      </dgm:t>
    </dgm:pt>
    <dgm:pt modelId="{BDF328CB-794A-4A96-ACE2-8C638BA9C9A4}" type="parTrans" cxnId="{8128B5D7-92DD-4354-9B15-8725BFA979D5}">
      <dgm:prSet/>
      <dgm:spPr/>
      <dgm:t>
        <a:bodyPr/>
        <a:lstStyle/>
        <a:p>
          <a:endParaRPr lang="en-GB"/>
        </a:p>
      </dgm:t>
    </dgm:pt>
    <dgm:pt modelId="{8E107C4F-6E30-4559-9022-020C57C7F3F1}" type="sibTrans" cxnId="{8128B5D7-92DD-4354-9B15-8725BFA979D5}">
      <dgm:prSet/>
      <dgm:spPr/>
      <dgm:t>
        <a:bodyPr/>
        <a:lstStyle/>
        <a:p>
          <a:endParaRPr lang="en-GB"/>
        </a:p>
      </dgm:t>
    </dgm:pt>
    <dgm:pt modelId="{E015FA12-802E-45F0-A5E1-71A0601D20F6}">
      <dgm:prSet phldrT="[Text]"/>
      <dgm:spPr/>
      <dgm:t>
        <a:bodyPr/>
        <a:lstStyle/>
        <a:p>
          <a:r>
            <a:rPr lang="en-GB" dirty="0"/>
            <a:t>Used to find:</a:t>
          </a:r>
        </a:p>
      </dgm:t>
    </dgm:pt>
    <dgm:pt modelId="{DF82C5D4-6DEF-44EC-99E6-CDD61A9F97E6}" type="parTrans" cxnId="{E1C22B88-2D65-41A3-96BC-7619971657A1}">
      <dgm:prSet/>
      <dgm:spPr/>
      <dgm:t>
        <a:bodyPr/>
        <a:lstStyle/>
        <a:p>
          <a:endParaRPr lang="en-GB"/>
        </a:p>
      </dgm:t>
    </dgm:pt>
    <dgm:pt modelId="{8D310417-4029-4723-9FF9-7CD9D73AB64D}" type="sibTrans" cxnId="{E1C22B88-2D65-41A3-96BC-7619971657A1}">
      <dgm:prSet/>
      <dgm:spPr/>
      <dgm:t>
        <a:bodyPr/>
        <a:lstStyle/>
        <a:p>
          <a:endParaRPr lang="en-GB"/>
        </a:p>
      </dgm:t>
    </dgm:pt>
    <dgm:pt modelId="{B0AFAD7A-1652-4EC9-8B4E-094C80B9D1F4}">
      <dgm:prSet phldrT="[Text]"/>
      <dgm:spPr/>
      <dgm:t>
        <a:bodyPr/>
        <a:lstStyle/>
        <a:p>
          <a:r>
            <a:rPr lang="en-GB" dirty="0"/>
            <a:t>Minimum number of factors</a:t>
          </a:r>
        </a:p>
      </dgm:t>
    </dgm:pt>
    <dgm:pt modelId="{18763617-D767-4A73-ACAA-A310D95E9241}" type="parTrans" cxnId="{2FA1463E-7A59-48DF-9328-9D69F7719927}">
      <dgm:prSet/>
      <dgm:spPr/>
      <dgm:t>
        <a:bodyPr/>
        <a:lstStyle/>
        <a:p>
          <a:endParaRPr lang="en-GB"/>
        </a:p>
      </dgm:t>
    </dgm:pt>
    <dgm:pt modelId="{B3734471-6EB8-4E64-BD2A-B72265B580C4}" type="sibTrans" cxnId="{2FA1463E-7A59-48DF-9328-9D69F7719927}">
      <dgm:prSet/>
      <dgm:spPr/>
      <dgm:t>
        <a:bodyPr/>
        <a:lstStyle/>
        <a:p>
          <a:endParaRPr lang="en-GB"/>
        </a:p>
      </dgm:t>
    </dgm:pt>
    <dgm:pt modelId="{25B0D5AF-E4AF-49BD-9365-8E50A9BA1022}">
      <dgm:prSet phldrT="[Text]"/>
      <dgm:spPr/>
      <dgm:t>
        <a:bodyPr/>
        <a:lstStyle/>
        <a:p>
          <a:r>
            <a:rPr lang="en-GB" dirty="0"/>
            <a:t>Accounting for maximum variance in data</a:t>
          </a:r>
        </a:p>
      </dgm:t>
    </dgm:pt>
    <dgm:pt modelId="{E39A80F2-D6B1-4AE2-9AAD-01F9E5E61AA0}" type="parTrans" cxnId="{EBE07FCB-08EC-4052-A745-4BA3B45C81D5}">
      <dgm:prSet/>
      <dgm:spPr/>
      <dgm:t>
        <a:bodyPr/>
        <a:lstStyle/>
        <a:p>
          <a:endParaRPr lang="en-GB"/>
        </a:p>
      </dgm:t>
    </dgm:pt>
    <dgm:pt modelId="{B8745A97-9CD1-40F7-B3CB-2AA975AC281F}" type="sibTrans" cxnId="{EBE07FCB-08EC-4052-A745-4BA3B45C81D5}">
      <dgm:prSet/>
      <dgm:spPr/>
      <dgm:t>
        <a:bodyPr/>
        <a:lstStyle/>
        <a:p>
          <a:endParaRPr lang="en-GB"/>
        </a:p>
      </dgm:t>
    </dgm:pt>
    <dgm:pt modelId="{D071B4E2-1108-4AE8-9CEF-6878E9131150}" type="pres">
      <dgm:prSet presAssocID="{5815E1ED-279F-4C20-B115-E10F38542816}" presName="linear" presStyleCnt="0">
        <dgm:presLayoutVars>
          <dgm:dir/>
          <dgm:animLvl val="lvl"/>
          <dgm:resizeHandles val="exact"/>
        </dgm:presLayoutVars>
      </dgm:prSet>
      <dgm:spPr/>
    </dgm:pt>
    <dgm:pt modelId="{C6764C8E-2AC7-426E-ACE0-D5CCBD0900A0}" type="pres">
      <dgm:prSet presAssocID="{645BD2A9-5F24-482E-AE8C-DBF5DE3E7F91}" presName="parentLin" presStyleCnt="0"/>
      <dgm:spPr/>
    </dgm:pt>
    <dgm:pt modelId="{9857C5D9-3DEF-4BA5-954C-80CCA6DD2B47}" type="pres">
      <dgm:prSet presAssocID="{645BD2A9-5F24-482E-AE8C-DBF5DE3E7F91}" presName="parentLeftMargin" presStyleLbl="node1" presStyleIdx="0" presStyleCnt="3"/>
      <dgm:spPr/>
    </dgm:pt>
    <dgm:pt modelId="{F4ED3722-C005-4ECD-A69C-31EED2CE1F9D}" type="pres">
      <dgm:prSet presAssocID="{645BD2A9-5F24-482E-AE8C-DBF5DE3E7F91}" presName="parentText" presStyleLbl="node1" presStyleIdx="0" presStyleCnt="3">
        <dgm:presLayoutVars>
          <dgm:chMax val="0"/>
          <dgm:bulletEnabled val="1"/>
        </dgm:presLayoutVars>
      </dgm:prSet>
      <dgm:spPr/>
    </dgm:pt>
    <dgm:pt modelId="{D4CBBA0C-62B3-40D1-8247-B047F3C72084}" type="pres">
      <dgm:prSet presAssocID="{645BD2A9-5F24-482E-AE8C-DBF5DE3E7F91}" presName="negativeSpace" presStyleCnt="0"/>
      <dgm:spPr/>
    </dgm:pt>
    <dgm:pt modelId="{9CC0A50C-4FE4-40E9-9BC2-25E68C2BA753}" type="pres">
      <dgm:prSet presAssocID="{645BD2A9-5F24-482E-AE8C-DBF5DE3E7F91}" presName="childText" presStyleLbl="conFgAcc1" presStyleIdx="0" presStyleCnt="3">
        <dgm:presLayoutVars>
          <dgm:bulletEnabled val="1"/>
        </dgm:presLayoutVars>
      </dgm:prSet>
      <dgm:spPr/>
    </dgm:pt>
    <dgm:pt modelId="{9FC3043A-984C-41D1-89D6-FE35DC7F8894}" type="pres">
      <dgm:prSet presAssocID="{53105027-70A4-4DF2-9605-3F4B46205D39}" presName="spaceBetweenRectangles" presStyleCnt="0"/>
      <dgm:spPr/>
    </dgm:pt>
    <dgm:pt modelId="{E1986697-21DB-43BB-9511-523383FB58DA}" type="pres">
      <dgm:prSet presAssocID="{06033D05-83B6-4998-B006-FAB700D5B8CF}" presName="parentLin" presStyleCnt="0"/>
      <dgm:spPr/>
    </dgm:pt>
    <dgm:pt modelId="{A0E95AB1-E4FA-496F-8483-4FCCDCE77703}" type="pres">
      <dgm:prSet presAssocID="{06033D05-83B6-4998-B006-FAB700D5B8CF}" presName="parentLeftMargin" presStyleLbl="node1" presStyleIdx="0" presStyleCnt="3"/>
      <dgm:spPr/>
    </dgm:pt>
    <dgm:pt modelId="{838B42CD-3704-467A-B70E-C57168B14FF8}" type="pres">
      <dgm:prSet presAssocID="{06033D05-83B6-4998-B006-FAB700D5B8CF}" presName="parentText" presStyleLbl="node1" presStyleIdx="1" presStyleCnt="3">
        <dgm:presLayoutVars>
          <dgm:chMax val="0"/>
          <dgm:bulletEnabled val="1"/>
        </dgm:presLayoutVars>
      </dgm:prSet>
      <dgm:spPr/>
    </dgm:pt>
    <dgm:pt modelId="{DA234BC8-753F-4059-8A03-C4C49902308B}" type="pres">
      <dgm:prSet presAssocID="{06033D05-83B6-4998-B006-FAB700D5B8CF}" presName="negativeSpace" presStyleCnt="0"/>
      <dgm:spPr/>
    </dgm:pt>
    <dgm:pt modelId="{0CC6B376-E6FD-4D32-9B46-D9A0086D44F2}" type="pres">
      <dgm:prSet presAssocID="{06033D05-83B6-4998-B006-FAB700D5B8CF}" presName="childText" presStyleLbl="conFgAcc1" presStyleIdx="1" presStyleCnt="3">
        <dgm:presLayoutVars>
          <dgm:bulletEnabled val="1"/>
        </dgm:presLayoutVars>
      </dgm:prSet>
      <dgm:spPr/>
    </dgm:pt>
    <dgm:pt modelId="{85EC2D75-544D-4B84-A193-C416F275693C}" type="pres">
      <dgm:prSet presAssocID="{67C9008E-2CC3-4CD9-9E73-397AD1DBD239}" presName="spaceBetweenRectangles" presStyleCnt="0"/>
      <dgm:spPr/>
    </dgm:pt>
    <dgm:pt modelId="{D574F167-180F-4385-B2CC-75746C9B6B2F}" type="pres">
      <dgm:prSet presAssocID="{8540CDBD-BA7C-458C-B9F3-5BE5AAEFAA85}" presName="parentLin" presStyleCnt="0"/>
      <dgm:spPr/>
    </dgm:pt>
    <dgm:pt modelId="{F89AEEFB-6031-4F6B-BE2C-A4C8F05975AD}" type="pres">
      <dgm:prSet presAssocID="{8540CDBD-BA7C-458C-B9F3-5BE5AAEFAA85}" presName="parentLeftMargin" presStyleLbl="node1" presStyleIdx="1" presStyleCnt="3"/>
      <dgm:spPr/>
    </dgm:pt>
    <dgm:pt modelId="{D49181DC-7B3F-43BC-85C2-F8E0C50169C5}" type="pres">
      <dgm:prSet presAssocID="{8540CDBD-BA7C-458C-B9F3-5BE5AAEFAA85}" presName="parentText" presStyleLbl="node1" presStyleIdx="2" presStyleCnt="3">
        <dgm:presLayoutVars>
          <dgm:chMax val="0"/>
          <dgm:bulletEnabled val="1"/>
        </dgm:presLayoutVars>
      </dgm:prSet>
      <dgm:spPr/>
    </dgm:pt>
    <dgm:pt modelId="{50ACC10D-2FB6-4890-B7F2-4E800A8E87D9}" type="pres">
      <dgm:prSet presAssocID="{8540CDBD-BA7C-458C-B9F3-5BE5AAEFAA85}" presName="negativeSpace" presStyleCnt="0"/>
      <dgm:spPr/>
    </dgm:pt>
    <dgm:pt modelId="{361680A8-79FB-44B1-AF0C-7092A47018F1}" type="pres">
      <dgm:prSet presAssocID="{8540CDBD-BA7C-458C-B9F3-5BE5AAEFAA85}" presName="childText" presStyleLbl="conFgAcc1" presStyleIdx="2" presStyleCnt="3">
        <dgm:presLayoutVars>
          <dgm:bulletEnabled val="1"/>
        </dgm:presLayoutVars>
      </dgm:prSet>
      <dgm:spPr/>
    </dgm:pt>
  </dgm:ptLst>
  <dgm:cxnLst>
    <dgm:cxn modelId="{68AD2D07-5C52-4B5F-A576-6AE6D7648A52}" type="presOf" srcId="{645BD2A9-5F24-482E-AE8C-DBF5DE3E7F91}" destId="{F4ED3722-C005-4ECD-A69C-31EED2CE1F9D}" srcOrd="1" destOrd="0" presId="urn:microsoft.com/office/officeart/2005/8/layout/list1"/>
    <dgm:cxn modelId="{413A1D1C-07F7-4BFD-9F59-133D8119EEDF}" type="presOf" srcId="{06033D05-83B6-4998-B006-FAB700D5B8CF}" destId="{A0E95AB1-E4FA-496F-8483-4FCCDCE77703}" srcOrd="0" destOrd="0" presId="urn:microsoft.com/office/officeart/2005/8/layout/list1"/>
    <dgm:cxn modelId="{719D6E23-4DB7-4622-A7B0-DA03617601CC}" srcId="{5815E1ED-279F-4C20-B115-E10F38542816}" destId="{8540CDBD-BA7C-458C-B9F3-5BE5AAEFAA85}" srcOrd="2" destOrd="0" parTransId="{1C69BA56-91DF-49A7-9A43-5B924A449CF9}" sibTransId="{D3F349F3-79C0-48BE-9A31-E4485D4E3185}"/>
    <dgm:cxn modelId="{56970033-7452-40C9-ACEA-E1D2BABA3AA3}" type="presOf" srcId="{25B0D5AF-E4AF-49BD-9365-8E50A9BA1022}" destId="{0CC6B376-E6FD-4D32-9B46-D9A0086D44F2}" srcOrd="0" destOrd="3" presId="urn:microsoft.com/office/officeart/2005/8/layout/list1"/>
    <dgm:cxn modelId="{31513F3E-838D-4973-B58F-CB08E11EE8BB}" type="presOf" srcId="{5815E1ED-279F-4C20-B115-E10F38542816}" destId="{D071B4E2-1108-4AE8-9CEF-6878E9131150}" srcOrd="0" destOrd="0" presId="urn:microsoft.com/office/officeart/2005/8/layout/list1"/>
    <dgm:cxn modelId="{2FA1463E-7A59-48DF-9328-9D69F7719927}" srcId="{E015FA12-802E-45F0-A5E1-71A0601D20F6}" destId="{B0AFAD7A-1652-4EC9-8B4E-094C80B9D1F4}" srcOrd="0" destOrd="0" parTransId="{18763617-D767-4A73-ACAA-A310D95E9241}" sibTransId="{B3734471-6EB8-4E64-BD2A-B72265B580C4}"/>
    <dgm:cxn modelId="{00024A62-DE29-4EC9-9E9F-22F375729A60}" srcId="{645BD2A9-5F24-482E-AE8C-DBF5DE3E7F91}" destId="{9B6B89ED-5845-4729-BCA8-E84153E18A6D}" srcOrd="0" destOrd="0" parTransId="{E3C040CB-5486-4F0B-906E-FA0B9DBAC61D}" sibTransId="{D880EFDC-D291-4196-9B8D-DDAB99A70641}"/>
    <dgm:cxn modelId="{AC5CC948-9F37-44EA-A041-EC167E2A7583}" srcId="{5815E1ED-279F-4C20-B115-E10F38542816}" destId="{06033D05-83B6-4998-B006-FAB700D5B8CF}" srcOrd="1" destOrd="0" parTransId="{F9A12A91-8095-44B7-A087-6E08A3543CAE}" sibTransId="{67C9008E-2CC3-4CD9-9E73-397AD1DBD239}"/>
    <dgm:cxn modelId="{D0672288-73B5-45E5-A536-842FC5807FA9}" type="presOf" srcId="{8540CDBD-BA7C-458C-B9F3-5BE5AAEFAA85}" destId="{D49181DC-7B3F-43BC-85C2-F8E0C50169C5}" srcOrd="1" destOrd="0" presId="urn:microsoft.com/office/officeart/2005/8/layout/list1"/>
    <dgm:cxn modelId="{E1C22B88-2D65-41A3-96BC-7619971657A1}" srcId="{06033D05-83B6-4998-B006-FAB700D5B8CF}" destId="{E015FA12-802E-45F0-A5E1-71A0601D20F6}" srcOrd="1" destOrd="0" parTransId="{DF82C5D4-6DEF-44EC-99E6-CDD61A9F97E6}" sibTransId="{8D310417-4029-4723-9FF9-7CD9D73AB64D}"/>
    <dgm:cxn modelId="{058AF19D-19FD-4D99-9A75-931FA1969A3A}" type="presOf" srcId="{7C3EBE60-8ACE-4261-A8B6-5A57DAC96E3C}" destId="{0CC6B376-E6FD-4D32-9B46-D9A0086D44F2}" srcOrd="0" destOrd="0" presId="urn:microsoft.com/office/officeart/2005/8/layout/list1"/>
    <dgm:cxn modelId="{142E6FA9-5B53-4DEB-8668-F2E6EA699216}" srcId="{5815E1ED-279F-4C20-B115-E10F38542816}" destId="{645BD2A9-5F24-482E-AE8C-DBF5DE3E7F91}" srcOrd="0" destOrd="0" parTransId="{DEA4B42A-FB05-4799-87BC-3E0A3CC829A7}" sibTransId="{53105027-70A4-4DF2-9605-3F4B46205D39}"/>
    <dgm:cxn modelId="{BA0B76BB-18EB-4191-A8F4-7A559E7C8DDD}" type="presOf" srcId="{B0AFAD7A-1652-4EC9-8B4E-094C80B9D1F4}" destId="{0CC6B376-E6FD-4D32-9B46-D9A0086D44F2}" srcOrd="0" destOrd="2" presId="urn:microsoft.com/office/officeart/2005/8/layout/list1"/>
    <dgm:cxn modelId="{CFFCF8C1-4883-4066-B266-7FB4F85C7CF0}" type="presOf" srcId="{645BD2A9-5F24-482E-AE8C-DBF5DE3E7F91}" destId="{9857C5D9-3DEF-4BA5-954C-80CCA6DD2B47}" srcOrd="0" destOrd="0" presId="urn:microsoft.com/office/officeart/2005/8/layout/list1"/>
    <dgm:cxn modelId="{EBE07FCB-08EC-4052-A745-4BA3B45C81D5}" srcId="{E015FA12-802E-45F0-A5E1-71A0601D20F6}" destId="{25B0D5AF-E4AF-49BD-9365-8E50A9BA1022}" srcOrd="1" destOrd="0" parTransId="{E39A80F2-D6B1-4AE2-9AAD-01F9E5E61AA0}" sibTransId="{B8745A97-9CD1-40F7-B3CB-2AA975AC281F}"/>
    <dgm:cxn modelId="{F0648CCC-3A63-4CE5-AD43-7E22878E0DC1}" type="presOf" srcId="{8540CDBD-BA7C-458C-B9F3-5BE5AAEFAA85}" destId="{F89AEEFB-6031-4F6B-BE2C-A4C8F05975AD}" srcOrd="0" destOrd="0" presId="urn:microsoft.com/office/officeart/2005/8/layout/list1"/>
    <dgm:cxn modelId="{39FFF7D5-217D-45C2-9BC0-7141B1394CC8}" type="presOf" srcId="{9B6B89ED-5845-4729-BCA8-E84153E18A6D}" destId="{9CC0A50C-4FE4-40E9-9BC2-25E68C2BA753}" srcOrd="0" destOrd="0" presId="urn:microsoft.com/office/officeart/2005/8/layout/list1"/>
    <dgm:cxn modelId="{8128B5D7-92DD-4354-9B15-8725BFA979D5}" srcId="{06033D05-83B6-4998-B006-FAB700D5B8CF}" destId="{7C3EBE60-8ACE-4261-A8B6-5A57DAC96E3C}" srcOrd="0" destOrd="0" parTransId="{BDF328CB-794A-4A96-ACE2-8C638BA9C9A4}" sibTransId="{8E107C4F-6E30-4559-9022-020C57C7F3F1}"/>
    <dgm:cxn modelId="{5BB3E3DB-15D5-4007-8C65-03894E0CA94E}" type="presOf" srcId="{06033D05-83B6-4998-B006-FAB700D5B8CF}" destId="{838B42CD-3704-467A-B70E-C57168B14FF8}" srcOrd="1" destOrd="0" presId="urn:microsoft.com/office/officeart/2005/8/layout/list1"/>
    <dgm:cxn modelId="{27F09FE4-D8A9-4981-AC79-EB833781146C}" type="presOf" srcId="{E015FA12-802E-45F0-A5E1-71A0601D20F6}" destId="{0CC6B376-E6FD-4D32-9B46-D9A0086D44F2}" srcOrd="0" destOrd="1" presId="urn:microsoft.com/office/officeart/2005/8/layout/list1"/>
    <dgm:cxn modelId="{58D30959-833A-43C3-A5F4-78CE414D7357}" type="presParOf" srcId="{D071B4E2-1108-4AE8-9CEF-6878E9131150}" destId="{C6764C8E-2AC7-426E-ACE0-D5CCBD0900A0}" srcOrd="0" destOrd="0" presId="urn:microsoft.com/office/officeart/2005/8/layout/list1"/>
    <dgm:cxn modelId="{F3F3F1E1-2711-47A0-96FC-1612E864C242}" type="presParOf" srcId="{C6764C8E-2AC7-426E-ACE0-D5CCBD0900A0}" destId="{9857C5D9-3DEF-4BA5-954C-80CCA6DD2B47}" srcOrd="0" destOrd="0" presId="urn:microsoft.com/office/officeart/2005/8/layout/list1"/>
    <dgm:cxn modelId="{F48D72C4-845F-48B2-9E59-8B53241648CA}" type="presParOf" srcId="{C6764C8E-2AC7-426E-ACE0-D5CCBD0900A0}" destId="{F4ED3722-C005-4ECD-A69C-31EED2CE1F9D}" srcOrd="1" destOrd="0" presId="urn:microsoft.com/office/officeart/2005/8/layout/list1"/>
    <dgm:cxn modelId="{C7DC21D1-CC6B-47EA-A697-C250ED23FD27}" type="presParOf" srcId="{D071B4E2-1108-4AE8-9CEF-6878E9131150}" destId="{D4CBBA0C-62B3-40D1-8247-B047F3C72084}" srcOrd="1" destOrd="0" presId="urn:microsoft.com/office/officeart/2005/8/layout/list1"/>
    <dgm:cxn modelId="{ED90B18B-5E9C-4662-9C53-71A36FF87818}" type="presParOf" srcId="{D071B4E2-1108-4AE8-9CEF-6878E9131150}" destId="{9CC0A50C-4FE4-40E9-9BC2-25E68C2BA753}" srcOrd="2" destOrd="0" presId="urn:microsoft.com/office/officeart/2005/8/layout/list1"/>
    <dgm:cxn modelId="{1C139056-80C1-4E1D-BAC8-5D7A3D285CE7}" type="presParOf" srcId="{D071B4E2-1108-4AE8-9CEF-6878E9131150}" destId="{9FC3043A-984C-41D1-89D6-FE35DC7F8894}" srcOrd="3" destOrd="0" presId="urn:microsoft.com/office/officeart/2005/8/layout/list1"/>
    <dgm:cxn modelId="{D6A13497-8358-4915-8160-B263B031073B}" type="presParOf" srcId="{D071B4E2-1108-4AE8-9CEF-6878E9131150}" destId="{E1986697-21DB-43BB-9511-523383FB58DA}" srcOrd="4" destOrd="0" presId="urn:microsoft.com/office/officeart/2005/8/layout/list1"/>
    <dgm:cxn modelId="{30B1B916-C8C4-4A48-B624-0ABC996A5329}" type="presParOf" srcId="{E1986697-21DB-43BB-9511-523383FB58DA}" destId="{A0E95AB1-E4FA-496F-8483-4FCCDCE77703}" srcOrd="0" destOrd="0" presId="urn:microsoft.com/office/officeart/2005/8/layout/list1"/>
    <dgm:cxn modelId="{06D027E5-9AC1-4B20-80F8-B165AB470C6D}" type="presParOf" srcId="{E1986697-21DB-43BB-9511-523383FB58DA}" destId="{838B42CD-3704-467A-B70E-C57168B14FF8}" srcOrd="1" destOrd="0" presId="urn:microsoft.com/office/officeart/2005/8/layout/list1"/>
    <dgm:cxn modelId="{7504ED93-5E0D-4CDE-8C04-428F119F72E5}" type="presParOf" srcId="{D071B4E2-1108-4AE8-9CEF-6878E9131150}" destId="{DA234BC8-753F-4059-8A03-C4C49902308B}" srcOrd="5" destOrd="0" presId="urn:microsoft.com/office/officeart/2005/8/layout/list1"/>
    <dgm:cxn modelId="{C391D5BD-2854-4A31-A6CD-D552A3CFD112}" type="presParOf" srcId="{D071B4E2-1108-4AE8-9CEF-6878E9131150}" destId="{0CC6B376-E6FD-4D32-9B46-D9A0086D44F2}" srcOrd="6" destOrd="0" presId="urn:microsoft.com/office/officeart/2005/8/layout/list1"/>
    <dgm:cxn modelId="{193D50B5-50F6-4D61-A4A8-AFDF1160459E}" type="presParOf" srcId="{D071B4E2-1108-4AE8-9CEF-6878E9131150}" destId="{85EC2D75-544D-4B84-A193-C416F275693C}" srcOrd="7" destOrd="0" presId="urn:microsoft.com/office/officeart/2005/8/layout/list1"/>
    <dgm:cxn modelId="{C5963428-C033-43E5-AAFB-BC2CDEED4BFE}" type="presParOf" srcId="{D071B4E2-1108-4AE8-9CEF-6878E9131150}" destId="{D574F167-180F-4385-B2CC-75746C9B6B2F}" srcOrd="8" destOrd="0" presId="urn:microsoft.com/office/officeart/2005/8/layout/list1"/>
    <dgm:cxn modelId="{F99FCFF7-F39C-4A8E-81C8-9A3A03F43DFD}" type="presParOf" srcId="{D574F167-180F-4385-B2CC-75746C9B6B2F}" destId="{F89AEEFB-6031-4F6B-BE2C-A4C8F05975AD}" srcOrd="0" destOrd="0" presId="urn:microsoft.com/office/officeart/2005/8/layout/list1"/>
    <dgm:cxn modelId="{96D9095B-13C0-48F9-AC9A-3CACEAD27C95}" type="presParOf" srcId="{D574F167-180F-4385-B2CC-75746C9B6B2F}" destId="{D49181DC-7B3F-43BC-85C2-F8E0C50169C5}" srcOrd="1" destOrd="0" presId="urn:microsoft.com/office/officeart/2005/8/layout/list1"/>
    <dgm:cxn modelId="{CF9BD726-5287-441A-9AEE-F191E12FC01F}" type="presParOf" srcId="{D071B4E2-1108-4AE8-9CEF-6878E9131150}" destId="{50ACC10D-2FB6-4890-B7F2-4E800A8E87D9}" srcOrd="9" destOrd="0" presId="urn:microsoft.com/office/officeart/2005/8/layout/list1"/>
    <dgm:cxn modelId="{0D197831-BA87-4E9C-BEDA-8D009E9463AB}" type="presParOf" srcId="{D071B4E2-1108-4AE8-9CEF-6878E9131150}" destId="{361680A8-79FB-44B1-AF0C-7092A47018F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520BD4-8439-4E69-810D-D93456EF18C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5FF22C0B-B697-4DE0-9BB5-4966E27BF4D8}">
      <dgm:prSet phldrT="[Text]"/>
      <dgm:spPr/>
      <dgm:t>
        <a:bodyPr/>
        <a:lstStyle/>
        <a:p>
          <a:r>
            <a:rPr lang="en-GB" dirty="0"/>
            <a:t>KMO Measure of Sampling Adequacy</a:t>
          </a:r>
        </a:p>
      </dgm:t>
    </dgm:pt>
    <dgm:pt modelId="{3B8B85E1-096E-43E8-8608-A078344BBDDC}" type="parTrans" cxnId="{261618A3-5B46-4957-8442-F21DE912DC78}">
      <dgm:prSet/>
      <dgm:spPr/>
      <dgm:t>
        <a:bodyPr/>
        <a:lstStyle/>
        <a:p>
          <a:endParaRPr lang="en-GB"/>
        </a:p>
      </dgm:t>
    </dgm:pt>
    <dgm:pt modelId="{FC8C690E-7661-440E-9FF9-F05A694C6343}" type="sibTrans" cxnId="{261618A3-5B46-4957-8442-F21DE912DC78}">
      <dgm:prSet/>
      <dgm:spPr/>
      <dgm:t>
        <a:bodyPr/>
        <a:lstStyle/>
        <a:p>
          <a:endParaRPr lang="en-GB"/>
        </a:p>
      </dgm:t>
    </dgm:pt>
    <dgm:pt modelId="{462DE1D6-CF32-4949-A70A-15178D6C9ED1}">
      <dgm:prSet/>
      <dgm:spPr/>
      <dgm:t>
        <a:bodyPr/>
        <a:lstStyle/>
        <a:p>
          <a:r>
            <a:rPr lang="en-GB" dirty="0"/>
            <a:t>Small values mean variables cannot be explained by other variables</a:t>
          </a:r>
        </a:p>
      </dgm:t>
    </dgm:pt>
    <dgm:pt modelId="{45A84436-A672-497F-9FD9-D3DC1BBCAA15}" type="parTrans" cxnId="{854E5215-931E-441F-9971-5C5E81961A9C}">
      <dgm:prSet/>
      <dgm:spPr/>
      <dgm:t>
        <a:bodyPr/>
        <a:lstStyle/>
        <a:p>
          <a:endParaRPr lang="en-GB"/>
        </a:p>
      </dgm:t>
    </dgm:pt>
    <dgm:pt modelId="{01F6D915-63FE-4468-AD46-ABBD0B3FD33C}" type="sibTrans" cxnId="{854E5215-931E-441F-9971-5C5E81961A9C}">
      <dgm:prSet/>
      <dgm:spPr/>
      <dgm:t>
        <a:bodyPr/>
        <a:lstStyle/>
        <a:p>
          <a:endParaRPr lang="en-GB"/>
        </a:p>
      </dgm:t>
    </dgm:pt>
    <dgm:pt modelId="{0D422FCC-FA2B-420C-943E-5531D393F50B}">
      <dgm:prSet/>
      <dgm:spPr/>
      <dgm:t>
        <a:bodyPr/>
        <a:lstStyle/>
        <a:p>
          <a:r>
            <a:rPr lang="en-GB" dirty="0"/>
            <a:t>&gt; .50</a:t>
          </a:r>
        </a:p>
      </dgm:t>
    </dgm:pt>
    <dgm:pt modelId="{78007462-CEE7-4431-B3BC-F8FD998ECD31}" type="parTrans" cxnId="{70142618-918B-44E4-B9F9-B17062066823}">
      <dgm:prSet/>
      <dgm:spPr/>
      <dgm:t>
        <a:bodyPr/>
        <a:lstStyle/>
        <a:p>
          <a:endParaRPr lang="en-GB"/>
        </a:p>
      </dgm:t>
    </dgm:pt>
    <dgm:pt modelId="{C7990D51-D494-44C3-B040-91F3A4504210}" type="sibTrans" cxnId="{70142618-918B-44E4-B9F9-B17062066823}">
      <dgm:prSet/>
      <dgm:spPr/>
      <dgm:t>
        <a:bodyPr/>
        <a:lstStyle/>
        <a:p>
          <a:endParaRPr lang="en-GB"/>
        </a:p>
      </dgm:t>
    </dgm:pt>
    <dgm:pt modelId="{E951621E-8A34-4A62-B3EC-BBD46630FAC9}">
      <dgm:prSet/>
      <dgm:spPr/>
      <dgm:t>
        <a:bodyPr/>
        <a:lstStyle/>
        <a:p>
          <a:r>
            <a:rPr lang="en-GB" dirty="0"/>
            <a:t>Bartlett’s Test</a:t>
          </a:r>
        </a:p>
      </dgm:t>
    </dgm:pt>
    <dgm:pt modelId="{F968981C-2D0D-43BC-99C9-B83E9E4146C2}" type="parTrans" cxnId="{D75803F6-099A-4585-B9DB-8090CBE6B098}">
      <dgm:prSet/>
      <dgm:spPr/>
      <dgm:t>
        <a:bodyPr/>
        <a:lstStyle/>
        <a:p>
          <a:endParaRPr lang="en-GB"/>
        </a:p>
      </dgm:t>
    </dgm:pt>
    <dgm:pt modelId="{DE1A86AB-3200-4944-B35E-C3ED99829A1B}" type="sibTrans" cxnId="{D75803F6-099A-4585-B9DB-8090CBE6B098}">
      <dgm:prSet/>
      <dgm:spPr/>
      <dgm:t>
        <a:bodyPr/>
        <a:lstStyle/>
        <a:p>
          <a:endParaRPr lang="en-GB"/>
        </a:p>
      </dgm:t>
    </dgm:pt>
    <dgm:pt modelId="{DC02A4B4-3ACC-4E52-A7C7-9C74E746288F}">
      <dgm:prSet/>
      <dgm:spPr/>
      <dgm:t>
        <a:bodyPr/>
        <a:lstStyle/>
        <a:p>
          <a:r>
            <a:rPr lang="en-GB" dirty="0"/>
            <a:t>H</a:t>
          </a:r>
          <a:r>
            <a:rPr lang="en-GB" baseline="-25000" dirty="0"/>
            <a:t>0</a:t>
          </a:r>
          <a:r>
            <a:rPr lang="en-GB" dirty="0"/>
            <a:t>: Variables are uncorrelated (No Factor Analysis)</a:t>
          </a:r>
        </a:p>
      </dgm:t>
    </dgm:pt>
    <dgm:pt modelId="{05FA77EC-BC04-48A1-A1D0-C107034DB59D}" type="parTrans" cxnId="{607F0639-4033-4C7C-828C-7B8DBCC59B1A}">
      <dgm:prSet/>
      <dgm:spPr/>
      <dgm:t>
        <a:bodyPr/>
        <a:lstStyle/>
        <a:p>
          <a:endParaRPr lang="en-GB"/>
        </a:p>
      </dgm:t>
    </dgm:pt>
    <dgm:pt modelId="{264DA6B8-4D2B-4F2F-80AB-1E882A5ABE22}" type="sibTrans" cxnId="{607F0639-4033-4C7C-828C-7B8DBCC59B1A}">
      <dgm:prSet/>
      <dgm:spPr/>
      <dgm:t>
        <a:bodyPr/>
        <a:lstStyle/>
        <a:p>
          <a:endParaRPr lang="en-GB"/>
        </a:p>
      </dgm:t>
    </dgm:pt>
    <dgm:pt modelId="{4C60BBBB-9DBA-42DA-A391-84CE733F3D15}">
      <dgm:prSet/>
      <dgm:spPr/>
      <dgm:t>
        <a:bodyPr/>
        <a:lstStyle/>
        <a:p>
          <a:r>
            <a:rPr lang="en-GB" dirty="0"/>
            <a:t>H</a:t>
          </a:r>
          <a:r>
            <a:rPr lang="en-GB" baseline="-25000" dirty="0"/>
            <a:t>1</a:t>
          </a:r>
          <a:r>
            <a:rPr lang="en-GB" dirty="0"/>
            <a:t>: Variables are correlated </a:t>
          </a:r>
        </a:p>
      </dgm:t>
    </dgm:pt>
    <dgm:pt modelId="{BEC07753-34C5-44CB-A7A3-A4E94BD82959}" type="parTrans" cxnId="{8A61312E-F392-40BF-A76A-E5B6607980D2}">
      <dgm:prSet/>
      <dgm:spPr/>
      <dgm:t>
        <a:bodyPr/>
        <a:lstStyle/>
        <a:p>
          <a:endParaRPr lang="en-GB"/>
        </a:p>
      </dgm:t>
    </dgm:pt>
    <dgm:pt modelId="{A42BAD68-36AD-4066-9AAC-80CF4DF8FED9}" type="sibTrans" cxnId="{8A61312E-F392-40BF-A76A-E5B6607980D2}">
      <dgm:prSet/>
      <dgm:spPr/>
      <dgm:t>
        <a:bodyPr/>
        <a:lstStyle/>
        <a:p>
          <a:endParaRPr lang="en-GB"/>
        </a:p>
      </dgm:t>
    </dgm:pt>
    <dgm:pt modelId="{331C4ACD-39F6-4B59-8A13-F4A90E18B915}" type="pres">
      <dgm:prSet presAssocID="{C7520BD4-8439-4E69-810D-D93456EF18CC}" presName="linear" presStyleCnt="0">
        <dgm:presLayoutVars>
          <dgm:dir/>
          <dgm:animLvl val="lvl"/>
          <dgm:resizeHandles val="exact"/>
        </dgm:presLayoutVars>
      </dgm:prSet>
      <dgm:spPr/>
    </dgm:pt>
    <dgm:pt modelId="{EC523959-232E-4A0E-8C98-0AA9D25E5DAB}" type="pres">
      <dgm:prSet presAssocID="{5FF22C0B-B697-4DE0-9BB5-4966E27BF4D8}" presName="parentLin" presStyleCnt="0"/>
      <dgm:spPr/>
    </dgm:pt>
    <dgm:pt modelId="{18C4EA38-0F30-4BAC-8FFF-9916E47E6891}" type="pres">
      <dgm:prSet presAssocID="{5FF22C0B-B697-4DE0-9BB5-4966E27BF4D8}" presName="parentLeftMargin" presStyleLbl="node1" presStyleIdx="0" presStyleCnt="2"/>
      <dgm:spPr/>
    </dgm:pt>
    <dgm:pt modelId="{A361400E-9291-4F88-9020-12678FC9C156}" type="pres">
      <dgm:prSet presAssocID="{5FF22C0B-B697-4DE0-9BB5-4966E27BF4D8}" presName="parentText" presStyleLbl="node1" presStyleIdx="0" presStyleCnt="2">
        <dgm:presLayoutVars>
          <dgm:chMax val="0"/>
          <dgm:bulletEnabled val="1"/>
        </dgm:presLayoutVars>
      </dgm:prSet>
      <dgm:spPr/>
    </dgm:pt>
    <dgm:pt modelId="{F5B90AC0-8620-49D1-9688-CF357CA83661}" type="pres">
      <dgm:prSet presAssocID="{5FF22C0B-B697-4DE0-9BB5-4966E27BF4D8}" presName="negativeSpace" presStyleCnt="0"/>
      <dgm:spPr/>
    </dgm:pt>
    <dgm:pt modelId="{61FB2A5D-7B61-4C0B-BD93-8F5270D928C4}" type="pres">
      <dgm:prSet presAssocID="{5FF22C0B-B697-4DE0-9BB5-4966E27BF4D8}" presName="childText" presStyleLbl="conFgAcc1" presStyleIdx="0" presStyleCnt="2">
        <dgm:presLayoutVars>
          <dgm:bulletEnabled val="1"/>
        </dgm:presLayoutVars>
      </dgm:prSet>
      <dgm:spPr/>
    </dgm:pt>
    <dgm:pt modelId="{D4F9BA45-BB6B-4ECD-ACD1-4F136384B0DA}" type="pres">
      <dgm:prSet presAssocID="{FC8C690E-7661-440E-9FF9-F05A694C6343}" presName="spaceBetweenRectangles" presStyleCnt="0"/>
      <dgm:spPr/>
    </dgm:pt>
    <dgm:pt modelId="{CDDBD1A9-8400-4EF8-822C-0C8269BFC2FD}" type="pres">
      <dgm:prSet presAssocID="{E951621E-8A34-4A62-B3EC-BBD46630FAC9}" presName="parentLin" presStyleCnt="0"/>
      <dgm:spPr/>
    </dgm:pt>
    <dgm:pt modelId="{4DCA3856-D2D2-48F4-9B5B-344DD7215E85}" type="pres">
      <dgm:prSet presAssocID="{E951621E-8A34-4A62-B3EC-BBD46630FAC9}" presName="parentLeftMargin" presStyleLbl="node1" presStyleIdx="0" presStyleCnt="2"/>
      <dgm:spPr/>
    </dgm:pt>
    <dgm:pt modelId="{8B82F223-EA64-45B9-B6B1-A7333CB98A5E}" type="pres">
      <dgm:prSet presAssocID="{E951621E-8A34-4A62-B3EC-BBD46630FAC9}" presName="parentText" presStyleLbl="node1" presStyleIdx="1" presStyleCnt="2">
        <dgm:presLayoutVars>
          <dgm:chMax val="0"/>
          <dgm:bulletEnabled val="1"/>
        </dgm:presLayoutVars>
      </dgm:prSet>
      <dgm:spPr/>
    </dgm:pt>
    <dgm:pt modelId="{EF7EB3B1-2976-4370-94CB-E81C0A423329}" type="pres">
      <dgm:prSet presAssocID="{E951621E-8A34-4A62-B3EC-BBD46630FAC9}" presName="negativeSpace" presStyleCnt="0"/>
      <dgm:spPr/>
    </dgm:pt>
    <dgm:pt modelId="{FCB53720-7470-42E5-99CB-000848E20375}" type="pres">
      <dgm:prSet presAssocID="{E951621E-8A34-4A62-B3EC-BBD46630FAC9}" presName="childText" presStyleLbl="conFgAcc1" presStyleIdx="1" presStyleCnt="2">
        <dgm:presLayoutVars>
          <dgm:bulletEnabled val="1"/>
        </dgm:presLayoutVars>
      </dgm:prSet>
      <dgm:spPr/>
    </dgm:pt>
  </dgm:ptLst>
  <dgm:cxnLst>
    <dgm:cxn modelId="{854E5215-931E-441F-9971-5C5E81961A9C}" srcId="{5FF22C0B-B697-4DE0-9BB5-4966E27BF4D8}" destId="{462DE1D6-CF32-4949-A70A-15178D6C9ED1}" srcOrd="0" destOrd="0" parTransId="{45A84436-A672-497F-9FD9-D3DC1BBCAA15}" sibTransId="{01F6D915-63FE-4468-AD46-ABBD0B3FD33C}"/>
    <dgm:cxn modelId="{70142618-918B-44E4-B9F9-B17062066823}" srcId="{5FF22C0B-B697-4DE0-9BB5-4966E27BF4D8}" destId="{0D422FCC-FA2B-420C-943E-5531D393F50B}" srcOrd="1" destOrd="0" parTransId="{78007462-CEE7-4431-B3BC-F8FD998ECD31}" sibTransId="{C7990D51-D494-44C3-B040-91F3A4504210}"/>
    <dgm:cxn modelId="{EED53A2B-4441-4C7E-9DDB-B9E5587D771D}" type="presOf" srcId="{E951621E-8A34-4A62-B3EC-BBD46630FAC9}" destId="{8B82F223-EA64-45B9-B6B1-A7333CB98A5E}" srcOrd="1" destOrd="0" presId="urn:microsoft.com/office/officeart/2005/8/layout/list1"/>
    <dgm:cxn modelId="{8A61312E-F392-40BF-A76A-E5B6607980D2}" srcId="{E951621E-8A34-4A62-B3EC-BBD46630FAC9}" destId="{4C60BBBB-9DBA-42DA-A391-84CE733F3D15}" srcOrd="1" destOrd="0" parTransId="{BEC07753-34C5-44CB-A7A3-A4E94BD82959}" sibTransId="{A42BAD68-36AD-4066-9AAC-80CF4DF8FED9}"/>
    <dgm:cxn modelId="{607F0639-4033-4C7C-828C-7B8DBCC59B1A}" srcId="{E951621E-8A34-4A62-B3EC-BBD46630FAC9}" destId="{DC02A4B4-3ACC-4E52-A7C7-9C74E746288F}" srcOrd="0" destOrd="0" parTransId="{05FA77EC-BC04-48A1-A1D0-C107034DB59D}" sibTransId="{264DA6B8-4D2B-4F2F-80AB-1E882A5ABE22}"/>
    <dgm:cxn modelId="{71972B67-8ED6-41D5-B642-85EA2567AF61}" type="presOf" srcId="{462DE1D6-CF32-4949-A70A-15178D6C9ED1}" destId="{61FB2A5D-7B61-4C0B-BD93-8F5270D928C4}" srcOrd="0" destOrd="0" presId="urn:microsoft.com/office/officeart/2005/8/layout/list1"/>
    <dgm:cxn modelId="{4EE6D970-2144-4B41-8B91-3226989C7345}" type="presOf" srcId="{5FF22C0B-B697-4DE0-9BB5-4966E27BF4D8}" destId="{A361400E-9291-4F88-9020-12678FC9C156}" srcOrd="1" destOrd="0" presId="urn:microsoft.com/office/officeart/2005/8/layout/list1"/>
    <dgm:cxn modelId="{DB0A7171-DF6A-4DDF-AC57-CC041CE6B971}" type="presOf" srcId="{4C60BBBB-9DBA-42DA-A391-84CE733F3D15}" destId="{FCB53720-7470-42E5-99CB-000848E20375}" srcOrd="0" destOrd="1" presId="urn:microsoft.com/office/officeart/2005/8/layout/list1"/>
    <dgm:cxn modelId="{AF191E72-061C-41BE-A58C-E099F7BED49B}" type="presOf" srcId="{C7520BD4-8439-4E69-810D-D93456EF18CC}" destId="{331C4ACD-39F6-4B59-8A13-F4A90E18B915}" srcOrd="0" destOrd="0" presId="urn:microsoft.com/office/officeart/2005/8/layout/list1"/>
    <dgm:cxn modelId="{48CBD678-2416-45BB-AA2B-ED46205368AE}" type="presOf" srcId="{5FF22C0B-B697-4DE0-9BB5-4966E27BF4D8}" destId="{18C4EA38-0F30-4BAC-8FFF-9916E47E6891}" srcOrd="0" destOrd="0" presId="urn:microsoft.com/office/officeart/2005/8/layout/list1"/>
    <dgm:cxn modelId="{261618A3-5B46-4957-8442-F21DE912DC78}" srcId="{C7520BD4-8439-4E69-810D-D93456EF18CC}" destId="{5FF22C0B-B697-4DE0-9BB5-4966E27BF4D8}" srcOrd="0" destOrd="0" parTransId="{3B8B85E1-096E-43E8-8608-A078344BBDDC}" sibTransId="{FC8C690E-7661-440E-9FF9-F05A694C6343}"/>
    <dgm:cxn modelId="{93D17CA6-CBA7-47E3-AED4-FBE7D3D90046}" type="presOf" srcId="{0D422FCC-FA2B-420C-943E-5531D393F50B}" destId="{61FB2A5D-7B61-4C0B-BD93-8F5270D928C4}" srcOrd="0" destOrd="1" presId="urn:microsoft.com/office/officeart/2005/8/layout/list1"/>
    <dgm:cxn modelId="{0E2ECFDD-1B68-49EF-B4A9-E037D0E82B70}" type="presOf" srcId="{E951621E-8A34-4A62-B3EC-BBD46630FAC9}" destId="{4DCA3856-D2D2-48F4-9B5B-344DD7215E85}" srcOrd="0" destOrd="0" presId="urn:microsoft.com/office/officeart/2005/8/layout/list1"/>
    <dgm:cxn modelId="{D75803F6-099A-4585-B9DB-8090CBE6B098}" srcId="{C7520BD4-8439-4E69-810D-D93456EF18CC}" destId="{E951621E-8A34-4A62-B3EC-BBD46630FAC9}" srcOrd="1" destOrd="0" parTransId="{F968981C-2D0D-43BC-99C9-B83E9E4146C2}" sibTransId="{DE1A86AB-3200-4944-B35E-C3ED99829A1B}"/>
    <dgm:cxn modelId="{56A6E7FE-9386-4897-90F8-DA727B33D98C}" type="presOf" srcId="{DC02A4B4-3ACC-4E52-A7C7-9C74E746288F}" destId="{FCB53720-7470-42E5-99CB-000848E20375}" srcOrd="0" destOrd="0" presId="urn:microsoft.com/office/officeart/2005/8/layout/list1"/>
    <dgm:cxn modelId="{C396F303-DEDB-463C-8F3F-C4C6D8C2FD0A}" type="presParOf" srcId="{331C4ACD-39F6-4B59-8A13-F4A90E18B915}" destId="{EC523959-232E-4A0E-8C98-0AA9D25E5DAB}" srcOrd="0" destOrd="0" presId="urn:microsoft.com/office/officeart/2005/8/layout/list1"/>
    <dgm:cxn modelId="{4F6480FD-D03B-4FAE-BED9-48783F8C3DB2}" type="presParOf" srcId="{EC523959-232E-4A0E-8C98-0AA9D25E5DAB}" destId="{18C4EA38-0F30-4BAC-8FFF-9916E47E6891}" srcOrd="0" destOrd="0" presId="urn:microsoft.com/office/officeart/2005/8/layout/list1"/>
    <dgm:cxn modelId="{206FA433-BED1-4D3C-9AF8-A9B6FEED9E1E}" type="presParOf" srcId="{EC523959-232E-4A0E-8C98-0AA9D25E5DAB}" destId="{A361400E-9291-4F88-9020-12678FC9C156}" srcOrd="1" destOrd="0" presId="urn:microsoft.com/office/officeart/2005/8/layout/list1"/>
    <dgm:cxn modelId="{DB8B610B-E865-4739-BC23-CCA81B063402}" type="presParOf" srcId="{331C4ACD-39F6-4B59-8A13-F4A90E18B915}" destId="{F5B90AC0-8620-49D1-9688-CF357CA83661}" srcOrd="1" destOrd="0" presId="urn:microsoft.com/office/officeart/2005/8/layout/list1"/>
    <dgm:cxn modelId="{13BA500B-665F-48D8-B445-613B8796C17C}" type="presParOf" srcId="{331C4ACD-39F6-4B59-8A13-F4A90E18B915}" destId="{61FB2A5D-7B61-4C0B-BD93-8F5270D928C4}" srcOrd="2" destOrd="0" presId="urn:microsoft.com/office/officeart/2005/8/layout/list1"/>
    <dgm:cxn modelId="{E5671A27-E103-412C-9B7A-D47D3F3B066F}" type="presParOf" srcId="{331C4ACD-39F6-4B59-8A13-F4A90E18B915}" destId="{D4F9BA45-BB6B-4ECD-ACD1-4F136384B0DA}" srcOrd="3" destOrd="0" presId="urn:microsoft.com/office/officeart/2005/8/layout/list1"/>
    <dgm:cxn modelId="{52C2CBAB-189E-4350-A9B9-613BC8B84285}" type="presParOf" srcId="{331C4ACD-39F6-4B59-8A13-F4A90E18B915}" destId="{CDDBD1A9-8400-4EF8-822C-0C8269BFC2FD}" srcOrd="4" destOrd="0" presId="urn:microsoft.com/office/officeart/2005/8/layout/list1"/>
    <dgm:cxn modelId="{B760184E-B372-4EA3-8B32-8CD5227182BC}" type="presParOf" srcId="{CDDBD1A9-8400-4EF8-822C-0C8269BFC2FD}" destId="{4DCA3856-D2D2-48F4-9B5B-344DD7215E85}" srcOrd="0" destOrd="0" presId="urn:microsoft.com/office/officeart/2005/8/layout/list1"/>
    <dgm:cxn modelId="{7C3EA79B-1A7D-41A0-9A32-D0D2D8737004}" type="presParOf" srcId="{CDDBD1A9-8400-4EF8-822C-0C8269BFC2FD}" destId="{8B82F223-EA64-45B9-B6B1-A7333CB98A5E}" srcOrd="1" destOrd="0" presId="urn:microsoft.com/office/officeart/2005/8/layout/list1"/>
    <dgm:cxn modelId="{88CC72C3-7494-4DE0-8058-368C977DC1A5}" type="presParOf" srcId="{331C4ACD-39F6-4B59-8A13-F4A90E18B915}" destId="{EF7EB3B1-2976-4370-94CB-E81C0A423329}" srcOrd="5" destOrd="0" presId="urn:microsoft.com/office/officeart/2005/8/layout/list1"/>
    <dgm:cxn modelId="{E82DFCDC-56A9-4C7B-9B14-EF5314541CC1}" type="presParOf" srcId="{331C4ACD-39F6-4B59-8A13-F4A90E18B915}" destId="{FCB53720-7470-42E5-99CB-000848E2037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DC946-4A27-4131-9CDF-2B4E0BC69705}">
      <dsp:nvSpPr>
        <dsp:cNvPr id="0" name=""/>
        <dsp:cNvSpPr/>
      </dsp:nvSpPr>
      <dsp:spPr>
        <a:xfrm>
          <a:off x="0" y="24848"/>
          <a:ext cx="7543800"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latin typeface="Arial" panose="020B0604020202020204" pitchFamily="34" charset="0"/>
              <a:cs typeface="Arial" panose="020B0604020202020204" pitchFamily="34" charset="0"/>
            </a:rPr>
            <a:t>Data reduction and summarisation</a:t>
          </a:r>
          <a:endParaRPr lang="en-GB" sz="3600" kern="1200" dirty="0"/>
        </a:p>
      </dsp:txBody>
      <dsp:txXfrm>
        <a:off x="42950" y="67798"/>
        <a:ext cx="7457900" cy="793940"/>
      </dsp:txXfrm>
    </dsp:sp>
    <dsp:sp modelId="{950072FF-499B-48CA-84D8-8E2978FD34CB}">
      <dsp:nvSpPr>
        <dsp:cNvPr id="0" name=""/>
        <dsp:cNvSpPr/>
      </dsp:nvSpPr>
      <dsp:spPr>
        <a:xfrm>
          <a:off x="0" y="904688"/>
          <a:ext cx="75438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GB" sz="2800" kern="1200" dirty="0"/>
            <a:t>Exploit correlations among variables</a:t>
          </a:r>
        </a:p>
      </dsp:txBody>
      <dsp:txXfrm>
        <a:off x="0" y="904688"/>
        <a:ext cx="7543800" cy="778320"/>
      </dsp:txXfrm>
    </dsp:sp>
    <dsp:sp modelId="{A7B671C0-004E-487A-80FB-3B992780D5E8}">
      <dsp:nvSpPr>
        <dsp:cNvPr id="0" name=""/>
        <dsp:cNvSpPr/>
      </dsp:nvSpPr>
      <dsp:spPr>
        <a:xfrm>
          <a:off x="0" y="1683008"/>
          <a:ext cx="7543800"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Uses</a:t>
          </a:r>
        </a:p>
      </dsp:txBody>
      <dsp:txXfrm>
        <a:off x="42950" y="1725958"/>
        <a:ext cx="7457900" cy="793940"/>
      </dsp:txXfrm>
    </dsp:sp>
    <dsp:sp modelId="{7840EA71-8D62-4A9B-9EDD-A28B131976F4}">
      <dsp:nvSpPr>
        <dsp:cNvPr id="0" name=""/>
        <dsp:cNvSpPr/>
      </dsp:nvSpPr>
      <dsp:spPr>
        <a:xfrm>
          <a:off x="0" y="2562848"/>
          <a:ext cx="7543800" cy="1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GB" sz="2800" kern="1200" dirty="0"/>
            <a:t>Correct for multicollinearity</a:t>
          </a:r>
        </a:p>
        <a:p>
          <a:pPr marL="285750" lvl="1" indent="-285750" algn="l" defTabSz="1244600">
            <a:lnSpc>
              <a:spcPct val="90000"/>
            </a:lnSpc>
            <a:spcBef>
              <a:spcPct val="0"/>
            </a:spcBef>
            <a:spcAft>
              <a:spcPct val="20000"/>
            </a:spcAft>
            <a:buChar char="•"/>
          </a:pPr>
          <a:r>
            <a:rPr lang="en-GB" sz="2800" kern="1200" dirty="0"/>
            <a:t>Data reduction</a:t>
          </a:r>
        </a:p>
        <a:p>
          <a:pPr marL="285750" lvl="1" indent="-285750" algn="l" defTabSz="1244600">
            <a:lnSpc>
              <a:spcPct val="90000"/>
            </a:lnSpc>
            <a:spcBef>
              <a:spcPct val="0"/>
            </a:spcBef>
            <a:spcAft>
              <a:spcPct val="20000"/>
            </a:spcAft>
            <a:buChar char="•"/>
          </a:pPr>
          <a:r>
            <a:rPr lang="en-GB" sz="2800" kern="1200" dirty="0"/>
            <a:t>Construct validity</a:t>
          </a:r>
        </a:p>
      </dsp:txBody>
      <dsp:txXfrm>
        <a:off x="0" y="2562848"/>
        <a:ext cx="7543800" cy="1435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47726-CBE1-4540-AC16-3E3C3F0E1A9F}">
      <dsp:nvSpPr>
        <dsp:cNvPr id="0" name=""/>
        <dsp:cNvSpPr/>
      </dsp:nvSpPr>
      <dsp:spPr>
        <a:xfrm>
          <a:off x="0" y="221550"/>
          <a:ext cx="8229600" cy="119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8708" tIns="291592" rIns="63870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Do we need all of them?</a:t>
          </a:r>
        </a:p>
        <a:p>
          <a:pPr marL="228600" lvl="1" indent="-228600" algn="l" defTabSz="1066800">
            <a:lnSpc>
              <a:spcPct val="90000"/>
            </a:lnSpc>
            <a:spcBef>
              <a:spcPct val="0"/>
            </a:spcBef>
            <a:spcAft>
              <a:spcPct val="15000"/>
            </a:spcAft>
            <a:buChar char="•"/>
          </a:pPr>
          <a:r>
            <a:rPr lang="en-US" sz="2400" kern="1200" dirty="0"/>
            <a:t>Can we learn something from correlations?</a:t>
          </a:r>
        </a:p>
      </dsp:txBody>
      <dsp:txXfrm>
        <a:off x="0" y="221550"/>
        <a:ext cx="8229600" cy="1190700"/>
      </dsp:txXfrm>
    </dsp:sp>
    <dsp:sp modelId="{E11BD41F-6404-4390-84BC-4FFCE47FA751}">
      <dsp:nvSpPr>
        <dsp:cNvPr id="0" name=""/>
        <dsp:cNvSpPr/>
      </dsp:nvSpPr>
      <dsp:spPr>
        <a:xfrm>
          <a:off x="411480" y="14910"/>
          <a:ext cx="5760720"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Several variables – some are correlated</a:t>
          </a:r>
          <a:endParaRPr lang="en-GB" sz="2400" kern="1200" dirty="0"/>
        </a:p>
      </dsp:txBody>
      <dsp:txXfrm>
        <a:off x="431655" y="35085"/>
        <a:ext cx="5720370"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C0A50C-4FE4-40E9-9BC2-25E68C2BA753}">
      <dsp:nvSpPr>
        <dsp:cNvPr id="0" name=""/>
        <dsp:cNvSpPr/>
      </dsp:nvSpPr>
      <dsp:spPr>
        <a:xfrm>
          <a:off x="0" y="349647"/>
          <a:ext cx="7543800" cy="765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5483" tIns="374904" rIns="58548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Measurement / Statistical Model</a:t>
          </a:r>
        </a:p>
      </dsp:txBody>
      <dsp:txXfrm>
        <a:off x="0" y="349647"/>
        <a:ext cx="7543800" cy="765450"/>
      </dsp:txXfrm>
    </dsp:sp>
    <dsp:sp modelId="{F4ED3722-C005-4ECD-A69C-31EED2CE1F9D}">
      <dsp:nvSpPr>
        <dsp:cNvPr id="0" name=""/>
        <dsp:cNvSpPr/>
      </dsp:nvSpPr>
      <dsp:spPr>
        <a:xfrm>
          <a:off x="377190" y="83967"/>
          <a:ext cx="528066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00100">
            <a:lnSpc>
              <a:spcPct val="90000"/>
            </a:lnSpc>
            <a:spcBef>
              <a:spcPct val="0"/>
            </a:spcBef>
            <a:spcAft>
              <a:spcPct val="35000"/>
            </a:spcAft>
            <a:buNone/>
          </a:pPr>
          <a:r>
            <a:rPr lang="en-GB" sz="1800" kern="1200" dirty="0"/>
            <a:t>Exploratory Factor Analysis (EFA)</a:t>
          </a:r>
        </a:p>
      </dsp:txBody>
      <dsp:txXfrm>
        <a:off x="403129" y="109906"/>
        <a:ext cx="5228782" cy="479482"/>
      </dsp:txXfrm>
    </dsp:sp>
    <dsp:sp modelId="{0CC6B376-E6FD-4D32-9B46-D9A0086D44F2}">
      <dsp:nvSpPr>
        <dsp:cNvPr id="0" name=""/>
        <dsp:cNvSpPr/>
      </dsp:nvSpPr>
      <dsp:spPr>
        <a:xfrm>
          <a:off x="0" y="1477977"/>
          <a:ext cx="7543800" cy="1644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5483" tIns="374904" rIns="585483"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Mathematical procedure</a:t>
          </a:r>
        </a:p>
        <a:p>
          <a:pPr marL="171450" lvl="1" indent="-171450" algn="l" defTabSz="800100">
            <a:lnSpc>
              <a:spcPct val="90000"/>
            </a:lnSpc>
            <a:spcBef>
              <a:spcPct val="0"/>
            </a:spcBef>
            <a:spcAft>
              <a:spcPct val="15000"/>
            </a:spcAft>
            <a:buChar char="•"/>
          </a:pPr>
          <a:r>
            <a:rPr lang="en-GB" sz="1800" kern="1200" dirty="0"/>
            <a:t>Used to find:</a:t>
          </a:r>
        </a:p>
        <a:p>
          <a:pPr marL="342900" lvl="2" indent="-171450" algn="l" defTabSz="800100">
            <a:lnSpc>
              <a:spcPct val="90000"/>
            </a:lnSpc>
            <a:spcBef>
              <a:spcPct val="0"/>
            </a:spcBef>
            <a:spcAft>
              <a:spcPct val="15000"/>
            </a:spcAft>
            <a:buChar char="•"/>
          </a:pPr>
          <a:r>
            <a:rPr lang="en-GB" sz="1800" kern="1200" dirty="0"/>
            <a:t>Minimum number of factors</a:t>
          </a:r>
        </a:p>
        <a:p>
          <a:pPr marL="342900" lvl="2" indent="-171450" algn="l" defTabSz="800100">
            <a:lnSpc>
              <a:spcPct val="90000"/>
            </a:lnSpc>
            <a:spcBef>
              <a:spcPct val="0"/>
            </a:spcBef>
            <a:spcAft>
              <a:spcPct val="15000"/>
            </a:spcAft>
            <a:buChar char="•"/>
          </a:pPr>
          <a:r>
            <a:rPr lang="en-GB" sz="1800" kern="1200" dirty="0"/>
            <a:t>Accounting for maximum variance in data</a:t>
          </a:r>
        </a:p>
      </dsp:txBody>
      <dsp:txXfrm>
        <a:off x="0" y="1477977"/>
        <a:ext cx="7543800" cy="1644300"/>
      </dsp:txXfrm>
    </dsp:sp>
    <dsp:sp modelId="{838B42CD-3704-467A-B70E-C57168B14FF8}">
      <dsp:nvSpPr>
        <dsp:cNvPr id="0" name=""/>
        <dsp:cNvSpPr/>
      </dsp:nvSpPr>
      <dsp:spPr>
        <a:xfrm>
          <a:off x="377190" y="1212297"/>
          <a:ext cx="528066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00100">
            <a:lnSpc>
              <a:spcPct val="90000"/>
            </a:lnSpc>
            <a:spcBef>
              <a:spcPct val="0"/>
            </a:spcBef>
            <a:spcAft>
              <a:spcPct val="35000"/>
            </a:spcAft>
            <a:buNone/>
          </a:pPr>
          <a:r>
            <a:rPr lang="en-GB" sz="1800" kern="1200" dirty="0"/>
            <a:t>Principal Component Analysis (PCA)</a:t>
          </a:r>
        </a:p>
      </dsp:txBody>
      <dsp:txXfrm>
        <a:off x="403129" y="1238236"/>
        <a:ext cx="5228782" cy="479482"/>
      </dsp:txXfrm>
    </dsp:sp>
    <dsp:sp modelId="{361680A8-79FB-44B1-AF0C-7092A47018F1}">
      <dsp:nvSpPr>
        <dsp:cNvPr id="0" name=""/>
        <dsp:cNvSpPr/>
      </dsp:nvSpPr>
      <dsp:spPr>
        <a:xfrm>
          <a:off x="0" y="3485157"/>
          <a:ext cx="754380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181DC-7B3F-43BC-85C2-F8E0C50169C5}">
      <dsp:nvSpPr>
        <dsp:cNvPr id="0" name=""/>
        <dsp:cNvSpPr/>
      </dsp:nvSpPr>
      <dsp:spPr>
        <a:xfrm>
          <a:off x="377190" y="3219477"/>
          <a:ext cx="5280660"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596" tIns="0" rIns="199596" bIns="0" numCol="1" spcCol="1270" anchor="ctr" anchorCtr="0">
          <a:noAutofit/>
        </a:bodyPr>
        <a:lstStyle/>
        <a:p>
          <a:pPr marL="0" lvl="0" indent="0" algn="l" defTabSz="800100">
            <a:lnSpc>
              <a:spcPct val="90000"/>
            </a:lnSpc>
            <a:spcBef>
              <a:spcPct val="0"/>
            </a:spcBef>
            <a:spcAft>
              <a:spcPct val="35000"/>
            </a:spcAft>
            <a:buNone/>
          </a:pPr>
          <a:r>
            <a:rPr lang="en-GB" sz="1800" kern="1200" dirty="0"/>
            <a:t>EFA and PCA are often used interchangeably</a:t>
          </a:r>
        </a:p>
      </dsp:txBody>
      <dsp:txXfrm>
        <a:off x="403129" y="3245416"/>
        <a:ext cx="522878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B2A5D-7B61-4C0B-BD93-8F5270D928C4}">
      <dsp:nvSpPr>
        <dsp:cNvPr id="0" name=""/>
        <dsp:cNvSpPr/>
      </dsp:nvSpPr>
      <dsp:spPr>
        <a:xfrm>
          <a:off x="0" y="1109562"/>
          <a:ext cx="3703638" cy="86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7443" tIns="249936" rIns="287443"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Small values mean variables cannot be explained by other variables</a:t>
          </a:r>
        </a:p>
        <a:p>
          <a:pPr marL="114300" lvl="1" indent="-114300" algn="l" defTabSz="533400">
            <a:lnSpc>
              <a:spcPct val="90000"/>
            </a:lnSpc>
            <a:spcBef>
              <a:spcPct val="0"/>
            </a:spcBef>
            <a:spcAft>
              <a:spcPct val="15000"/>
            </a:spcAft>
            <a:buChar char="•"/>
          </a:pPr>
          <a:r>
            <a:rPr lang="en-GB" sz="1200" kern="1200" dirty="0"/>
            <a:t>&gt; .50</a:t>
          </a:r>
        </a:p>
      </dsp:txBody>
      <dsp:txXfrm>
        <a:off x="0" y="1109562"/>
        <a:ext cx="3703638" cy="869400"/>
      </dsp:txXfrm>
    </dsp:sp>
    <dsp:sp modelId="{A361400E-9291-4F88-9020-12678FC9C156}">
      <dsp:nvSpPr>
        <dsp:cNvPr id="0" name=""/>
        <dsp:cNvSpPr/>
      </dsp:nvSpPr>
      <dsp:spPr>
        <a:xfrm>
          <a:off x="185181" y="932442"/>
          <a:ext cx="2592546"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92" tIns="0" rIns="97992" bIns="0" numCol="1" spcCol="1270" anchor="ctr" anchorCtr="0">
          <a:noAutofit/>
        </a:bodyPr>
        <a:lstStyle/>
        <a:p>
          <a:pPr marL="0" lvl="0" indent="0" algn="l" defTabSz="533400">
            <a:lnSpc>
              <a:spcPct val="90000"/>
            </a:lnSpc>
            <a:spcBef>
              <a:spcPct val="0"/>
            </a:spcBef>
            <a:spcAft>
              <a:spcPct val="35000"/>
            </a:spcAft>
            <a:buNone/>
          </a:pPr>
          <a:r>
            <a:rPr lang="en-GB" sz="1200" kern="1200" dirty="0"/>
            <a:t>KMO Measure of Sampling Adequacy</a:t>
          </a:r>
        </a:p>
      </dsp:txBody>
      <dsp:txXfrm>
        <a:off x="202474" y="949735"/>
        <a:ext cx="2557960" cy="319654"/>
      </dsp:txXfrm>
    </dsp:sp>
    <dsp:sp modelId="{FCB53720-7470-42E5-99CB-000848E20375}">
      <dsp:nvSpPr>
        <dsp:cNvPr id="0" name=""/>
        <dsp:cNvSpPr/>
      </dsp:nvSpPr>
      <dsp:spPr>
        <a:xfrm>
          <a:off x="0" y="2220882"/>
          <a:ext cx="3703638" cy="86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7443" tIns="249936" rIns="287443"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H</a:t>
          </a:r>
          <a:r>
            <a:rPr lang="en-GB" sz="1200" kern="1200" baseline="-25000" dirty="0"/>
            <a:t>0</a:t>
          </a:r>
          <a:r>
            <a:rPr lang="en-GB" sz="1200" kern="1200" dirty="0"/>
            <a:t>: Variables are uncorrelated (No Factor Analysis)</a:t>
          </a:r>
        </a:p>
        <a:p>
          <a:pPr marL="114300" lvl="1" indent="-114300" algn="l" defTabSz="533400">
            <a:lnSpc>
              <a:spcPct val="90000"/>
            </a:lnSpc>
            <a:spcBef>
              <a:spcPct val="0"/>
            </a:spcBef>
            <a:spcAft>
              <a:spcPct val="15000"/>
            </a:spcAft>
            <a:buChar char="•"/>
          </a:pPr>
          <a:r>
            <a:rPr lang="en-GB" sz="1200" kern="1200" dirty="0"/>
            <a:t>H</a:t>
          </a:r>
          <a:r>
            <a:rPr lang="en-GB" sz="1200" kern="1200" baseline="-25000" dirty="0"/>
            <a:t>1</a:t>
          </a:r>
          <a:r>
            <a:rPr lang="en-GB" sz="1200" kern="1200" dirty="0"/>
            <a:t>: Variables are correlated </a:t>
          </a:r>
        </a:p>
      </dsp:txBody>
      <dsp:txXfrm>
        <a:off x="0" y="2220882"/>
        <a:ext cx="3703638" cy="869400"/>
      </dsp:txXfrm>
    </dsp:sp>
    <dsp:sp modelId="{8B82F223-EA64-45B9-B6B1-A7333CB98A5E}">
      <dsp:nvSpPr>
        <dsp:cNvPr id="0" name=""/>
        <dsp:cNvSpPr/>
      </dsp:nvSpPr>
      <dsp:spPr>
        <a:xfrm>
          <a:off x="185181" y="2043762"/>
          <a:ext cx="2592546"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992" tIns="0" rIns="97992" bIns="0" numCol="1" spcCol="1270" anchor="ctr" anchorCtr="0">
          <a:noAutofit/>
        </a:bodyPr>
        <a:lstStyle/>
        <a:p>
          <a:pPr marL="0" lvl="0" indent="0" algn="l" defTabSz="533400">
            <a:lnSpc>
              <a:spcPct val="90000"/>
            </a:lnSpc>
            <a:spcBef>
              <a:spcPct val="0"/>
            </a:spcBef>
            <a:spcAft>
              <a:spcPct val="35000"/>
            </a:spcAft>
            <a:buNone/>
          </a:pPr>
          <a:r>
            <a:rPr lang="en-GB" sz="1200" kern="1200" dirty="0"/>
            <a:t>Bartlett’s Test</a:t>
          </a:r>
        </a:p>
      </dsp:txBody>
      <dsp:txXfrm>
        <a:off x="202474" y="2061055"/>
        <a:ext cx="2557960"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D7A7E-E875-4D46-8170-67A70DCE1643}"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29D33-7ABF-47F4-9515-30CA12917F18}" type="slidenum">
              <a:rPr lang="en-GB" smtClean="0"/>
              <a:t>‹#›</a:t>
            </a:fld>
            <a:endParaRPr lang="en-GB"/>
          </a:p>
        </p:txBody>
      </p:sp>
    </p:spTree>
    <p:extLst>
      <p:ext uri="{BB962C8B-B14F-4D97-AF65-F5344CB8AC3E}">
        <p14:creationId xmlns:p14="http://schemas.microsoft.com/office/powerpoint/2010/main" val="207543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1613D2A-ECC4-4726-A902-01D6248A7260}" type="slidenum">
              <a:rPr lang="en-US" smtClean="0"/>
              <a:pPr/>
              <a:t>3</a:t>
            </a:fld>
            <a:endParaRPr lang="en-US" dirty="0"/>
          </a:p>
        </p:txBody>
      </p:sp>
    </p:spTree>
    <p:extLst>
      <p:ext uri="{BB962C8B-B14F-4D97-AF65-F5344CB8AC3E}">
        <p14:creationId xmlns:p14="http://schemas.microsoft.com/office/powerpoint/2010/main" val="741018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sz="1200" dirty="0">
                <a:latin typeface="+mn-lt"/>
                <a:cs typeface="Times New Roman" pitchFamily="18" charset="0"/>
              </a:rPr>
              <a:t>The unique factors are uncorrelated with each other and with the common factors. </a:t>
            </a:r>
          </a:p>
          <a:p>
            <a:pPr marL="171450" indent="-171450">
              <a:buFont typeface="Arial" panose="020B0604020202020204" pitchFamily="34" charset="0"/>
              <a:buChar char="•"/>
            </a:pPr>
            <a:r>
              <a:rPr lang="en-US" sz="1200" dirty="0">
                <a:latin typeface="+mn-lt"/>
                <a:cs typeface="Times New Roman" pitchFamily="18" charset="0"/>
              </a:rPr>
              <a:t>Instead, we would like fewer factors.</a:t>
            </a:r>
          </a:p>
          <a:p>
            <a:pPr marL="171450" indent="-171450">
              <a:buFont typeface="Arial" panose="020B0604020202020204" pitchFamily="34" charset="0"/>
              <a:buChar char="•"/>
            </a:pPr>
            <a:r>
              <a:rPr lang="en-US" sz="1200" dirty="0">
                <a:latin typeface="+mn-lt"/>
                <a:cs typeface="Times New Roman" pitchFamily="18" charset="0"/>
              </a:rPr>
              <a:t>But, we don’t‘ want to lose much information (variance)</a:t>
            </a:r>
          </a:p>
          <a:p>
            <a:pPr marL="171450" indent="-171450">
              <a:buFont typeface="Arial" panose="020B0604020202020204" pitchFamily="34" charset="0"/>
              <a:buChar char="•"/>
            </a:pPr>
            <a:r>
              <a:rPr lang="en-US" sz="1200" dirty="0">
                <a:latin typeface="+mn-lt"/>
                <a:cs typeface="Times New Roman" pitchFamily="18" charset="0"/>
              </a:rPr>
              <a:t>So, the idea is to exploit correlations</a:t>
            </a:r>
          </a:p>
          <a:p>
            <a:pPr marL="628650" lvl="1" indent="-171450">
              <a:buFont typeface="Wingdings" panose="05000000000000000000" pitchFamily="2" charset="2"/>
              <a:buChar char="§"/>
            </a:pPr>
            <a:r>
              <a:rPr lang="en-US" dirty="0">
                <a:latin typeface="+mn-lt"/>
                <a:cs typeface="Times New Roman" pitchFamily="18" charset="0"/>
              </a:rPr>
              <a:t>Intuitively, if some variables</a:t>
            </a:r>
            <a:r>
              <a:rPr lang="en-US" baseline="0" dirty="0">
                <a:latin typeface="+mn-lt"/>
                <a:cs typeface="Times New Roman" pitchFamily="18" charset="0"/>
              </a:rPr>
              <a:t> are already correlated then they are capturing the same thing</a:t>
            </a:r>
          </a:p>
          <a:p>
            <a:pPr marL="628650" lvl="1" indent="-171450">
              <a:buFont typeface="Wingdings" panose="05000000000000000000" pitchFamily="2" charset="2"/>
              <a:buChar char="§"/>
            </a:pPr>
            <a:r>
              <a:rPr lang="en-US" baseline="0" dirty="0">
                <a:latin typeface="+mn-lt"/>
                <a:cs typeface="Times New Roman" pitchFamily="18" charset="0"/>
              </a:rPr>
              <a:t>If we put them all together, we can have one big attribute capturing all of the underlying variables</a:t>
            </a:r>
            <a:endParaRPr lang="en-US" baseline="0" dirty="0">
              <a:latin typeface="+mn-lt"/>
              <a:cs typeface="+mn-cs"/>
            </a:endParaRPr>
          </a:p>
          <a:p>
            <a:pPr marL="0" indent="0">
              <a:buFont typeface="Arial" panose="020B0604020202020204" pitchFamily="34" charset="0"/>
              <a:buNone/>
            </a:pPr>
            <a:endParaRPr lang="en-US" sz="1200" dirty="0">
              <a:latin typeface="+mn-lt"/>
              <a:cs typeface="Times New Roman" pitchFamily="18" charset="0"/>
            </a:endParaRPr>
          </a:p>
          <a:p>
            <a:pPr marL="171450" indent="-171450">
              <a:buFont typeface="Arial" panose="020B0604020202020204" pitchFamily="34" charset="0"/>
              <a:buChar char="•"/>
            </a:pPr>
            <a:r>
              <a:rPr lang="en-US" sz="1200" dirty="0">
                <a:latin typeface="+mn-lt"/>
                <a:cs typeface="Times New Roman" pitchFamily="18" charset="0"/>
              </a:rPr>
              <a:t>In our final solution, the unique factors are uncorrelated with each other and with the common factors.</a:t>
            </a:r>
          </a:p>
        </p:txBody>
      </p:sp>
      <p:sp>
        <p:nvSpPr>
          <p:cNvPr id="4" name="Slide Number Placeholder 3"/>
          <p:cNvSpPr>
            <a:spLocks noGrp="1"/>
          </p:cNvSpPr>
          <p:nvPr>
            <p:ph type="sldNum" sz="quarter" idx="10"/>
          </p:nvPr>
        </p:nvSpPr>
        <p:spPr/>
        <p:txBody>
          <a:bodyPr/>
          <a:lstStyle/>
          <a:p>
            <a:fld id="{21613D2A-ECC4-4726-A902-01D6248A7260}"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100" dirty="0"/>
              <a:t>Principal</a:t>
            </a:r>
            <a:r>
              <a:rPr lang="en-US" sz="1100" baseline="0" dirty="0"/>
              <a:t> Components inverts the system of equations so that each factor</a:t>
            </a:r>
            <a:r>
              <a:rPr lang="en-GB" sz="1100" dirty="0"/>
              <a:t> is expressed as a linear combination of the observed variables.</a:t>
            </a:r>
            <a:r>
              <a:rPr lang="en-US" sz="1100" baseline="0" dirty="0"/>
              <a:t> </a:t>
            </a:r>
          </a:p>
          <a:p>
            <a:endParaRPr lang="en-US" sz="1100" baseline="0" dirty="0"/>
          </a:p>
          <a:p>
            <a:r>
              <a:rPr lang="en-US" sz="1100" dirty="0"/>
              <a:t>Where:</a:t>
            </a:r>
          </a:p>
          <a:p>
            <a:pPr marL="183600" lvl="0" indent="-183600">
              <a:buFont typeface="Arial" pitchFamily="34" charset="0"/>
              <a:buChar char="•"/>
            </a:pPr>
            <a:r>
              <a:rPr lang="en-US" sz="1100" dirty="0"/>
              <a:t>f</a:t>
            </a:r>
            <a:r>
              <a:rPr lang="en-US" sz="1100" baseline="-25000" dirty="0"/>
              <a:t>i</a:t>
            </a:r>
            <a:r>
              <a:rPr lang="en-US" sz="1100" dirty="0"/>
              <a:t>	=	estimate of i</a:t>
            </a:r>
            <a:r>
              <a:rPr lang="en-US" sz="1100" baseline="30000" dirty="0"/>
              <a:t>th</a:t>
            </a:r>
            <a:r>
              <a:rPr lang="en-US" sz="1100" dirty="0"/>
              <a:t> factor</a:t>
            </a:r>
          </a:p>
          <a:p>
            <a:pPr marL="183600" lvl="0" indent="-183600">
              <a:buFont typeface="Arial" pitchFamily="34" charset="0"/>
              <a:buChar char="•"/>
            </a:pPr>
            <a:r>
              <a:rPr lang="en-US" sz="1100" dirty="0"/>
              <a:t>w</a:t>
            </a:r>
            <a:r>
              <a:rPr lang="en-US" sz="1100" baseline="-25000" dirty="0"/>
              <a:t>i</a:t>
            </a:r>
            <a:r>
              <a:rPr lang="en-US" sz="1100" dirty="0"/>
              <a:t> 	=	weight or factor score coefficient</a:t>
            </a:r>
          </a:p>
          <a:p>
            <a:endParaRPr lang="en-US" sz="1100" dirty="0"/>
          </a:p>
          <a:p>
            <a:r>
              <a:rPr lang="en-US" sz="1100" dirty="0"/>
              <a:t>Principal</a:t>
            </a:r>
            <a:r>
              <a:rPr lang="en-US" sz="1100" baseline="0" dirty="0"/>
              <a:t> components is the recommended analysis when the primary concern is to determine the minimum number of factors that will account for maximum variance in the data for use in subsequent multivariate analysis. The factors are called ‘principal components’.</a:t>
            </a:r>
          </a:p>
          <a:p>
            <a:endParaRPr lang="en-US" sz="1100" baseline="0" dirty="0"/>
          </a:p>
          <a:p>
            <a:pPr marR="0" algn="l" defTabSz="914400" rtl="0" eaLnBrk="1" fontAlgn="auto" latinLnBrk="0" hangingPunct="1">
              <a:buClrTx/>
              <a:buSzTx/>
              <a:buFontTx/>
              <a:buNone/>
              <a:tabLst/>
              <a:defRPr/>
            </a:pPr>
            <a:r>
              <a:rPr lang="en-US" sz="1100" dirty="0">
                <a:cs typeface="Times New Roman" pitchFamily="18" charset="0"/>
              </a:rPr>
              <a:t>The common factors themselves can be expressed as linear combinations of the observed variables.</a:t>
            </a:r>
          </a:p>
          <a:p>
            <a:pPr marR="0" algn="l" defTabSz="914400" rtl="0" eaLnBrk="1" fontAlgn="auto" latinLnBrk="0" hangingPunct="1">
              <a:buClrTx/>
              <a:buSzTx/>
              <a:buFontTx/>
              <a:buNone/>
              <a:tabLst/>
              <a:defRPr/>
            </a:pPr>
            <a:endParaRPr lang="en-US" sz="1100" dirty="0">
              <a:cs typeface="Times New Roman" pitchFamily="18" charset="0"/>
            </a:endParaRPr>
          </a:p>
          <a:p>
            <a:pPr marL="183600" indent="-183600">
              <a:buFont typeface="Arial" pitchFamily="34" charset="0"/>
              <a:buChar char="•"/>
            </a:pPr>
            <a:r>
              <a:rPr lang="en-US" sz="1100" dirty="0">
                <a:cs typeface="Times New Roman" pitchFamily="18" charset="0"/>
              </a:rPr>
              <a:t>It is possible to select weights or factor score coefficients so that the first factor explains the largest portion of the total variance.  </a:t>
            </a:r>
          </a:p>
          <a:p>
            <a:pPr marL="183600" indent="-183600">
              <a:buFont typeface="Arial" pitchFamily="34" charset="0"/>
              <a:buChar char="•"/>
            </a:pPr>
            <a:r>
              <a:rPr lang="en-US" sz="1100" dirty="0">
                <a:cs typeface="Times New Roman" pitchFamily="18" charset="0"/>
              </a:rPr>
              <a:t>Then a second set of weights can be selected, so that the second factor accounts for most of the residual variance, subject to being uncorrelated with the first factor.  </a:t>
            </a:r>
          </a:p>
          <a:p>
            <a:pPr marL="183600" indent="-183600">
              <a:buFont typeface="Arial" pitchFamily="34" charset="0"/>
              <a:buChar char="•"/>
            </a:pPr>
            <a:r>
              <a:rPr lang="en-US" sz="1100" dirty="0">
                <a:cs typeface="Times New Roman" pitchFamily="18" charset="0"/>
              </a:rPr>
              <a:t>This same principle could be applied to selecting additional weights for the additional factors.</a:t>
            </a:r>
          </a:p>
          <a:p>
            <a:pPr>
              <a:buFont typeface="Arial" pitchFamily="34" charset="0"/>
              <a:buChar char="•"/>
            </a:pPr>
            <a:endParaRPr lang="en-US" sz="1100" dirty="0">
              <a:cs typeface="Times New Roman" pitchFamily="18" charset="0"/>
            </a:endParaRPr>
          </a:p>
          <a:p>
            <a:pPr marR="0" algn="l" defTabSz="914400" rtl="0" eaLnBrk="1" fontAlgn="auto" latinLnBrk="0" hangingPunct="1">
              <a:buClrTx/>
              <a:buSzTx/>
              <a:buFont typeface="Arial" pitchFamily="34" charset="0"/>
              <a:buNone/>
              <a:tabLst/>
              <a:defRPr/>
            </a:pPr>
            <a:r>
              <a:rPr lang="en-GB" sz="1100" dirty="0"/>
              <a:t>Mathematically, factor analysis is somewhat similar to multiple regression analysis, in that each variable is expressed as a linear combination of underlying factors. </a:t>
            </a:r>
            <a:endParaRPr lang="en-US" sz="1100"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factors are determined in a manner where the first captures the most variance, the second captures the second </a:t>
            </a:r>
          </a:p>
          <a:p>
            <a:r>
              <a:rPr lang="en-GB" dirty="0"/>
              <a:t>Captures the second most, etc.</a:t>
            </a:r>
          </a:p>
          <a:p>
            <a:r>
              <a:rPr lang="en-GB" dirty="0"/>
              <a:t>The analyst</a:t>
            </a:r>
            <a:r>
              <a:rPr lang="en-GB" baseline="0" dirty="0"/>
              <a:t> must decide how many factors to keep</a:t>
            </a:r>
          </a:p>
          <a:p>
            <a:endParaRPr lang="en-GB" baseline="0" dirty="0"/>
          </a:p>
          <a:p>
            <a:r>
              <a:rPr lang="en-GB" baseline="0" dirty="0"/>
              <a:t>There is a trade-off:</a:t>
            </a:r>
          </a:p>
          <a:p>
            <a:pPr marL="0" indent="0">
              <a:buFont typeface="Arial" panose="020B0604020202020204" pitchFamily="34" charset="0"/>
              <a:buNone/>
            </a:pPr>
            <a:r>
              <a:rPr lang="en-GB" baseline="0" dirty="0"/>
              <a:t>On one hand – want fewest numbers of factors</a:t>
            </a:r>
          </a:p>
          <a:p>
            <a:pPr marL="0" indent="0">
              <a:buFont typeface="Arial" panose="020B0604020202020204" pitchFamily="34" charset="0"/>
              <a:buNone/>
            </a:pPr>
            <a:r>
              <a:rPr lang="en-GB" baseline="0" dirty="0"/>
              <a:t>	This would imply 1 factor</a:t>
            </a:r>
          </a:p>
          <a:p>
            <a:pPr marL="0" indent="0">
              <a:buFont typeface="Arial" panose="020B0604020202020204" pitchFamily="34" charset="0"/>
              <a:buNone/>
            </a:pPr>
            <a:r>
              <a:rPr lang="en-GB" baseline="0" dirty="0"/>
              <a:t>On the other hand – want to capture the most variance</a:t>
            </a:r>
          </a:p>
          <a:p>
            <a:pPr marL="0" indent="0">
              <a:buFont typeface="Arial" panose="020B0604020202020204" pitchFamily="34" charset="0"/>
              <a:buNone/>
            </a:pPr>
            <a:r>
              <a:rPr lang="en-GB" baseline="0" dirty="0"/>
              <a:t>	This would imply 1 factor for each observed variable</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Mathematically, factor analysis is somewhat similar to multiple regression analysis, in that each factor is expressed as a linear combination of observed variables. </a:t>
            </a:r>
          </a:p>
        </p:txBody>
      </p:sp>
      <p:sp>
        <p:nvSpPr>
          <p:cNvPr id="4" name="Slide Number Placeholder 3"/>
          <p:cNvSpPr>
            <a:spLocks noGrp="1"/>
          </p:cNvSpPr>
          <p:nvPr>
            <p:ph type="sldNum" sz="quarter" idx="10"/>
          </p:nvPr>
        </p:nvSpPr>
        <p:spPr/>
        <p:txBody>
          <a:bodyPr/>
          <a:lstStyle/>
          <a:p>
            <a:fld id="{21613D2A-ECC4-4726-A902-01D6248A7260}"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indent="-285750" algn="l"/>
            <a:r>
              <a:rPr lang="en-US" dirty="0"/>
              <a:t>Principal Component</a:t>
            </a:r>
            <a:r>
              <a:rPr lang="en-US" baseline="0" dirty="0"/>
              <a:t> Analysis is a m</a:t>
            </a:r>
            <a:r>
              <a:rPr lang="en-US" dirty="0"/>
              <a:t>athematical procedure</a:t>
            </a:r>
          </a:p>
        </p:txBody>
      </p:sp>
      <p:sp>
        <p:nvSpPr>
          <p:cNvPr id="4" name="Slide Number Placeholder 3"/>
          <p:cNvSpPr>
            <a:spLocks noGrp="1"/>
          </p:cNvSpPr>
          <p:nvPr>
            <p:ph type="sldNum" sz="quarter" idx="10"/>
          </p:nvPr>
        </p:nvSpPr>
        <p:spPr/>
        <p:txBody>
          <a:bodyPr/>
          <a:lstStyle/>
          <a:p>
            <a:fld id="{21613D2A-ECC4-4726-A902-01D6248A7260}"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analyst’s decision would be easy if the factors worked out that there was no overlap</a:t>
            </a:r>
            <a:r>
              <a:rPr lang="en-US" baseline="0" dirty="0"/>
              <a:t> – </a:t>
            </a:r>
          </a:p>
          <a:p>
            <a:r>
              <a:rPr lang="en-US" baseline="0" dirty="0"/>
              <a:t>that each observed  variable fell into one factor </a:t>
            </a:r>
          </a:p>
          <a:p>
            <a:r>
              <a:rPr lang="en-US" baseline="0" dirty="0"/>
              <a:t>But, it doesn’t work out that way.</a:t>
            </a: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1613D2A-ECC4-4726-A902-01D6248A7260}" type="slidenum">
              <a:rPr lang="en-US" smtClean="0"/>
              <a:pPr/>
              <a:t>18</a:t>
            </a:fld>
            <a:endParaRPr lang="en-US" dirty="0"/>
          </a:p>
        </p:txBody>
      </p:sp>
    </p:spTree>
    <p:extLst>
      <p:ext uri="{BB962C8B-B14F-4D97-AF65-F5344CB8AC3E}">
        <p14:creationId xmlns:p14="http://schemas.microsoft.com/office/powerpoint/2010/main" val="2300367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82880" indent="-182880">
              <a:buFont typeface="Arial" pitchFamily="34" charset="0"/>
              <a:buChar char="•"/>
            </a:pPr>
            <a:r>
              <a:rPr lang="en-US" dirty="0"/>
              <a:t>Open </a:t>
            </a:r>
            <a:r>
              <a:rPr lang="en-US" dirty="0" err="1"/>
              <a:t>toothpaste.sav</a:t>
            </a:r>
            <a:endParaRPr lang="en-US" dirty="0"/>
          </a:p>
          <a:p>
            <a:pPr marL="182880" indent="-182880">
              <a:buFont typeface="Arial" pitchFamily="34" charset="0"/>
              <a:buChar char="•"/>
            </a:pPr>
            <a:r>
              <a:rPr lang="en-US" dirty="0"/>
              <a:t>30 respondents each rated their level of agreement with these 6 statements regarding toothpaste.</a:t>
            </a:r>
          </a:p>
          <a:p>
            <a:pPr marL="182880" indent="-182880">
              <a:buFont typeface="Arial" pitchFamily="34" charset="0"/>
              <a:buChar char="•"/>
            </a:pPr>
            <a:r>
              <a:rPr lang="en-US" dirty="0"/>
              <a:t>Use on ratio/interval scaled data</a:t>
            </a:r>
          </a:p>
        </p:txBody>
      </p:sp>
      <p:sp>
        <p:nvSpPr>
          <p:cNvPr id="4" name="Slide Number Placeholder 3"/>
          <p:cNvSpPr>
            <a:spLocks noGrp="1"/>
          </p:cNvSpPr>
          <p:nvPr>
            <p:ph type="sldNum" sz="quarter" idx="10"/>
          </p:nvPr>
        </p:nvSpPr>
        <p:spPr/>
        <p:txBody>
          <a:bodyPr/>
          <a:lstStyle/>
          <a:p>
            <a:fld id="{21613D2A-ECC4-4726-A902-01D6248A7260}"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run bivariate correlations for all 6 variables.</a:t>
            </a:r>
          </a:p>
          <a:p>
            <a:r>
              <a:rPr lang="en-GB" dirty="0"/>
              <a:t>In the options menu, please request the means and standard deviations.</a:t>
            </a:r>
          </a:p>
          <a:p>
            <a:endParaRPr lang="en-GB" dirty="0"/>
          </a:p>
          <a:p>
            <a:r>
              <a:rPr lang="en-GB" dirty="0" err="1"/>
              <a:t>Analyse</a:t>
            </a:r>
            <a:r>
              <a:rPr lang="en-GB" dirty="0" err="1">
                <a:sym typeface="Wingdings" panose="05000000000000000000" pitchFamily="2" charset="2"/>
              </a:rPr>
              <a:t>CorrelBivariate</a:t>
            </a:r>
            <a:r>
              <a:rPr lang="en-GB" dirty="0">
                <a:sym typeface="Wingdings" panose="05000000000000000000" pitchFamily="2" charset="2"/>
              </a:rPr>
              <a:t>…from </a:t>
            </a:r>
          </a:p>
          <a:p>
            <a:r>
              <a:rPr lang="en-GB" dirty="0">
                <a:sym typeface="Wingdings" panose="05000000000000000000" pitchFamily="2" charset="2"/>
              </a:rPr>
              <a:t>‘’Options’’  tick= Means &amp; standard</a:t>
            </a:r>
            <a:r>
              <a:rPr lang="en-GB" baseline="0" dirty="0">
                <a:sym typeface="Wingdings" panose="05000000000000000000" pitchFamily="2" charset="2"/>
              </a:rPr>
              <a:t>  </a:t>
            </a:r>
            <a:r>
              <a:rPr lang="en-GB" baseline="0" dirty="0" err="1">
                <a:sym typeface="Wingdings" panose="05000000000000000000" pitchFamily="2" charset="2"/>
              </a:rPr>
              <a:t>continueOK</a:t>
            </a:r>
            <a:endParaRPr lang="en-GB" dirty="0">
              <a:sym typeface="Wingdings" panose="05000000000000000000" pitchFamily="2" charset="2"/>
            </a:endParaRPr>
          </a:p>
          <a:p>
            <a:r>
              <a:rPr lang="en-GB" dirty="0">
                <a:sym typeface="Wingdings" panose="05000000000000000000" pitchFamily="2" charset="2"/>
              </a:rPr>
              <a:t>		</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21</a:t>
            </a:fld>
            <a:endParaRPr lang="en-US" dirty="0"/>
          </a:p>
        </p:txBody>
      </p:sp>
    </p:spTree>
    <p:extLst>
      <p:ext uri="{BB962C8B-B14F-4D97-AF65-F5344CB8AC3E}">
        <p14:creationId xmlns:p14="http://schemas.microsoft.com/office/powerpoint/2010/main" val="3181730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a:t>
            </a:r>
            <a:r>
              <a:rPr lang="en-GB" baseline="0" dirty="0"/>
              <a:t> this sample is a bit small, it meets the minimum standard of 5 observations per variable.</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22</a:t>
            </a:fld>
            <a:endParaRPr lang="en-US" dirty="0"/>
          </a:p>
        </p:txBody>
      </p:sp>
    </p:spTree>
    <p:extLst>
      <p:ext uri="{BB962C8B-B14F-4D97-AF65-F5344CB8AC3E}">
        <p14:creationId xmlns:p14="http://schemas.microsoft.com/office/powerpoint/2010/main" val="2113587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Look at the correlation matrix first .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Are any variables correlated with each other?....’Yes’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factor analysis to be appropriate, the variables must be correlated. In</a:t>
            </a:r>
            <a:r>
              <a:rPr lang="en-US" baseline="0" dirty="0"/>
              <a:t> practice, this is usually the case. If the correlations between all the variables are small, factor analysis may not be appropriate.</a:t>
            </a:r>
          </a:p>
          <a:p>
            <a:endParaRPr lang="en-US" baseline="0" dirty="0"/>
          </a:p>
          <a:p>
            <a:r>
              <a:rPr lang="en-US" baseline="0" dirty="0"/>
              <a:t>The table above provides an indication that factor analysis is suitable for analyzing the data.</a:t>
            </a:r>
            <a:endParaRPr lang="en-US" dirty="0"/>
          </a:p>
          <a:p>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23</a:t>
            </a:fld>
            <a:endParaRPr lang="en-US" dirty="0"/>
          </a:p>
        </p:txBody>
      </p:sp>
    </p:spTree>
    <p:extLst>
      <p:ext uri="{BB962C8B-B14F-4D97-AF65-F5344CB8AC3E}">
        <p14:creationId xmlns:p14="http://schemas.microsoft.com/office/powerpoint/2010/main" val="1875152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anose="020B0604020202020204" pitchFamily="34" charset="0"/>
              <a:buChar char="•"/>
            </a:pPr>
            <a:r>
              <a:rPr lang="en-US" dirty="0"/>
              <a:t>Analyze → Data Reduction → Factor</a:t>
            </a:r>
          </a:p>
          <a:p>
            <a:pPr marL="228600" indent="-228600">
              <a:buFont typeface="Arial" panose="020B0604020202020204" pitchFamily="34" charset="0"/>
              <a:buChar char="•"/>
            </a:pPr>
            <a:r>
              <a:rPr lang="en-US" dirty="0"/>
              <a:t>Insert</a:t>
            </a:r>
            <a:r>
              <a:rPr lang="en-US" baseline="0" dirty="0"/>
              <a:t> all 6 variables into the Variables box</a:t>
            </a:r>
          </a:p>
          <a:p>
            <a:pPr marL="228600" indent="-228600">
              <a:buFont typeface="Arial" panose="020B0604020202020204" pitchFamily="34" charset="0"/>
              <a:buChar char="•"/>
            </a:pPr>
            <a:r>
              <a:rPr lang="en-US" baseline="0" dirty="0"/>
              <a:t>Select the </a:t>
            </a:r>
            <a:r>
              <a:rPr lang="en-US" baseline="0" dirty="0" err="1"/>
              <a:t>Descriptives</a:t>
            </a:r>
            <a:r>
              <a:rPr lang="en-US" baseline="0" dirty="0"/>
              <a:t> box</a:t>
            </a:r>
            <a:endParaRPr lang="en-US" dirty="0"/>
          </a:p>
          <a:p>
            <a:pPr marL="685800" lvl="1" indent="-228600">
              <a:buFont typeface="Arial" panose="020B0604020202020204" pitchFamily="34" charset="0"/>
              <a:buChar char="•"/>
            </a:pPr>
            <a:r>
              <a:rPr lang="en-US" dirty="0"/>
              <a:t>Note that you could request</a:t>
            </a:r>
            <a:r>
              <a:rPr lang="en-US" baseline="0" dirty="0"/>
              <a:t> </a:t>
            </a:r>
            <a:r>
              <a:rPr lang="en-US" baseline="0" dirty="0" err="1"/>
              <a:t>descriptives</a:t>
            </a:r>
            <a:r>
              <a:rPr lang="en-US" baseline="0" dirty="0"/>
              <a:t> and correlations through factor analysis without doing this task separately</a:t>
            </a:r>
          </a:p>
          <a:p>
            <a:pPr marL="685800" lvl="1" indent="-228600">
              <a:buFont typeface="Arial" panose="020B0604020202020204" pitchFamily="34" charset="0"/>
              <a:buChar char="•"/>
            </a:pPr>
            <a:r>
              <a:rPr lang="en-US" dirty="0"/>
              <a:t>Be sure to tick KMO &amp; Bartlett’s Test of </a:t>
            </a:r>
            <a:r>
              <a:rPr lang="en-US" dirty="0" err="1"/>
              <a:t>Sphericity</a:t>
            </a:r>
            <a:endParaRPr lang="en-US" dirty="0"/>
          </a:p>
          <a:p>
            <a:pPr marL="685800" lvl="1" indent="-228600">
              <a:buFont typeface="Arial" panose="020B0604020202020204" pitchFamily="34" charset="0"/>
              <a:buChar char="•"/>
            </a:pPr>
            <a:r>
              <a:rPr lang="en-US" dirty="0"/>
              <a:t>Tick</a:t>
            </a:r>
            <a:r>
              <a:rPr lang="en-US" baseline="0" dirty="0"/>
              <a:t> box for coefficients too</a:t>
            </a:r>
          </a:p>
          <a:p>
            <a:pPr marL="685800" lvl="1" indent="-228600">
              <a:buFont typeface="Arial" panose="020B0604020202020204" pitchFamily="34" charset="0"/>
              <a:buChar char="•"/>
            </a:pPr>
            <a:r>
              <a:rPr lang="en-US" baseline="0" dirty="0"/>
              <a:t>Continue </a:t>
            </a:r>
            <a:r>
              <a:rPr lang="en-US" baseline="0" dirty="0">
                <a:sym typeface="Wingdings" panose="05000000000000000000" pitchFamily="2" charset="2"/>
              </a:rPr>
              <a:t> Extraction</a:t>
            </a: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Extraction Box: </a:t>
            </a:r>
          </a:p>
          <a:p>
            <a:pPr marL="228600" indent="-228600">
              <a:buFont typeface="Arial" panose="020B0604020202020204" pitchFamily="34" charset="0"/>
              <a:buChar char="•"/>
            </a:pPr>
            <a:r>
              <a:rPr lang="en-GB" dirty="0"/>
              <a:t>Be sure to check that </a:t>
            </a:r>
            <a:r>
              <a:rPr lang="en-GB" b="1" dirty="0"/>
              <a:t>Principal Component Analysis </a:t>
            </a:r>
            <a:r>
              <a:rPr lang="en-GB" dirty="0"/>
              <a:t>is selected </a:t>
            </a:r>
          </a:p>
          <a:p>
            <a:pPr marL="228600" indent="-228600">
              <a:buFont typeface="Arial" panose="020B0604020202020204" pitchFamily="34" charset="0"/>
              <a:buChar char="•"/>
            </a:pPr>
            <a:r>
              <a:rPr lang="en-GB" dirty="0"/>
              <a:t>Tick</a:t>
            </a:r>
            <a:r>
              <a:rPr lang="en-GB" baseline="0" dirty="0"/>
              <a:t> the </a:t>
            </a:r>
            <a:r>
              <a:rPr lang="en-GB" dirty="0"/>
              <a:t>box for the </a:t>
            </a:r>
            <a:r>
              <a:rPr lang="en-GB" b="1" dirty="0"/>
              <a:t>scree</a:t>
            </a:r>
            <a:r>
              <a:rPr lang="en-GB" b="1" baseline="0" dirty="0"/>
              <a:t> plot</a:t>
            </a:r>
          </a:p>
          <a:p>
            <a:pPr marL="228600" indent="-228600">
              <a:buFont typeface="Arial" panose="020B0604020202020204" pitchFamily="34" charset="0"/>
              <a:buChar char="•"/>
            </a:pPr>
            <a:r>
              <a:rPr lang="en-GB" baseline="0" dirty="0"/>
              <a:t>Leave default the </a:t>
            </a:r>
            <a:r>
              <a:rPr lang="en-GB" b="1" baseline="0" dirty="0"/>
              <a:t>eigenvalues &gt; 1 </a:t>
            </a:r>
            <a:r>
              <a:rPr lang="en-GB" baseline="0" dirty="0"/>
              <a:t>(this will be explained later)</a:t>
            </a:r>
          </a:p>
          <a:p>
            <a:pPr marL="0" indent="0">
              <a:buFont typeface="Arial" panose="020B0604020202020204" pitchFamily="34" charset="0"/>
              <a:buNone/>
            </a:pPr>
            <a:r>
              <a:rPr lang="en-GB" baseline="0" dirty="0"/>
              <a:t>Rotation Box: </a:t>
            </a:r>
          </a:p>
          <a:p>
            <a:pPr marL="228600" indent="-228600">
              <a:buFont typeface="Arial" panose="020B0604020202020204" pitchFamily="34" charset="0"/>
              <a:buChar char="•"/>
            </a:pPr>
            <a:r>
              <a:rPr lang="en-GB" baseline="0" dirty="0"/>
              <a:t>Tick </a:t>
            </a:r>
            <a:r>
              <a:rPr lang="en-GB" b="1" baseline="0" dirty="0" err="1"/>
              <a:t>varimax</a:t>
            </a:r>
            <a:r>
              <a:rPr lang="en-GB" baseline="0" dirty="0"/>
              <a:t> rotation </a:t>
            </a:r>
          </a:p>
          <a:p>
            <a:pPr marL="228600" indent="-228600">
              <a:buFont typeface="Arial" panose="020B0604020202020204" pitchFamily="34" charset="0"/>
              <a:buChar char="•"/>
            </a:pPr>
            <a:r>
              <a:rPr lang="en-GB" baseline="0" dirty="0"/>
              <a:t>Tick box for the </a:t>
            </a:r>
            <a:r>
              <a:rPr lang="en-GB" b="1" baseline="0" dirty="0"/>
              <a:t>loading plot</a:t>
            </a:r>
            <a:endParaRPr lang="en-GB" b="1"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25</a:t>
            </a:fld>
            <a:endParaRPr lang="en-US" dirty="0"/>
          </a:p>
        </p:txBody>
      </p:sp>
    </p:spTree>
    <p:extLst>
      <p:ext uri="{BB962C8B-B14F-4D97-AF65-F5344CB8AC3E}">
        <p14:creationId xmlns:p14="http://schemas.microsoft.com/office/powerpoint/2010/main" val="1698685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Scores: </a:t>
            </a:r>
          </a:p>
          <a:p>
            <a:pPr marL="228600" indent="-228600">
              <a:buFont typeface="Arial" panose="020B0604020202020204" pitchFamily="34" charset="0"/>
              <a:buChar char="•"/>
            </a:pPr>
            <a:r>
              <a:rPr lang="en-GB" dirty="0"/>
              <a:t>Save as variables (typically do this only on </a:t>
            </a:r>
            <a:r>
              <a:rPr lang="en-GB" b="1" dirty="0"/>
              <a:t>final</a:t>
            </a:r>
            <a:r>
              <a:rPr lang="en-GB" dirty="0"/>
              <a:t> factor analysis)</a:t>
            </a:r>
          </a:p>
          <a:p>
            <a:pPr marL="228600" indent="-228600">
              <a:buFont typeface="Arial" panose="020B0604020202020204" pitchFamily="34" charset="0"/>
              <a:buChar char="•"/>
            </a:pPr>
            <a:r>
              <a:rPr lang="en-GB" dirty="0"/>
              <a:t>Display Factor</a:t>
            </a:r>
            <a:r>
              <a:rPr lang="en-GB" baseline="0" dirty="0"/>
              <a:t> Score Coefficient Matrix</a:t>
            </a:r>
          </a:p>
          <a:p>
            <a:pPr marL="228600" indent="-228600">
              <a:buFont typeface="Arial" panose="020B0604020202020204" pitchFamily="34" charset="0"/>
              <a:buChar char="•"/>
            </a:pPr>
            <a:endParaRPr lang="en-GB" baseline="0" dirty="0"/>
          </a:p>
          <a:p>
            <a:r>
              <a:rPr lang="en-GB" baseline="0" dirty="0"/>
              <a:t>Options: Tick sorted by size</a:t>
            </a:r>
            <a:r>
              <a:rPr lang="en-GB" baseline="0" dirty="0">
                <a:sym typeface="Wingdings" panose="05000000000000000000" pitchFamily="2" charset="2"/>
              </a:rPr>
              <a:t> </a:t>
            </a:r>
            <a:r>
              <a:rPr lang="en-GB" baseline="0" dirty="0" err="1">
                <a:sym typeface="Wingdings" panose="05000000000000000000" pitchFamily="2" charset="2"/>
              </a:rPr>
              <a:t>ContinueOK</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26</a:t>
            </a:fld>
            <a:endParaRPr lang="en-US" dirty="0"/>
          </a:p>
        </p:txBody>
      </p:sp>
    </p:spTree>
    <p:extLst>
      <p:ext uri="{BB962C8B-B14F-4D97-AF65-F5344CB8AC3E}">
        <p14:creationId xmlns:p14="http://schemas.microsoft.com/office/powerpoint/2010/main" val="1312136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these</a:t>
            </a:r>
            <a:r>
              <a:rPr lang="en-GB" baseline="0" dirty="0"/>
              <a:t> analyses do not have to be done separately, as we just did. </a:t>
            </a:r>
          </a:p>
          <a:p>
            <a:r>
              <a:rPr lang="en-GB" baseline="0" dirty="0"/>
              <a:t>Should see same patterns in Correlations Matrix.</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27</a:t>
            </a:fld>
            <a:endParaRPr lang="en-US" dirty="0"/>
          </a:p>
        </p:txBody>
      </p:sp>
    </p:spTree>
    <p:extLst>
      <p:ext uri="{BB962C8B-B14F-4D97-AF65-F5344CB8AC3E}">
        <p14:creationId xmlns:p14="http://schemas.microsoft.com/office/powerpoint/2010/main" val="721235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cs typeface="Arial" panose="020B0604020202020204" pitchFamily="34" charset="0"/>
              </a:rPr>
              <a:t>The Kaiser-Meyer-</a:t>
            </a:r>
            <a:r>
              <a:rPr lang="en-GB" sz="1200" dirty="0" err="1">
                <a:cs typeface="Arial" panose="020B0604020202020204" pitchFamily="34" charset="0"/>
              </a:rPr>
              <a:t>Olkin</a:t>
            </a:r>
            <a:r>
              <a:rPr lang="en-GB" sz="1200" dirty="0">
                <a:cs typeface="Arial" panose="020B0604020202020204" pitchFamily="34" charset="0"/>
              </a:rPr>
              <a:t> (KMO) measure of sampling adequacy. Small values of the KMO statistic indicate that the correlations between pairs of variables cannot be explained by other variables and that factor analysis may not be appropriate (&gt;0.5).</a:t>
            </a:r>
          </a:p>
          <a:p>
            <a:endParaRPr lang="en-GB" sz="1200" dirty="0">
              <a:cs typeface="Arial" panose="020B0604020202020204" pitchFamily="34" charset="0"/>
            </a:endParaRPr>
          </a:p>
          <a:p>
            <a:r>
              <a:rPr lang="en-GB" sz="1200" dirty="0">
                <a:cs typeface="Arial" panose="020B0604020202020204" pitchFamily="34" charset="0"/>
              </a:rPr>
              <a:t>Another useful statistic is the Bartlett's Test of </a:t>
            </a:r>
            <a:r>
              <a:rPr lang="en-GB" sz="1200" dirty="0" err="1">
                <a:cs typeface="Arial" panose="020B0604020202020204" pitchFamily="34" charset="0"/>
              </a:rPr>
              <a:t>Sphericity</a:t>
            </a:r>
            <a:r>
              <a:rPr lang="en-GB" sz="1200" dirty="0">
                <a:cs typeface="Arial" panose="020B0604020202020204" pitchFamily="34" charset="0"/>
              </a:rPr>
              <a:t> which can be used to test the null hypothesis that the variables are uncorrelated in the population,</a:t>
            </a:r>
            <a:r>
              <a:rPr lang="en-GB" sz="1200" baseline="0" dirty="0">
                <a:cs typeface="Arial" panose="020B0604020202020204" pitchFamily="34" charset="0"/>
              </a:rPr>
              <a:t> implying that factor analysis is not appropriate</a:t>
            </a:r>
            <a:r>
              <a:rPr lang="en-GB" sz="1200" dirty="0">
                <a:cs typeface="Arial" panose="020B0604020202020204" pitchFamily="34" charset="0"/>
              </a:rPr>
              <a:t>: in other words, the population correlation matrix is an identity matrix.</a:t>
            </a:r>
          </a:p>
          <a:p>
            <a:pPr marL="171450" indent="-171450">
              <a:buFont typeface="Arial" panose="020B0604020202020204" pitchFamily="34" charset="0"/>
              <a:buChar char="•"/>
            </a:pPr>
            <a:r>
              <a:rPr lang="en-GB" sz="1200" dirty="0">
                <a:cs typeface="Arial" panose="020B0604020202020204" pitchFamily="34" charset="0"/>
              </a:rPr>
              <a:t> If this hypothesis cannot be rejected, then the appropriateness of factor analysis should be questioned (Reject H</a:t>
            </a:r>
            <a:r>
              <a:rPr lang="en-GB" sz="1200" baseline="-25000" dirty="0">
                <a:cs typeface="Arial" panose="020B0604020202020204" pitchFamily="34" charset="0"/>
              </a:rPr>
              <a:t>0</a:t>
            </a:r>
            <a:r>
              <a:rPr lang="en-GB" sz="1200" dirty="0">
                <a:cs typeface="Arial" panose="020B0604020202020204" pitchFamily="34" charset="0"/>
              </a:rPr>
              <a:t>).</a:t>
            </a:r>
          </a:p>
          <a:p>
            <a:pPr marL="171450" indent="-171450">
              <a:buFont typeface="Arial" panose="020B0604020202020204" pitchFamily="34" charset="0"/>
              <a:buChar char="•"/>
            </a:pPr>
            <a:r>
              <a:rPr lang="en-GB" sz="1200" dirty="0">
                <a:cs typeface="Arial" panose="020B0604020202020204" pitchFamily="34" charset="0"/>
              </a:rPr>
              <a:t>If this hypothesis can be rejected, then factor analysis can be useful(Reject H0)</a:t>
            </a:r>
          </a:p>
          <a:p>
            <a:pPr marL="171450" indent="-171450">
              <a:buFont typeface="Arial" panose="020B0604020202020204" pitchFamily="34" charset="0"/>
              <a:buChar char="•"/>
            </a:pPr>
            <a:endParaRPr lang="en-GB" sz="1200" dirty="0">
              <a:cs typeface="Arial" panose="020B0604020202020204" pitchFamily="34" charset="0"/>
            </a:endParaRPr>
          </a:p>
          <a:p>
            <a:pPr marL="171450" indent="-171450">
              <a:buFont typeface="Arial" panose="020B0604020202020204" pitchFamily="34" charset="0"/>
              <a:buChar char="•"/>
            </a:pPr>
            <a:r>
              <a:rPr lang="en-GB" sz="1200" dirty="0">
                <a:cs typeface="Arial" panose="020B0604020202020204" pitchFamily="34" charset="0"/>
              </a:rPr>
              <a:t>Note: </a:t>
            </a:r>
            <a:r>
              <a:rPr lang="en-GB" sz="1200" dirty="0" err="1">
                <a:cs typeface="Arial" panose="020B0604020202020204" pitchFamily="34" charset="0"/>
              </a:rPr>
              <a:t>Ho</a:t>
            </a:r>
            <a:r>
              <a:rPr lang="en-GB" sz="1200" dirty="0">
                <a:cs typeface="Arial" panose="020B0604020202020204" pitchFamily="34" charset="0"/>
              </a:rPr>
              <a:t> Variables </a:t>
            </a:r>
            <a:r>
              <a:rPr lang="en-GB" sz="1200" dirty="0">
                <a:cs typeface="Arial" panose="020B0604020202020204" pitchFamily="34" charset="0"/>
                <a:sym typeface="Wingdings" panose="05000000000000000000" pitchFamily="2" charset="2"/>
              </a:rPr>
              <a:t> Uncorrelated</a:t>
            </a:r>
          </a:p>
          <a:p>
            <a:pPr marL="628650" lvl="1" indent="-171450">
              <a:buFont typeface="Arial" panose="020B0604020202020204" pitchFamily="34" charset="0"/>
              <a:buChar char="•"/>
            </a:pPr>
            <a:r>
              <a:rPr lang="en-GB" sz="1200" dirty="0">
                <a:cs typeface="Arial" panose="020B0604020202020204" pitchFamily="34" charset="0"/>
                <a:sym typeface="Wingdings" panose="05000000000000000000" pitchFamily="2" charset="2"/>
              </a:rPr>
              <a:t>H1 </a:t>
            </a:r>
            <a:r>
              <a:rPr lang="en-GB" sz="1200" dirty="0" err="1">
                <a:cs typeface="Arial" panose="020B0604020202020204" pitchFamily="34" charset="0"/>
                <a:sym typeface="Wingdings" panose="05000000000000000000" pitchFamily="2" charset="2"/>
              </a:rPr>
              <a:t>Vairiables</a:t>
            </a:r>
            <a:r>
              <a:rPr lang="en-GB" sz="1200" baseline="0" dirty="0">
                <a:cs typeface="Arial" panose="020B0604020202020204" pitchFamily="34" charset="0"/>
                <a:sym typeface="Wingdings" panose="05000000000000000000" pitchFamily="2" charset="2"/>
              </a:rPr>
              <a:t> are correlated.</a:t>
            </a:r>
          </a:p>
          <a:p>
            <a:pPr marL="628650" lvl="1" indent="-171450">
              <a:buFont typeface="Arial" panose="020B0604020202020204" pitchFamily="34" charset="0"/>
              <a:buChar char="•"/>
            </a:pPr>
            <a:r>
              <a:rPr lang="en-GB" sz="1200" baseline="0" dirty="0">
                <a:cs typeface="Arial" panose="020B0604020202020204" pitchFamily="34" charset="0"/>
                <a:sym typeface="Wingdings" panose="05000000000000000000" pitchFamily="2" charset="2"/>
              </a:rPr>
              <a:t>Since p&lt;0.05 we reject </a:t>
            </a:r>
            <a:r>
              <a:rPr lang="en-GB" sz="1200" baseline="0" dirty="0" err="1">
                <a:cs typeface="Arial" panose="020B0604020202020204" pitchFamily="34" charset="0"/>
                <a:sym typeface="Wingdings" panose="05000000000000000000" pitchFamily="2" charset="2"/>
              </a:rPr>
              <a:t>Ho</a:t>
            </a:r>
            <a:endParaRPr lang="en-GB" sz="1200" dirty="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28</a:t>
            </a:fld>
            <a:endParaRPr lang="en-US" dirty="0"/>
          </a:p>
        </p:txBody>
      </p:sp>
    </p:spTree>
    <p:extLst>
      <p:ext uri="{BB962C8B-B14F-4D97-AF65-F5344CB8AC3E}">
        <p14:creationId xmlns:p14="http://schemas.microsoft.com/office/powerpoint/2010/main" val="1293202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Typically use standardized data (the x’s) and standardized component/factor scores (the f’s).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t>
            </a:r>
            <a:r>
              <a:rPr lang="en-US" baseline="0" dirty="0"/>
              <a:t>he standardization of each variable </a:t>
            </a:r>
            <a:r>
              <a:rPr lang="en-US" dirty="0"/>
              <a:t>is why the Initial Communalities</a:t>
            </a:r>
            <a:r>
              <a:rPr lang="en-US" baseline="0" dirty="0"/>
              <a:t> are 1’s for each variable.</a:t>
            </a:r>
            <a:endParaRPr lang="en-US"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“Communalities” - % of variance in each original variable explained by ‘the solution’</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Remember</a:t>
            </a:r>
            <a:r>
              <a:rPr lang="en-US" baseline="0" dirty="0"/>
              <a:t> our goal is not </a:t>
            </a:r>
            <a:r>
              <a:rPr lang="en-US" baseline="0" dirty="0" err="1"/>
              <a:t>fto</a:t>
            </a:r>
            <a:r>
              <a:rPr lang="en-US" baseline="0" dirty="0"/>
              <a:t> lose too much of the variation in each variable</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Solution’ will be explained shortly</a:t>
            </a:r>
            <a:endParaRPr lang="en-US" dirty="0"/>
          </a:p>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Note the first column is labelled component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are the factors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Labelled component as in Principal component analysis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Since there are 6 variables having 6 components ( or factors) is the trivial solution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Perfect – since cumulative variance explained = 100%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no dimension reduction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‘’Total variance explained’’ – 82.488%</a:t>
            </a:r>
            <a:r>
              <a:rPr lang="en-US" baseline="0" dirty="0"/>
              <a:t> of variance across all original variables explained by the solution</a:t>
            </a:r>
            <a:r>
              <a:rPr lang="en-US" dirty="0"/>
              <a:t>– use the eigenvalues to measure.</a:t>
            </a:r>
          </a:p>
          <a:p>
            <a:r>
              <a:rPr lang="en-US" dirty="0"/>
              <a:t>How many factors</a:t>
            </a:r>
            <a:r>
              <a:rPr lang="en-US" baseline="0" dirty="0"/>
              <a:t> to maintain?</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cs typeface="Times New Roman" pitchFamily="18" charset="0"/>
              </a:rPr>
              <a:t>Determination Based on Latent Roots (or Eigenvalues). </a:t>
            </a:r>
            <a:r>
              <a:rPr lang="en-US" sz="1200" dirty="0">
                <a:cs typeface="Times New Roman" pitchFamily="18" charset="0"/>
              </a:rPr>
              <a:t>An Eigenvalue represents the amount of variance associated with the factor. In this approach, only factors with latent roots (Eigenvalues) greater than 1.0 are retained. The rationale is that the variation in each variable is 1.0 after the variable has been standardized, and a factor should account for at least that much variation to be considered useful from a data reduction perspective. Essentially, factors with variance less than 1.0 are no better than a single variable.  If the number of variables is less than 20, this approach will result in a conservative number of factors.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cs typeface="Times New Roman" pitchFamily="18" charset="0"/>
              </a:rPr>
              <a:t>Determination Based on Percentage of Variance.   </a:t>
            </a:r>
            <a:r>
              <a:rPr lang="en-US" dirty="0">
                <a:cs typeface="Times New Roman" pitchFamily="18" charset="0"/>
              </a:rPr>
              <a:t>In this approach the number of factors extracted is determined so that the cumulative percentage of variance extracted by the factors reaches a satisfactory level.  It is recommended that the factors extracted should account for at least 60% of the variance.</a:t>
            </a:r>
          </a:p>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cs typeface="Times New Roman" pitchFamily="18" charset="0"/>
              </a:rPr>
              <a:t>Determination Based on Scree Plot.   </a:t>
            </a:r>
            <a:r>
              <a:rPr lang="en-US" dirty="0">
                <a:cs typeface="Times New Roman" pitchFamily="18" charset="0"/>
              </a:rPr>
              <a:t>A scree test is a plot of the latent roots</a:t>
            </a:r>
            <a:r>
              <a:rPr lang="en-US" baseline="0" dirty="0">
                <a:cs typeface="Times New Roman" pitchFamily="18" charset="0"/>
              </a:rPr>
              <a:t> (</a:t>
            </a:r>
            <a:r>
              <a:rPr lang="en-US" dirty="0">
                <a:cs typeface="Times New Roman" pitchFamily="18" charset="0"/>
              </a:rPr>
              <a:t>Eigenvalues) against the number of factors in order of extraction.  Experimental evidence indicates that the point at which the scree (where the “elbow” begins) denotes the true number of factors. Generally, the number of factors determined by a scree plot will be one (or a few) more than that determined by the Eigenvalue criterion.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Times New Roman" pitchFamily="18" charset="0"/>
              </a:rPr>
              <a:t>In this case, the straight line begins at Factor 3, so this may</a:t>
            </a:r>
            <a:r>
              <a:rPr lang="en-US" baseline="0" dirty="0">
                <a:cs typeface="Times New Roman" pitchFamily="18" charset="0"/>
              </a:rPr>
              <a:t> be an option. But, based on the percentage of variance, there is very little gain from 2 to 3 factors.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cs typeface="Times New Roman" pitchFamily="18" charset="0"/>
              </a:rPr>
              <a:t>If you wanted to do this:</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cs typeface="Times New Roman" pitchFamily="18" charset="0"/>
              </a:rPr>
              <a:t>In the Extraction box</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cs typeface="Times New Roman" pitchFamily="18" charset="0"/>
              </a:rPr>
              <a:t>Uncheck the ‘Based on Eigenvalue’ option</a:t>
            </a:r>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cs typeface="Times New Roman" pitchFamily="18" charset="0"/>
              </a:rPr>
              <a:t>Check the ‘Fixed Number of Factors’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cs typeface="Times New Roman" pitchFamily="18" charset="0"/>
              </a:rPr>
              <a:t>Insert the number of factors in the space provided</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cs typeface="Times New Roman" pitchFamily="18" charset="0"/>
              </a:rPr>
              <a:t>In this example, insert 3</a:t>
            </a:r>
            <a:endParaRPr lang="en-US" dirty="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a:cs typeface="Times New Roman" pitchFamily="18" charset="0"/>
              </a:rPr>
              <a:t>Analayse</a:t>
            </a:r>
            <a:r>
              <a:rPr lang="en-US" dirty="0">
                <a:cs typeface="Times New Roman" pitchFamily="18" charset="0"/>
                <a:sym typeface="Wingdings" panose="05000000000000000000" pitchFamily="2" charset="2"/>
              </a:rPr>
              <a:t> Dimension Reduction  Extract</a:t>
            </a:r>
            <a:endParaRPr lang="en-US" dirty="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a:t>For each</a:t>
            </a:r>
            <a:r>
              <a:rPr lang="en-GB" baseline="0" dirty="0"/>
              <a:t> attribute above, there are probably several features of the car that contribute to the feature</a:t>
            </a:r>
          </a:p>
          <a:p>
            <a:pPr marL="228600" indent="-228600">
              <a:buFont typeface="Arial" panose="020B0604020202020204" pitchFamily="34" charset="0"/>
              <a:buChar char="•"/>
            </a:pPr>
            <a:r>
              <a:rPr lang="en-GB" baseline="0" dirty="0"/>
              <a:t>Use factor analysis to see which features go together and name the ‘super’ attribute that represents the set</a:t>
            </a:r>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5</a:t>
            </a:fld>
            <a:endParaRPr lang="en-US" dirty="0"/>
          </a:p>
        </p:txBody>
      </p:sp>
    </p:spTree>
    <p:extLst>
      <p:ext uri="{BB962C8B-B14F-4D97-AF65-F5344CB8AC3E}">
        <p14:creationId xmlns:p14="http://schemas.microsoft.com/office/powerpoint/2010/main" val="185855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“Total variance explained” - % of variance across all original variables explained by the solution – use the eigenvalues to measure.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question the analyst must answer is How many factors</a:t>
            </a:r>
            <a:r>
              <a:rPr lang="en-US" baseline="0" dirty="0"/>
              <a:t> to maintain?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eigenvalues solution is 2 factors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scree plot says- 3 – however based on the percentage of variance gained (7.362%) there is very little to be gained by going from 2 to 3 factors.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For any solution: the ‘cumulative %’ of variance explained should be at least 60%</a:t>
            </a:r>
          </a:p>
          <a:p>
            <a:endParaRPr lang="en-US" dirty="0"/>
          </a:p>
          <a:p>
            <a:endParaRPr lang="en-US" baseline="0"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cs typeface="Times New Roman" pitchFamily="18" charset="0"/>
              </a:rPr>
              <a:t>Although the initial or unrotated factor matrix indicates the relationship between the factors and individual variables, it seldom results in factors that can be interpreted, because the factors are correlated with many variables. </a:t>
            </a:r>
          </a:p>
          <a:p>
            <a:endParaRPr lang="en-US" dirty="0">
              <a:cs typeface="Times New Roman" pitchFamily="18" charset="0"/>
            </a:endParaRPr>
          </a:p>
          <a:p>
            <a:r>
              <a:rPr lang="en-US" dirty="0">
                <a:cs typeface="Times New Roman" pitchFamily="18" charset="0"/>
              </a:rPr>
              <a:t>This graph is not part of the SPSS output , it was created to illustrate how the variables fall onto the factors before the </a:t>
            </a:r>
            <a:r>
              <a:rPr lang="en-US" dirty="0" err="1">
                <a:cs typeface="Times New Roman" pitchFamily="18" charset="0"/>
              </a:rPr>
              <a:t>roatation</a:t>
            </a:r>
            <a:r>
              <a:rPr lang="en-US" dirty="0">
                <a:cs typeface="Times New Roman" pitchFamily="18" charset="0"/>
              </a:rPr>
              <a:t>.</a:t>
            </a: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82880" indent="-182880">
              <a:spcBef>
                <a:spcPct val="30000"/>
              </a:spcBef>
              <a:buFont typeface="Arial" pitchFamily="34" charset="0"/>
              <a:buChar char="•"/>
            </a:pPr>
            <a:r>
              <a:rPr lang="en-US" sz="1200" b="0" dirty="0">
                <a:latin typeface="+mn-lt"/>
                <a:cs typeface="Times New Roman" pitchFamily="18" charset="0"/>
              </a:rPr>
              <a:t>Factor analysis is a general name denoting a class of procedures primarily used for data reduction and summarization.  </a:t>
            </a:r>
          </a:p>
          <a:p>
            <a:pPr marL="182880" indent="-182880">
              <a:spcBef>
                <a:spcPct val="30000"/>
              </a:spcBef>
              <a:buFont typeface="Arial" pitchFamily="34" charset="0"/>
              <a:buChar char="•"/>
            </a:pPr>
            <a:r>
              <a:rPr lang="en-US" sz="1200" b="0" dirty="0">
                <a:latin typeface="+mn-lt"/>
                <a:cs typeface="Times New Roman" pitchFamily="18" charset="0"/>
              </a:rPr>
              <a:t>Factor analysis is an interdependence technique in that an entire set of interdependent relationships is examined without making the distinction between dependent and independent variables.</a:t>
            </a:r>
          </a:p>
          <a:p>
            <a:pPr marL="182880" indent="-182880">
              <a:spcBef>
                <a:spcPct val="30000"/>
              </a:spcBef>
              <a:buFont typeface="Arial" pitchFamily="34" charset="0"/>
              <a:buChar char="•"/>
            </a:pPr>
            <a:r>
              <a:rPr lang="en-US" sz="1200" b="0" dirty="0">
                <a:latin typeface="+mn-lt"/>
                <a:cs typeface="Times New Roman" pitchFamily="18" charset="0"/>
              </a:rPr>
              <a:t>Factor analysis is used in the following circumstances:</a:t>
            </a:r>
            <a:r>
              <a:rPr lang="en-US" sz="1200" b="0" dirty="0">
                <a:latin typeface="+mn-lt"/>
              </a:rPr>
              <a:t> </a:t>
            </a:r>
          </a:p>
          <a:p>
            <a:pPr marL="684000" lvl="1" indent="-226800">
              <a:buFont typeface="Arial" panose="020B0604020202020204" pitchFamily="34" charset="0"/>
              <a:buChar char="•"/>
            </a:pPr>
            <a:r>
              <a:rPr lang="en-GB" dirty="0">
                <a:cs typeface="Arial" panose="020B0604020202020204" pitchFamily="34" charset="0"/>
              </a:rPr>
              <a:t>To identify a new, smaller, set of uncorrelated variables to replace the original set of correlated variables in subsequent multivariate analysis (e.g., regression analysis in presence of multicollinearity)</a:t>
            </a:r>
          </a:p>
          <a:p>
            <a:pPr marL="684000" marR="0" lvl="1" indent="-226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cs typeface="Arial" panose="020B0604020202020204" pitchFamily="34" charset="0"/>
              </a:rPr>
              <a:t>To identify a smaller set of salient variables from a larger set for use in subsequent multivariate analysis (</a:t>
            </a:r>
            <a:r>
              <a:rPr lang="en-GB" i="1" dirty="0">
                <a:cs typeface="Arial" panose="020B0604020202020204" pitchFamily="34" charset="0"/>
              </a:rPr>
              <a:t>data reduction</a:t>
            </a:r>
            <a:r>
              <a:rPr lang="en-GB" dirty="0">
                <a:cs typeface="Arial" panose="020B0604020202020204" pitchFamily="34" charset="0"/>
              </a:rPr>
              <a:t>). </a:t>
            </a:r>
          </a:p>
          <a:p>
            <a:pPr marL="684000" marR="0" lvl="1" indent="-226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cs typeface="Arial" panose="020B0604020202020204" pitchFamily="34" charset="0"/>
              </a:rPr>
              <a:t>To identify underlying dimensions, or factors, that explain the correlations among a set of variables (</a:t>
            </a:r>
            <a:r>
              <a:rPr lang="en-GB" i="1" dirty="0">
                <a:cs typeface="Arial" panose="020B0604020202020204" pitchFamily="34" charset="0"/>
              </a:rPr>
              <a:t>construct validity</a:t>
            </a:r>
            <a:r>
              <a:rPr lang="en-GB" dirty="0">
                <a:cs typeface="Arial" panose="020B0604020202020204" pitchFamily="34" charset="0"/>
              </a:rPr>
              <a:t>).</a:t>
            </a:r>
          </a:p>
          <a:p>
            <a:pPr marL="226800" lvl="0" indent="-226800">
              <a:buFont typeface="+mj-lt"/>
              <a:buAutoNum type="arabicPeriod"/>
            </a:pPr>
            <a:endParaRPr lang="en-GB" dirty="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6</a:t>
            </a:fld>
            <a:endParaRPr lang="en-US" dirty="0"/>
          </a:p>
        </p:txBody>
      </p:sp>
    </p:spTree>
    <p:extLst>
      <p:ext uri="{BB962C8B-B14F-4D97-AF65-F5344CB8AC3E}">
        <p14:creationId xmlns:p14="http://schemas.microsoft.com/office/powerpoint/2010/main" val="311292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Churchill, Gilbert A. Jr. and Dawn Iacobucci (2005), </a:t>
            </a:r>
            <a:r>
              <a:rPr lang="en-US" sz="1200" i="1" kern="1200" dirty="0">
                <a:solidFill>
                  <a:schemeClr val="tx1"/>
                </a:solidFill>
                <a:effectLst/>
                <a:latin typeface="+mn-lt"/>
                <a:ea typeface="+mn-ea"/>
                <a:cs typeface="+mn-cs"/>
              </a:rPr>
              <a:t>Marketing Research Methodological Foundations, 9</a:t>
            </a:r>
            <a:r>
              <a:rPr lang="en-US" sz="1200" i="1" kern="1200" baseline="30000" dirty="0">
                <a:solidFill>
                  <a:schemeClr val="tx1"/>
                </a:solidFill>
                <a:effectLst/>
                <a:latin typeface="+mn-lt"/>
                <a:ea typeface="+mn-ea"/>
                <a:cs typeface="+mn-cs"/>
              </a:rPr>
              <a:t>th</a:t>
            </a:r>
            <a:r>
              <a:rPr lang="en-US" sz="1200" i="1" kern="1200" dirty="0">
                <a:solidFill>
                  <a:schemeClr val="tx1"/>
                </a:solidFill>
                <a:effectLst/>
                <a:latin typeface="+mn-lt"/>
                <a:ea typeface="+mn-ea"/>
                <a:cs typeface="+mn-cs"/>
              </a:rPr>
              <a:t> edition</a:t>
            </a:r>
            <a:r>
              <a:rPr lang="en-US" sz="1200" kern="1200" dirty="0">
                <a:solidFill>
                  <a:schemeClr val="tx1"/>
                </a:solidFill>
                <a:effectLst/>
                <a:latin typeface="+mn-lt"/>
                <a:ea typeface="+mn-ea"/>
                <a:cs typeface="+mn-cs"/>
              </a:rPr>
              <a:t>, Thomson South-western Publishers,</a:t>
            </a:r>
            <a:r>
              <a:rPr lang="en-US" sz="1200" kern="1200" baseline="0" dirty="0">
                <a:solidFill>
                  <a:schemeClr val="tx1"/>
                </a:solidFill>
                <a:effectLst/>
                <a:latin typeface="+mn-lt"/>
                <a:ea typeface="+mn-ea"/>
                <a:cs typeface="+mn-cs"/>
              </a:rPr>
              <a:t> </a:t>
            </a:r>
            <a:r>
              <a:rPr lang="en-US" dirty="0"/>
              <a:t>Figure 18.3, page 575.</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Imagine responds are asked about 10 features</a:t>
            </a:r>
            <a:r>
              <a:rPr lang="en-US" baseline="0" dirty="0"/>
              <a:t> of their favorite or most frequently visited shop.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Can these 10 variables be combined to a smaller set of variables if yes: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baseline="0" dirty="0"/>
              <a:t>This makes development of communications easier (comfort versus all three features)</a:t>
            </a:r>
          </a:p>
          <a:p>
            <a:pPr marL="285750" marR="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baseline="0" dirty="0"/>
              <a:t>It also makes further analysis more efficient because fewer coefficients to estimate in a regression, for example.</a:t>
            </a: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Adapted from Churchill and </a:t>
            </a:r>
            <a:r>
              <a:rPr lang="en-US" sz="1200" kern="1200" dirty="0">
                <a:solidFill>
                  <a:schemeClr val="tx1"/>
                </a:solidFill>
                <a:effectLst/>
                <a:latin typeface="+mn-lt"/>
                <a:ea typeface="+mn-ea"/>
                <a:cs typeface="+mn-cs"/>
              </a:rPr>
              <a:t>Iacobucci (2005), </a:t>
            </a:r>
            <a:r>
              <a:rPr lang="en-US" dirty="0"/>
              <a:t>Figure 18.5, page 578.</a:t>
            </a:r>
          </a:p>
          <a:p>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EFA is used when you don’t know which items will go together – it’s an exploration</a:t>
            </a:r>
            <a:r>
              <a:rPr lang="en-US" baseline="0" dirty="0"/>
              <a:t> of the correlations</a:t>
            </a:r>
          </a:p>
          <a:p>
            <a:r>
              <a:rPr lang="en-US" baseline="0" dirty="0"/>
              <a:t>PCA is the most common procedure for conducting factor analysis, so don’t be confused if people refer to factor analysis as PCA</a:t>
            </a: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Arial" pitchFamily="34" charset="0"/>
              <a:buNone/>
            </a:pPr>
            <a:r>
              <a:rPr lang="en-US" dirty="0"/>
              <a:t>Where:</a:t>
            </a:r>
          </a:p>
          <a:p>
            <a:pPr marL="228600" indent="-228600">
              <a:buFont typeface="Arial" pitchFamily="34" charset="0"/>
              <a:buChar char="•"/>
            </a:pPr>
            <a:r>
              <a:rPr lang="en-US" dirty="0"/>
              <a:t>x</a:t>
            </a:r>
            <a:r>
              <a:rPr lang="en-US" baseline="-25000" dirty="0"/>
              <a:t>i</a:t>
            </a:r>
            <a:r>
              <a:rPr lang="en-US" dirty="0"/>
              <a:t>	=	i</a:t>
            </a:r>
            <a:r>
              <a:rPr lang="en-US" baseline="30000" dirty="0"/>
              <a:t>th</a:t>
            </a:r>
            <a:r>
              <a:rPr lang="en-US" dirty="0"/>
              <a:t> standardized variable</a:t>
            </a:r>
          </a:p>
          <a:p>
            <a:pPr marL="228600" indent="-228600">
              <a:buFont typeface="Arial" pitchFamily="34" charset="0"/>
              <a:buChar char="•"/>
            </a:pPr>
            <a:r>
              <a:rPr lang="el-GR" dirty="0"/>
              <a:t>λ</a:t>
            </a:r>
            <a:r>
              <a:rPr lang="en-US" baseline="-25000" dirty="0"/>
              <a:t>ij</a:t>
            </a:r>
            <a:r>
              <a:rPr lang="en-US" dirty="0"/>
              <a:t>	= 	standardized multiple regression coefficient of variable</a:t>
            </a:r>
            <a:r>
              <a:rPr lang="en-US" baseline="0" dirty="0"/>
              <a:t> </a:t>
            </a:r>
            <a:r>
              <a:rPr lang="en-US" dirty="0"/>
              <a:t>i on common factor j</a:t>
            </a:r>
          </a:p>
          <a:p>
            <a:pPr marL="228600" indent="-228600">
              <a:buFont typeface="Arial" pitchFamily="34" charset="0"/>
              <a:buChar char="•"/>
            </a:pPr>
            <a:r>
              <a:rPr lang="en-US" dirty="0"/>
              <a:t>f</a:t>
            </a:r>
            <a:r>
              <a:rPr lang="en-US" baseline="-25000" dirty="0"/>
              <a:t>i</a:t>
            </a:r>
            <a:r>
              <a:rPr lang="en-US" dirty="0"/>
              <a:t> 	=	common factor</a:t>
            </a:r>
          </a:p>
          <a:p>
            <a:pPr marL="228600" indent="-228600">
              <a:buFont typeface="Arial" pitchFamily="34" charset="0"/>
              <a:buChar char="•"/>
            </a:pPr>
            <a:r>
              <a:rPr lang="el-GR" dirty="0">
                <a:latin typeface="Lucida Sans Unicode"/>
                <a:cs typeface="Lucida Sans Unicode"/>
              </a:rPr>
              <a:t>ε</a:t>
            </a:r>
            <a:r>
              <a:rPr lang="en-US" baseline="-25000" dirty="0"/>
              <a:t>i</a:t>
            </a:r>
            <a:r>
              <a:rPr lang="en-US" dirty="0"/>
              <a:t> 	=	the unique factor for variable i</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82880" indent="-182880">
              <a:spcBef>
                <a:spcPct val="0"/>
              </a:spcBef>
              <a:buFont typeface="Arial" pitchFamily="34" charset="0"/>
              <a:buChar char="•"/>
            </a:pPr>
            <a:r>
              <a:rPr lang="en-US" sz="1200" dirty="0">
                <a:latin typeface="+mn-lt"/>
                <a:cs typeface="Times New Roman" pitchFamily="18" charset="0"/>
              </a:rPr>
              <a:t>Mathematically, each variable is expressed as a linear combination of underlying factors.  </a:t>
            </a:r>
          </a:p>
          <a:p>
            <a:pPr marL="182880" indent="-182880">
              <a:spcBef>
                <a:spcPct val="0"/>
              </a:spcBef>
              <a:buFont typeface="Arial" pitchFamily="34" charset="0"/>
              <a:buChar char="•"/>
            </a:pPr>
            <a:r>
              <a:rPr lang="en-US" sz="1200" dirty="0">
                <a:latin typeface="+mn-lt"/>
                <a:cs typeface="Times New Roman" pitchFamily="18" charset="0"/>
              </a:rPr>
              <a:t>The covariation among the variables is described in terms of a small number of common factors plus a</a:t>
            </a:r>
            <a:r>
              <a:rPr lang="en-US" sz="1200" baseline="0" dirty="0">
                <a:latin typeface="+mn-lt"/>
                <a:cs typeface="Times New Roman" pitchFamily="18" charset="0"/>
              </a:rPr>
              <a:t> </a:t>
            </a:r>
            <a:r>
              <a:rPr lang="en-US" sz="1200" dirty="0">
                <a:latin typeface="+mn-lt"/>
                <a:cs typeface="Times New Roman" pitchFamily="18" charset="0"/>
              </a:rPr>
              <a:t>unique factor for each variable.  </a:t>
            </a:r>
          </a:p>
          <a:p>
            <a:pPr marL="182880" indent="-182880">
              <a:spcBef>
                <a:spcPct val="0"/>
              </a:spcBef>
              <a:buFont typeface="Arial" pitchFamily="34" charset="0"/>
              <a:buChar char="•"/>
            </a:pPr>
            <a:r>
              <a:rPr lang="en-US" sz="1200" dirty="0">
                <a:latin typeface="+mn-lt"/>
                <a:cs typeface="Times New Roman" pitchFamily="18" charset="0"/>
              </a:rPr>
              <a:t>Because of the different units of the variables studied, they are usually standardized, </a:t>
            </a:r>
            <a:r>
              <a:rPr lang="en-US" dirty="0">
                <a:cs typeface="Times New Roman" pitchFamily="18" charset="0"/>
              </a:rPr>
              <a:t> such that each has a mean = 0 and variance = 1</a:t>
            </a:r>
            <a:r>
              <a:rPr lang="en-US" sz="1200" dirty="0">
                <a:latin typeface="+mn-lt"/>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factor is a linear combination of variables, chosen to capture the “essence” of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Clearly if we let </a:t>
            </a:r>
            <a:r>
              <a:rPr lang="en-US" sz="1200" dirty="0">
                <a:latin typeface="+mn-lt"/>
              </a:rPr>
              <a:t>f</a:t>
            </a:r>
            <a:r>
              <a:rPr lang="en-US" sz="1200" baseline="-25000" dirty="0">
                <a:latin typeface="+mn-lt"/>
              </a:rPr>
              <a:t>1</a:t>
            </a:r>
            <a:r>
              <a:rPr lang="en-US" sz="1200" baseline="0" dirty="0">
                <a:latin typeface="+mn-lt"/>
              </a:rPr>
              <a:t>=</a:t>
            </a:r>
            <a:r>
              <a:rPr lang="en-US" sz="1200" dirty="0">
                <a:latin typeface="+mn-lt"/>
              </a:rPr>
              <a:t>x</a:t>
            </a:r>
            <a:r>
              <a:rPr lang="en-US" sz="1200" baseline="-25000" dirty="0">
                <a:latin typeface="+mn-lt"/>
              </a:rPr>
              <a:t>1,, </a:t>
            </a:r>
            <a:r>
              <a:rPr lang="en-US" sz="1200" dirty="0">
                <a:latin typeface="+mn-lt"/>
              </a:rPr>
              <a:t>f</a:t>
            </a:r>
            <a:r>
              <a:rPr lang="en-US" sz="1200" baseline="-25000" dirty="0">
                <a:latin typeface="+mn-lt"/>
              </a:rPr>
              <a:t>2</a:t>
            </a:r>
            <a:r>
              <a:rPr lang="en-US" sz="1200" baseline="0" dirty="0">
                <a:latin typeface="+mn-lt"/>
              </a:rPr>
              <a:t>=</a:t>
            </a:r>
            <a:r>
              <a:rPr lang="en-US" sz="1200" dirty="0">
                <a:latin typeface="+mn-lt"/>
              </a:rPr>
              <a:t>x</a:t>
            </a:r>
            <a:r>
              <a:rPr lang="en-US" sz="1200" baseline="-25000" dirty="0">
                <a:latin typeface="+mn-lt"/>
              </a:rPr>
              <a:t>2 , </a:t>
            </a:r>
            <a:r>
              <a:rPr lang="en-US" dirty="0"/>
              <a:t>etc. we will have a perfect model.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won’t  loose any information.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All the </a:t>
            </a:r>
            <a:r>
              <a:rPr lang="el-GR" sz="1200" baseline="0" dirty="0">
                <a:latin typeface="Lucida Sans Unicode"/>
                <a:cs typeface="Lucida Sans Unicode"/>
              </a:rPr>
              <a:t>ε</a:t>
            </a:r>
            <a:r>
              <a:rPr lang="en-GB" sz="1200" baseline="0" dirty="0">
                <a:latin typeface="Lucida Sans Unicode"/>
                <a:cs typeface="Lucida Sans Unicode"/>
              </a:rPr>
              <a:t>’s will =0</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aseline="0" dirty="0">
                <a:latin typeface="Lucida Sans Unicode"/>
                <a:cs typeface="Lucida Sans Unicode"/>
              </a:rPr>
              <a:t>However we haven’t accomplished any data reduction.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1613D2A-ECC4-4726-A902-01D6248A7260}"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4CF9-60C4-4E4B-9018-CDA1D1F2D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22CE4E2-8019-4F3D-91FB-D3A42653E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C70BB8-7391-4CE8-9F69-2D5F224090A1}"/>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5" name="Footer Placeholder 4">
            <a:extLst>
              <a:ext uri="{FF2B5EF4-FFF2-40B4-BE49-F238E27FC236}">
                <a16:creationId xmlns:a16="http://schemas.microsoft.com/office/drawing/2014/main" id="{74205735-98F7-4B5A-9C21-9D441C509F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35ABDD-DFCB-457D-B1B5-D8B79DF890EA}"/>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80298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00A1-4A7A-4DD9-B7A9-6D3EEAC36B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63F2BC-1A62-4C03-B012-08D8D7EDCA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0784CA-15C0-456F-9C36-7E23F2212B26}"/>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5" name="Footer Placeholder 4">
            <a:extLst>
              <a:ext uri="{FF2B5EF4-FFF2-40B4-BE49-F238E27FC236}">
                <a16:creationId xmlns:a16="http://schemas.microsoft.com/office/drawing/2014/main" id="{BE045B62-78D8-4706-A064-80C5A76595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2E62CB-E221-4603-A184-1032BA84B7E4}"/>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387666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266642-BEFE-4BC5-A318-511F25C1F8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D20177-15BA-4928-A43F-64E5D3E35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8F4A30-D912-4A60-98F4-DFE7FCDAC631}"/>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5" name="Footer Placeholder 4">
            <a:extLst>
              <a:ext uri="{FF2B5EF4-FFF2-40B4-BE49-F238E27FC236}">
                <a16:creationId xmlns:a16="http://schemas.microsoft.com/office/drawing/2014/main" id="{B751BC29-10E9-44BD-BB91-D07DFF5D16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4976D7-4BB8-45EA-9809-BF068BAEEDBC}"/>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497013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332460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A48A-C7EC-435E-B033-30657CA28C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045343-2E75-4E64-920C-9626CE1F0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5F48B8-C284-4235-8DD5-D591062EF6EB}"/>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5" name="Footer Placeholder 4">
            <a:extLst>
              <a:ext uri="{FF2B5EF4-FFF2-40B4-BE49-F238E27FC236}">
                <a16:creationId xmlns:a16="http://schemas.microsoft.com/office/drawing/2014/main" id="{863BDB92-6B2C-4343-9F62-B41BA46E0A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03A4C0-AF4A-4AF1-8E91-D3253D587612}"/>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2524232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0B93-80CD-4E93-9488-0ED8DA1A54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9F9794-6085-4A08-A080-C698660FB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38B33-8448-4EDA-B173-A81AF59422EB}"/>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5" name="Footer Placeholder 4">
            <a:extLst>
              <a:ext uri="{FF2B5EF4-FFF2-40B4-BE49-F238E27FC236}">
                <a16:creationId xmlns:a16="http://schemas.microsoft.com/office/drawing/2014/main" id="{76F2D07D-EB2E-4771-91FE-442234AD23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70E42D-867F-4AED-8C10-81974508944B}"/>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228286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1D0A-5F84-4E6D-A8AC-8F279AF6454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404014C-2279-4F48-A6E7-175AE940AD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93D0BF-184D-424B-9321-65265263C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24844F-63F7-4C36-B621-FE07E48A2460}"/>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6" name="Footer Placeholder 5">
            <a:extLst>
              <a:ext uri="{FF2B5EF4-FFF2-40B4-BE49-F238E27FC236}">
                <a16:creationId xmlns:a16="http://schemas.microsoft.com/office/drawing/2014/main" id="{CCB2EEAC-1AC2-435A-920E-A18DDBA167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F85305-AEBC-4A6D-A4F0-32E1A9B416B6}"/>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215467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0235-120D-4E4C-9437-37097C44A1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8BC7-7936-4FD2-A959-C54F38A62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DB14BE-E4DE-483C-94B0-C20A98BE3F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27DCD54-40A0-4DFF-86B9-09087C68D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B87AB-1512-4385-A8BC-AB57AAD2BF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1EAEBB2-594E-436B-A83B-4F0A976C0617}"/>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8" name="Footer Placeholder 7">
            <a:extLst>
              <a:ext uri="{FF2B5EF4-FFF2-40B4-BE49-F238E27FC236}">
                <a16:creationId xmlns:a16="http://schemas.microsoft.com/office/drawing/2014/main" id="{B631D707-1F85-4C8C-A156-7F96E6D28D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252DF1-7CF9-4E03-9009-7C2D1AA2C816}"/>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57466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225-9CBB-4FAA-A627-B63D87BF01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5B75942-BAF0-4ABC-944B-0AF2699808AA}"/>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4" name="Footer Placeholder 3">
            <a:extLst>
              <a:ext uri="{FF2B5EF4-FFF2-40B4-BE49-F238E27FC236}">
                <a16:creationId xmlns:a16="http://schemas.microsoft.com/office/drawing/2014/main" id="{C16341BB-826F-4ECC-AEB8-BE5C2131CE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D919552-CB9E-42A5-863A-D718D66E3045}"/>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201710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00AAD-908A-4840-88F9-855D440E94A9}"/>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3" name="Footer Placeholder 2">
            <a:extLst>
              <a:ext uri="{FF2B5EF4-FFF2-40B4-BE49-F238E27FC236}">
                <a16:creationId xmlns:a16="http://schemas.microsoft.com/office/drawing/2014/main" id="{1E2C1703-5701-4335-A49E-7EB0F44048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F73E17-2E9B-4930-8461-D1B04FB05C71}"/>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112379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59FC-3B97-46F3-8E3B-D40CCB107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AFF541-7CB4-419E-9B3D-1A2BA1C4A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87B5726-57D6-48E9-87FB-E1DFA3FCC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BA309-B12A-463F-BB76-4A8A85913994}"/>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6" name="Footer Placeholder 5">
            <a:extLst>
              <a:ext uri="{FF2B5EF4-FFF2-40B4-BE49-F238E27FC236}">
                <a16:creationId xmlns:a16="http://schemas.microsoft.com/office/drawing/2014/main" id="{D4B60914-B137-4915-889D-903838DFAE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2AFDC5-56CB-4BC9-9CF8-9BFC9720D1C2}"/>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128463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11BE-CE35-44D5-BD94-37F51B2F6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88164A-4305-44D2-AEAB-A23960813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4282EE-3B0C-442B-B16B-2D8C0074B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E7848-118A-4489-A48D-E78FDFB658D7}"/>
              </a:ext>
            </a:extLst>
          </p:cNvPr>
          <p:cNvSpPr>
            <a:spLocks noGrp="1"/>
          </p:cNvSpPr>
          <p:nvPr>
            <p:ph type="dt" sz="half" idx="10"/>
          </p:nvPr>
        </p:nvSpPr>
        <p:spPr/>
        <p:txBody>
          <a:bodyPr/>
          <a:lstStyle/>
          <a:p>
            <a:fld id="{C1A688A9-8BCF-4710-A760-C7E88AD69725}" type="datetimeFigureOut">
              <a:rPr lang="en-GB" smtClean="0"/>
              <a:t>25/10/2020</a:t>
            </a:fld>
            <a:endParaRPr lang="en-GB"/>
          </a:p>
        </p:txBody>
      </p:sp>
      <p:sp>
        <p:nvSpPr>
          <p:cNvPr id="6" name="Footer Placeholder 5">
            <a:extLst>
              <a:ext uri="{FF2B5EF4-FFF2-40B4-BE49-F238E27FC236}">
                <a16:creationId xmlns:a16="http://schemas.microsoft.com/office/drawing/2014/main" id="{215E2B89-E640-4383-9BA3-0E6FC1B137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3883C1-ABB8-4FB2-A865-A7ED43CB8BDD}"/>
              </a:ext>
            </a:extLst>
          </p:cNvPr>
          <p:cNvSpPr>
            <a:spLocks noGrp="1"/>
          </p:cNvSpPr>
          <p:nvPr>
            <p:ph type="sldNum" sz="quarter" idx="12"/>
          </p:nvPr>
        </p:nvSpPr>
        <p:spPr/>
        <p:txBody>
          <a:bodyPr/>
          <a:lstStyle/>
          <a:p>
            <a:fld id="{3E4F7DF9-D613-4C31-A3CB-4842258D80C0}" type="slidenum">
              <a:rPr lang="en-GB" smtClean="0"/>
              <a:t>‹#›</a:t>
            </a:fld>
            <a:endParaRPr lang="en-GB"/>
          </a:p>
        </p:txBody>
      </p:sp>
    </p:spTree>
    <p:extLst>
      <p:ext uri="{BB962C8B-B14F-4D97-AF65-F5344CB8AC3E}">
        <p14:creationId xmlns:p14="http://schemas.microsoft.com/office/powerpoint/2010/main" val="827150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3606E-49DC-4482-8BA6-FB5BEB99E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77D8DE-1114-4FE1-8EB1-F6AD34D7E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F95CBD-01AB-4EA7-A39D-80880C8E3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688A9-8BCF-4710-A760-C7E88AD69725}" type="datetimeFigureOut">
              <a:rPr lang="en-GB" smtClean="0"/>
              <a:t>25/10/2020</a:t>
            </a:fld>
            <a:endParaRPr lang="en-GB"/>
          </a:p>
        </p:txBody>
      </p:sp>
      <p:sp>
        <p:nvSpPr>
          <p:cNvPr id="5" name="Footer Placeholder 4">
            <a:extLst>
              <a:ext uri="{FF2B5EF4-FFF2-40B4-BE49-F238E27FC236}">
                <a16:creationId xmlns:a16="http://schemas.microsoft.com/office/drawing/2014/main" id="{F4094A92-7FF1-4E11-8F9B-AD829E6DE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79DA105-20CF-4FB0-9944-BAB9BF59B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F7DF9-D613-4C31-A3CB-4842258D80C0}" type="slidenum">
              <a:rPr lang="en-GB" smtClean="0"/>
              <a:t>‹#›</a:t>
            </a:fld>
            <a:endParaRPr lang="en-GB"/>
          </a:p>
        </p:txBody>
      </p:sp>
    </p:spTree>
    <p:extLst>
      <p:ext uri="{BB962C8B-B14F-4D97-AF65-F5344CB8AC3E}">
        <p14:creationId xmlns:p14="http://schemas.microsoft.com/office/powerpoint/2010/main" val="323529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a:p>
            <a:r>
              <a:rPr lang="en-GB" dirty="0"/>
              <a:t>WEEK 6 Bite </a:t>
            </a:r>
          </a:p>
        </p:txBody>
      </p:sp>
    </p:spTree>
    <p:extLst>
      <p:ext uri="{BB962C8B-B14F-4D97-AF65-F5344CB8AC3E}">
        <p14:creationId xmlns:p14="http://schemas.microsoft.com/office/powerpoint/2010/main" val="99290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Factor Model – Theory</a:t>
            </a:r>
            <a:endParaRPr lang="en-US" dirty="0"/>
          </a:p>
        </p:txBody>
      </p:sp>
      <p:graphicFrame>
        <p:nvGraphicFramePr>
          <p:cNvPr id="4" name="Content Placeholder 3"/>
          <p:cNvGraphicFramePr>
            <a:graphicFrameLocks noGrp="1"/>
          </p:cNvGraphicFramePr>
          <p:nvPr>
            <p:ph idx="1"/>
          </p:nvPr>
        </p:nvGraphicFramePr>
        <p:xfrm>
          <a:off x="1981200" y="1774825"/>
          <a:ext cx="8153400" cy="4992537"/>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0000"/>
                    </a:ext>
                  </a:extLst>
                </a:gridCol>
                <a:gridCol w="2079914">
                  <a:extLst>
                    <a:ext uri="{9D8B030D-6E8A-4147-A177-3AD203B41FA5}">
                      <a16:colId xmlns:a16="http://schemas.microsoft.com/office/drawing/2014/main" val="20001"/>
                    </a:ext>
                  </a:extLst>
                </a:gridCol>
                <a:gridCol w="1958686">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60132">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l"/>
                      <a:r>
                        <a:rPr lang="en-US" sz="1800" dirty="0">
                          <a:latin typeface="+mn-lt"/>
                        </a:rPr>
                        <a:t>Unobserved Factors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0132">
                <a:tc>
                  <a:txBody>
                    <a:bodyPr/>
                    <a:lstStyle/>
                    <a:p>
                      <a:pPr algn="ctr"/>
                      <a:r>
                        <a:rPr lang="en-US" sz="1800" dirty="0">
                          <a:latin typeface="+mn-lt"/>
                        </a:rPr>
                        <a:t>Observed Variables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8962">
                <a:tc>
                  <a:txBody>
                    <a:bodyPr/>
                    <a:lstStyle/>
                    <a:p>
                      <a:pPr algn="ctr"/>
                      <a:r>
                        <a:rPr lang="en-US" sz="1800" dirty="0">
                          <a:latin typeface="+mn-lt"/>
                        </a:rPr>
                        <a:t>x</a:t>
                      </a:r>
                      <a:r>
                        <a:rPr lang="en-US" sz="1800" baseline="-25000" dirty="0">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latin typeface="+mn-lt"/>
                        </a:rPr>
                        <a:t>=  </a:t>
                      </a:r>
                      <a:r>
                        <a:rPr lang="el-GR" sz="1800" dirty="0">
                          <a:latin typeface="+mn-lt"/>
                        </a:rPr>
                        <a:t>λ</a:t>
                      </a:r>
                      <a:r>
                        <a:rPr lang="en-US" sz="1800" baseline="-25000" dirty="0">
                          <a:latin typeface="+mn-lt"/>
                        </a:rPr>
                        <a:t>11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12</a:t>
                      </a:r>
                      <a:r>
                        <a:rPr lang="en-US" sz="1800" dirty="0">
                          <a:latin typeface="+mn-lt"/>
                        </a:rPr>
                        <a:t>f</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13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14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1</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8962">
                <a:tc>
                  <a:txBody>
                    <a:bodyPr/>
                    <a:lstStyle/>
                    <a:p>
                      <a:pPr algn="ctr"/>
                      <a:r>
                        <a:rPr lang="en-US" sz="1800" dirty="0">
                          <a:latin typeface="+mn-lt"/>
                        </a:rPr>
                        <a:t>x</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21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22</a:t>
                      </a:r>
                      <a:r>
                        <a:rPr lang="en-US" sz="1800" dirty="0">
                          <a:latin typeface="+mn-lt"/>
                        </a:rPr>
                        <a:t>f</a:t>
                      </a:r>
                      <a:r>
                        <a:rPr lang="en-US" sz="1800" baseline="-25000" dirty="0">
                          <a:latin typeface="+mn-lt"/>
                        </a:rPr>
                        <a:t>2</a:t>
                      </a: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23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24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2</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8962">
                <a:tc>
                  <a:txBody>
                    <a:bodyPr/>
                    <a:lstStyle/>
                    <a:p>
                      <a:pPr algn="ctr"/>
                      <a:r>
                        <a:rPr lang="en-US" sz="1800" dirty="0">
                          <a:latin typeface="+mn-lt"/>
                        </a:rPr>
                        <a:t>x</a:t>
                      </a:r>
                      <a:r>
                        <a:rPr lang="en-US" sz="1800" baseline="-25000" dirty="0">
                          <a:latin typeface="+mn-lt"/>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31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32</a:t>
                      </a:r>
                      <a:r>
                        <a:rPr lang="en-US" sz="1800" dirty="0">
                          <a:latin typeface="+mn-lt"/>
                        </a:rPr>
                        <a:t>f</a:t>
                      </a:r>
                      <a:r>
                        <a:rPr lang="en-US" sz="1800" baseline="-25000" dirty="0">
                          <a:latin typeface="+mn-lt"/>
                        </a:rPr>
                        <a:t>2</a:t>
                      </a: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33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34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3</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18962">
                <a:tc>
                  <a:txBody>
                    <a:bodyPr/>
                    <a:lstStyle/>
                    <a:p>
                      <a:pPr algn="ctr"/>
                      <a:r>
                        <a:rPr lang="en-US" sz="1800" dirty="0">
                          <a:latin typeface="+mn-lt"/>
                        </a:rPr>
                        <a:t>x</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41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42</a:t>
                      </a:r>
                      <a:r>
                        <a:rPr lang="en-US" sz="1800" dirty="0">
                          <a:latin typeface="+mn-lt"/>
                        </a:rPr>
                        <a:t>f</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43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44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4</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8962">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dirty="0">
                          <a:latin typeface="+mn-lt"/>
                        </a:rPr>
                        <a:t>Factor Loadings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58501">
                <a:tc gridSpan="5">
                  <a:txBody>
                    <a:bodyPr/>
                    <a:lstStyle/>
                    <a:p>
                      <a:pPr marL="742950" indent="-285750"/>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18962">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solidFill>
                          <a:srgbClr val="FF0000"/>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 name="Group 8"/>
          <p:cNvGrpSpPr/>
          <p:nvPr/>
        </p:nvGrpSpPr>
        <p:grpSpPr>
          <a:xfrm>
            <a:off x="4638087" y="2362200"/>
            <a:ext cx="609672" cy="838200"/>
            <a:chOff x="4572000" y="2209800"/>
            <a:chExt cx="762000" cy="838200"/>
          </a:xfrm>
        </p:grpSpPr>
        <p:cxnSp>
          <p:nvCxnSpPr>
            <p:cNvPr id="13" name="Straight Arrow Connector 12"/>
            <p:cNvCxnSpPr/>
            <p:nvPr/>
          </p:nvCxnSpPr>
          <p:spPr>
            <a:xfrm rot="5400000">
              <a:off x="4191000" y="25908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4572000" y="2286000"/>
              <a:ext cx="838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Group 10"/>
          <p:cNvGrpSpPr/>
          <p:nvPr/>
        </p:nvGrpSpPr>
        <p:grpSpPr>
          <a:xfrm>
            <a:off x="4378634" y="5029201"/>
            <a:ext cx="640842" cy="303533"/>
            <a:chOff x="4266406" y="5105400"/>
            <a:chExt cx="838994" cy="381794"/>
          </a:xfrm>
        </p:grpSpPr>
        <p:cxnSp>
          <p:nvCxnSpPr>
            <p:cNvPr id="16" name="Straight Arrow Connector 15"/>
            <p:cNvCxnSpPr/>
            <p:nvPr/>
          </p:nvCxnSpPr>
          <p:spPr>
            <a:xfrm rot="5400000" flipH="1" flipV="1">
              <a:off x="4076700" y="5295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51054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Factor Model – Theory</a:t>
            </a:r>
            <a:endParaRPr lang="en-US" dirty="0"/>
          </a:p>
        </p:txBody>
      </p:sp>
      <p:graphicFrame>
        <p:nvGraphicFramePr>
          <p:cNvPr id="4" name="Content Placeholder 3"/>
          <p:cNvGraphicFramePr>
            <a:graphicFrameLocks noGrp="1"/>
          </p:cNvGraphicFramePr>
          <p:nvPr>
            <p:ph idx="1"/>
          </p:nvPr>
        </p:nvGraphicFramePr>
        <p:xfrm>
          <a:off x="1981200" y="1774826"/>
          <a:ext cx="8153400" cy="5192261"/>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20000"/>
                    </a:ext>
                  </a:extLst>
                </a:gridCol>
                <a:gridCol w="2079914">
                  <a:extLst>
                    <a:ext uri="{9D8B030D-6E8A-4147-A177-3AD203B41FA5}">
                      <a16:colId xmlns:a16="http://schemas.microsoft.com/office/drawing/2014/main" val="20001"/>
                    </a:ext>
                  </a:extLst>
                </a:gridCol>
                <a:gridCol w="1958686">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660132">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2">
                  <a:txBody>
                    <a:bodyPr/>
                    <a:lstStyle/>
                    <a:p>
                      <a:pPr algn="l"/>
                      <a:r>
                        <a:rPr lang="en-US" sz="1800" dirty="0">
                          <a:latin typeface="+mn-lt"/>
                        </a:rPr>
                        <a:t>Unobserved Factors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0132">
                <a:tc>
                  <a:txBody>
                    <a:bodyPr/>
                    <a:lstStyle/>
                    <a:p>
                      <a:pPr algn="ctr"/>
                      <a:r>
                        <a:rPr lang="en-US" sz="1800" dirty="0">
                          <a:latin typeface="+mn-lt"/>
                        </a:rPr>
                        <a:t>Observed Variables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8962">
                <a:tc>
                  <a:txBody>
                    <a:bodyPr/>
                    <a:lstStyle/>
                    <a:p>
                      <a:pPr algn="ctr"/>
                      <a:r>
                        <a:rPr lang="en-US" sz="1800" dirty="0">
                          <a:latin typeface="+mn-lt"/>
                        </a:rPr>
                        <a:t>x</a:t>
                      </a:r>
                      <a:r>
                        <a:rPr lang="en-US" sz="1800" baseline="-25000" dirty="0">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800" dirty="0">
                          <a:latin typeface="+mn-lt"/>
                        </a:rPr>
                        <a:t>=  </a:t>
                      </a:r>
                      <a:r>
                        <a:rPr lang="el-GR" sz="1800" dirty="0">
                          <a:latin typeface="+mn-lt"/>
                        </a:rPr>
                        <a:t>λ</a:t>
                      </a:r>
                      <a:r>
                        <a:rPr lang="en-US" sz="1800" baseline="-25000" dirty="0">
                          <a:latin typeface="+mn-lt"/>
                        </a:rPr>
                        <a:t>11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12</a:t>
                      </a:r>
                      <a:r>
                        <a:rPr lang="en-US" sz="1800" dirty="0">
                          <a:latin typeface="+mn-lt"/>
                        </a:rPr>
                        <a:t>f</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13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14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1</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x</a:t>
                      </a:r>
                      <a:r>
                        <a:rPr lang="en-US" sz="1800" baseline="-25000" dirty="0">
                          <a:latin typeface="+mn-lt"/>
                        </a:rPr>
                        <a:t>1</a:t>
                      </a:r>
                      <a:r>
                        <a:rPr lang="en-US" sz="1800" baseline="0" dirty="0">
                          <a:latin typeface="+mn-lt"/>
                        </a:rPr>
                        <a:t> = f</a:t>
                      </a:r>
                      <a:r>
                        <a:rPr lang="en-US" sz="1800" baseline="-25000" dirty="0">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8962">
                <a:tc>
                  <a:txBody>
                    <a:bodyPr/>
                    <a:lstStyle/>
                    <a:p>
                      <a:pPr algn="ctr"/>
                      <a:r>
                        <a:rPr lang="en-US" sz="1800" dirty="0">
                          <a:latin typeface="+mn-lt"/>
                        </a:rPr>
                        <a:t>x</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21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22</a:t>
                      </a:r>
                      <a:r>
                        <a:rPr lang="en-US" sz="1800" dirty="0">
                          <a:latin typeface="+mn-lt"/>
                        </a:rPr>
                        <a:t>f</a:t>
                      </a:r>
                      <a:r>
                        <a:rPr lang="en-US" sz="1800" baseline="-25000" dirty="0">
                          <a:latin typeface="+mn-lt"/>
                        </a:rPr>
                        <a:t>2</a:t>
                      </a: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23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24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2</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x</a:t>
                      </a:r>
                      <a:r>
                        <a:rPr lang="en-US" sz="1800" baseline="-25000" dirty="0">
                          <a:latin typeface="+mn-lt"/>
                        </a:rPr>
                        <a:t>2</a:t>
                      </a:r>
                      <a:r>
                        <a:rPr lang="en-US" sz="1800" baseline="0" dirty="0">
                          <a:latin typeface="+mn-lt"/>
                        </a:rPr>
                        <a:t> = f</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5187">
                <a:tc>
                  <a:txBody>
                    <a:bodyPr/>
                    <a:lstStyle/>
                    <a:p>
                      <a:pPr algn="ctr"/>
                      <a:r>
                        <a:rPr lang="en-US" sz="1800" dirty="0">
                          <a:latin typeface="+mn-lt"/>
                        </a:rPr>
                        <a:t>x</a:t>
                      </a:r>
                      <a:r>
                        <a:rPr lang="en-US" sz="1800" baseline="-25000" dirty="0">
                          <a:latin typeface="+mn-lt"/>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31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32</a:t>
                      </a:r>
                      <a:r>
                        <a:rPr lang="en-US" sz="1800" dirty="0">
                          <a:latin typeface="+mn-lt"/>
                        </a:rPr>
                        <a:t>f</a:t>
                      </a:r>
                      <a:r>
                        <a:rPr lang="en-US" sz="1800" baseline="-25000" dirty="0">
                          <a:latin typeface="+mn-lt"/>
                        </a:rPr>
                        <a:t>2</a:t>
                      </a: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33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34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3</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x</a:t>
                      </a:r>
                      <a:r>
                        <a:rPr lang="en-US" sz="1800" baseline="-25000" dirty="0">
                          <a:latin typeface="+mn-lt"/>
                        </a:rPr>
                        <a:t>3</a:t>
                      </a:r>
                      <a:r>
                        <a:rPr lang="en-US" sz="1800" baseline="0" dirty="0">
                          <a:latin typeface="+mn-lt"/>
                        </a:rPr>
                        <a:t> = f</a:t>
                      </a:r>
                      <a:r>
                        <a:rPr lang="en-US" sz="1800" baseline="-25000" dirty="0">
                          <a:latin typeface="+mn-lt"/>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18962">
                <a:tc>
                  <a:txBody>
                    <a:bodyPr/>
                    <a:lstStyle/>
                    <a:p>
                      <a:pPr algn="ctr"/>
                      <a:r>
                        <a:rPr lang="en-US" sz="1800" dirty="0">
                          <a:latin typeface="+mn-lt"/>
                        </a:rPr>
                        <a:t>x</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41</a:t>
                      </a:r>
                      <a:r>
                        <a:rPr lang="en-US" sz="1800" dirty="0">
                          <a:latin typeface="+mn-lt"/>
                        </a:rPr>
                        <a:t>f</a:t>
                      </a:r>
                      <a:r>
                        <a:rPr lang="en-US" sz="1800" baseline="-25000" dirty="0">
                          <a:latin typeface="+mn-lt"/>
                        </a:rPr>
                        <a:t>1</a:t>
                      </a:r>
                      <a:r>
                        <a:rPr lang="en-US" sz="1800" baseline="0" dirty="0">
                          <a:latin typeface="+mn-lt"/>
                        </a:rPr>
                        <a:t> + </a:t>
                      </a:r>
                      <a:r>
                        <a:rPr lang="el-GR" sz="1800" dirty="0">
                          <a:latin typeface="+mn-lt"/>
                        </a:rPr>
                        <a:t>λ</a:t>
                      </a:r>
                      <a:r>
                        <a:rPr lang="en-US" sz="1800" baseline="-25000" dirty="0">
                          <a:latin typeface="+mn-lt"/>
                        </a:rPr>
                        <a:t>42</a:t>
                      </a:r>
                      <a:r>
                        <a:rPr lang="en-US" sz="1800" dirty="0">
                          <a:latin typeface="+mn-lt"/>
                        </a:rPr>
                        <a:t>f</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a:t>
                      </a:r>
                      <a:r>
                        <a:rPr lang="el-GR" sz="1800" dirty="0">
                          <a:latin typeface="+mn-lt"/>
                        </a:rPr>
                        <a:t>λ</a:t>
                      </a:r>
                      <a:r>
                        <a:rPr lang="en-US" sz="1800" baseline="-25000" dirty="0">
                          <a:latin typeface="+mn-lt"/>
                        </a:rPr>
                        <a:t>43</a:t>
                      </a:r>
                      <a:r>
                        <a:rPr lang="en-US" sz="1800" dirty="0">
                          <a:latin typeface="+mn-lt"/>
                        </a:rPr>
                        <a:t>f</a:t>
                      </a:r>
                      <a:r>
                        <a:rPr lang="en-US" sz="1800" baseline="-25000" dirty="0">
                          <a:latin typeface="+mn-lt"/>
                        </a:rPr>
                        <a:t>3</a:t>
                      </a:r>
                      <a:r>
                        <a:rPr lang="en-US" sz="1800" baseline="0" dirty="0">
                          <a:latin typeface="+mn-lt"/>
                        </a:rPr>
                        <a:t> + </a:t>
                      </a:r>
                      <a:r>
                        <a:rPr lang="el-GR" sz="1800" dirty="0">
                          <a:latin typeface="+mn-lt"/>
                        </a:rPr>
                        <a:t>λ</a:t>
                      </a:r>
                      <a:r>
                        <a:rPr lang="en-US" sz="1800" baseline="-25000" dirty="0">
                          <a:latin typeface="+mn-lt"/>
                        </a:rPr>
                        <a:t>44</a:t>
                      </a: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 </a:t>
                      </a:r>
                      <a:r>
                        <a:rPr lang="el-GR" sz="1800" baseline="0" dirty="0">
                          <a:latin typeface="Lucida Sans Unicode"/>
                          <a:cs typeface="Lucida Sans Unicode"/>
                        </a:rPr>
                        <a:t>ε</a:t>
                      </a:r>
                      <a:r>
                        <a:rPr lang="en-US" sz="1800" baseline="-25000" dirty="0">
                          <a:latin typeface="Lucida Sans Unicode"/>
                          <a:cs typeface="Lucida Sans Unicode"/>
                        </a:rPr>
                        <a:t>4</a:t>
                      </a:r>
                      <a:endParaRPr lang="en-US" sz="1800" baseline="-250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x</a:t>
                      </a:r>
                      <a:r>
                        <a:rPr lang="en-US" sz="1800" baseline="-25000" dirty="0">
                          <a:latin typeface="+mn-lt"/>
                        </a:rPr>
                        <a:t>4</a:t>
                      </a:r>
                      <a:r>
                        <a:rPr lang="en-US" sz="1800" baseline="0" dirty="0">
                          <a:latin typeface="+mn-lt"/>
                        </a:rPr>
                        <a:t> = 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8962">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800" dirty="0">
                          <a:latin typeface="+mn-lt"/>
                        </a:rPr>
                        <a:t>Factor Loadings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baseline="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800" dirty="0">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18962">
                <a:tc gridSpan="5">
                  <a:txBody>
                    <a:bodyPr/>
                    <a:lstStyle/>
                    <a:p>
                      <a:pPr marL="742950" indent="-285750" algn="ctr"/>
                      <a:r>
                        <a:rPr lang="en-US" sz="2000" b="1" dirty="0">
                          <a:solidFill>
                            <a:schemeClr val="tx1"/>
                          </a:solidFill>
                          <a:latin typeface="+mn-lt"/>
                        </a:rPr>
                        <a:t>Trivial solution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18962">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mn-lt"/>
                        </a:rPr>
                        <a:t>Works great! … but no reduction in the dimension of the problem, and no </a:t>
                      </a:r>
                      <a:r>
                        <a:rPr lang="en-US" sz="2400" b="1" dirty="0">
                          <a:solidFill>
                            <a:schemeClr val="tx1"/>
                          </a:solidFill>
                          <a:latin typeface="+mn-lt"/>
                        </a:rPr>
                        <a:t>insight </a:t>
                      </a:r>
                      <a:r>
                        <a:rPr lang="en-US" sz="2000" b="1" dirty="0">
                          <a:solidFill>
                            <a:schemeClr val="tx1"/>
                          </a:solidFill>
                          <a:latin typeface="+mn-lt"/>
                        </a:rPr>
                        <a:t>offered.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3" name="Group 8"/>
          <p:cNvGrpSpPr/>
          <p:nvPr/>
        </p:nvGrpSpPr>
        <p:grpSpPr>
          <a:xfrm>
            <a:off x="4638087" y="2362200"/>
            <a:ext cx="609672" cy="838200"/>
            <a:chOff x="4572000" y="2209800"/>
            <a:chExt cx="762000" cy="838200"/>
          </a:xfrm>
        </p:grpSpPr>
        <p:cxnSp>
          <p:nvCxnSpPr>
            <p:cNvPr id="14" name="Straight Arrow Connector 13"/>
            <p:cNvCxnSpPr/>
            <p:nvPr/>
          </p:nvCxnSpPr>
          <p:spPr>
            <a:xfrm rot="5400000">
              <a:off x="4191000" y="25908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4572000" y="2286000"/>
              <a:ext cx="838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 name="Group 10"/>
          <p:cNvGrpSpPr/>
          <p:nvPr/>
        </p:nvGrpSpPr>
        <p:grpSpPr>
          <a:xfrm>
            <a:off x="4378634" y="5029201"/>
            <a:ext cx="640842" cy="303533"/>
            <a:chOff x="4266406" y="5105400"/>
            <a:chExt cx="838994" cy="381794"/>
          </a:xfrm>
        </p:grpSpPr>
        <p:cxnSp>
          <p:nvCxnSpPr>
            <p:cNvPr id="17" name="Straight Arrow Connector 16"/>
            <p:cNvCxnSpPr/>
            <p:nvPr/>
          </p:nvCxnSpPr>
          <p:spPr>
            <a:xfrm rot="5400000" flipH="1" flipV="1">
              <a:off x="4076700" y="5295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267200" y="51054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Factor Model – Theory &amp; Goal</a:t>
            </a:r>
            <a:endParaRPr lang="en-US" dirty="0"/>
          </a:p>
        </p:txBody>
      </p:sp>
      <p:graphicFrame>
        <p:nvGraphicFramePr>
          <p:cNvPr id="4" name="Content Placeholder 3"/>
          <p:cNvGraphicFramePr>
            <a:graphicFrameLocks noGrp="1"/>
          </p:cNvGraphicFramePr>
          <p:nvPr>
            <p:ph sz="half" idx="1"/>
          </p:nvPr>
        </p:nvGraphicFramePr>
        <p:xfrm>
          <a:off x="1981200" y="1773238"/>
          <a:ext cx="4267200" cy="4297680"/>
        </p:xfrm>
        <a:graphic>
          <a:graphicData uri="http://schemas.openxmlformats.org/drawingml/2006/table">
            <a:tbl>
              <a:tblPr>
                <a:tableStyleId>{7DF18680-E054-41AD-8BC1-D1AEF772440D}</a:tableStyleId>
              </a:tblPr>
              <a:tblGrid>
                <a:gridCol w="1288211">
                  <a:extLst>
                    <a:ext uri="{9D8B030D-6E8A-4147-A177-3AD203B41FA5}">
                      <a16:colId xmlns:a16="http://schemas.microsoft.com/office/drawing/2014/main" val="20000"/>
                    </a:ext>
                  </a:extLst>
                </a:gridCol>
                <a:gridCol w="2978989">
                  <a:extLst>
                    <a:ext uri="{9D8B030D-6E8A-4147-A177-3AD203B41FA5}">
                      <a16:colId xmlns:a16="http://schemas.microsoft.com/office/drawing/2014/main" val="20001"/>
                    </a:ext>
                  </a:extLst>
                </a:gridCol>
              </a:tblGrid>
              <a:tr h="609600">
                <a:tc>
                  <a:txBody>
                    <a:bodyPr/>
                    <a:lstStyle/>
                    <a:p>
                      <a:pPr algn="ctr"/>
                      <a:endParaRPr lang="en-US" dirty="0">
                        <a:latin typeface="+mn-lt"/>
                      </a:endParaRP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dirty="0">
                          <a:latin typeface="+mn-lt"/>
                        </a:rPr>
                        <a:t>Unobserved Factors</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9600">
                <a:tc>
                  <a:txBody>
                    <a:bodyPr/>
                    <a:lstStyle/>
                    <a:p>
                      <a:pPr algn="ctr"/>
                      <a:r>
                        <a:rPr lang="en-US" dirty="0">
                          <a:latin typeface="+mn-lt"/>
                        </a:rPr>
                        <a:t>Observed Variables</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dirty="0">
                          <a:latin typeface="+mn-lt"/>
                        </a:rPr>
                        <a:t>                 Unique factor or “error”</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9600">
                <a:tc>
                  <a:txBody>
                    <a:bodyPr/>
                    <a:lstStyle/>
                    <a:p>
                      <a:pPr algn="ctr"/>
                      <a:r>
                        <a:rPr lang="en-US" dirty="0">
                          <a:latin typeface="+mn-lt"/>
                        </a:rPr>
                        <a:t>x</a:t>
                      </a:r>
                      <a:r>
                        <a:rPr lang="en-US" baseline="-25000" dirty="0">
                          <a:latin typeface="+mn-lt"/>
                        </a:rPr>
                        <a:t>1</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dirty="0">
                          <a:latin typeface="+mn-lt"/>
                        </a:rPr>
                        <a:t>=  </a:t>
                      </a:r>
                      <a:r>
                        <a:rPr lang="el-GR" dirty="0">
                          <a:latin typeface="+mn-lt"/>
                        </a:rPr>
                        <a:t>λ</a:t>
                      </a:r>
                      <a:r>
                        <a:rPr lang="en-US" baseline="-25000" dirty="0">
                          <a:latin typeface="+mn-lt"/>
                        </a:rPr>
                        <a:t>11</a:t>
                      </a:r>
                      <a:r>
                        <a:rPr lang="en-US" dirty="0">
                          <a:latin typeface="+mn-lt"/>
                        </a:rPr>
                        <a:t>f</a:t>
                      </a:r>
                      <a:r>
                        <a:rPr lang="en-US" baseline="-25000" dirty="0">
                          <a:latin typeface="+mn-lt"/>
                        </a:rPr>
                        <a:t>1</a:t>
                      </a:r>
                      <a:r>
                        <a:rPr lang="en-US" baseline="0" dirty="0">
                          <a:latin typeface="+mn-lt"/>
                        </a:rPr>
                        <a:t> + </a:t>
                      </a:r>
                      <a:r>
                        <a:rPr lang="el-GR" dirty="0">
                          <a:latin typeface="+mn-lt"/>
                        </a:rPr>
                        <a:t>λ</a:t>
                      </a:r>
                      <a:r>
                        <a:rPr lang="en-US" baseline="-25000" dirty="0">
                          <a:latin typeface="+mn-lt"/>
                        </a:rPr>
                        <a:t>12</a:t>
                      </a:r>
                      <a:r>
                        <a:rPr lang="en-US" dirty="0">
                          <a:latin typeface="+mn-lt"/>
                        </a:rPr>
                        <a:t>f</a:t>
                      </a:r>
                      <a:r>
                        <a:rPr lang="en-US" baseline="-25000" dirty="0">
                          <a:latin typeface="+mn-lt"/>
                        </a:rPr>
                        <a:t>2</a:t>
                      </a:r>
                      <a:r>
                        <a:rPr lang="en-US" baseline="0" dirty="0">
                          <a:latin typeface="+mn-lt"/>
                        </a:rPr>
                        <a:t> + </a:t>
                      </a:r>
                      <a:r>
                        <a:rPr lang="el-GR" baseline="0" dirty="0">
                          <a:latin typeface="+mn-lt"/>
                        </a:rPr>
                        <a:t>ε</a:t>
                      </a:r>
                      <a:r>
                        <a:rPr lang="en-US" baseline="-25000" dirty="0">
                          <a:latin typeface="+mn-lt"/>
                        </a:rPr>
                        <a:t>1</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9600">
                <a:tc>
                  <a:txBody>
                    <a:bodyPr/>
                    <a:lstStyle/>
                    <a:p>
                      <a:pPr algn="ctr"/>
                      <a:r>
                        <a:rPr lang="en-US" dirty="0">
                          <a:latin typeface="+mn-lt"/>
                        </a:rPr>
                        <a:t>x</a:t>
                      </a:r>
                      <a:r>
                        <a:rPr lang="en-US" baseline="-25000" dirty="0">
                          <a:latin typeface="+mn-lt"/>
                        </a:rPr>
                        <a:t>2</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  </a:t>
                      </a:r>
                      <a:r>
                        <a:rPr lang="el-GR" dirty="0">
                          <a:latin typeface="+mn-lt"/>
                        </a:rPr>
                        <a:t>λ</a:t>
                      </a:r>
                      <a:r>
                        <a:rPr lang="en-US" baseline="-25000" dirty="0">
                          <a:latin typeface="+mn-lt"/>
                        </a:rPr>
                        <a:t>21</a:t>
                      </a:r>
                      <a:r>
                        <a:rPr lang="en-US" dirty="0">
                          <a:latin typeface="+mn-lt"/>
                        </a:rPr>
                        <a:t>f</a:t>
                      </a:r>
                      <a:r>
                        <a:rPr lang="en-US" baseline="-25000" dirty="0">
                          <a:latin typeface="+mn-lt"/>
                        </a:rPr>
                        <a:t>1</a:t>
                      </a:r>
                      <a:r>
                        <a:rPr lang="en-US" baseline="0" dirty="0">
                          <a:latin typeface="+mn-lt"/>
                        </a:rPr>
                        <a:t> + </a:t>
                      </a:r>
                      <a:r>
                        <a:rPr lang="el-GR" dirty="0">
                          <a:latin typeface="+mn-lt"/>
                        </a:rPr>
                        <a:t>λ</a:t>
                      </a:r>
                      <a:r>
                        <a:rPr lang="en-US" baseline="-25000" dirty="0">
                          <a:latin typeface="+mn-lt"/>
                        </a:rPr>
                        <a:t>22</a:t>
                      </a:r>
                      <a:r>
                        <a:rPr lang="en-US" dirty="0">
                          <a:latin typeface="+mn-lt"/>
                        </a:rPr>
                        <a:t>f</a:t>
                      </a:r>
                      <a:r>
                        <a:rPr lang="en-US" baseline="-25000" dirty="0">
                          <a:latin typeface="+mn-lt"/>
                        </a:rPr>
                        <a:t>2</a:t>
                      </a:r>
                      <a:r>
                        <a:rPr lang="en-US" baseline="0" dirty="0">
                          <a:latin typeface="+mn-lt"/>
                        </a:rPr>
                        <a:t> + </a:t>
                      </a:r>
                      <a:r>
                        <a:rPr lang="el-GR" baseline="0" dirty="0">
                          <a:latin typeface="+mn-lt"/>
                        </a:rPr>
                        <a:t>ε</a:t>
                      </a:r>
                      <a:r>
                        <a:rPr lang="en-US" baseline="-25000" dirty="0">
                          <a:latin typeface="+mn-lt"/>
                        </a:rPr>
                        <a:t>2</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09600">
                <a:tc>
                  <a:txBody>
                    <a:bodyPr/>
                    <a:lstStyle/>
                    <a:p>
                      <a:pPr algn="ctr"/>
                      <a:r>
                        <a:rPr lang="en-US" dirty="0">
                          <a:latin typeface="+mn-lt"/>
                        </a:rPr>
                        <a:t>x</a:t>
                      </a:r>
                      <a:r>
                        <a:rPr lang="en-US" baseline="-25000" dirty="0">
                          <a:latin typeface="+mn-lt"/>
                        </a:rPr>
                        <a:t>3</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  </a:t>
                      </a:r>
                      <a:r>
                        <a:rPr lang="el-GR" dirty="0">
                          <a:latin typeface="+mn-lt"/>
                        </a:rPr>
                        <a:t>λ</a:t>
                      </a:r>
                      <a:r>
                        <a:rPr lang="en-US" baseline="-25000" dirty="0">
                          <a:latin typeface="+mn-lt"/>
                        </a:rPr>
                        <a:t>31</a:t>
                      </a:r>
                      <a:r>
                        <a:rPr lang="en-US" dirty="0">
                          <a:latin typeface="+mn-lt"/>
                        </a:rPr>
                        <a:t>f</a:t>
                      </a:r>
                      <a:r>
                        <a:rPr lang="en-US" baseline="-25000" dirty="0">
                          <a:latin typeface="+mn-lt"/>
                        </a:rPr>
                        <a:t>1</a:t>
                      </a:r>
                      <a:r>
                        <a:rPr lang="en-US" baseline="0" dirty="0">
                          <a:latin typeface="+mn-lt"/>
                        </a:rPr>
                        <a:t> + </a:t>
                      </a:r>
                      <a:r>
                        <a:rPr lang="el-GR" dirty="0">
                          <a:latin typeface="+mn-lt"/>
                        </a:rPr>
                        <a:t>λ</a:t>
                      </a:r>
                      <a:r>
                        <a:rPr lang="en-US" baseline="-25000" dirty="0">
                          <a:latin typeface="+mn-lt"/>
                        </a:rPr>
                        <a:t>32</a:t>
                      </a:r>
                      <a:r>
                        <a:rPr lang="en-US" dirty="0">
                          <a:latin typeface="+mn-lt"/>
                        </a:rPr>
                        <a:t>f</a:t>
                      </a:r>
                      <a:r>
                        <a:rPr lang="en-US" baseline="-25000" dirty="0">
                          <a:latin typeface="+mn-lt"/>
                        </a:rPr>
                        <a:t>2</a:t>
                      </a:r>
                      <a:r>
                        <a:rPr lang="en-US" baseline="0" dirty="0">
                          <a:latin typeface="+mn-lt"/>
                        </a:rPr>
                        <a:t> + </a:t>
                      </a:r>
                      <a:r>
                        <a:rPr lang="el-GR" baseline="0" dirty="0">
                          <a:latin typeface="+mn-lt"/>
                        </a:rPr>
                        <a:t>ε</a:t>
                      </a:r>
                      <a:r>
                        <a:rPr lang="en-US" baseline="-25000" dirty="0">
                          <a:latin typeface="+mn-lt"/>
                        </a:rPr>
                        <a:t>3</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09600">
                <a:tc>
                  <a:txBody>
                    <a:bodyPr/>
                    <a:lstStyle/>
                    <a:p>
                      <a:pPr algn="ctr"/>
                      <a:r>
                        <a:rPr lang="en-US" dirty="0">
                          <a:latin typeface="+mn-lt"/>
                        </a:rPr>
                        <a:t>x</a:t>
                      </a:r>
                      <a:r>
                        <a:rPr lang="en-US" baseline="-25000" dirty="0">
                          <a:latin typeface="+mn-lt"/>
                        </a:rPr>
                        <a:t>4</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  </a:t>
                      </a:r>
                      <a:r>
                        <a:rPr lang="el-GR" dirty="0">
                          <a:latin typeface="+mn-lt"/>
                        </a:rPr>
                        <a:t>λ</a:t>
                      </a:r>
                      <a:r>
                        <a:rPr lang="en-US" baseline="-25000" dirty="0">
                          <a:latin typeface="+mn-lt"/>
                        </a:rPr>
                        <a:t>41</a:t>
                      </a:r>
                      <a:r>
                        <a:rPr lang="en-US" dirty="0">
                          <a:latin typeface="+mn-lt"/>
                        </a:rPr>
                        <a:t>f</a:t>
                      </a:r>
                      <a:r>
                        <a:rPr lang="en-US" baseline="-25000" dirty="0">
                          <a:latin typeface="+mn-lt"/>
                        </a:rPr>
                        <a:t>1</a:t>
                      </a:r>
                      <a:r>
                        <a:rPr lang="en-US" baseline="0" dirty="0">
                          <a:latin typeface="+mn-lt"/>
                        </a:rPr>
                        <a:t> + </a:t>
                      </a:r>
                      <a:r>
                        <a:rPr lang="el-GR" dirty="0">
                          <a:latin typeface="+mn-lt"/>
                        </a:rPr>
                        <a:t>λ</a:t>
                      </a:r>
                      <a:r>
                        <a:rPr lang="en-US" baseline="-25000" dirty="0">
                          <a:latin typeface="+mn-lt"/>
                        </a:rPr>
                        <a:t>42</a:t>
                      </a:r>
                      <a:r>
                        <a:rPr lang="en-US" dirty="0">
                          <a:latin typeface="+mn-lt"/>
                        </a:rPr>
                        <a:t>f</a:t>
                      </a:r>
                      <a:r>
                        <a:rPr lang="en-US" baseline="-25000" dirty="0">
                          <a:latin typeface="+mn-lt"/>
                        </a:rPr>
                        <a:t>2</a:t>
                      </a:r>
                      <a:r>
                        <a:rPr lang="en-US" baseline="0" dirty="0">
                          <a:latin typeface="+mn-lt"/>
                        </a:rPr>
                        <a:t> + </a:t>
                      </a:r>
                      <a:r>
                        <a:rPr lang="el-GR" baseline="0" dirty="0">
                          <a:latin typeface="+mn-lt"/>
                        </a:rPr>
                        <a:t>ε</a:t>
                      </a:r>
                      <a:r>
                        <a:rPr lang="en-US" baseline="-25000" dirty="0">
                          <a:latin typeface="+mn-lt"/>
                        </a:rPr>
                        <a:t>4</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09600">
                <a:tc>
                  <a:txBody>
                    <a:bodyPr/>
                    <a:lstStyle/>
                    <a:p>
                      <a:pPr algn="ctr"/>
                      <a:endParaRPr lang="en-US" dirty="0">
                        <a:latin typeface="+mn-lt"/>
                      </a:endParaRP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dirty="0">
                          <a:latin typeface="+mn-lt"/>
                        </a:rPr>
                        <a:t>Factor Loadings</a:t>
                      </a:r>
                    </a:p>
                  </a:txBody>
                  <a:tcPr marL="79154" marR="79154"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15" name="Content Placeholder 14"/>
          <p:cNvSpPr>
            <a:spLocks noGrp="1"/>
          </p:cNvSpPr>
          <p:nvPr>
            <p:ph sz="half" idx="2"/>
          </p:nvPr>
        </p:nvSpPr>
        <p:spPr/>
        <p:txBody>
          <a:bodyPr/>
          <a:lstStyle/>
          <a:p>
            <a:r>
              <a:rPr lang="en-US" dirty="0"/>
              <a:t>Want fewer factors</a:t>
            </a:r>
          </a:p>
          <a:p>
            <a:pPr lvl="1"/>
            <a:r>
              <a:rPr lang="en-US" dirty="0"/>
              <a:t>Use f</a:t>
            </a:r>
            <a:r>
              <a:rPr lang="en-US" baseline="-25000" dirty="0"/>
              <a:t>1</a:t>
            </a:r>
            <a:r>
              <a:rPr lang="en-US" dirty="0"/>
              <a:t> and f</a:t>
            </a:r>
            <a:r>
              <a:rPr lang="en-US" baseline="-25000" dirty="0"/>
              <a:t>2</a:t>
            </a:r>
            <a:r>
              <a:rPr lang="en-US" dirty="0"/>
              <a:t> in additional analysis</a:t>
            </a:r>
          </a:p>
          <a:p>
            <a:endParaRPr lang="en-US" dirty="0"/>
          </a:p>
          <a:p>
            <a:r>
              <a:rPr lang="en-US" dirty="0"/>
              <a:t>Without losing information</a:t>
            </a:r>
          </a:p>
          <a:p>
            <a:pPr lvl="1"/>
            <a:r>
              <a:rPr lang="en-US" dirty="0"/>
              <a:t>Variance in observed variables </a:t>
            </a:r>
          </a:p>
        </p:txBody>
      </p:sp>
      <p:grpSp>
        <p:nvGrpSpPr>
          <p:cNvPr id="9" name="Group 8"/>
          <p:cNvGrpSpPr/>
          <p:nvPr/>
        </p:nvGrpSpPr>
        <p:grpSpPr>
          <a:xfrm>
            <a:off x="3882649" y="2396670"/>
            <a:ext cx="533400" cy="838200"/>
            <a:chOff x="4572000" y="2209800"/>
            <a:chExt cx="762000" cy="838200"/>
          </a:xfrm>
        </p:grpSpPr>
        <p:cxnSp>
          <p:nvCxnSpPr>
            <p:cNvPr id="6" name="Straight Arrow Connector 5"/>
            <p:cNvCxnSpPr/>
            <p:nvPr/>
          </p:nvCxnSpPr>
          <p:spPr>
            <a:xfrm rot="5400000">
              <a:off x="4191000" y="2590800"/>
              <a:ext cx="838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4572000" y="2286000"/>
              <a:ext cx="838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629017" y="5275309"/>
            <a:ext cx="613945" cy="304166"/>
            <a:chOff x="4266406" y="5105400"/>
            <a:chExt cx="838994" cy="381794"/>
          </a:xfrm>
        </p:grpSpPr>
        <p:cxnSp>
          <p:nvCxnSpPr>
            <p:cNvPr id="10" name="Straight Arrow Connector 9"/>
            <p:cNvCxnSpPr/>
            <p:nvPr/>
          </p:nvCxnSpPr>
          <p:spPr>
            <a:xfrm rot="5400000" flipH="1" flipV="1">
              <a:off x="4076700" y="5295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67200" y="51054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p:nvPr/>
        </p:nvCxnSpPr>
        <p:spPr>
          <a:xfrm flipH="1">
            <a:off x="4953000" y="2841171"/>
            <a:ext cx="381000" cy="48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Principal Component Analysis</a:t>
            </a:r>
            <a:endParaRPr lang="en-US" dirty="0"/>
          </a:p>
        </p:txBody>
      </p:sp>
      <p:graphicFrame>
        <p:nvGraphicFramePr>
          <p:cNvPr id="7" name="Content Placeholder 7"/>
          <p:cNvGraphicFramePr>
            <a:graphicFrameLocks noGrp="1"/>
          </p:cNvGraphicFramePr>
          <p:nvPr>
            <p:ph idx="1"/>
          </p:nvPr>
        </p:nvGraphicFramePr>
        <p:xfrm>
          <a:off x="3048000" y="1524003"/>
          <a:ext cx="6019800" cy="4824078"/>
        </p:xfrm>
        <a:graphic>
          <a:graphicData uri="http://schemas.openxmlformats.org/drawingml/2006/table">
            <a:tbl>
              <a:tblPr>
                <a:tableStyleId>{5C22544A-7EE6-4342-B048-85BDC9FD1C3A}</a:tableStyleId>
              </a:tblPr>
              <a:tblGrid>
                <a:gridCol w="802640">
                  <a:extLst>
                    <a:ext uri="{9D8B030D-6E8A-4147-A177-3AD203B41FA5}">
                      <a16:colId xmlns:a16="http://schemas.microsoft.com/office/drawing/2014/main" val="20000"/>
                    </a:ext>
                  </a:extLst>
                </a:gridCol>
                <a:gridCol w="102616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tblGrid>
              <a:tr h="464201">
                <a:tc gridSpan="3">
                  <a:txBody>
                    <a:bodyPr/>
                    <a:lstStyle/>
                    <a:p>
                      <a:pPr algn="ctr"/>
                      <a:endParaRPr lang="en-GB" sz="1800" baseline="0" dirty="0">
                        <a:latin typeface="+mn-lt"/>
                      </a:endParaRPr>
                    </a:p>
                    <a:p>
                      <a:pPr algn="ctr"/>
                      <a:r>
                        <a:rPr lang="en-GB" sz="1800" baseline="0" dirty="0">
                          <a:latin typeface="+mn-lt"/>
                        </a:rPr>
                        <a:t>“Invert” the solution to get estimates of f’s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sz="1800" baseline="-25000" dirty="0">
                        <a:latin typeface="+mn-lt"/>
                      </a:endParaRPr>
                    </a:p>
                  </a:txBody>
                  <a:tcPr anchor="ctr"/>
                </a:tc>
                <a:tc hMerge="1">
                  <a:txBody>
                    <a:bodyPr/>
                    <a:lstStyle/>
                    <a:p>
                      <a:endParaRPr lang="en-US"/>
                    </a:p>
                  </a:txBody>
                  <a:tcPr/>
                </a:tc>
                <a:extLst>
                  <a:ext uri="{0D108BD9-81ED-4DB2-BD59-A6C34878D82A}">
                    <a16:rowId xmlns:a16="http://schemas.microsoft.com/office/drawing/2014/main" val="10000"/>
                  </a:ext>
                </a:extLst>
              </a:tr>
              <a:tr h="779858">
                <a:tc gridSpan="2">
                  <a:txBody>
                    <a:bodyPr/>
                    <a:lstStyle/>
                    <a:p>
                      <a:pPr algn="l"/>
                      <a:r>
                        <a:rPr lang="en-US" sz="1800" baseline="0" dirty="0">
                          <a:latin typeface="+mn-lt"/>
                        </a:rPr>
                        <a:t>New variables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l"/>
                      <a:r>
                        <a:rPr lang="en-US" sz="1800" baseline="0" dirty="0">
                          <a:latin typeface="+mn-lt"/>
                        </a:rPr>
                        <a:t>Weights (or Factor Score Coefficients)</a:t>
                      </a:r>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0828">
                <a:tc>
                  <a:txBody>
                    <a:bodyPr/>
                    <a:lstStyle/>
                    <a:p>
                      <a:pPr algn="ctr"/>
                      <a:r>
                        <a:rPr lang="en-US" sz="1800" dirty="0">
                          <a:latin typeface="+mn-lt"/>
                        </a:rPr>
                        <a:t>f</a:t>
                      </a:r>
                      <a:r>
                        <a:rPr lang="en-US" sz="1800" baseline="-25000" dirty="0">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1800" dirty="0">
                          <a:latin typeface="+mn-lt"/>
                        </a:rPr>
                        <a:t>=  w</a:t>
                      </a:r>
                      <a:r>
                        <a:rPr lang="en-US" sz="1800" baseline="-25000" dirty="0">
                          <a:latin typeface="+mn-lt"/>
                        </a:rPr>
                        <a:t>11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12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13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14</a:t>
                      </a:r>
                      <a:r>
                        <a:rPr lang="en-US" sz="1800" dirty="0">
                          <a:latin typeface="+mn-lt"/>
                        </a:rPr>
                        <a:t>x</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2"/>
                  </a:ext>
                </a:extLst>
              </a:tr>
              <a:tr h="680828">
                <a:tc>
                  <a:txBody>
                    <a:bodyPr/>
                    <a:lstStyle/>
                    <a:p>
                      <a:pPr algn="ctr"/>
                      <a:r>
                        <a:rPr lang="en-US" sz="1800" dirty="0">
                          <a:latin typeface="+mn-lt"/>
                        </a:rPr>
                        <a:t>f</a:t>
                      </a:r>
                      <a:r>
                        <a:rPr lang="en-US" sz="1800" baseline="-25000" dirty="0">
                          <a:latin typeface="+mn-lt"/>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21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22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23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24</a:t>
                      </a:r>
                      <a:r>
                        <a:rPr lang="en-US" sz="1800" dirty="0">
                          <a:latin typeface="+mn-lt"/>
                        </a:rPr>
                        <a:t>x</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3"/>
                  </a:ext>
                </a:extLst>
              </a:tr>
              <a:tr h="680828">
                <a:tc>
                  <a:txBody>
                    <a:bodyPr/>
                    <a:lstStyle/>
                    <a:p>
                      <a:pPr algn="ctr"/>
                      <a:r>
                        <a:rPr lang="en-US" sz="1800" dirty="0">
                          <a:latin typeface="+mn-lt"/>
                        </a:rPr>
                        <a:t>f</a:t>
                      </a:r>
                      <a:r>
                        <a:rPr lang="en-US" sz="1800" baseline="-25000" dirty="0">
                          <a:latin typeface="+mn-lt"/>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31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32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33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34</a:t>
                      </a:r>
                      <a:r>
                        <a:rPr lang="en-US" sz="1800" dirty="0">
                          <a:latin typeface="+mn-lt"/>
                        </a:rPr>
                        <a:t>x</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4"/>
                  </a:ext>
                </a:extLst>
              </a:tr>
              <a:tr h="680828">
                <a:tc>
                  <a:txBody>
                    <a:bodyPr/>
                    <a:lstStyle/>
                    <a:p>
                      <a:pPr algn="ctr"/>
                      <a:r>
                        <a:rPr lang="en-US" sz="1800" dirty="0">
                          <a:latin typeface="+mn-lt"/>
                        </a:rPr>
                        <a:t>f</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41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42</a:t>
                      </a:r>
                      <a:r>
                        <a:rPr lang="en-US" sz="1800" dirty="0">
                          <a:latin typeface="+mn-lt"/>
                        </a:rPr>
                        <a:t>x</a:t>
                      </a:r>
                      <a:r>
                        <a:rPr lang="en-US" sz="1800" baseline="-25000" dirty="0">
                          <a:latin typeface="+mn-lt"/>
                        </a:rPr>
                        <a:t>2 </a:t>
                      </a:r>
                      <a:r>
                        <a:rPr lang="en-US" sz="1800" baseline="0" dirty="0">
                          <a:latin typeface="+mn-lt"/>
                        </a:rPr>
                        <a:t>+ </a:t>
                      </a:r>
                      <a:r>
                        <a:rPr lang="en-US" sz="1800" dirty="0">
                          <a:latin typeface="+mn-lt"/>
                        </a:rPr>
                        <a:t>w</a:t>
                      </a:r>
                      <a:r>
                        <a:rPr lang="en-US" sz="1800" baseline="-25000" dirty="0">
                          <a:latin typeface="+mn-lt"/>
                        </a:rPr>
                        <a:t>43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44</a:t>
                      </a:r>
                      <a:r>
                        <a:rPr lang="en-US" sz="1800" dirty="0">
                          <a:latin typeface="+mn-lt"/>
                        </a:rPr>
                        <a:t>x</a:t>
                      </a:r>
                      <a:r>
                        <a:rPr lang="en-US" sz="1800" baseline="-25000" dirty="0">
                          <a:latin typeface="+mn-lt"/>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05"/>
                  </a:ext>
                </a:extLst>
              </a:tr>
              <a:tr h="680828">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aseline="0" dirty="0">
                          <a:latin typeface="+mn-lt"/>
                        </a:rPr>
                        <a:t>Observed Variables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aseline="-25000" dirty="0">
                        <a:latin typeface="+mn-lt"/>
                      </a:endParaRPr>
                    </a:p>
                  </a:txBody>
                  <a:tcPr anchor="ctr"/>
                </a:tc>
                <a:tc hMerge="1">
                  <a:txBody>
                    <a:bodyPr/>
                    <a:lstStyle/>
                    <a:p>
                      <a:endParaRPr lang="en-US"/>
                    </a:p>
                  </a:txBody>
                  <a:tcPr/>
                </a:tc>
                <a:extLst>
                  <a:ext uri="{0D108BD9-81ED-4DB2-BD59-A6C34878D82A}">
                    <a16:rowId xmlns:a16="http://schemas.microsoft.com/office/drawing/2014/main" val="10006"/>
                  </a:ext>
                </a:extLst>
              </a:tr>
            </a:tbl>
          </a:graphicData>
        </a:graphic>
      </p:graphicFrame>
      <p:cxnSp>
        <p:nvCxnSpPr>
          <p:cNvPr id="9" name="Straight Arrow Connector 8"/>
          <p:cNvCxnSpPr/>
          <p:nvPr/>
        </p:nvCxnSpPr>
        <p:spPr>
          <a:xfrm rot="5400000">
            <a:off x="3277394" y="27231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638800" y="5334001"/>
            <a:ext cx="2135146" cy="190302"/>
            <a:chOff x="3580606" y="5029199"/>
            <a:chExt cx="2426566" cy="306389"/>
          </a:xfrm>
        </p:grpSpPr>
        <p:cxnSp>
          <p:nvCxnSpPr>
            <p:cNvPr id="13" name="Straight Arrow Connector 12"/>
            <p:cNvCxnSpPr/>
            <p:nvPr/>
          </p:nvCxnSpPr>
          <p:spPr>
            <a:xfrm rot="5400000" flipH="1" flipV="1">
              <a:off x="3429000" y="5181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071728" y="5180805"/>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44194" y="5180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853978" y="5180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81400" y="5334000"/>
              <a:ext cx="2424184"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10800000">
            <a:off x="5410956" y="2409659"/>
            <a:ext cx="2066254" cy="275037"/>
            <a:chOff x="3860085" y="5017390"/>
            <a:chExt cx="2694703" cy="318198"/>
          </a:xfrm>
        </p:grpSpPr>
        <p:cxnSp>
          <p:nvCxnSpPr>
            <p:cNvPr id="21" name="Straight Arrow Connector 20"/>
            <p:cNvCxnSpPr/>
            <p:nvPr/>
          </p:nvCxnSpPr>
          <p:spPr>
            <a:xfrm rot="5400000" flipH="1" flipV="1">
              <a:off x="3708480" y="516899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flipH="1" flipV="1">
              <a:off x="5487194" y="5180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4562217" y="518080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6401594" y="5180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flipH="1" flipV="1">
              <a:off x="3860085" y="5322192"/>
              <a:ext cx="2693114" cy="1339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9112250" y="3632031"/>
            <a:ext cx="1155700" cy="369332"/>
          </a:xfrm>
          <a:prstGeom prst="rect">
            <a:avLst/>
          </a:prstGeom>
          <a:noFill/>
        </p:spPr>
        <p:txBody>
          <a:bodyPr wrap="square" rtlCol="0">
            <a:spAutoFit/>
          </a:bodyPr>
          <a:lstStyle/>
          <a:p>
            <a:pPr algn="ctr"/>
            <a:r>
              <a:rPr lang="en-US" dirty="0"/>
              <a:t>No Error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Principal Component Analysis</a:t>
            </a:r>
            <a:endParaRPr lang="en-US" dirty="0"/>
          </a:p>
        </p:txBody>
      </p:sp>
      <p:graphicFrame>
        <p:nvGraphicFramePr>
          <p:cNvPr id="7" name="Content Placeholder 7"/>
          <p:cNvGraphicFramePr>
            <a:graphicFrameLocks noGrp="1"/>
          </p:cNvGraphicFramePr>
          <p:nvPr>
            <p:ph sz="half" idx="1"/>
          </p:nvPr>
        </p:nvGraphicFramePr>
        <p:xfrm>
          <a:off x="4572000" y="3886201"/>
          <a:ext cx="5318760" cy="2438401"/>
        </p:xfrm>
        <a:graphic>
          <a:graphicData uri="http://schemas.openxmlformats.org/drawingml/2006/table">
            <a:tbl>
              <a:tblPr>
                <a:tableStyleId>{5C22544A-7EE6-4342-B048-85BDC9FD1C3A}</a:tableStyleId>
              </a:tblPr>
              <a:tblGrid>
                <a:gridCol w="1284881">
                  <a:extLst>
                    <a:ext uri="{9D8B030D-6E8A-4147-A177-3AD203B41FA5}">
                      <a16:colId xmlns:a16="http://schemas.microsoft.com/office/drawing/2014/main" val="20000"/>
                    </a:ext>
                  </a:extLst>
                </a:gridCol>
                <a:gridCol w="4033879">
                  <a:extLst>
                    <a:ext uri="{9D8B030D-6E8A-4147-A177-3AD203B41FA5}">
                      <a16:colId xmlns:a16="http://schemas.microsoft.com/office/drawing/2014/main" val="20001"/>
                    </a:ext>
                  </a:extLst>
                </a:gridCol>
              </a:tblGrid>
              <a:tr h="572139">
                <a:tc>
                  <a:txBody>
                    <a:bodyPr/>
                    <a:lstStyle/>
                    <a:p>
                      <a:pPr algn="ctr"/>
                      <a:r>
                        <a:rPr lang="en-US" sz="1800" dirty="0">
                          <a:latin typeface="+mn-lt"/>
                        </a:rPr>
                        <a:t>f</a:t>
                      </a:r>
                      <a:r>
                        <a:rPr lang="en-US" sz="1800" baseline="-25000" dirty="0">
                          <a:latin typeface="+mn-lt"/>
                        </a:rPr>
                        <a:t>1</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800" dirty="0">
                          <a:latin typeface="+mn-lt"/>
                        </a:rPr>
                        <a:t>=  w</a:t>
                      </a:r>
                      <a:r>
                        <a:rPr lang="en-US" sz="1800" baseline="-25000" dirty="0">
                          <a:latin typeface="+mn-lt"/>
                        </a:rPr>
                        <a:t>11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12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13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14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21984">
                <a:tc>
                  <a:txBody>
                    <a:bodyPr/>
                    <a:lstStyle/>
                    <a:p>
                      <a:pPr algn="ctr"/>
                      <a:r>
                        <a:rPr lang="en-US" sz="1800" dirty="0">
                          <a:latin typeface="+mn-lt"/>
                        </a:rPr>
                        <a:t>f</a:t>
                      </a:r>
                      <a:r>
                        <a:rPr lang="en-US" sz="1800" baseline="-25000" dirty="0">
                          <a:latin typeface="+mn-lt"/>
                        </a:rPr>
                        <a:t>2</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21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22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23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24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72139">
                <a:tc>
                  <a:txBody>
                    <a:bodyPr/>
                    <a:lstStyle/>
                    <a:p>
                      <a:pPr algn="ctr"/>
                      <a:r>
                        <a:rPr lang="en-US" sz="1800" dirty="0">
                          <a:latin typeface="+mn-lt"/>
                        </a:rPr>
                        <a:t>f</a:t>
                      </a:r>
                      <a:r>
                        <a:rPr lang="en-US" sz="1800" baseline="-25000" dirty="0">
                          <a:latin typeface="+mn-lt"/>
                        </a:rPr>
                        <a:t>3</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31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32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33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34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72139">
                <a:tc>
                  <a:txBody>
                    <a:bodyPr/>
                    <a:lstStyle/>
                    <a:p>
                      <a:pPr algn="ctr"/>
                      <a:r>
                        <a:rPr lang="en-US" sz="1800" dirty="0">
                          <a:latin typeface="+mn-lt"/>
                        </a:rPr>
                        <a:t>f</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41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42</a:t>
                      </a:r>
                      <a:r>
                        <a:rPr lang="en-US" sz="1800" dirty="0">
                          <a:latin typeface="+mn-lt"/>
                        </a:rPr>
                        <a:t>x</a:t>
                      </a:r>
                      <a:r>
                        <a:rPr lang="en-US" sz="1800" baseline="-25000" dirty="0">
                          <a:latin typeface="+mn-lt"/>
                        </a:rPr>
                        <a:t>2 </a:t>
                      </a:r>
                      <a:r>
                        <a:rPr lang="en-US" sz="1800" baseline="0" dirty="0">
                          <a:latin typeface="+mn-lt"/>
                        </a:rPr>
                        <a:t>+ </a:t>
                      </a:r>
                      <a:r>
                        <a:rPr lang="en-US" sz="1800" dirty="0">
                          <a:latin typeface="+mn-lt"/>
                        </a:rPr>
                        <a:t>w</a:t>
                      </a:r>
                      <a:r>
                        <a:rPr lang="en-US" sz="1800" baseline="-25000" dirty="0">
                          <a:latin typeface="+mn-lt"/>
                        </a:rPr>
                        <a:t>43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44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sz="half" idx="2"/>
          </p:nvPr>
        </p:nvSpPr>
        <p:spPr>
          <a:xfrm>
            <a:off x="2004060" y="1770018"/>
            <a:ext cx="8229600" cy="2667000"/>
          </a:xfrm>
        </p:spPr>
        <p:txBody>
          <a:bodyPr>
            <a:normAutofit fontScale="55000" lnSpcReduction="20000"/>
          </a:bodyPr>
          <a:lstStyle/>
          <a:p>
            <a:r>
              <a:rPr lang="en-US" dirty="0"/>
              <a:t>Output</a:t>
            </a:r>
          </a:p>
          <a:p>
            <a:pPr lvl="1"/>
            <a:r>
              <a:rPr lang="en-US" dirty="0"/>
              <a:t>Estimates for </a:t>
            </a:r>
            <a:r>
              <a:rPr lang="en-US" dirty="0">
                <a:sym typeface="Symbol" pitchFamily="18" charset="2"/>
              </a:rPr>
              <a:t>w’s</a:t>
            </a:r>
          </a:p>
          <a:p>
            <a:pPr lvl="1"/>
            <a:r>
              <a:rPr lang="en-US" dirty="0">
                <a:sym typeface="Symbol" pitchFamily="18" charset="2"/>
              </a:rPr>
              <a:t>Values for f’s</a:t>
            </a:r>
            <a:endParaRPr lang="en-US" dirty="0"/>
          </a:p>
          <a:p>
            <a:endParaRPr lang="en-US" dirty="0"/>
          </a:p>
          <a:p>
            <a:r>
              <a:rPr lang="en-US" dirty="0"/>
              <a:t>Analysis reveals:</a:t>
            </a:r>
          </a:p>
          <a:p>
            <a:pPr lvl="1"/>
            <a:r>
              <a:rPr lang="en-US" dirty="0"/>
              <a:t>How much of the original variance is explained</a:t>
            </a:r>
          </a:p>
          <a:p>
            <a:pPr lvl="1"/>
            <a:r>
              <a:rPr lang="en-US" dirty="0"/>
              <a:t>Estimates for </a:t>
            </a:r>
            <a:r>
              <a:rPr lang="en-US" dirty="0">
                <a:sym typeface="Symbol" pitchFamily="18" charset="2"/>
              </a:rPr>
              <a:t>’s</a:t>
            </a:r>
          </a:p>
          <a:p>
            <a:pPr lvl="2"/>
            <a:r>
              <a:rPr lang="en-US" dirty="0">
                <a:sym typeface="Symbol" pitchFamily="18" charset="2"/>
              </a:rPr>
              <a:t>Correlations between f’s and x’s</a:t>
            </a:r>
          </a:p>
          <a:p>
            <a:endParaRPr lang="en-US" dirty="0"/>
          </a:p>
          <a:p>
            <a:r>
              <a:rPr lang="en-US" dirty="0"/>
              <a:t>Decide which factors to keep</a:t>
            </a:r>
            <a:endParaRPr lang="en-GB" dirty="0"/>
          </a:p>
        </p:txBody>
      </p:sp>
    </p:spTree>
    <p:extLst>
      <p:ext uri="{BB962C8B-B14F-4D97-AF65-F5344CB8AC3E}">
        <p14:creationId xmlns:p14="http://schemas.microsoft.com/office/powerpoint/2010/main" val="57264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Graphical Illustration</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347353" y="1949413"/>
            <a:ext cx="5541744" cy="381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Principal Component Analysis</a:t>
            </a:r>
            <a:endParaRPr lang="en-US" dirty="0"/>
          </a:p>
        </p:txBody>
      </p:sp>
      <p:graphicFrame>
        <p:nvGraphicFramePr>
          <p:cNvPr id="9" name="Content Placeholder 7"/>
          <p:cNvGraphicFramePr>
            <a:graphicFrameLocks noGrp="1"/>
          </p:cNvGraphicFramePr>
          <p:nvPr>
            <p:ph sz="half" idx="1"/>
          </p:nvPr>
        </p:nvGraphicFramePr>
        <p:xfrm>
          <a:off x="2590800" y="3962400"/>
          <a:ext cx="5943600" cy="2362200"/>
        </p:xfrm>
        <a:graphic>
          <a:graphicData uri="http://schemas.openxmlformats.org/drawingml/2006/table">
            <a:tbl>
              <a:tblPr>
                <a:tableStyleId>{5C22544A-7EE6-4342-B048-85BDC9FD1C3A}</a:tableStyleId>
              </a:tblPr>
              <a:tblGrid>
                <a:gridCol w="1435827">
                  <a:extLst>
                    <a:ext uri="{9D8B030D-6E8A-4147-A177-3AD203B41FA5}">
                      <a16:colId xmlns:a16="http://schemas.microsoft.com/office/drawing/2014/main" val="20000"/>
                    </a:ext>
                  </a:extLst>
                </a:gridCol>
                <a:gridCol w="4507773">
                  <a:extLst>
                    <a:ext uri="{9D8B030D-6E8A-4147-A177-3AD203B41FA5}">
                      <a16:colId xmlns:a16="http://schemas.microsoft.com/office/drawing/2014/main" val="20001"/>
                    </a:ext>
                  </a:extLst>
                </a:gridCol>
              </a:tblGrid>
              <a:tr h="590550">
                <a:tc>
                  <a:txBody>
                    <a:bodyPr/>
                    <a:lstStyle/>
                    <a:p>
                      <a:pPr algn="ctr"/>
                      <a:r>
                        <a:rPr lang="en-US" sz="1800" dirty="0">
                          <a:latin typeface="+mn-lt"/>
                        </a:rPr>
                        <a:t>f</a:t>
                      </a:r>
                      <a:r>
                        <a:rPr lang="en-US" sz="1800" baseline="-25000" dirty="0">
                          <a:latin typeface="+mn-lt"/>
                        </a:rPr>
                        <a:t>1</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800" dirty="0">
                          <a:latin typeface="+mn-lt"/>
                        </a:rPr>
                        <a:t>=  w</a:t>
                      </a:r>
                      <a:r>
                        <a:rPr lang="en-US" sz="1800" baseline="-25000" dirty="0">
                          <a:latin typeface="+mn-lt"/>
                        </a:rPr>
                        <a:t>11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12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13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14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90550">
                <a:tc>
                  <a:txBody>
                    <a:bodyPr/>
                    <a:lstStyle/>
                    <a:p>
                      <a:pPr algn="ctr"/>
                      <a:r>
                        <a:rPr lang="en-US" sz="1800" dirty="0">
                          <a:latin typeface="+mn-lt"/>
                        </a:rPr>
                        <a:t>f</a:t>
                      </a:r>
                      <a:r>
                        <a:rPr lang="en-US" sz="1800" baseline="-25000" dirty="0">
                          <a:latin typeface="+mn-lt"/>
                        </a:rPr>
                        <a:t>2</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21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22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23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24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0550">
                <a:tc>
                  <a:txBody>
                    <a:bodyPr/>
                    <a:lstStyle/>
                    <a:p>
                      <a:pPr algn="ctr"/>
                      <a:r>
                        <a:rPr lang="en-US" sz="1800" dirty="0">
                          <a:latin typeface="+mn-lt"/>
                        </a:rPr>
                        <a:t>f</a:t>
                      </a:r>
                      <a:r>
                        <a:rPr lang="en-US" sz="1800" baseline="-25000" dirty="0">
                          <a:latin typeface="+mn-lt"/>
                        </a:rPr>
                        <a:t>3</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31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32</a:t>
                      </a:r>
                      <a:r>
                        <a:rPr lang="en-US" sz="1800" dirty="0">
                          <a:latin typeface="+mn-lt"/>
                        </a:rPr>
                        <a:t>x</a:t>
                      </a:r>
                      <a:r>
                        <a:rPr lang="en-US" sz="1800" baseline="-25000" dirty="0">
                          <a:latin typeface="+mn-lt"/>
                        </a:rPr>
                        <a:t>2 </a:t>
                      </a:r>
                      <a:r>
                        <a:rPr lang="en-US" sz="1800" dirty="0">
                          <a:latin typeface="+mn-lt"/>
                        </a:rPr>
                        <a:t>+ w</a:t>
                      </a:r>
                      <a:r>
                        <a:rPr lang="en-US" sz="1800" baseline="-25000" dirty="0">
                          <a:latin typeface="+mn-lt"/>
                        </a:rPr>
                        <a:t>33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34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0550">
                <a:tc>
                  <a:txBody>
                    <a:bodyPr/>
                    <a:lstStyle/>
                    <a:p>
                      <a:pPr algn="ctr"/>
                      <a:r>
                        <a:rPr lang="en-US" sz="1800" dirty="0">
                          <a:latin typeface="+mn-lt"/>
                        </a:rPr>
                        <a:t>f</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  w</a:t>
                      </a:r>
                      <a:r>
                        <a:rPr lang="en-US" sz="1800" baseline="-25000" dirty="0">
                          <a:latin typeface="+mn-lt"/>
                        </a:rPr>
                        <a:t>41</a:t>
                      </a:r>
                      <a:r>
                        <a:rPr lang="en-US" sz="1800" dirty="0">
                          <a:latin typeface="+mn-lt"/>
                        </a:rPr>
                        <a:t>x</a:t>
                      </a:r>
                      <a:r>
                        <a:rPr lang="en-US" sz="1800" baseline="-25000" dirty="0">
                          <a:latin typeface="+mn-lt"/>
                        </a:rPr>
                        <a:t>1</a:t>
                      </a:r>
                      <a:r>
                        <a:rPr lang="en-US" sz="1800" baseline="0" dirty="0">
                          <a:latin typeface="+mn-lt"/>
                        </a:rPr>
                        <a:t> + </a:t>
                      </a:r>
                      <a:r>
                        <a:rPr lang="en-US" sz="1800" dirty="0">
                          <a:latin typeface="+mn-lt"/>
                        </a:rPr>
                        <a:t>w</a:t>
                      </a:r>
                      <a:r>
                        <a:rPr lang="en-US" sz="1800" baseline="-25000" dirty="0">
                          <a:latin typeface="+mn-lt"/>
                        </a:rPr>
                        <a:t>42</a:t>
                      </a:r>
                      <a:r>
                        <a:rPr lang="en-US" sz="1800" dirty="0">
                          <a:latin typeface="+mn-lt"/>
                        </a:rPr>
                        <a:t>x</a:t>
                      </a:r>
                      <a:r>
                        <a:rPr lang="en-US" sz="1800" baseline="-25000" dirty="0">
                          <a:latin typeface="+mn-lt"/>
                        </a:rPr>
                        <a:t>2 </a:t>
                      </a:r>
                      <a:r>
                        <a:rPr lang="en-US" sz="1800" baseline="0" dirty="0">
                          <a:latin typeface="+mn-lt"/>
                        </a:rPr>
                        <a:t>+ </a:t>
                      </a:r>
                      <a:r>
                        <a:rPr lang="en-US" sz="1800" dirty="0">
                          <a:latin typeface="+mn-lt"/>
                        </a:rPr>
                        <a:t>w</a:t>
                      </a:r>
                      <a:r>
                        <a:rPr lang="en-US" sz="1800" baseline="-25000" dirty="0">
                          <a:latin typeface="+mn-lt"/>
                        </a:rPr>
                        <a:t>43</a:t>
                      </a:r>
                      <a:r>
                        <a:rPr lang="en-US" sz="1800" dirty="0">
                          <a:latin typeface="+mn-lt"/>
                        </a:rPr>
                        <a:t>x</a:t>
                      </a:r>
                      <a:r>
                        <a:rPr lang="en-US" sz="1800" baseline="-25000" dirty="0">
                          <a:latin typeface="+mn-lt"/>
                        </a:rPr>
                        <a:t>3</a:t>
                      </a:r>
                      <a:r>
                        <a:rPr lang="en-US" sz="1800" baseline="0" dirty="0">
                          <a:latin typeface="+mn-lt"/>
                        </a:rPr>
                        <a:t> + </a:t>
                      </a:r>
                      <a:r>
                        <a:rPr lang="en-US" sz="1800" dirty="0">
                          <a:latin typeface="+mn-lt"/>
                        </a:rPr>
                        <a:t>w</a:t>
                      </a:r>
                      <a:r>
                        <a:rPr lang="en-US" sz="1800" baseline="-25000" dirty="0">
                          <a:latin typeface="+mn-lt"/>
                        </a:rPr>
                        <a:t>44</a:t>
                      </a:r>
                      <a:r>
                        <a:rPr lang="en-US" sz="1800" dirty="0">
                          <a:latin typeface="+mn-lt"/>
                        </a:rPr>
                        <a:t>x</a:t>
                      </a:r>
                      <a:r>
                        <a:rPr lang="en-US" sz="1800" baseline="-25000" dirty="0">
                          <a:latin typeface="+mn-lt"/>
                        </a:rPr>
                        <a:t>4</a:t>
                      </a:r>
                    </a:p>
                  </a:txBody>
                  <a:tcPr marL="299259" marR="299259"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sz="half" idx="2"/>
          </p:nvPr>
        </p:nvSpPr>
        <p:spPr/>
        <p:txBody>
          <a:bodyPr/>
          <a:lstStyle/>
          <a:p>
            <a:r>
              <a:rPr lang="en-GB"/>
              <a:t>Linear combination of existing variables such that:</a:t>
            </a:r>
          </a:p>
          <a:p>
            <a:pPr lvl="1"/>
            <a:r>
              <a:rPr lang="en-GB"/>
              <a:t>Var(f1) &gt; Var(f2) &gt; Var(f3) &gt; Var(f4) </a:t>
            </a:r>
          </a:p>
          <a:p>
            <a:endParaRPr lang="en-GB"/>
          </a:p>
          <a:p>
            <a:r>
              <a:rPr lang="en-GB"/>
              <a:t>All f’s are uncorrelated</a:t>
            </a:r>
            <a:endParaRPr lang="en-GB" dirty="0"/>
          </a:p>
        </p:txBody>
      </p:sp>
    </p:spTree>
    <p:extLst>
      <p:ext uri="{BB962C8B-B14F-4D97-AF65-F5344CB8AC3E}">
        <p14:creationId xmlns:p14="http://schemas.microsoft.com/office/powerpoint/2010/main" val="52953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Principal Component Analysis</a:t>
            </a:r>
            <a:endParaRPr lang="en-US" dirty="0"/>
          </a:p>
        </p:txBody>
      </p:sp>
      <p:sp>
        <p:nvSpPr>
          <p:cNvPr id="6" name="Content Placeholder 5"/>
          <p:cNvSpPr>
            <a:spLocks noGrp="1"/>
          </p:cNvSpPr>
          <p:nvPr>
            <p:ph idx="1"/>
          </p:nvPr>
        </p:nvSpPr>
        <p:spPr/>
        <p:txBody>
          <a:bodyPr/>
          <a:lstStyle/>
          <a:p>
            <a:r>
              <a:rPr lang="en-US" dirty="0"/>
              <a:t>What we hope for …</a:t>
            </a:r>
          </a:p>
          <a:p>
            <a:endParaRPr lang="en-US" dirty="0"/>
          </a:p>
          <a:p>
            <a:endParaRPr lang="en-US" dirty="0"/>
          </a:p>
          <a:p>
            <a:endParaRPr lang="en-US" dirty="0"/>
          </a:p>
          <a:p>
            <a:endParaRPr lang="en-US" dirty="0"/>
          </a:p>
          <a:p>
            <a:r>
              <a:rPr lang="en-US" dirty="0"/>
              <a:t>Calculate f</a:t>
            </a:r>
            <a:r>
              <a:rPr lang="en-US" baseline="-25000" dirty="0"/>
              <a:t>1</a:t>
            </a:r>
            <a:r>
              <a:rPr lang="en-US" dirty="0"/>
              <a:t> and f</a:t>
            </a:r>
            <a:r>
              <a:rPr lang="en-US" baseline="-25000" dirty="0"/>
              <a:t>2</a:t>
            </a:r>
            <a:r>
              <a:rPr lang="en-US" dirty="0"/>
              <a:t> from original variables</a:t>
            </a:r>
          </a:p>
          <a:p>
            <a:r>
              <a:rPr lang="en-US" dirty="0"/>
              <a:t>Use f</a:t>
            </a:r>
            <a:r>
              <a:rPr lang="en-US" baseline="-25000" dirty="0"/>
              <a:t>1</a:t>
            </a:r>
            <a:r>
              <a:rPr lang="en-US" dirty="0"/>
              <a:t> and f</a:t>
            </a:r>
            <a:r>
              <a:rPr lang="en-US" baseline="-25000" dirty="0"/>
              <a:t>2</a:t>
            </a:r>
            <a:r>
              <a:rPr lang="en-US" dirty="0"/>
              <a:t> in additional analysis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1981200" y="2624139"/>
            <a:ext cx="8229600"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Factor Analysis</a:t>
            </a:r>
          </a:p>
        </p:txBody>
      </p:sp>
      <p:sp>
        <p:nvSpPr>
          <p:cNvPr id="5" name="Text Placeholder 4"/>
          <p:cNvSpPr>
            <a:spLocks noGrp="1"/>
          </p:cNvSpPr>
          <p:nvPr>
            <p:ph type="body" idx="1"/>
          </p:nvPr>
        </p:nvSpPr>
        <p:spPr/>
        <p:txBody>
          <a:bodyPr anchor="ctr"/>
          <a:lstStyle/>
          <a:p>
            <a:r>
              <a:rPr lang="en-GB" dirty="0"/>
              <a:t>An Example</a:t>
            </a:r>
          </a:p>
        </p:txBody>
      </p:sp>
    </p:spTree>
    <p:extLst>
      <p:ext uri="{BB962C8B-B14F-4D97-AF65-F5344CB8AC3E}">
        <p14:creationId xmlns:p14="http://schemas.microsoft.com/office/powerpoint/2010/main" val="351168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An Example: Toothpaste</a:t>
            </a:r>
            <a:endParaRPr lang="en-US" dirty="0"/>
          </a:p>
        </p:txBody>
      </p:sp>
      <p:graphicFrame>
        <p:nvGraphicFramePr>
          <p:cNvPr id="461" name="Content Placeholder 460"/>
          <p:cNvGraphicFramePr>
            <a:graphicFrameLocks noGrp="1"/>
          </p:cNvGraphicFramePr>
          <p:nvPr>
            <p:ph idx="1"/>
          </p:nvPr>
        </p:nvGraphicFramePr>
        <p:xfrm>
          <a:off x="2346326" y="1846263"/>
          <a:ext cx="7543805" cy="4233862"/>
        </p:xfrm>
        <a:graphic>
          <a:graphicData uri="http://schemas.openxmlformats.org/drawingml/2006/table">
            <a:tbl>
              <a:tblPr firstRow="1" bandRow="1">
                <a:tableStyleId>{5C22544A-7EE6-4342-B048-85BDC9FD1C3A}</a:tableStyleId>
              </a:tblPr>
              <a:tblGrid>
                <a:gridCol w="3681667">
                  <a:extLst>
                    <a:ext uri="{9D8B030D-6E8A-4147-A177-3AD203B41FA5}">
                      <a16:colId xmlns:a16="http://schemas.microsoft.com/office/drawing/2014/main" val="20000"/>
                    </a:ext>
                  </a:extLst>
                </a:gridCol>
                <a:gridCol w="938465">
                  <a:extLst>
                    <a:ext uri="{9D8B030D-6E8A-4147-A177-3AD203B41FA5}">
                      <a16:colId xmlns:a16="http://schemas.microsoft.com/office/drawing/2014/main" val="20001"/>
                    </a:ext>
                  </a:extLst>
                </a:gridCol>
                <a:gridCol w="404261">
                  <a:extLst>
                    <a:ext uri="{9D8B030D-6E8A-4147-A177-3AD203B41FA5}">
                      <a16:colId xmlns:a16="http://schemas.microsoft.com/office/drawing/2014/main" val="20002"/>
                    </a:ext>
                  </a:extLst>
                </a:gridCol>
                <a:gridCol w="404261">
                  <a:extLst>
                    <a:ext uri="{9D8B030D-6E8A-4147-A177-3AD203B41FA5}">
                      <a16:colId xmlns:a16="http://schemas.microsoft.com/office/drawing/2014/main" val="20003"/>
                    </a:ext>
                  </a:extLst>
                </a:gridCol>
                <a:gridCol w="404261">
                  <a:extLst>
                    <a:ext uri="{9D8B030D-6E8A-4147-A177-3AD203B41FA5}">
                      <a16:colId xmlns:a16="http://schemas.microsoft.com/office/drawing/2014/main" val="20004"/>
                    </a:ext>
                  </a:extLst>
                </a:gridCol>
                <a:gridCol w="404261">
                  <a:extLst>
                    <a:ext uri="{9D8B030D-6E8A-4147-A177-3AD203B41FA5}">
                      <a16:colId xmlns:a16="http://schemas.microsoft.com/office/drawing/2014/main" val="20005"/>
                    </a:ext>
                  </a:extLst>
                </a:gridCol>
                <a:gridCol w="404261">
                  <a:extLst>
                    <a:ext uri="{9D8B030D-6E8A-4147-A177-3AD203B41FA5}">
                      <a16:colId xmlns:a16="http://schemas.microsoft.com/office/drawing/2014/main" val="20006"/>
                    </a:ext>
                  </a:extLst>
                </a:gridCol>
                <a:gridCol w="902368">
                  <a:extLst>
                    <a:ext uri="{9D8B030D-6E8A-4147-A177-3AD203B41FA5}">
                      <a16:colId xmlns:a16="http://schemas.microsoft.com/office/drawing/2014/main" val="20007"/>
                    </a:ext>
                  </a:extLst>
                </a:gridCol>
              </a:tblGrid>
              <a:tr h="688762">
                <a:tc>
                  <a:txBody>
                    <a:bodyPr/>
                    <a:lstStyle/>
                    <a:p>
                      <a:endParaRPr lang="en-US" sz="1400" dirty="0"/>
                    </a:p>
                  </a:txBody>
                  <a:tcPr marL="86627" marR="86627" anchor="ctr"/>
                </a:tc>
                <a:tc>
                  <a:txBody>
                    <a:bodyPr/>
                    <a:lstStyle/>
                    <a:p>
                      <a:pPr algn="ctr"/>
                      <a:r>
                        <a:rPr lang="en-US" sz="1400" dirty="0"/>
                        <a:t>Strongly Disagree</a:t>
                      </a:r>
                    </a:p>
                  </a:txBody>
                  <a:tcPr marL="86627" marR="86627" anchor="ctr"/>
                </a:tc>
                <a:tc>
                  <a:txBody>
                    <a:bodyPr/>
                    <a:lstStyle/>
                    <a:p>
                      <a:pPr algn="ctr"/>
                      <a:endParaRPr lang="en-US" sz="1400" dirty="0"/>
                    </a:p>
                  </a:txBody>
                  <a:tcPr marL="86627" marR="86627" anchor="ctr"/>
                </a:tc>
                <a:tc>
                  <a:txBody>
                    <a:bodyPr/>
                    <a:lstStyle/>
                    <a:p>
                      <a:pPr algn="ctr"/>
                      <a:endParaRPr lang="en-US" sz="1400" dirty="0"/>
                    </a:p>
                  </a:txBody>
                  <a:tcPr marL="86627" marR="86627" anchor="ctr"/>
                </a:tc>
                <a:tc>
                  <a:txBody>
                    <a:bodyPr/>
                    <a:lstStyle/>
                    <a:p>
                      <a:pPr algn="ctr"/>
                      <a:endParaRPr lang="en-US" sz="1400" dirty="0"/>
                    </a:p>
                  </a:txBody>
                  <a:tcPr marL="86627" marR="86627" anchor="ctr"/>
                </a:tc>
                <a:tc>
                  <a:txBody>
                    <a:bodyPr/>
                    <a:lstStyle/>
                    <a:p>
                      <a:pPr algn="ctr"/>
                      <a:endParaRPr lang="en-US" sz="1400" dirty="0"/>
                    </a:p>
                  </a:txBody>
                  <a:tcPr marL="86627" marR="86627" anchor="ctr"/>
                </a:tc>
                <a:tc>
                  <a:txBody>
                    <a:bodyPr/>
                    <a:lstStyle/>
                    <a:p>
                      <a:pPr algn="ctr"/>
                      <a:endParaRPr lang="en-US" sz="1400" dirty="0"/>
                    </a:p>
                  </a:txBody>
                  <a:tcPr marL="86627" marR="86627" anchor="ctr"/>
                </a:tc>
                <a:tc>
                  <a:txBody>
                    <a:bodyPr/>
                    <a:lstStyle/>
                    <a:p>
                      <a:pPr algn="ctr"/>
                      <a:r>
                        <a:rPr lang="en-US" sz="1400" dirty="0"/>
                        <a:t>Strongly Agree</a:t>
                      </a:r>
                    </a:p>
                  </a:txBody>
                  <a:tcPr marL="86627" marR="86627" anchor="ctr"/>
                </a:tc>
                <a:extLst>
                  <a:ext uri="{0D108BD9-81ED-4DB2-BD59-A6C34878D82A}">
                    <a16:rowId xmlns:a16="http://schemas.microsoft.com/office/drawing/2014/main" val="10000"/>
                  </a:ext>
                </a:extLst>
              </a:tr>
              <a:tr h="688762">
                <a:tc>
                  <a:txBody>
                    <a:bodyPr/>
                    <a:lstStyle/>
                    <a:p>
                      <a:r>
                        <a:rPr lang="en-US" sz="1400" dirty="0"/>
                        <a:t>It is important to buy a toothpaste that prevents cavities.</a:t>
                      </a:r>
                    </a:p>
                  </a:txBody>
                  <a:tcPr marL="86627" marR="86627" anchor="ctr"/>
                </a:tc>
                <a:tc>
                  <a:txBody>
                    <a:bodyPr/>
                    <a:lstStyle/>
                    <a:p>
                      <a:pPr algn="ctr"/>
                      <a:r>
                        <a:rPr lang="en-US" sz="1400" dirty="0"/>
                        <a:t>1</a:t>
                      </a:r>
                    </a:p>
                  </a:txBody>
                  <a:tcPr marL="86627" marR="86627" anchor="ctr"/>
                </a:tc>
                <a:tc>
                  <a:txBody>
                    <a:bodyPr/>
                    <a:lstStyle/>
                    <a:p>
                      <a:pPr algn="ctr"/>
                      <a:r>
                        <a:rPr lang="en-US" sz="1400" dirty="0"/>
                        <a:t>2</a:t>
                      </a:r>
                    </a:p>
                  </a:txBody>
                  <a:tcPr marL="86627" marR="86627" anchor="ctr"/>
                </a:tc>
                <a:tc>
                  <a:txBody>
                    <a:bodyPr/>
                    <a:lstStyle/>
                    <a:p>
                      <a:pPr algn="ctr"/>
                      <a:r>
                        <a:rPr lang="en-US" sz="1400" dirty="0"/>
                        <a:t>3</a:t>
                      </a:r>
                    </a:p>
                  </a:txBody>
                  <a:tcPr marL="86627" marR="86627" anchor="ctr"/>
                </a:tc>
                <a:tc>
                  <a:txBody>
                    <a:bodyPr/>
                    <a:lstStyle/>
                    <a:p>
                      <a:pPr algn="ctr"/>
                      <a:r>
                        <a:rPr lang="en-US" sz="1400" dirty="0"/>
                        <a:t>4</a:t>
                      </a:r>
                    </a:p>
                  </a:txBody>
                  <a:tcPr marL="86627" marR="86627" anchor="ctr"/>
                </a:tc>
                <a:tc>
                  <a:txBody>
                    <a:bodyPr/>
                    <a:lstStyle/>
                    <a:p>
                      <a:pPr algn="ctr"/>
                      <a:r>
                        <a:rPr lang="en-US" sz="1400" dirty="0"/>
                        <a:t>5</a:t>
                      </a:r>
                    </a:p>
                  </a:txBody>
                  <a:tcPr marL="86627" marR="86627" anchor="ctr"/>
                </a:tc>
                <a:tc>
                  <a:txBody>
                    <a:bodyPr/>
                    <a:lstStyle/>
                    <a:p>
                      <a:pPr algn="ctr"/>
                      <a:r>
                        <a:rPr lang="en-US" sz="1400" dirty="0"/>
                        <a:t>6</a:t>
                      </a:r>
                    </a:p>
                  </a:txBody>
                  <a:tcPr marL="86627" marR="86627" anchor="ctr"/>
                </a:tc>
                <a:tc>
                  <a:txBody>
                    <a:bodyPr/>
                    <a:lstStyle/>
                    <a:p>
                      <a:pPr algn="ctr"/>
                      <a:r>
                        <a:rPr lang="en-US" sz="1400" dirty="0"/>
                        <a:t>7</a:t>
                      </a:r>
                    </a:p>
                  </a:txBody>
                  <a:tcPr marL="86627" marR="86627" anchor="ctr"/>
                </a:tc>
                <a:extLst>
                  <a:ext uri="{0D108BD9-81ED-4DB2-BD59-A6C34878D82A}">
                    <a16:rowId xmlns:a16="http://schemas.microsoft.com/office/drawing/2014/main" val="10001"/>
                  </a:ext>
                </a:extLst>
              </a:tr>
              <a:tr h="492938">
                <a:tc>
                  <a:txBody>
                    <a:bodyPr/>
                    <a:lstStyle/>
                    <a:p>
                      <a:r>
                        <a:rPr lang="en-US" sz="1400" dirty="0"/>
                        <a:t>I like a toothpaste that gives shiny teeth.</a:t>
                      </a:r>
                    </a:p>
                  </a:txBody>
                  <a:tcPr marL="86627" marR="86627" anchor="ctr"/>
                </a:tc>
                <a:tc>
                  <a:txBody>
                    <a:bodyPr/>
                    <a:lstStyle/>
                    <a:p>
                      <a:pPr algn="ctr"/>
                      <a:r>
                        <a:rPr lang="en-US" sz="1400" dirty="0"/>
                        <a:t>1</a:t>
                      </a:r>
                    </a:p>
                  </a:txBody>
                  <a:tcPr marL="86627" marR="86627" anchor="ctr"/>
                </a:tc>
                <a:tc>
                  <a:txBody>
                    <a:bodyPr/>
                    <a:lstStyle/>
                    <a:p>
                      <a:pPr algn="ctr"/>
                      <a:r>
                        <a:rPr lang="en-US" sz="1400" dirty="0"/>
                        <a:t>2</a:t>
                      </a:r>
                    </a:p>
                  </a:txBody>
                  <a:tcPr marL="86627" marR="86627" anchor="ctr"/>
                </a:tc>
                <a:tc>
                  <a:txBody>
                    <a:bodyPr/>
                    <a:lstStyle/>
                    <a:p>
                      <a:pPr algn="ctr"/>
                      <a:r>
                        <a:rPr lang="en-US" sz="1400" dirty="0"/>
                        <a:t>3</a:t>
                      </a:r>
                    </a:p>
                  </a:txBody>
                  <a:tcPr marL="86627" marR="86627" anchor="ctr"/>
                </a:tc>
                <a:tc>
                  <a:txBody>
                    <a:bodyPr/>
                    <a:lstStyle/>
                    <a:p>
                      <a:pPr algn="ctr"/>
                      <a:r>
                        <a:rPr lang="en-US" sz="1400" dirty="0"/>
                        <a:t>4</a:t>
                      </a:r>
                    </a:p>
                  </a:txBody>
                  <a:tcPr marL="86627" marR="86627" anchor="ctr"/>
                </a:tc>
                <a:tc>
                  <a:txBody>
                    <a:bodyPr/>
                    <a:lstStyle/>
                    <a:p>
                      <a:pPr algn="ctr"/>
                      <a:r>
                        <a:rPr lang="en-US" sz="1400" dirty="0"/>
                        <a:t>5</a:t>
                      </a:r>
                    </a:p>
                  </a:txBody>
                  <a:tcPr marL="86627" marR="86627" anchor="ctr"/>
                </a:tc>
                <a:tc>
                  <a:txBody>
                    <a:bodyPr/>
                    <a:lstStyle/>
                    <a:p>
                      <a:pPr algn="ctr"/>
                      <a:r>
                        <a:rPr lang="en-US" sz="1400" dirty="0"/>
                        <a:t>6</a:t>
                      </a:r>
                    </a:p>
                  </a:txBody>
                  <a:tcPr marL="86627" marR="86627" anchor="ctr"/>
                </a:tc>
                <a:tc>
                  <a:txBody>
                    <a:bodyPr/>
                    <a:lstStyle/>
                    <a:p>
                      <a:pPr algn="ctr"/>
                      <a:r>
                        <a:rPr lang="en-US" sz="1400" dirty="0"/>
                        <a:t>7</a:t>
                      </a:r>
                    </a:p>
                  </a:txBody>
                  <a:tcPr marL="86627" marR="86627" anchor="ctr"/>
                </a:tc>
                <a:extLst>
                  <a:ext uri="{0D108BD9-81ED-4DB2-BD59-A6C34878D82A}">
                    <a16:rowId xmlns:a16="http://schemas.microsoft.com/office/drawing/2014/main" val="10002"/>
                  </a:ext>
                </a:extLst>
              </a:tr>
              <a:tr h="492938">
                <a:tc>
                  <a:txBody>
                    <a:bodyPr/>
                    <a:lstStyle/>
                    <a:p>
                      <a:r>
                        <a:rPr lang="en-US" sz="1400" dirty="0"/>
                        <a:t>A toothpaste should strengthen your gums.</a:t>
                      </a:r>
                    </a:p>
                  </a:txBody>
                  <a:tcPr marL="86627" marR="86627" anchor="ctr"/>
                </a:tc>
                <a:tc>
                  <a:txBody>
                    <a:bodyPr/>
                    <a:lstStyle/>
                    <a:p>
                      <a:pPr algn="ctr"/>
                      <a:r>
                        <a:rPr lang="en-US" sz="1400" dirty="0"/>
                        <a:t>1</a:t>
                      </a:r>
                    </a:p>
                  </a:txBody>
                  <a:tcPr marL="86627" marR="86627" anchor="ctr"/>
                </a:tc>
                <a:tc>
                  <a:txBody>
                    <a:bodyPr/>
                    <a:lstStyle/>
                    <a:p>
                      <a:pPr algn="ctr"/>
                      <a:r>
                        <a:rPr lang="en-US" sz="1400" dirty="0"/>
                        <a:t>2</a:t>
                      </a:r>
                    </a:p>
                  </a:txBody>
                  <a:tcPr marL="86627" marR="86627" anchor="ctr"/>
                </a:tc>
                <a:tc>
                  <a:txBody>
                    <a:bodyPr/>
                    <a:lstStyle/>
                    <a:p>
                      <a:pPr algn="ctr"/>
                      <a:r>
                        <a:rPr lang="en-US" sz="1400" dirty="0"/>
                        <a:t>3</a:t>
                      </a:r>
                    </a:p>
                  </a:txBody>
                  <a:tcPr marL="86627" marR="86627" anchor="ctr"/>
                </a:tc>
                <a:tc>
                  <a:txBody>
                    <a:bodyPr/>
                    <a:lstStyle/>
                    <a:p>
                      <a:pPr algn="ctr"/>
                      <a:r>
                        <a:rPr lang="en-US" sz="1400" dirty="0"/>
                        <a:t>4</a:t>
                      </a:r>
                    </a:p>
                  </a:txBody>
                  <a:tcPr marL="86627" marR="86627" anchor="ctr"/>
                </a:tc>
                <a:tc>
                  <a:txBody>
                    <a:bodyPr/>
                    <a:lstStyle/>
                    <a:p>
                      <a:pPr algn="ctr"/>
                      <a:r>
                        <a:rPr lang="en-US" sz="1400" dirty="0"/>
                        <a:t>5</a:t>
                      </a:r>
                    </a:p>
                  </a:txBody>
                  <a:tcPr marL="86627" marR="86627" anchor="ctr"/>
                </a:tc>
                <a:tc>
                  <a:txBody>
                    <a:bodyPr/>
                    <a:lstStyle/>
                    <a:p>
                      <a:pPr algn="ctr"/>
                      <a:r>
                        <a:rPr lang="en-US" sz="1400" dirty="0"/>
                        <a:t>6</a:t>
                      </a:r>
                    </a:p>
                  </a:txBody>
                  <a:tcPr marL="86627" marR="86627" anchor="ctr"/>
                </a:tc>
                <a:tc>
                  <a:txBody>
                    <a:bodyPr/>
                    <a:lstStyle/>
                    <a:p>
                      <a:pPr algn="ctr"/>
                      <a:r>
                        <a:rPr lang="en-US" sz="1400" dirty="0"/>
                        <a:t>7</a:t>
                      </a:r>
                    </a:p>
                  </a:txBody>
                  <a:tcPr marL="86627" marR="86627" anchor="ctr"/>
                </a:tc>
                <a:extLst>
                  <a:ext uri="{0D108BD9-81ED-4DB2-BD59-A6C34878D82A}">
                    <a16:rowId xmlns:a16="http://schemas.microsoft.com/office/drawing/2014/main" val="10003"/>
                  </a:ext>
                </a:extLst>
              </a:tr>
              <a:tr h="492938">
                <a:tc>
                  <a:txBody>
                    <a:bodyPr/>
                    <a:lstStyle/>
                    <a:p>
                      <a:r>
                        <a:rPr lang="en-US" sz="1400" dirty="0"/>
                        <a:t>I</a:t>
                      </a:r>
                      <a:r>
                        <a:rPr lang="en-US" sz="1400" baseline="0" dirty="0"/>
                        <a:t> prefer a toothpaste that freshens breath.</a:t>
                      </a:r>
                      <a:endParaRPr lang="en-US" sz="1400" dirty="0"/>
                    </a:p>
                  </a:txBody>
                  <a:tcPr marL="86627" marR="86627" anchor="ctr"/>
                </a:tc>
                <a:tc>
                  <a:txBody>
                    <a:bodyPr/>
                    <a:lstStyle/>
                    <a:p>
                      <a:pPr algn="ctr"/>
                      <a:r>
                        <a:rPr lang="en-US" sz="1400" dirty="0"/>
                        <a:t>1</a:t>
                      </a:r>
                    </a:p>
                  </a:txBody>
                  <a:tcPr marL="86627" marR="86627" anchor="ctr"/>
                </a:tc>
                <a:tc>
                  <a:txBody>
                    <a:bodyPr/>
                    <a:lstStyle/>
                    <a:p>
                      <a:pPr algn="ctr"/>
                      <a:r>
                        <a:rPr lang="en-US" sz="1400" dirty="0"/>
                        <a:t>2</a:t>
                      </a:r>
                    </a:p>
                  </a:txBody>
                  <a:tcPr marL="86627" marR="86627" anchor="ctr"/>
                </a:tc>
                <a:tc>
                  <a:txBody>
                    <a:bodyPr/>
                    <a:lstStyle/>
                    <a:p>
                      <a:pPr algn="ctr"/>
                      <a:r>
                        <a:rPr lang="en-US" sz="1400" dirty="0"/>
                        <a:t>3</a:t>
                      </a:r>
                    </a:p>
                  </a:txBody>
                  <a:tcPr marL="86627" marR="86627" anchor="ctr"/>
                </a:tc>
                <a:tc>
                  <a:txBody>
                    <a:bodyPr/>
                    <a:lstStyle/>
                    <a:p>
                      <a:pPr algn="ctr"/>
                      <a:r>
                        <a:rPr lang="en-US" sz="1400" dirty="0"/>
                        <a:t>4</a:t>
                      </a:r>
                    </a:p>
                  </a:txBody>
                  <a:tcPr marL="86627" marR="86627" anchor="ctr"/>
                </a:tc>
                <a:tc>
                  <a:txBody>
                    <a:bodyPr/>
                    <a:lstStyle/>
                    <a:p>
                      <a:pPr algn="ctr"/>
                      <a:r>
                        <a:rPr lang="en-US" sz="1400" dirty="0"/>
                        <a:t>5</a:t>
                      </a:r>
                    </a:p>
                  </a:txBody>
                  <a:tcPr marL="86627" marR="86627" anchor="ctr"/>
                </a:tc>
                <a:tc>
                  <a:txBody>
                    <a:bodyPr/>
                    <a:lstStyle/>
                    <a:p>
                      <a:pPr algn="ctr"/>
                      <a:r>
                        <a:rPr lang="en-US" sz="1400" dirty="0"/>
                        <a:t>6</a:t>
                      </a:r>
                    </a:p>
                  </a:txBody>
                  <a:tcPr marL="86627" marR="86627" anchor="ctr"/>
                </a:tc>
                <a:tc>
                  <a:txBody>
                    <a:bodyPr/>
                    <a:lstStyle/>
                    <a:p>
                      <a:pPr algn="ctr"/>
                      <a:r>
                        <a:rPr lang="en-US" sz="1400" dirty="0"/>
                        <a:t>7</a:t>
                      </a:r>
                    </a:p>
                  </a:txBody>
                  <a:tcPr marL="86627" marR="86627" anchor="ctr"/>
                </a:tc>
                <a:extLst>
                  <a:ext uri="{0D108BD9-81ED-4DB2-BD59-A6C34878D82A}">
                    <a16:rowId xmlns:a16="http://schemas.microsoft.com/office/drawing/2014/main" val="10004"/>
                  </a:ext>
                </a:extLst>
              </a:tr>
              <a:tr h="688762">
                <a:tc>
                  <a:txBody>
                    <a:bodyPr/>
                    <a:lstStyle/>
                    <a:p>
                      <a:r>
                        <a:rPr lang="en-US" sz="1400" dirty="0"/>
                        <a:t>Prevention of tooth decay is not an important benefit offered by toothpaste</a:t>
                      </a:r>
                    </a:p>
                  </a:txBody>
                  <a:tcPr marL="86627" marR="86627" anchor="ctr"/>
                </a:tc>
                <a:tc>
                  <a:txBody>
                    <a:bodyPr/>
                    <a:lstStyle/>
                    <a:p>
                      <a:pPr algn="ctr"/>
                      <a:r>
                        <a:rPr lang="en-US" sz="1400" dirty="0"/>
                        <a:t>1</a:t>
                      </a:r>
                    </a:p>
                  </a:txBody>
                  <a:tcPr marL="86627" marR="86627" anchor="ctr"/>
                </a:tc>
                <a:tc>
                  <a:txBody>
                    <a:bodyPr/>
                    <a:lstStyle/>
                    <a:p>
                      <a:pPr algn="ctr"/>
                      <a:r>
                        <a:rPr lang="en-US" sz="1400" dirty="0"/>
                        <a:t>2</a:t>
                      </a:r>
                    </a:p>
                  </a:txBody>
                  <a:tcPr marL="86627" marR="86627" anchor="ctr"/>
                </a:tc>
                <a:tc>
                  <a:txBody>
                    <a:bodyPr/>
                    <a:lstStyle/>
                    <a:p>
                      <a:pPr algn="ctr"/>
                      <a:r>
                        <a:rPr lang="en-US" sz="1400" dirty="0"/>
                        <a:t>3</a:t>
                      </a:r>
                    </a:p>
                  </a:txBody>
                  <a:tcPr marL="86627" marR="86627" anchor="ctr"/>
                </a:tc>
                <a:tc>
                  <a:txBody>
                    <a:bodyPr/>
                    <a:lstStyle/>
                    <a:p>
                      <a:pPr algn="ctr"/>
                      <a:r>
                        <a:rPr lang="en-US" sz="1400" dirty="0"/>
                        <a:t>4</a:t>
                      </a:r>
                    </a:p>
                  </a:txBody>
                  <a:tcPr marL="86627" marR="86627" anchor="ctr"/>
                </a:tc>
                <a:tc>
                  <a:txBody>
                    <a:bodyPr/>
                    <a:lstStyle/>
                    <a:p>
                      <a:pPr algn="ctr"/>
                      <a:r>
                        <a:rPr lang="en-US" sz="1400" dirty="0"/>
                        <a:t>5</a:t>
                      </a:r>
                    </a:p>
                  </a:txBody>
                  <a:tcPr marL="86627" marR="86627" anchor="ctr"/>
                </a:tc>
                <a:tc>
                  <a:txBody>
                    <a:bodyPr/>
                    <a:lstStyle/>
                    <a:p>
                      <a:pPr algn="ctr"/>
                      <a:r>
                        <a:rPr lang="en-US" sz="1400" dirty="0"/>
                        <a:t>6</a:t>
                      </a:r>
                    </a:p>
                  </a:txBody>
                  <a:tcPr marL="86627" marR="86627" anchor="ctr"/>
                </a:tc>
                <a:tc>
                  <a:txBody>
                    <a:bodyPr/>
                    <a:lstStyle/>
                    <a:p>
                      <a:pPr algn="ctr"/>
                      <a:r>
                        <a:rPr lang="en-US" sz="1400" dirty="0"/>
                        <a:t>7</a:t>
                      </a:r>
                    </a:p>
                  </a:txBody>
                  <a:tcPr marL="86627" marR="86627" anchor="ctr"/>
                </a:tc>
                <a:extLst>
                  <a:ext uri="{0D108BD9-81ED-4DB2-BD59-A6C34878D82A}">
                    <a16:rowId xmlns:a16="http://schemas.microsoft.com/office/drawing/2014/main" val="10005"/>
                  </a:ext>
                </a:extLst>
              </a:tr>
              <a:tr h="688762">
                <a:tc>
                  <a:txBody>
                    <a:bodyPr/>
                    <a:lstStyle/>
                    <a:p>
                      <a:r>
                        <a:rPr lang="en-US" sz="1400" dirty="0"/>
                        <a:t>The most important consideration in buying a toothpaste is attractive teeth.</a:t>
                      </a:r>
                    </a:p>
                  </a:txBody>
                  <a:tcPr marL="86627" marR="86627" anchor="ctr"/>
                </a:tc>
                <a:tc>
                  <a:txBody>
                    <a:bodyPr/>
                    <a:lstStyle/>
                    <a:p>
                      <a:pPr algn="ctr"/>
                      <a:r>
                        <a:rPr lang="en-US" sz="1400" dirty="0"/>
                        <a:t>1</a:t>
                      </a:r>
                    </a:p>
                  </a:txBody>
                  <a:tcPr marL="86627" marR="86627" anchor="ctr"/>
                </a:tc>
                <a:tc>
                  <a:txBody>
                    <a:bodyPr/>
                    <a:lstStyle/>
                    <a:p>
                      <a:pPr algn="ctr"/>
                      <a:r>
                        <a:rPr lang="en-US" sz="1400" dirty="0"/>
                        <a:t>2</a:t>
                      </a:r>
                    </a:p>
                  </a:txBody>
                  <a:tcPr marL="86627" marR="86627" anchor="ctr"/>
                </a:tc>
                <a:tc>
                  <a:txBody>
                    <a:bodyPr/>
                    <a:lstStyle/>
                    <a:p>
                      <a:pPr algn="ctr"/>
                      <a:r>
                        <a:rPr lang="en-US" sz="1400" dirty="0"/>
                        <a:t>3</a:t>
                      </a:r>
                    </a:p>
                  </a:txBody>
                  <a:tcPr marL="86627" marR="86627" anchor="ctr"/>
                </a:tc>
                <a:tc>
                  <a:txBody>
                    <a:bodyPr/>
                    <a:lstStyle/>
                    <a:p>
                      <a:pPr algn="ctr"/>
                      <a:r>
                        <a:rPr lang="en-US" sz="1400" dirty="0"/>
                        <a:t>4</a:t>
                      </a:r>
                    </a:p>
                  </a:txBody>
                  <a:tcPr marL="86627" marR="86627" anchor="ctr"/>
                </a:tc>
                <a:tc>
                  <a:txBody>
                    <a:bodyPr/>
                    <a:lstStyle/>
                    <a:p>
                      <a:pPr algn="ctr"/>
                      <a:r>
                        <a:rPr lang="en-US" sz="1400" dirty="0"/>
                        <a:t>5</a:t>
                      </a:r>
                    </a:p>
                  </a:txBody>
                  <a:tcPr marL="86627" marR="86627" anchor="ctr"/>
                </a:tc>
                <a:tc>
                  <a:txBody>
                    <a:bodyPr/>
                    <a:lstStyle/>
                    <a:p>
                      <a:pPr algn="ctr"/>
                      <a:r>
                        <a:rPr lang="en-US" sz="1400" dirty="0"/>
                        <a:t>6</a:t>
                      </a:r>
                    </a:p>
                  </a:txBody>
                  <a:tcPr marL="86627" marR="86627" anchor="ctr"/>
                </a:tc>
                <a:tc>
                  <a:txBody>
                    <a:bodyPr/>
                    <a:lstStyle/>
                    <a:p>
                      <a:pPr algn="ctr"/>
                      <a:r>
                        <a:rPr lang="en-US" sz="1400" dirty="0"/>
                        <a:t>7</a:t>
                      </a:r>
                    </a:p>
                  </a:txBody>
                  <a:tcPr marL="86627" marR="86627"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979A-7855-4BAA-A49A-B6CB9F12C4C3}"/>
              </a:ext>
            </a:extLst>
          </p:cNvPr>
          <p:cNvSpPr>
            <a:spLocks noGrp="1"/>
          </p:cNvSpPr>
          <p:nvPr>
            <p:ph type="title"/>
          </p:nvPr>
        </p:nvSpPr>
        <p:spPr>
          <a:xfrm>
            <a:off x="838200" y="365125"/>
            <a:ext cx="10515600" cy="4321175"/>
          </a:xfrm>
        </p:spPr>
        <p:txBody>
          <a:bodyPr>
            <a:normAutofit/>
          </a:bodyPr>
          <a:lstStyle/>
          <a:p>
            <a:br>
              <a:rPr lang="en-GB" dirty="0"/>
            </a:br>
            <a:r>
              <a:rPr lang="en-US" altLang="en-US" sz="9600" dirty="0"/>
              <a:t>Factor Analysis</a:t>
            </a:r>
            <a:r>
              <a:rPr lang="en-GB" sz="9600" dirty="0"/>
              <a:t>. </a:t>
            </a:r>
            <a:br>
              <a:rPr lang="en-GB" dirty="0"/>
            </a:br>
            <a:endParaRPr lang="en-GB" dirty="0"/>
          </a:p>
        </p:txBody>
      </p:sp>
      <p:sp>
        <p:nvSpPr>
          <p:cNvPr id="4" name="Slide Number Placeholder 3">
            <a:extLst>
              <a:ext uri="{FF2B5EF4-FFF2-40B4-BE49-F238E27FC236}">
                <a16:creationId xmlns:a16="http://schemas.microsoft.com/office/drawing/2014/main" id="{48BEDB43-8770-4881-9F2E-8F7BF12533A4}"/>
              </a:ext>
            </a:extLst>
          </p:cNvPr>
          <p:cNvSpPr>
            <a:spLocks noGrp="1"/>
          </p:cNvSpPr>
          <p:nvPr>
            <p:ph type="sldNum" sz="quarter" idx="12"/>
          </p:nvPr>
        </p:nvSpPr>
        <p:spPr/>
        <p:txBody>
          <a:bodyPr/>
          <a:lstStyle/>
          <a:p>
            <a:fld id="{CA1C95B1-5CC9-4D12-9684-4E90CAB9F105}" type="slidenum">
              <a:rPr lang="en-GB" smtClean="0"/>
              <a:t>2</a:t>
            </a:fld>
            <a:endParaRPr lang="en-GB"/>
          </a:p>
        </p:txBody>
      </p:sp>
    </p:spTree>
    <p:extLst>
      <p:ext uri="{BB962C8B-B14F-4D97-AF65-F5344CB8AC3E}">
        <p14:creationId xmlns:p14="http://schemas.microsoft.com/office/powerpoint/2010/main" val="3339975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EFA / PCA</a:t>
            </a:r>
            <a:endParaRPr lang="en-US" dirty="0"/>
          </a:p>
        </p:txBody>
      </p:sp>
      <p:sp>
        <p:nvSpPr>
          <p:cNvPr id="6" name="Text Placeholder 5"/>
          <p:cNvSpPr>
            <a:spLocks noGrp="1"/>
          </p:cNvSpPr>
          <p:nvPr>
            <p:ph type="body" idx="1"/>
          </p:nvPr>
        </p:nvSpPr>
        <p:spPr/>
        <p:txBody>
          <a:bodyPr/>
          <a:lstStyle/>
          <a:p>
            <a:pPr algn="ctr"/>
            <a:r>
              <a:rPr lang="en-US" dirty="0"/>
              <a:t>Starting Data</a:t>
            </a:r>
          </a:p>
        </p:txBody>
      </p:sp>
      <p:pic>
        <p:nvPicPr>
          <p:cNvPr id="3" name="Content Placeholder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2346325" y="3184636"/>
            <a:ext cx="3703638" cy="208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7"/>
          <p:cNvSpPr>
            <a:spLocks noGrp="1"/>
          </p:cNvSpPr>
          <p:nvPr>
            <p:ph type="body" sz="quarter" idx="3"/>
          </p:nvPr>
        </p:nvSpPr>
        <p:spPr/>
        <p:txBody>
          <a:bodyPr/>
          <a:lstStyle/>
          <a:p>
            <a:pPr algn="ctr"/>
            <a:r>
              <a:rPr lang="en-US" dirty="0"/>
              <a:t>Ending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Descriptives &amp; Correlations</a:t>
            </a:r>
          </a:p>
        </p:txBody>
      </p:sp>
      <p:pic>
        <p:nvPicPr>
          <p:cNvPr id="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542470" y="1846264"/>
            <a:ext cx="7151511" cy="402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9132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Descriptives</a:t>
            </a:r>
          </a:p>
        </p:txBody>
      </p:sp>
      <p:sp>
        <p:nvSpPr>
          <p:cNvPr id="5" name="Content Placeholder 4"/>
          <p:cNvSpPr>
            <a:spLocks noGrp="1"/>
          </p:cNvSpPr>
          <p:nvPr>
            <p:ph sz="half" idx="1"/>
          </p:nvPr>
        </p:nvSpPr>
        <p:spPr/>
        <p:txBody>
          <a:bodyPr/>
          <a:lstStyle/>
          <a:p>
            <a:r>
              <a:rPr lang="en-GB" dirty="0"/>
              <a:t>Typically want sample (n) &gt; 50</a:t>
            </a:r>
          </a:p>
          <a:p>
            <a:r>
              <a:rPr lang="en-GB" dirty="0"/>
              <a:t>5 observations per variable </a:t>
            </a:r>
          </a:p>
          <a:p>
            <a:endParaRPr lang="en-GB" dirty="0"/>
          </a:p>
        </p:txBody>
      </p:sp>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88075" y="3036494"/>
            <a:ext cx="3702050" cy="164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524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Correlations &gt; .30</a:t>
            </a:r>
          </a:p>
        </p:txBody>
      </p:sp>
      <p:pic>
        <p:nvPicPr>
          <p:cNvPr id="71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346325" y="1881868"/>
            <a:ext cx="7543800" cy="395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7"/>
          <p:cNvSpPr/>
          <p:nvPr/>
        </p:nvSpPr>
        <p:spPr>
          <a:xfrm>
            <a:off x="5105400" y="3678555"/>
            <a:ext cx="609600" cy="232410"/>
          </a:xfrm>
          <a:prstGeom prst="ellipse">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9" name="Oval 8"/>
          <p:cNvSpPr/>
          <p:nvPr/>
        </p:nvSpPr>
        <p:spPr>
          <a:xfrm>
            <a:off x="5092700" y="4775200"/>
            <a:ext cx="609600" cy="304800"/>
          </a:xfrm>
          <a:prstGeom prst="ellipse">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Oval 9"/>
          <p:cNvSpPr/>
          <p:nvPr/>
        </p:nvSpPr>
        <p:spPr>
          <a:xfrm>
            <a:off x="4876800" y="2133600"/>
            <a:ext cx="685800" cy="508000"/>
          </a:xfrm>
          <a:prstGeom prst="ellipse">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Oval 11"/>
          <p:cNvSpPr/>
          <p:nvPr/>
        </p:nvSpPr>
        <p:spPr>
          <a:xfrm>
            <a:off x="5880100" y="4229100"/>
            <a:ext cx="609600" cy="304800"/>
          </a:xfrm>
          <a:prstGeom prst="ellipse">
            <a:avLst/>
          </a:prstGeom>
          <a:noFill/>
          <a:ln w="28575">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3" name="Oval 12"/>
          <p:cNvSpPr/>
          <p:nvPr/>
        </p:nvSpPr>
        <p:spPr>
          <a:xfrm>
            <a:off x="5880100" y="5334000"/>
            <a:ext cx="609600" cy="350520"/>
          </a:xfrm>
          <a:prstGeom prst="ellipse">
            <a:avLst/>
          </a:prstGeom>
          <a:noFill/>
          <a:ln w="28575">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4" name="Oval 13"/>
          <p:cNvSpPr/>
          <p:nvPr/>
        </p:nvSpPr>
        <p:spPr>
          <a:xfrm>
            <a:off x="5689600" y="2133600"/>
            <a:ext cx="800100" cy="495300"/>
          </a:xfrm>
          <a:prstGeom prst="ellipse">
            <a:avLst/>
          </a:prstGeom>
          <a:noFill/>
          <a:ln w="28575">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Oval 15"/>
          <p:cNvSpPr/>
          <p:nvPr/>
        </p:nvSpPr>
        <p:spPr>
          <a:xfrm>
            <a:off x="6781800" y="4775200"/>
            <a:ext cx="609600" cy="304800"/>
          </a:xfrm>
          <a:prstGeom prst="ellipse">
            <a:avLst/>
          </a:prstGeom>
          <a:noFill/>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7" name="Oval 16"/>
          <p:cNvSpPr/>
          <p:nvPr/>
        </p:nvSpPr>
        <p:spPr>
          <a:xfrm>
            <a:off x="7708900" y="5334000"/>
            <a:ext cx="609600" cy="304800"/>
          </a:xfrm>
          <a:prstGeom prst="ellipse">
            <a:avLst/>
          </a:prstGeom>
          <a:noFill/>
          <a:ln w="28575">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60803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Factor Analysis Steps in SPSS</a:t>
            </a:r>
            <a:endParaRPr lang="en-US" dirty="0"/>
          </a:p>
        </p:txBody>
      </p:sp>
      <p:sp>
        <p:nvSpPr>
          <p:cNvPr id="7" name="Text Placeholder 6"/>
          <p:cNvSpPr>
            <a:spLocks noGrp="1"/>
          </p:cNvSpPr>
          <p:nvPr>
            <p:ph type="body" idx="1"/>
          </p:nvPr>
        </p:nvSpPr>
        <p:spPr/>
        <p:txBody>
          <a:bodyPr/>
          <a:lstStyle/>
          <a:p>
            <a:r>
              <a:rPr lang="en-GB"/>
              <a:t>Analyse Menu</a:t>
            </a:r>
            <a:endParaRPr lang="en-GB" dirty="0"/>
          </a:p>
        </p:txBody>
      </p:sp>
      <p:pic>
        <p:nvPicPr>
          <p:cNvPr id="3" name="Content Placeholder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2346325" y="3184636"/>
            <a:ext cx="3703638" cy="208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7"/>
          <p:cNvSpPr>
            <a:spLocks noGrp="1"/>
          </p:cNvSpPr>
          <p:nvPr>
            <p:ph type="body" sz="quarter" idx="3"/>
          </p:nvPr>
        </p:nvSpPr>
        <p:spPr/>
        <p:txBody>
          <a:bodyPr/>
          <a:lstStyle/>
          <a:p>
            <a:r>
              <a:rPr lang="en-GB"/>
              <a:t>Descriptives Box</a:t>
            </a:r>
            <a:endParaRPr lang="en-GB" dirty="0"/>
          </a:p>
        </p:txBody>
      </p:sp>
      <p:pic>
        <p:nvPicPr>
          <p:cNvPr id="6" name="Picture 3"/>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tretch>
            <a:fillRect/>
          </a:stretch>
        </p:blipFill>
        <p:spPr bwMode="auto">
          <a:xfrm>
            <a:off x="6188075" y="3185318"/>
            <a:ext cx="3702050" cy="208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Analysis Steps in SPSS</a:t>
            </a:r>
            <a:endParaRPr lang="en-GB" dirty="0"/>
          </a:p>
        </p:txBody>
      </p:sp>
      <p:sp>
        <p:nvSpPr>
          <p:cNvPr id="3" name="Text Placeholder 2"/>
          <p:cNvSpPr>
            <a:spLocks noGrp="1"/>
          </p:cNvSpPr>
          <p:nvPr>
            <p:ph type="body" idx="1"/>
          </p:nvPr>
        </p:nvSpPr>
        <p:spPr/>
        <p:txBody>
          <a:bodyPr/>
          <a:lstStyle/>
          <a:p>
            <a:r>
              <a:rPr lang="en-GB" dirty="0"/>
              <a:t>Extraction Box</a:t>
            </a:r>
          </a:p>
        </p:txBody>
      </p:sp>
      <p:pic>
        <p:nvPicPr>
          <p:cNvPr id="71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2346325" y="3184636"/>
            <a:ext cx="3703638" cy="208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3"/>
          </p:nvPr>
        </p:nvSpPr>
        <p:spPr/>
        <p:txBody>
          <a:bodyPr/>
          <a:lstStyle/>
          <a:p>
            <a:r>
              <a:rPr lang="en-GB" dirty="0"/>
              <a:t>Rotation Box</a:t>
            </a:r>
          </a:p>
        </p:txBody>
      </p:sp>
      <p:pic>
        <p:nvPicPr>
          <p:cNvPr id="7172" name="Picture 4"/>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tretch>
            <a:fillRect/>
          </a:stretch>
        </p:blipFill>
        <p:spPr bwMode="auto">
          <a:xfrm>
            <a:off x="6188075" y="3185318"/>
            <a:ext cx="3702050" cy="208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254500" y="4368800"/>
            <a:ext cx="838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01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Factor Analysis Steps in SPSS</a:t>
            </a:r>
            <a:endParaRPr lang="en-GB" dirty="0"/>
          </a:p>
        </p:txBody>
      </p:sp>
      <p:sp>
        <p:nvSpPr>
          <p:cNvPr id="6" name="Text Placeholder 5"/>
          <p:cNvSpPr>
            <a:spLocks noGrp="1"/>
          </p:cNvSpPr>
          <p:nvPr>
            <p:ph type="body" idx="1"/>
          </p:nvPr>
        </p:nvSpPr>
        <p:spPr/>
        <p:txBody>
          <a:bodyPr/>
          <a:lstStyle/>
          <a:p>
            <a:r>
              <a:rPr lang="en-GB" dirty="0"/>
              <a:t>Scores Box</a:t>
            </a:r>
          </a:p>
        </p:txBody>
      </p:sp>
      <p:pic>
        <p:nvPicPr>
          <p:cNvPr id="8194"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2346325" y="3184636"/>
            <a:ext cx="3703638" cy="208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7"/>
          <p:cNvSpPr>
            <a:spLocks noGrp="1"/>
          </p:cNvSpPr>
          <p:nvPr>
            <p:ph type="body" sz="quarter" idx="3"/>
          </p:nvPr>
        </p:nvSpPr>
        <p:spPr/>
        <p:txBody>
          <a:bodyPr/>
          <a:lstStyle/>
          <a:p>
            <a:r>
              <a:rPr lang="en-GB" dirty="0"/>
              <a:t>Options Box</a:t>
            </a:r>
          </a:p>
        </p:txBody>
      </p:sp>
      <p:pic>
        <p:nvPicPr>
          <p:cNvPr id="8195" name="Picture 3"/>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tretch>
            <a:fillRect/>
          </a:stretch>
        </p:blipFill>
        <p:spPr bwMode="auto">
          <a:xfrm>
            <a:off x="6188075" y="3185318"/>
            <a:ext cx="3702050" cy="208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7344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a:t>Descriptive Statistics</a:t>
            </a:r>
            <a:endParaRPr lang="en-GB" dirty="0"/>
          </a:p>
        </p:txBody>
      </p:sp>
      <p:pic>
        <p:nvPicPr>
          <p:cNvPr id="7170" name="Picture 2"/>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tretch/>
        </p:blipFill>
        <p:spPr>
          <a:xfrm>
            <a:off x="2542470" y="1846264"/>
            <a:ext cx="7151511" cy="4022725"/>
          </a:xfrm>
        </p:spPr>
      </p:pic>
    </p:spTree>
    <p:extLst>
      <p:ext uri="{BB962C8B-B14F-4D97-AF65-F5344CB8AC3E}">
        <p14:creationId xmlns:p14="http://schemas.microsoft.com/office/powerpoint/2010/main" val="3700729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Is Factor Analysis Appropriate?</a:t>
            </a:r>
            <a:endParaRPr lang="en-GB" dirty="0"/>
          </a:p>
        </p:txBody>
      </p:sp>
      <p:graphicFrame>
        <p:nvGraphicFramePr>
          <p:cNvPr id="6" name="Content Placeholder 1"/>
          <p:cNvGraphicFramePr>
            <a:graphicFrameLocks noGrp="1"/>
          </p:cNvGraphicFramePr>
          <p:nvPr>
            <p:ph sz="half" idx="1"/>
          </p:nvPr>
        </p:nvGraphicFramePr>
        <p:xfrm>
          <a:off x="2346325" y="1846264"/>
          <a:ext cx="3703638"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rcRect/>
          <a:stretch>
            <a:fillRect/>
          </a:stretch>
        </p:blipFill>
        <p:spPr bwMode="auto">
          <a:xfrm>
            <a:off x="5410200" y="1846263"/>
            <a:ext cx="4724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8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SPSS Output - Communalities</a:t>
            </a:r>
            <a:endParaRPr lang="en-US" dirty="0"/>
          </a:p>
        </p:txBody>
      </p:sp>
      <p:pic>
        <p:nvPicPr>
          <p:cNvPr id="10242"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057400" y="1905000"/>
            <a:ext cx="3771900" cy="3276600"/>
          </a:xfrm>
        </p:spPr>
      </p:pic>
      <p:sp>
        <p:nvSpPr>
          <p:cNvPr id="7" name="Content Placeholder 6"/>
          <p:cNvSpPr>
            <a:spLocks noGrp="1"/>
          </p:cNvSpPr>
          <p:nvPr>
            <p:ph sz="half" idx="2"/>
          </p:nvPr>
        </p:nvSpPr>
        <p:spPr>
          <a:xfrm>
            <a:off x="6172200" y="1773936"/>
            <a:ext cx="4343400" cy="4623816"/>
          </a:xfrm>
        </p:spPr>
        <p:txBody>
          <a:bodyPr>
            <a:normAutofit/>
          </a:bodyPr>
          <a:lstStyle/>
          <a:p>
            <a:r>
              <a:rPr lang="en-US" dirty="0"/>
              <a:t>92.6% of variance in the “prevents cavities” variable is explained by the solution</a:t>
            </a:r>
          </a:p>
          <a:p>
            <a:pPr lvl="2"/>
            <a:endParaRPr lang="en-US" dirty="0"/>
          </a:p>
          <a:p>
            <a:r>
              <a:rPr lang="en-US" dirty="0"/>
              <a:t>Sum of Extractions = 4.95</a:t>
            </a:r>
          </a:p>
          <a:p>
            <a:pPr lvl="2"/>
            <a:endParaRPr lang="en-US" dirty="0"/>
          </a:p>
          <a:p>
            <a:r>
              <a:rPr lang="en-US" dirty="0"/>
              <a:t>Total variance explained</a:t>
            </a:r>
          </a:p>
          <a:p>
            <a:pPr lvl="1"/>
            <a:r>
              <a:rPr lang="en-US" dirty="0"/>
              <a:t>= 4.95/6</a:t>
            </a:r>
          </a:p>
          <a:p>
            <a:pPr lvl="1"/>
            <a:r>
              <a:rPr lang="en-US" dirty="0"/>
              <a:t>= 82.5%</a:t>
            </a:r>
          </a:p>
        </p:txBody>
      </p:sp>
      <p:grpSp>
        <p:nvGrpSpPr>
          <p:cNvPr id="4" name="Group 3"/>
          <p:cNvGrpSpPr/>
          <p:nvPr/>
        </p:nvGrpSpPr>
        <p:grpSpPr>
          <a:xfrm>
            <a:off x="5029200" y="2190751"/>
            <a:ext cx="1562101" cy="933450"/>
            <a:chOff x="3822700" y="1752600"/>
            <a:chExt cx="1282700" cy="1303307"/>
          </a:xfrm>
        </p:grpSpPr>
        <p:sp>
          <p:nvSpPr>
            <p:cNvPr id="6" name="Oval 5"/>
            <p:cNvSpPr/>
            <p:nvPr/>
          </p:nvSpPr>
          <p:spPr>
            <a:xfrm>
              <a:off x="3822700" y="2523945"/>
              <a:ext cx="762000" cy="53196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p:nvPr/>
          </p:nvCxnSpPr>
          <p:spPr>
            <a:xfrm flipH="1">
              <a:off x="4419600" y="1752600"/>
              <a:ext cx="685800" cy="1143000"/>
            </a:xfrm>
            <a:prstGeom prst="straightConnector1">
              <a:avLst/>
            </a:prstGeom>
            <a:ln>
              <a:solidFill>
                <a:schemeClr val="tx2"/>
              </a:solidFill>
              <a:tailEnd type="arrow"/>
            </a:ln>
          </p:spPr>
          <p:style>
            <a:lnRef idx="3">
              <a:schemeClr val="accent1"/>
            </a:lnRef>
            <a:fillRef idx="0">
              <a:schemeClr val="accent1"/>
            </a:fillRef>
            <a:effectRef idx="2">
              <a:schemeClr val="accent1"/>
            </a:effectRef>
            <a:fontRef idx="minor">
              <a:schemeClr val="tx1"/>
            </a:fontRef>
          </p:style>
        </p:cxnSp>
      </p:grpSp>
      <p:grpSp>
        <p:nvGrpSpPr>
          <p:cNvPr id="5" name="Group 4"/>
          <p:cNvGrpSpPr/>
          <p:nvPr/>
        </p:nvGrpSpPr>
        <p:grpSpPr>
          <a:xfrm>
            <a:off x="3962400" y="2647950"/>
            <a:ext cx="2628901" cy="3749081"/>
            <a:chOff x="2590800" y="2743199"/>
            <a:chExt cx="2628901" cy="3749081"/>
          </a:xfrm>
        </p:grpSpPr>
        <p:sp>
          <p:nvSpPr>
            <p:cNvPr id="9" name="Oval 8"/>
            <p:cNvSpPr/>
            <p:nvPr/>
          </p:nvSpPr>
          <p:spPr>
            <a:xfrm>
              <a:off x="2590800" y="2743199"/>
              <a:ext cx="1066800" cy="2292349"/>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flipH="1" flipV="1">
              <a:off x="3556001" y="4667252"/>
              <a:ext cx="304800" cy="90169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 name="TextBox 13"/>
            <p:cNvSpPr txBox="1"/>
            <p:nvPr/>
          </p:nvSpPr>
          <p:spPr>
            <a:xfrm>
              <a:off x="2781301" y="5568950"/>
              <a:ext cx="2438400" cy="923330"/>
            </a:xfrm>
            <a:prstGeom prst="rect">
              <a:avLst/>
            </a:prstGeom>
            <a:noFill/>
          </p:spPr>
          <p:txBody>
            <a:bodyPr wrap="square" rtlCol="0">
              <a:spAutoFit/>
            </a:bodyPr>
            <a:lstStyle/>
            <a:p>
              <a:pPr algn="ctr"/>
              <a:r>
                <a:rPr lang="en-US" dirty="0"/>
                <a:t>Variables are standardized to have variance = 1.</a:t>
              </a:r>
            </a:p>
          </p:txBody>
        </p:sp>
      </p:grpSp>
      <p:sp>
        <p:nvSpPr>
          <p:cNvPr id="2" name="Oval 1"/>
          <p:cNvSpPr/>
          <p:nvPr/>
        </p:nvSpPr>
        <p:spPr>
          <a:xfrm>
            <a:off x="6300080" y="2882647"/>
            <a:ext cx="1905000" cy="7244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0" name="TextBox 9"/>
              <p:cNvSpPr txBox="1"/>
              <p:nvPr/>
            </p:nvSpPr>
            <p:spPr>
              <a:xfrm>
                <a:off x="7696200" y="4572003"/>
                <a:ext cx="2057400" cy="11194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𝑎</m:t>
                              </m:r>
                            </m:e>
                          </m:d>
                        </m:e>
                        <m:sup>
                          <m:r>
                            <a:rPr lang="pt-BR" i="1">
                              <a:latin typeface="Cambria Math" panose="02040503050406030204" pitchFamily="18" charset="0"/>
                            </a:rPr>
                            <m:t>𝑛</m:t>
                          </m:r>
                        </m:sup>
                      </m:sSup>
                      <m:r>
                        <a:rPr lang="pt-BR" i="1">
                          <a:latin typeface="Cambria Math" panose="02040503050406030204" pitchFamily="18" charset="0"/>
                        </a:rPr>
                        <m:t>=</m:t>
                      </m:r>
                      <m:nary>
                        <m:naryPr>
                          <m:chr m:val="∑"/>
                          <m:ctrlPr>
                            <a:rPr lang="pt-BR" i="1">
                              <a:latin typeface="Cambria Math" panose="02040503050406030204" pitchFamily="18" charset="0"/>
                            </a:rPr>
                          </m:ctrlPr>
                        </m:naryPr>
                        <m:sub>
                          <m:r>
                            <a:rPr lang="pt-BR" i="1">
                              <a:latin typeface="Cambria Math" panose="02040503050406030204" pitchFamily="18" charset="0"/>
                            </a:rPr>
                            <m:t>𝑘</m:t>
                          </m:r>
                          <m:r>
                            <a:rPr lang="pt-BR" i="1">
                              <a:latin typeface="Cambria Math" panose="02040503050406030204" pitchFamily="18" charset="0"/>
                            </a:rPr>
                            <m:t>=0</m:t>
                          </m:r>
                        </m:sub>
                        <m:sup>
                          <m:r>
                            <a:rPr lang="pt-BR" i="1">
                              <a:latin typeface="Cambria Math" panose="02040503050406030204" pitchFamily="18" charset="0"/>
                            </a:rPr>
                            <m:t>𝑛</m:t>
                          </m:r>
                        </m:sup>
                        <m:e>
                          <m:d>
                            <m:dPr>
                              <m:ctrlPr>
                                <a:rPr lang="pt-BR" i="1">
                                  <a:latin typeface="Cambria Math" panose="02040503050406030204" pitchFamily="18" charset="0"/>
                                </a:rPr>
                              </m:ctrlPr>
                            </m:dPr>
                            <m:e>
                              <m:f>
                                <m:fPr>
                                  <m:type m:val="noBar"/>
                                  <m:ctrlPr>
                                    <a:rPr lang="pt-BR" i="1">
                                      <a:latin typeface="Cambria Math" panose="02040503050406030204" pitchFamily="18" charset="0"/>
                                    </a:rPr>
                                  </m:ctrlPr>
                                </m:fPr>
                                <m:num>
                                  <m:r>
                                    <a:rPr lang="pt-BR" i="1">
                                      <a:latin typeface="Cambria Math" panose="02040503050406030204" pitchFamily="18" charset="0"/>
                                    </a:rPr>
                                    <m:t>𝑛</m:t>
                                  </m:r>
                                </m:num>
                                <m:den>
                                  <m:r>
                                    <a:rPr lang="pt-BR" i="1">
                                      <a:latin typeface="Cambria Math" panose="02040503050406030204" pitchFamily="18" charset="0"/>
                                    </a:rPr>
                                    <m:t>𝑘</m:t>
                                  </m:r>
                                </m:den>
                              </m:f>
                            </m:e>
                          </m:d>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𝑘</m:t>
                              </m:r>
                            </m:sup>
                          </m:sSup>
                          <m:sSup>
                            <m:sSupPr>
                              <m:ctrlPr>
                                <a:rPr lang="pt-BR" i="1">
                                  <a:latin typeface="Cambria Math" panose="02040503050406030204" pitchFamily="18" charset="0"/>
                                </a:rPr>
                              </m:ctrlPr>
                            </m:sSupPr>
                            <m:e>
                              <m:r>
                                <a:rPr lang="pt-BR" i="1">
                                  <a:latin typeface="Cambria Math" panose="02040503050406030204" pitchFamily="18" charset="0"/>
                                </a:rPr>
                                <m:t>𝑎</m:t>
                              </m:r>
                            </m:e>
                            <m:sup>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𝑘</m:t>
                              </m:r>
                            </m:sup>
                          </m:sSup>
                        </m:e>
                      </m:nary>
                    </m:oMath>
                  </m:oMathPara>
                </a14:m>
                <a:endParaRPr lang="en-GB" dirty="0"/>
              </a:p>
            </p:txBody>
          </p:sp>
        </mc:Choice>
        <mc:Fallback>
          <p:sp>
            <p:nvSpPr>
              <p:cNvPr id="10" name="TextBox 9"/>
              <p:cNvSpPr txBox="1">
                <a:spLocks noRot="1" noChangeAspect="1" noMove="1" noResize="1" noEditPoints="1" noAdjustHandles="1" noChangeArrowheads="1" noChangeShapeType="1" noTextEdit="1"/>
              </p:cNvSpPr>
              <p:nvPr/>
            </p:nvSpPr>
            <p:spPr>
              <a:xfrm>
                <a:off x="7696200" y="4572003"/>
                <a:ext cx="2057400" cy="1119409"/>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Factor versus Cluster Analyses</a:t>
            </a:r>
            <a:endParaRPr lang="en-GB" dirty="0"/>
          </a:p>
        </p:txBody>
      </p:sp>
      <p:sp>
        <p:nvSpPr>
          <p:cNvPr id="4" name="Text Placeholder 3"/>
          <p:cNvSpPr>
            <a:spLocks noGrp="1"/>
          </p:cNvSpPr>
          <p:nvPr>
            <p:ph type="body" idx="1"/>
          </p:nvPr>
        </p:nvSpPr>
        <p:spPr/>
        <p:txBody>
          <a:bodyPr>
            <a:normAutofit/>
          </a:bodyPr>
          <a:lstStyle/>
          <a:p>
            <a:r>
              <a:rPr lang="en-GB"/>
              <a:t>Factor – Group Variables</a:t>
            </a:r>
            <a:endParaRPr lang="en-GB" dirty="0"/>
          </a:p>
        </p:txBody>
      </p:sp>
      <p:pic>
        <p:nvPicPr>
          <p:cNvPr id="4098"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346325" y="3184636"/>
            <a:ext cx="3703638" cy="2082581"/>
          </a:xfrm>
        </p:spPr>
      </p:pic>
      <p:sp>
        <p:nvSpPr>
          <p:cNvPr id="6" name="Text Placeholder 5"/>
          <p:cNvSpPr>
            <a:spLocks noGrp="1"/>
          </p:cNvSpPr>
          <p:nvPr>
            <p:ph type="body" sz="quarter" idx="3"/>
          </p:nvPr>
        </p:nvSpPr>
        <p:spPr/>
        <p:txBody>
          <a:bodyPr/>
          <a:lstStyle/>
          <a:p>
            <a:r>
              <a:rPr lang="en-GB"/>
              <a:t>Cluster – Group Cases</a:t>
            </a:r>
            <a:endParaRPr lang="en-GB" dirty="0"/>
          </a:p>
        </p:txBody>
      </p:sp>
      <p:pic>
        <p:nvPicPr>
          <p:cNvPr id="4099" name="Picture 3"/>
          <p:cNvPicPr>
            <a:picLocks noGrp="1" noChangeAspect="1" noChangeArrowheads="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6188075" y="3185318"/>
            <a:ext cx="3702050" cy="2081214"/>
          </a:xfrm>
        </p:spPr>
      </p:pic>
      <p:sp>
        <p:nvSpPr>
          <p:cNvPr id="7" name="Rectangle 6"/>
          <p:cNvSpPr/>
          <p:nvPr/>
        </p:nvSpPr>
        <p:spPr>
          <a:xfrm>
            <a:off x="2286000" y="3581400"/>
            <a:ext cx="838200" cy="1676400"/>
          </a:xfrm>
          <a:prstGeom prst="rect">
            <a:avLst/>
          </a:prstGeom>
          <a:solidFill>
            <a:schemeClr val="accent4">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Factor 1</a:t>
            </a:r>
          </a:p>
        </p:txBody>
      </p:sp>
      <p:sp>
        <p:nvSpPr>
          <p:cNvPr id="12" name="Rectangle 11"/>
          <p:cNvSpPr/>
          <p:nvPr/>
        </p:nvSpPr>
        <p:spPr>
          <a:xfrm>
            <a:off x="4927600" y="3594100"/>
            <a:ext cx="838200" cy="1676400"/>
          </a:xfrm>
          <a:prstGeom prst="rect">
            <a:avLst/>
          </a:prstGeom>
          <a:solidFill>
            <a:schemeClr val="accent4">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Factor 4</a:t>
            </a:r>
          </a:p>
        </p:txBody>
      </p:sp>
      <p:sp>
        <p:nvSpPr>
          <p:cNvPr id="13" name="Rectangle 12"/>
          <p:cNvSpPr/>
          <p:nvPr/>
        </p:nvSpPr>
        <p:spPr>
          <a:xfrm>
            <a:off x="4038600" y="3581400"/>
            <a:ext cx="838200" cy="1676400"/>
          </a:xfrm>
          <a:prstGeom prst="rect">
            <a:avLst/>
          </a:prstGeom>
          <a:solidFill>
            <a:schemeClr val="accent4">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Factor 3</a:t>
            </a:r>
          </a:p>
        </p:txBody>
      </p:sp>
      <p:sp>
        <p:nvSpPr>
          <p:cNvPr id="14" name="Rectangle 13"/>
          <p:cNvSpPr/>
          <p:nvPr/>
        </p:nvSpPr>
        <p:spPr>
          <a:xfrm>
            <a:off x="3162300" y="3581400"/>
            <a:ext cx="838200" cy="1676400"/>
          </a:xfrm>
          <a:prstGeom prst="rect">
            <a:avLst/>
          </a:prstGeom>
          <a:solidFill>
            <a:schemeClr val="accent4">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Factor 2</a:t>
            </a:r>
          </a:p>
        </p:txBody>
      </p:sp>
      <p:sp>
        <p:nvSpPr>
          <p:cNvPr id="8" name="Rectangle 7"/>
          <p:cNvSpPr/>
          <p:nvPr/>
        </p:nvSpPr>
        <p:spPr>
          <a:xfrm>
            <a:off x="6400800" y="3581400"/>
            <a:ext cx="3733800" cy="53340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Cluster 1</a:t>
            </a:r>
          </a:p>
        </p:txBody>
      </p:sp>
      <p:sp>
        <p:nvSpPr>
          <p:cNvPr id="16" name="Rectangle 15"/>
          <p:cNvSpPr/>
          <p:nvPr/>
        </p:nvSpPr>
        <p:spPr>
          <a:xfrm>
            <a:off x="6400800" y="4686300"/>
            <a:ext cx="3733800" cy="53340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Cluster 3</a:t>
            </a:r>
          </a:p>
        </p:txBody>
      </p:sp>
      <p:sp>
        <p:nvSpPr>
          <p:cNvPr id="17" name="Rectangle 16"/>
          <p:cNvSpPr/>
          <p:nvPr/>
        </p:nvSpPr>
        <p:spPr>
          <a:xfrm>
            <a:off x="6400800" y="4165600"/>
            <a:ext cx="3733800" cy="53340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Cluster 2</a:t>
            </a:r>
          </a:p>
        </p:txBody>
      </p:sp>
    </p:spTree>
    <p:extLst>
      <p:ext uri="{BB962C8B-B14F-4D97-AF65-F5344CB8AC3E}">
        <p14:creationId xmlns:p14="http://schemas.microsoft.com/office/powerpoint/2010/main" val="2698831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SPSS Output – Variance Explained</a:t>
            </a:r>
          </a:p>
        </p:txBody>
      </p:sp>
      <p:sp>
        <p:nvSpPr>
          <p:cNvPr id="9" name="Content Placeholder 8"/>
          <p:cNvSpPr>
            <a:spLocks noGrp="1"/>
          </p:cNvSpPr>
          <p:nvPr>
            <p:ph sz="half" idx="1"/>
          </p:nvPr>
        </p:nvSpPr>
        <p:spPr>
          <a:xfrm>
            <a:off x="2346960" y="1740812"/>
            <a:ext cx="3703320" cy="4023360"/>
          </a:xfrm>
        </p:spPr>
        <p:txBody>
          <a:bodyPr/>
          <a:lstStyle/>
          <a:p>
            <a:r>
              <a:rPr lang="en-US" sz="1800" dirty="0"/>
              <a:t>2 factors meet latent root criterion (SPSS solution)</a:t>
            </a:r>
          </a:p>
          <a:p>
            <a:r>
              <a:rPr lang="en-US" sz="1800" dirty="0"/>
              <a:t>Notes: </a:t>
            </a:r>
          </a:p>
          <a:p>
            <a:pPr lvl="1"/>
            <a:r>
              <a:rPr lang="en-US" sz="1600" dirty="0"/>
              <a:t>2.731 / 6 = 45.5%</a:t>
            </a:r>
          </a:p>
          <a:p>
            <a:pPr lvl="1"/>
            <a:r>
              <a:rPr lang="en-US" sz="1600" dirty="0"/>
              <a:t>2.731 + 2.218 = 4.949 (same as previous slide)</a:t>
            </a:r>
          </a:p>
          <a:p>
            <a:pPr lvl="1"/>
            <a:r>
              <a:rPr lang="en-US" sz="1600" dirty="0"/>
              <a:t>4.949 / 6 = 82.5%	</a:t>
            </a:r>
          </a:p>
          <a:p>
            <a:pPr lvl="1"/>
            <a:r>
              <a:rPr lang="en-US" sz="1600" dirty="0"/>
              <a:t>2.731 + 2.218 + .442 + .341 + .183 + .085 = 6 (Initial variance)</a:t>
            </a:r>
          </a:p>
          <a:p>
            <a:r>
              <a:rPr lang="en-US" sz="2000" dirty="0"/>
              <a:t>Good solution captures ≥ 60%</a:t>
            </a:r>
          </a:p>
        </p:txBody>
      </p:sp>
      <p:pic>
        <p:nvPicPr>
          <p:cNvPr id="1024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88075" y="2762251"/>
            <a:ext cx="3702050" cy="154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2819400" y="2476500"/>
            <a:ext cx="685800" cy="5334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572000" y="2740025"/>
            <a:ext cx="685800" cy="3048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683000" y="2495550"/>
            <a:ext cx="685800" cy="266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2349500" y="2669461"/>
            <a:ext cx="381000" cy="1638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572000" y="36576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Brace 6"/>
          <p:cNvSpPr/>
          <p:nvPr/>
        </p:nvSpPr>
        <p:spPr>
          <a:xfrm>
            <a:off x="9890125" y="3092622"/>
            <a:ext cx="259080" cy="5207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Oval 3"/>
          <p:cNvSpPr/>
          <p:nvPr/>
        </p:nvSpPr>
        <p:spPr>
          <a:xfrm>
            <a:off x="2368550" y="1632406"/>
            <a:ext cx="901700" cy="4762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6629399" y="4686319"/>
            <a:ext cx="3519806" cy="369332"/>
          </a:xfrm>
          <a:prstGeom prst="rect">
            <a:avLst/>
          </a:prstGeom>
          <a:noFill/>
        </p:spPr>
        <p:txBody>
          <a:bodyPr wrap="square" rtlCol="0">
            <a:spAutoFit/>
          </a:bodyPr>
          <a:lstStyle/>
          <a:p>
            <a:r>
              <a:rPr lang="en-GB" dirty="0"/>
              <a:t>Sum of Initial Eigenvalues</a:t>
            </a:r>
          </a:p>
        </p:txBody>
      </p:sp>
      <p:cxnSp>
        <p:nvCxnSpPr>
          <p:cNvPr id="12" name="Straight Arrow Connector 11"/>
          <p:cNvCxnSpPr>
            <a:stCxn id="8" idx="1"/>
          </p:cNvCxnSpPr>
          <p:nvPr/>
        </p:nvCxnSpPr>
        <p:spPr>
          <a:xfrm flipH="1" flipV="1">
            <a:off x="5791201" y="4038601"/>
            <a:ext cx="838199" cy="832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1" nodeType="clickEffect">
                                  <p:stCondLst>
                                    <p:cond delay="0"/>
                                  </p:stCondLst>
                                  <p:childTnLst>
                                    <p:anim calcmode="lin" valueType="num">
                                      <p:cBhvr additive="base">
                                        <p:cTn id="13" dur="500"/>
                                        <p:tgtEl>
                                          <p:spTgt spid="4"/>
                                        </p:tgtEl>
                                        <p:attrNameLst>
                                          <p:attrName>ppt_x</p:attrName>
                                        </p:attrNameLst>
                                      </p:cBhvr>
                                      <p:tavLst>
                                        <p:tav tm="0">
                                          <p:val>
                                            <p:strVal val="ppt_x"/>
                                          </p:val>
                                        </p:tav>
                                        <p:tav tm="100000">
                                          <p:val>
                                            <p:strVal val="ppt_x"/>
                                          </p:val>
                                        </p:tav>
                                      </p:tavLst>
                                    </p:anim>
                                    <p:anim calcmode="lin" valueType="num">
                                      <p:cBhvr additive="base">
                                        <p:cTn id="14" dur="500"/>
                                        <p:tgtEl>
                                          <p:spTgt spid="4"/>
                                        </p:tgtEl>
                                        <p:attrNameLst>
                                          <p:attrName>ppt_y</p:attrName>
                                        </p:attrNameLst>
                                      </p:cBhvr>
                                      <p:tavLst>
                                        <p:tav tm="0">
                                          <p:val>
                                            <p:strVal val="ppt_y"/>
                                          </p:val>
                                        </p:tav>
                                        <p:tav tm="100000">
                                          <p:val>
                                            <p:strVal val="1+ppt_h/2"/>
                                          </p:val>
                                        </p:tav>
                                      </p:tavLst>
                                    </p:anim>
                                    <p:set>
                                      <p:cBhvr>
                                        <p:cTn id="15" dur="1" fill="hold">
                                          <p:stCondLst>
                                            <p:cond delay="499"/>
                                          </p:stCondLst>
                                        </p:cTn>
                                        <p:tgtEl>
                                          <p:spTgt spid="4"/>
                                        </p:tgtEl>
                                        <p:attrNameLst>
                                          <p:attrName>style.visibility</p:attrName>
                                        </p:attrNameLst>
                                      </p:cBhvr>
                                      <p:to>
                                        <p:strVal val="hidden"/>
                                      </p:to>
                                    </p:se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par>
                                <p:cTn id="33" presetID="31" presetClass="exit" presetSubtype="0" fill="hold" grpId="1" nodeType="withEffect">
                                  <p:stCondLst>
                                    <p:cond delay="0"/>
                                  </p:stCondLst>
                                  <p:childTnLst>
                                    <p:anim calcmode="lin" valueType="num">
                                      <p:cBhvr>
                                        <p:cTn id="34" dur="1000"/>
                                        <p:tgtEl>
                                          <p:spTgt spid="5"/>
                                        </p:tgtEl>
                                        <p:attrNameLst>
                                          <p:attrName>ppt_w</p:attrName>
                                        </p:attrNameLst>
                                      </p:cBhvr>
                                      <p:tavLst>
                                        <p:tav tm="0">
                                          <p:val>
                                            <p:strVal val="ppt_w"/>
                                          </p:val>
                                        </p:tav>
                                        <p:tav tm="100000">
                                          <p:val>
                                            <p:fltVal val="0"/>
                                          </p:val>
                                        </p:tav>
                                      </p:tavLst>
                                    </p:anim>
                                    <p:anim calcmode="lin" valueType="num">
                                      <p:cBhvr>
                                        <p:cTn id="35" dur="1000"/>
                                        <p:tgtEl>
                                          <p:spTgt spid="5"/>
                                        </p:tgtEl>
                                        <p:attrNameLst>
                                          <p:attrName>ppt_h</p:attrName>
                                        </p:attrNameLst>
                                      </p:cBhvr>
                                      <p:tavLst>
                                        <p:tav tm="0">
                                          <p:val>
                                            <p:strVal val="ppt_h"/>
                                          </p:val>
                                        </p:tav>
                                        <p:tav tm="100000">
                                          <p:val>
                                            <p:fltVal val="0"/>
                                          </p:val>
                                        </p:tav>
                                      </p:tavLst>
                                    </p:anim>
                                    <p:anim calcmode="lin" valueType="num">
                                      <p:cBhvr>
                                        <p:cTn id="36" dur="1000"/>
                                        <p:tgtEl>
                                          <p:spTgt spid="5"/>
                                        </p:tgtEl>
                                        <p:attrNameLst>
                                          <p:attrName>style.rotation</p:attrName>
                                        </p:attrNameLst>
                                      </p:cBhvr>
                                      <p:tavLst>
                                        <p:tav tm="0">
                                          <p:val>
                                            <p:fltVal val="0"/>
                                          </p:val>
                                        </p:tav>
                                        <p:tav tm="100000">
                                          <p:val>
                                            <p:fltVal val="90"/>
                                          </p:val>
                                        </p:tav>
                                      </p:tavLst>
                                    </p:anim>
                                    <p:animEffect transition="out" filter="fade">
                                      <p:cBhvr>
                                        <p:cTn id="37" dur="1000"/>
                                        <p:tgtEl>
                                          <p:spTgt spid="5"/>
                                        </p:tgtEl>
                                      </p:cBhvr>
                                    </p:animEffect>
                                    <p:set>
                                      <p:cBhvr>
                                        <p:cTn id="38" dur="1" fill="hold">
                                          <p:stCondLst>
                                            <p:cond delay="999"/>
                                          </p:stCondLst>
                                        </p:cTn>
                                        <p:tgtEl>
                                          <p:spTgt spid="5"/>
                                        </p:tgtEl>
                                        <p:attrNameLst>
                                          <p:attrName>style.visibility</p:attrName>
                                        </p:attrNameLst>
                                      </p:cBhvr>
                                      <p:to>
                                        <p:strVal val="hidden"/>
                                      </p:to>
                                    </p:set>
                                  </p:childTnLst>
                                </p:cTn>
                              </p:par>
                              <p:par>
                                <p:cTn id="39" presetID="14" presetClass="exit" presetSubtype="10" fill="hold" grpId="1" nodeType="withEffect">
                                  <p:stCondLst>
                                    <p:cond delay="0"/>
                                  </p:stCondLst>
                                  <p:childTnLst>
                                    <p:animEffect transition="out" filter="randombar(horizont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randombar(horizontal)">
                                      <p:cBhvr>
                                        <p:cTn id="46" dur="500"/>
                                        <p:tgtEl>
                                          <p:spTgt spid="2"/>
                                        </p:tgtEl>
                                      </p:cBhvr>
                                    </p:animEffect>
                                  </p:childTnLst>
                                </p:cTn>
                              </p:par>
                              <p:par>
                                <p:cTn id="47" presetID="2" presetClass="exit" presetSubtype="4" fill="hold" grpId="1" nodeType="withEffect">
                                  <p:stCondLst>
                                    <p:cond delay="0"/>
                                  </p:stCondLst>
                                  <p:childTnLst>
                                    <p:anim calcmode="lin" valueType="num">
                                      <p:cBhvr additive="base">
                                        <p:cTn id="48" dur="500"/>
                                        <p:tgtEl>
                                          <p:spTgt spid="7"/>
                                        </p:tgtEl>
                                        <p:attrNameLst>
                                          <p:attrName>ppt_x</p:attrName>
                                        </p:attrNameLst>
                                      </p:cBhvr>
                                      <p:tavLst>
                                        <p:tav tm="0">
                                          <p:val>
                                            <p:strVal val="ppt_x"/>
                                          </p:val>
                                        </p:tav>
                                        <p:tav tm="100000">
                                          <p:val>
                                            <p:strVal val="ppt_x"/>
                                          </p:val>
                                        </p:tav>
                                      </p:tavLst>
                                    </p:anim>
                                    <p:anim calcmode="lin" valueType="num">
                                      <p:cBhvr additive="base">
                                        <p:cTn id="49" dur="500"/>
                                        <p:tgtEl>
                                          <p:spTgt spid="7"/>
                                        </p:tgtEl>
                                        <p:attrNameLst>
                                          <p:attrName>ppt_y</p:attrName>
                                        </p:attrNameLst>
                                      </p:cBhvr>
                                      <p:tavLst>
                                        <p:tav tm="0">
                                          <p:val>
                                            <p:strVal val="ppt_y"/>
                                          </p:val>
                                        </p:tav>
                                        <p:tav tm="100000">
                                          <p:val>
                                            <p:strVal val="1+ppt_h/2"/>
                                          </p:val>
                                        </p:tav>
                                      </p:tavLst>
                                    </p:anim>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circle(in)">
                                      <p:cBhvr>
                                        <p:cTn id="55" dur="20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circle(in)">
                                      <p:cBhvr>
                                        <p:cTn id="6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2" grpId="0" animBg="1"/>
      <p:bldP spid="5" grpId="0" animBg="1"/>
      <p:bldP spid="5" grpId="1" animBg="1"/>
      <p:bldP spid="6" grpId="0" animBg="1"/>
      <p:bldP spid="6" grpId="1" animBg="1"/>
      <p:bldP spid="7" grpId="0" animBg="1"/>
      <p:bldP spid="7" grpId="1" animBg="1"/>
      <p:bldP spid="4" grpId="0" animBg="1"/>
      <p:bldP spid="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SPSS Output – Scree Plot</a:t>
            </a:r>
          </a:p>
        </p:txBody>
      </p:sp>
      <p:pic>
        <p:nvPicPr>
          <p:cNvPr id="1229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2346325" y="2373815"/>
            <a:ext cx="3703638" cy="296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tretch>
            <a:fillRect/>
          </a:stretch>
        </p:blipFill>
        <p:spPr bwMode="auto">
          <a:xfrm>
            <a:off x="6188075" y="2424082"/>
            <a:ext cx="3702050" cy="2867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8305800" y="3657600"/>
            <a:ext cx="8001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a:off x="2346325" y="4572000"/>
            <a:ext cx="31242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SPSS Output – Variance Explained</a:t>
            </a:r>
          </a:p>
        </p:txBody>
      </p:sp>
      <p:sp>
        <p:nvSpPr>
          <p:cNvPr id="9" name="Content Placeholder 8"/>
          <p:cNvSpPr>
            <a:spLocks noGrp="1"/>
          </p:cNvSpPr>
          <p:nvPr>
            <p:ph sz="half" idx="1"/>
          </p:nvPr>
        </p:nvSpPr>
        <p:spPr/>
        <p:txBody>
          <a:bodyPr/>
          <a:lstStyle/>
          <a:p>
            <a:r>
              <a:rPr lang="en-US" sz="1800" dirty="0"/>
              <a:t>Notes: </a:t>
            </a:r>
          </a:p>
          <a:p>
            <a:pPr lvl="1"/>
            <a:r>
              <a:rPr lang="en-US" sz="1600" dirty="0"/>
              <a:t>2.731 / 6 = 45.5%</a:t>
            </a:r>
          </a:p>
          <a:p>
            <a:pPr lvl="1"/>
            <a:r>
              <a:rPr lang="en-US" sz="1600" dirty="0"/>
              <a:t>2.731 + 2.218 = 4.949 (same as previous slide)</a:t>
            </a:r>
          </a:p>
          <a:p>
            <a:pPr lvl="1"/>
            <a:r>
              <a:rPr lang="en-US" sz="1600" dirty="0"/>
              <a:t>4.949 / 6 = 82.5%	</a:t>
            </a:r>
          </a:p>
          <a:p>
            <a:pPr lvl="1"/>
            <a:r>
              <a:rPr lang="en-US" sz="1600" dirty="0"/>
              <a:t>2.731 + 2.218 + .442 + .341 + .183 + .085 = 6 (Initial variance)</a:t>
            </a:r>
          </a:p>
          <a:p>
            <a:pPr lvl="1"/>
            <a:endParaRPr lang="en-US" sz="1600" dirty="0"/>
          </a:p>
          <a:p>
            <a:pPr marL="201168" lvl="1" indent="0">
              <a:buNone/>
            </a:pPr>
            <a:r>
              <a:rPr lang="en-US" dirty="0"/>
              <a:t>2 factors meet latent root criterion (SPSS solution)</a:t>
            </a:r>
          </a:p>
          <a:p>
            <a:r>
              <a:rPr lang="en-US" sz="2000" dirty="0"/>
              <a:t>Good solution captures ≥ 60%</a:t>
            </a:r>
          </a:p>
        </p:txBody>
      </p:sp>
      <p:pic>
        <p:nvPicPr>
          <p:cNvPr id="10242"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88075" y="3407491"/>
            <a:ext cx="3702050" cy="90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11"/>
          <p:cNvSpPr/>
          <p:nvPr/>
        </p:nvSpPr>
        <p:spPr>
          <a:xfrm>
            <a:off x="3512820" y="2806700"/>
            <a:ext cx="685800" cy="3048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960713" y="3111500"/>
            <a:ext cx="685800" cy="3048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48645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SPSS Output – Factor Loadings</a:t>
            </a:r>
          </a:p>
        </p:txBody>
      </p:sp>
      <p:pic>
        <p:nvPicPr>
          <p:cNvPr id="11266"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057400" y="2362200"/>
            <a:ext cx="3962400" cy="316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sz="half" idx="2"/>
          </p:nvPr>
        </p:nvSpPr>
        <p:spPr/>
        <p:txBody>
          <a:bodyPr anchor="ctr">
            <a:normAutofit/>
          </a:bodyPr>
          <a:lstStyle/>
          <a:p>
            <a:r>
              <a:rPr lang="en-US" sz="2400" dirty="0"/>
              <a:t>These are the correlations between the original variables and the components (the x’s and the f’s), </a:t>
            </a:r>
            <a:r>
              <a:rPr lang="el-GR" sz="2400" dirty="0"/>
              <a:t>λ</a:t>
            </a:r>
            <a:r>
              <a:rPr lang="en-US" sz="2400" dirty="0"/>
              <a:t>’s</a:t>
            </a:r>
            <a:endParaRPr lang="en-US" sz="2000" dirty="0"/>
          </a:p>
        </p:txBody>
      </p:sp>
    </p:spTree>
    <p:extLst>
      <p:ext uri="{BB962C8B-B14F-4D97-AF65-F5344CB8AC3E}">
        <p14:creationId xmlns:p14="http://schemas.microsoft.com/office/powerpoint/2010/main" val="3741639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Component Matrix Plot</a:t>
            </a:r>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C69F2F-90B5-443E-9C07-F4A2D7B85167}"/>
              </a:ext>
            </a:extLst>
          </p:cNvPr>
          <p:cNvSpPr>
            <a:spLocks noGrp="1"/>
          </p:cNvSpPr>
          <p:nvPr>
            <p:ph idx="1"/>
          </p:nvPr>
        </p:nvSpPr>
        <p:spPr>
          <a:xfrm>
            <a:off x="838200" y="1825625"/>
            <a:ext cx="10515600" cy="1704975"/>
          </a:xfrm>
        </p:spPr>
        <p:txBody>
          <a:bodyPr>
            <a:normAutofit/>
          </a:bodyPr>
          <a:lstStyle/>
          <a:p>
            <a:pPr marL="0" indent="0" algn="ctr">
              <a:buNone/>
            </a:pPr>
            <a:r>
              <a:rPr lang="en-GB" sz="3200" b="1" dirty="0"/>
              <a:t>WEEK 6 END of BITE 1 </a:t>
            </a:r>
          </a:p>
          <a:p>
            <a:pPr marL="0" indent="0" algn="ctr">
              <a:buNone/>
            </a:pPr>
            <a:r>
              <a:rPr lang="en-GB" sz="3200" b="1" dirty="0"/>
              <a:t>10 minute Break</a:t>
            </a:r>
          </a:p>
        </p:txBody>
      </p:sp>
      <p:sp>
        <p:nvSpPr>
          <p:cNvPr id="4" name="Slide Number Placeholder 3">
            <a:extLst>
              <a:ext uri="{FF2B5EF4-FFF2-40B4-BE49-F238E27FC236}">
                <a16:creationId xmlns:a16="http://schemas.microsoft.com/office/drawing/2014/main" id="{0DB6C8B9-EDF2-44A7-B574-13B38DCAAF51}"/>
              </a:ext>
            </a:extLst>
          </p:cNvPr>
          <p:cNvSpPr>
            <a:spLocks noGrp="1"/>
          </p:cNvSpPr>
          <p:nvPr>
            <p:ph type="sldNum" sz="quarter" idx="12"/>
          </p:nvPr>
        </p:nvSpPr>
        <p:spPr/>
        <p:txBody>
          <a:bodyPr/>
          <a:lstStyle/>
          <a:p>
            <a:fld id="{CA1C95B1-5CC9-4D12-9684-4E90CAB9F105}" type="slidenum">
              <a:rPr lang="en-GB" smtClean="0"/>
              <a:t>35</a:t>
            </a:fld>
            <a:endParaRPr lang="en-GB"/>
          </a:p>
        </p:txBody>
      </p:sp>
    </p:spTree>
    <p:extLst>
      <p:ext uri="{BB962C8B-B14F-4D97-AF65-F5344CB8AC3E}">
        <p14:creationId xmlns:p14="http://schemas.microsoft.com/office/powerpoint/2010/main" val="410785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Factor Analysis</a:t>
            </a:r>
            <a:endParaRPr lang="en-US" dirty="0"/>
          </a:p>
        </p:txBody>
      </p:sp>
      <p:sp>
        <p:nvSpPr>
          <p:cNvPr id="7" name="Text Placeholder 6"/>
          <p:cNvSpPr>
            <a:spLocks noGrp="1"/>
          </p:cNvSpPr>
          <p:nvPr>
            <p:ph type="body" idx="1"/>
          </p:nvPr>
        </p:nvSpPr>
        <p:spPr/>
        <p:txBody>
          <a:bodyPr anchor="ctr"/>
          <a:lstStyle/>
          <a:p>
            <a:r>
              <a:rPr lang="en-US" dirty="0"/>
              <a:t>The Intuition &amp; Mechanics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comes to mind?</a:t>
            </a:r>
          </a:p>
        </p:txBody>
      </p:sp>
      <p:pic>
        <p:nvPicPr>
          <p:cNvPr id="2050" name="Picture 2" descr="C:\Users\Debbie\AppData\Local\Microsoft\Windows\INetCache\IE\0H9TU1Q0\Blue_car_cartoon[1].gif"/>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2590800" y="2286000"/>
            <a:ext cx="3060148" cy="2346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fontScale="62500" lnSpcReduction="20000"/>
          </a:bodyPr>
          <a:lstStyle/>
          <a:p>
            <a:r>
              <a:rPr lang="en-GB" dirty="0"/>
              <a:t>Comfortable</a:t>
            </a:r>
          </a:p>
          <a:p>
            <a:pPr lvl="1"/>
            <a:r>
              <a:rPr lang="en-GB" dirty="0"/>
              <a:t>Headroom</a:t>
            </a:r>
          </a:p>
          <a:p>
            <a:pPr lvl="1"/>
            <a:r>
              <a:rPr lang="en-GB" dirty="0"/>
              <a:t>Legroom</a:t>
            </a:r>
          </a:p>
          <a:p>
            <a:pPr lvl="1"/>
            <a:r>
              <a:rPr lang="en-GB" dirty="0"/>
              <a:t>Seating</a:t>
            </a:r>
          </a:p>
          <a:p>
            <a:endParaRPr lang="en-GB" dirty="0"/>
          </a:p>
          <a:p>
            <a:r>
              <a:rPr lang="en-GB" dirty="0"/>
              <a:t>Economical</a:t>
            </a:r>
          </a:p>
          <a:p>
            <a:pPr lvl="1"/>
            <a:r>
              <a:rPr lang="en-GB" dirty="0"/>
              <a:t>Repairs / Maintenance</a:t>
            </a:r>
          </a:p>
          <a:p>
            <a:pPr lvl="1"/>
            <a:r>
              <a:rPr lang="en-GB" dirty="0"/>
              <a:t>Fuel efficiency</a:t>
            </a:r>
          </a:p>
          <a:p>
            <a:pPr lvl="1"/>
            <a:r>
              <a:rPr lang="en-GB" dirty="0"/>
              <a:t>Purchase Price</a:t>
            </a:r>
          </a:p>
          <a:p>
            <a:endParaRPr lang="en-GB" dirty="0"/>
          </a:p>
          <a:p>
            <a:r>
              <a:rPr lang="en-GB" dirty="0"/>
              <a:t>Safe</a:t>
            </a:r>
          </a:p>
          <a:p>
            <a:pPr lvl="1"/>
            <a:r>
              <a:rPr lang="en-GB" dirty="0"/>
              <a:t>Air bags</a:t>
            </a:r>
          </a:p>
          <a:p>
            <a:pPr lvl="1"/>
            <a:r>
              <a:rPr lang="en-GB" dirty="0"/>
              <a:t>Braking system</a:t>
            </a:r>
          </a:p>
          <a:p>
            <a:pPr lvl="1"/>
            <a:r>
              <a:rPr lang="en-GB" dirty="0"/>
              <a:t>Construction</a:t>
            </a:r>
          </a:p>
          <a:p>
            <a:pPr lvl="1"/>
            <a:endParaRPr lang="en-GB" dirty="0"/>
          </a:p>
          <a:p>
            <a:r>
              <a:rPr lang="en-GB" dirty="0"/>
              <a:t>Convert 9 </a:t>
            </a:r>
            <a:r>
              <a:rPr lang="en-GB" dirty="0">
                <a:latin typeface="Book Antiqua"/>
              </a:rPr>
              <a:t>→ </a:t>
            </a:r>
            <a:r>
              <a:rPr lang="en-GB" dirty="0"/>
              <a:t>3 attributes</a:t>
            </a:r>
          </a:p>
        </p:txBody>
      </p:sp>
    </p:spTree>
    <p:extLst>
      <p:ext uri="{BB962C8B-B14F-4D97-AF65-F5344CB8AC3E}">
        <p14:creationId xmlns:p14="http://schemas.microsoft.com/office/powerpoint/2010/main" val="258505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1000"/>
                                        <p:tgtEl>
                                          <p:spTgt spid="4">
                                            <p:txEl>
                                              <p:pRg st="6" end="6"/>
                                            </p:txEl>
                                          </p:spTgt>
                                        </p:tgtEl>
                                      </p:cBhvr>
                                    </p:animEffect>
                                    <p:anim calcmode="lin" valueType="num">
                                      <p:cBhvr>
                                        <p:cTn id="2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1000"/>
                                        <p:tgtEl>
                                          <p:spTgt spid="4">
                                            <p:txEl>
                                              <p:pRg st="7" end="7"/>
                                            </p:txEl>
                                          </p:spTgt>
                                        </p:tgtEl>
                                      </p:cBhvr>
                                    </p:animEffect>
                                    <p:anim calcmode="lin" valueType="num">
                                      <p:cBhvr>
                                        <p:cTn id="3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1000"/>
                                        <p:tgtEl>
                                          <p:spTgt spid="4">
                                            <p:txEl>
                                              <p:pRg st="8" end="8"/>
                                            </p:txEl>
                                          </p:spTgt>
                                        </p:tgtEl>
                                      </p:cBhvr>
                                    </p:animEffect>
                                    <p:anim calcmode="lin" valueType="num">
                                      <p:cBhvr>
                                        <p:cTn id="35"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1000"/>
                                        <p:tgtEl>
                                          <p:spTgt spid="4">
                                            <p:txEl>
                                              <p:pRg st="11" end="11"/>
                                            </p:txEl>
                                          </p:spTgt>
                                        </p:tgtEl>
                                      </p:cBhvr>
                                    </p:animEffect>
                                    <p:anim calcmode="lin" valueType="num">
                                      <p:cBhvr>
                                        <p:cTn id="4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1000"/>
                                        <p:tgtEl>
                                          <p:spTgt spid="4">
                                            <p:txEl>
                                              <p:pRg st="12" end="12"/>
                                            </p:txEl>
                                          </p:spTgt>
                                        </p:tgtEl>
                                      </p:cBhvr>
                                    </p:animEffect>
                                    <p:anim calcmode="lin" valueType="num">
                                      <p:cBhvr>
                                        <p:cTn id="4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Effect transition="in" filter="fade">
                                      <p:cBhvr>
                                        <p:cTn id="51" dur="1000"/>
                                        <p:tgtEl>
                                          <p:spTgt spid="4">
                                            <p:txEl>
                                              <p:pRg st="13" end="13"/>
                                            </p:txEl>
                                          </p:spTgt>
                                        </p:tgtEl>
                                      </p:cBhvr>
                                    </p:animEffect>
                                    <p:anim calcmode="lin" valueType="num">
                                      <p:cBhvr>
                                        <p:cTn id="5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fade">
                                      <p:cBhvr>
                                        <p:cTn id="58" dur="1000"/>
                                        <p:tgtEl>
                                          <p:spTgt spid="4">
                                            <p:txEl>
                                              <p:pRg st="15" end="15"/>
                                            </p:txEl>
                                          </p:spTgt>
                                        </p:tgtEl>
                                      </p:cBhvr>
                                    </p:animEffect>
                                    <p:anim calcmode="lin" valueType="num">
                                      <p:cBhvr>
                                        <p:cTn id="59"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Factor Analysis</a:t>
            </a:r>
            <a:endParaRPr lang="en-GB" dirty="0"/>
          </a:p>
        </p:txBody>
      </p:sp>
      <p:graphicFrame>
        <p:nvGraphicFramePr>
          <p:cNvPr id="4" name="Content Placeholder 3"/>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94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Basic Set-up</a:t>
            </a:r>
            <a:endParaRPr lang="en-US" dirty="0"/>
          </a:p>
        </p:txBody>
      </p:sp>
      <p:pic>
        <p:nvPicPr>
          <p:cNvPr id="5122" name="Picture 2"/>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2346325" y="3342241"/>
            <a:ext cx="6797675" cy="2372759"/>
          </a:xfrm>
        </p:spPr>
      </p:pic>
      <p:graphicFrame>
        <p:nvGraphicFramePr>
          <p:cNvPr id="5" name="Content Placeholder 4"/>
          <p:cNvGraphicFramePr>
            <a:graphicFrameLocks noGrp="1"/>
          </p:cNvGraphicFramePr>
          <p:nvPr>
            <p:ph sz="half" idx="2"/>
          </p:nvPr>
        </p:nvGraphicFramePr>
        <p:xfrm>
          <a:off x="1981200" y="1773238"/>
          <a:ext cx="8229600" cy="14271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46960" y="286605"/>
            <a:ext cx="7543800" cy="856396"/>
          </a:xfrm>
        </p:spPr>
        <p:txBody>
          <a:bodyPr/>
          <a:lstStyle/>
          <a:p>
            <a:r>
              <a:rPr lang="en-US" dirty="0"/>
              <a:t>The Basic Idea - Intuition</a:t>
            </a:r>
          </a:p>
        </p:txBody>
      </p:sp>
      <p:graphicFrame>
        <p:nvGraphicFramePr>
          <p:cNvPr id="9" name="Content Placeholder 8"/>
          <p:cNvGraphicFramePr>
            <a:graphicFrameLocks noGrp="1"/>
          </p:cNvGraphicFramePr>
          <p:nvPr>
            <p:ph idx="1"/>
          </p:nvPr>
        </p:nvGraphicFramePr>
        <p:xfrm>
          <a:off x="3124200" y="1600200"/>
          <a:ext cx="5943600" cy="4538660"/>
        </p:xfrm>
        <a:graphic>
          <a:graphicData uri="http://schemas.openxmlformats.org/drawingml/2006/table">
            <a:tbl>
              <a:tblPr>
                <a:effectLst>
                  <a:innerShdw blurRad="63500" dist="50800" dir="18900000">
                    <a:prstClr val="black">
                      <a:alpha val="50000"/>
                    </a:prstClr>
                  </a:innerShdw>
                </a:effectLst>
                <a:tableStyleId>{5C22544A-7EE6-4342-B048-85BDC9FD1C3A}</a:tableStyleId>
              </a:tblPr>
              <a:tblGrid>
                <a:gridCol w="1022555">
                  <a:extLst>
                    <a:ext uri="{9D8B030D-6E8A-4147-A177-3AD203B41FA5}">
                      <a16:colId xmlns:a16="http://schemas.microsoft.com/office/drawing/2014/main" val="20000"/>
                    </a:ext>
                  </a:extLst>
                </a:gridCol>
                <a:gridCol w="377804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453866">
                <a:tc>
                  <a:txBody>
                    <a:bodyPr/>
                    <a:lstStyle/>
                    <a:p>
                      <a:pPr algn="ctr"/>
                      <a:r>
                        <a:rPr lang="en-US" dirty="0"/>
                        <a:t>x</a:t>
                      </a:r>
                      <a:r>
                        <a:rPr lang="en-US" baseline="-25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866">
                <a:tc>
                  <a:txBody>
                    <a:bodyPr/>
                    <a:lstStyle/>
                    <a:p>
                      <a:pPr algn="ctr"/>
                      <a:r>
                        <a:rPr lang="en-US" dirty="0"/>
                        <a:t>x</a:t>
                      </a:r>
                      <a:r>
                        <a:rPr lang="en-US" baseline="-25000"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a:r>
                        <a:rPr lang="en-US" dirty="0"/>
                        <a:t>Factor</a:t>
                      </a:r>
                      <a:r>
                        <a:rPr lang="en-US" baseline="0" dirty="0"/>
                        <a:t> 1</a:t>
                      </a: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453866">
                <a:tc>
                  <a:txBody>
                    <a:bodyPr/>
                    <a:lstStyle/>
                    <a:p>
                      <a:pPr algn="ctr"/>
                      <a:r>
                        <a:rPr lang="en-US" dirty="0"/>
                        <a:t>x</a:t>
                      </a:r>
                      <a:r>
                        <a:rPr lang="en-US" baseline="-25000" dirty="0"/>
                        <a:t>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2"/>
                  </a:ext>
                </a:extLst>
              </a:tr>
              <a:tr h="453866">
                <a:tc>
                  <a:txBody>
                    <a:bodyPr/>
                    <a:lstStyle/>
                    <a:p>
                      <a:pPr algn="ctr"/>
                      <a:r>
                        <a:rPr lang="en-US" dirty="0"/>
                        <a:t>x</a:t>
                      </a:r>
                      <a:r>
                        <a:rPr lang="en-US" baseline="-25000" dirty="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453866">
                <a:tc>
                  <a:txBody>
                    <a:bodyPr/>
                    <a:lstStyle/>
                    <a:p>
                      <a:pPr algn="ctr"/>
                      <a:r>
                        <a:rPr lang="en-US" dirty="0"/>
                        <a:t>x</a:t>
                      </a:r>
                      <a:r>
                        <a:rPr lang="en-US" baseline="-25000" dirty="0"/>
                        <a:t>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3866">
                <a:tc>
                  <a:txBody>
                    <a:bodyPr/>
                    <a:lstStyle/>
                    <a:p>
                      <a:pPr algn="ctr"/>
                      <a:r>
                        <a:rPr lang="en-US" dirty="0"/>
                        <a:t>x</a:t>
                      </a:r>
                      <a:r>
                        <a:rPr lang="en-US" baseline="-25000" dirty="0"/>
                        <a:t>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53866">
                <a:tc>
                  <a:txBody>
                    <a:bodyPr/>
                    <a:lstStyle/>
                    <a:p>
                      <a:pPr algn="ctr"/>
                      <a:r>
                        <a:rPr lang="en-US" dirty="0"/>
                        <a:t>x</a:t>
                      </a:r>
                      <a:r>
                        <a:rPr lang="en-US" baseline="-25000" dirty="0"/>
                        <a:t>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a:r>
                        <a:rPr lang="en-US" dirty="0"/>
                        <a:t>Factor 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6"/>
                  </a:ext>
                </a:extLst>
              </a:tr>
              <a:tr h="453866">
                <a:tc>
                  <a:txBody>
                    <a:bodyPr/>
                    <a:lstStyle/>
                    <a:p>
                      <a:pPr algn="ctr"/>
                      <a:r>
                        <a:rPr lang="en-US" dirty="0"/>
                        <a:t>x</a:t>
                      </a:r>
                      <a:r>
                        <a:rPr lang="en-US" baseline="-25000" dirty="0"/>
                        <a:t>8</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7"/>
                  </a:ext>
                </a:extLst>
              </a:tr>
              <a:tr h="453866">
                <a:tc>
                  <a:txBody>
                    <a:bodyPr/>
                    <a:lstStyle/>
                    <a:p>
                      <a:pPr algn="ctr"/>
                      <a:r>
                        <a:rPr lang="en-US" dirty="0"/>
                        <a:t>x</a:t>
                      </a:r>
                      <a:r>
                        <a:rPr lang="en-US" baseline="-25000" dirty="0"/>
                        <a:t>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8"/>
                  </a:ext>
                </a:extLst>
              </a:tr>
              <a:tr h="453866">
                <a:tc>
                  <a:txBody>
                    <a:bodyPr/>
                    <a:lstStyle/>
                    <a:p>
                      <a:pPr algn="ctr"/>
                      <a:r>
                        <a:rPr lang="en-US" dirty="0"/>
                        <a:t>x</a:t>
                      </a:r>
                      <a:r>
                        <a:rPr lang="en-US" baseline="-25000" dirty="0"/>
                        <a:t>10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grpSp>
        <p:nvGrpSpPr>
          <p:cNvPr id="14" name="Group 13"/>
          <p:cNvGrpSpPr/>
          <p:nvPr/>
        </p:nvGrpSpPr>
        <p:grpSpPr>
          <a:xfrm>
            <a:off x="4114800" y="1828800"/>
            <a:ext cx="3810000" cy="3124200"/>
            <a:chOff x="2667000" y="1828800"/>
            <a:chExt cx="3810000" cy="3124200"/>
          </a:xfrm>
        </p:grpSpPr>
        <p:cxnSp>
          <p:nvCxnSpPr>
            <p:cNvPr id="11" name="Straight Arrow Connector 10"/>
            <p:cNvCxnSpPr/>
            <p:nvPr/>
          </p:nvCxnSpPr>
          <p:spPr>
            <a:xfrm>
              <a:off x="2667000" y="1828800"/>
              <a:ext cx="3810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67000" y="1828800"/>
              <a:ext cx="38100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4114800" y="2209800"/>
            <a:ext cx="3886200" cy="2819400"/>
            <a:chOff x="2667000" y="1828800"/>
            <a:chExt cx="3886200" cy="2819400"/>
          </a:xfrm>
        </p:grpSpPr>
        <p:cxnSp>
          <p:nvCxnSpPr>
            <p:cNvPr id="25" name="Straight Arrow Connector 24"/>
            <p:cNvCxnSpPr/>
            <p:nvPr/>
          </p:nvCxnSpPr>
          <p:spPr>
            <a:xfrm>
              <a:off x="2667000" y="1828800"/>
              <a:ext cx="3886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67000" y="1828800"/>
              <a:ext cx="38862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4114800" y="2667000"/>
            <a:ext cx="3810000" cy="2286000"/>
            <a:chOff x="2667000" y="1680029"/>
            <a:chExt cx="3810000" cy="4463142"/>
          </a:xfrm>
        </p:grpSpPr>
        <p:cxnSp>
          <p:nvCxnSpPr>
            <p:cNvPr id="28" name="Straight Arrow Connector 27"/>
            <p:cNvCxnSpPr/>
            <p:nvPr/>
          </p:nvCxnSpPr>
          <p:spPr>
            <a:xfrm flipV="1">
              <a:off x="2667000" y="1680029"/>
              <a:ext cx="3810000" cy="148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667000" y="1828800"/>
              <a:ext cx="3810000" cy="4314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flipV="1">
            <a:off x="4114800" y="2743200"/>
            <a:ext cx="3810000" cy="2209800"/>
            <a:chOff x="2667000" y="-1953126"/>
            <a:chExt cx="3810000" cy="4768515"/>
          </a:xfrm>
        </p:grpSpPr>
        <p:cxnSp>
          <p:nvCxnSpPr>
            <p:cNvPr id="31" name="Straight Arrow Connector 30"/>
            <p:cNvCxnSpPr/>
            <p:nvPr/>
          </p:nvCxnSpPr>
          <p:spPr>
            <a:xfrm flipV="1">
              <a:off x="2667000" y="-1953126"/>
              <a:ext cx="3810000" cy="3781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67000" y="1828800"/>
              <a:ext cx="3733800" cy="9865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flipV="1">
            <a:off x="4114800" y="2819400"/>
            <a:ext cx="3810000" cy="2133600"/>
            <a:chOff x="2667000" y="-170688"/>
            <a:chExt cx="3810000" cy="3499104"/>
          </a:xfrm>
        </p:grpSpPr>
        <p:cxnSp>
          <p:nvCxnSpPr>
            <p:cNvPr id="34" name="Straight Arrow Connector 33"/>
            <p:cNvCxnSpPr/>
            <p:nvPr/>
          </p:nvCxnSpPr>
          <p:spPr>
            <a:xfrm flipV="1">
              <a:off x="2667000" y="-170688"/>
              <a:ext cx="3810000" cy="199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667000" y="1828800"/>
              <a:ext cx="3810000" cy="14996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flipV="1">
            <a:off x="4114800" y="2667000"/>
            <a:ext cx="3886200" cy="2286000"/>
            <a:chOff x="2667000" y="266700"/>
            <a:chExt cx="3886200" cy="4686300"/>
          </a:xfrm>
        </p:grpSpPr>
        <p:cxnSp>
          <p:nvCxnSpPr>
            <p:cNvPr id="37" name="Straight Arrow Connector 36"/>
            <p:cNvCxnSpPr/>
            <p:nvPr/>
          </p:nvCxnSpPr>
          <p:spPr>
            <a:xfrm flipV="1">
              <a:off x="2667000" y="266700"/>
              <a:ext cx="38862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667000" y="1828800"/>
              <a:ext cx="38100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flipV="1">
            <a:off x="4191000" y="2743200"/>
            <a:ext cx="3810000" cy="2209800"/>
            <a:chOff x="2667000" y="1177925"/>
            <a:chExt cx="3810000" cy="3775075"/>
          </a:xfrm>
        </p:grpSpPr>
        <p:cxnSp>
          <p:nvCxnSpPr>
            <p:cNvPr id="40" name="Straight Arrow Connector 39"/>
            <p:cNvCxnSpPr/>
            <p:nvPr/>
          </p:nvCxnSpPr>
          <p:spPr>
            <a:xfrm flipV="1">
              <a:off x="2667000" y="1177925"/>
              <a:ext cx="3657600" cy="650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667000" y="1828800"/>
              <a:ext cx="38100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V="1">
            <a:off x="4114800" y="2819400"/>
            <a:ext cx="3886200" cy="2209800"/>
            <a:chOff x="2667000" y="1828800"/>
            <a:chExt cx="3886200" cy="3624072"/>
          </a:xfrm>
        </p:grpSpPr>
        <p:cxnSp>
          <p:nvCxnSpPr>
            <p:cNvPr id="43" name="Straight Arrow Connector 42"/>
            <p:cNvCxnSpPr/>
            <p:nvPr/>
          </p:nvCxnSpPr>
          <p:spPr>
            <a:xfrm>
              <a:off x="2667000" y="1828800"/>
              <a:ext cx="3886200" cy="124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667000" y="1828800"/>
              <a:ext cx="3810000" cy="3624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flipV="1">
            <a:off x="4114800" y="2743200"/>
            <a:ext cx="3886200" cy="2743200"/>
            <a:chOff x="2667000" y="1828800"/>
            <a:chExt cx="3886200" cy="3124200"/>
          </a:xfrm>
        </p:grpSpPr>
        <p:cxnSp>
          <p:nvCxnSpPr>
            <p:cNvPr id="46" name="Straight Arrow Connector 45"/>
            <p:cNvCxnSpPr/>
            <p:nvPr/>
          </p:nvCxnSpPr>
          <p:spPr>
            <a:xfrm>
              <a:off x="2667000" y="1828800"/>
              <a:ext cx="3886200"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667000" y="1828800"/>
              <a:ext cx="38100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flipV="1">
            <a:off x="4114800" y="2743200"/>
            <a:ext cx="3962400" cy="3124200"/>
            <a:chOff x="2667000" y="1828800"/>
            <a:chExt cx="3810000" cy="3124200"/>
          </a:xfrm>
        </p:grpSpPr>
        <p:cxnSp>
          <p:nvCxnSpPr>
            <p:cNvPr id="49" name="Straight Arrow Connector 48"/>
            <p:cNvCxnSpPr/>
            <p:nvPr/>
          </p:nvCxnSpPr>
          <p:spPr>
            <a:xfrm>
              <a:off x="2667000" y="1828800"/>
              <a:ext cx="3810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667000" y="1828800"/>
              <a:ext cx="38100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EFA and PCA</a:t>
            </a:r>
          </a:p>
        </p:txBody>
      </p:sp>
      <p:graphicFrame>
        <p:nvGraphicFramePr>
          <p:cNvPr id="9" name="Content Placeholder 8"/>
          <p:cNvGraphicFramePr>
            <a:graphicFrameLocks noGrp="1"/>
          </p:cNvGraphicFramePr>
          <p:nvPr>
            <p:ph idx="1"/>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2779</Words>
  <Application>Microsoft Office PowerPoint</Application>
  <PresentationFormat>Widescreen</PresentationFormat>
  <Paragraphs>481</Paragraphs>
  <Slides>35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Book Antiqua</vt:lpstr>
      <vt:lpstr>Calibri</vt:lpstr>
      <vt:lpstr>Calibri Light</vt:lpstr>
      <vt:lpstr>Cambria Math</vt:lpstr>
      <vt:lpstr>Lucida Sans Unicode</vt:lpstr>
      <vt:lpstr>Wingdings</vt:lpstr>
      <vt:lpstr>Office Theme</vt:lpstr>
      <vt:lpstr>PowerPoint Presentation</vt:lpstr>
      <vt:lpstr> Factor Analysis.  </vt:lpstr>
      <vt:lpstr>Factor versus Cluster Analyses</vt:lpstr>
      <vt:lpstr>Factor Analysis</vt:lpstr>
      <vt:lpstr>What comes to mind?</vt:lpstr>
      <vt:lpstr>Factor Analysis</vt:lpstr>
      <vt:lpstr>Basic Set-up</vt:lpstr>
      <vt:lpstr>The Basic Idea - Intuition</vt:lpstr>
      <vt:lpstr>EFA and PCA</vt:lpstr>
      <vt:lpstr>Factor Model – Theory</vt:lpstr>
      <vt:lpstr>Factor Model – Theory</vt:lpstr>
      <vt:lpstr>Factor Model – Theory &amp; Goal</vt:lpstr>
      <vt:lpstr>Principal Component Analysis</vt:lpstr>
      <vt:lpstr>Principal Component Analysis</vt:lpstr>
      <vt:lpstr>Graphical Illustration</vt:lpstr>
      <vt:lpstr>Principal Component Analysis</vt:lpstr>
      <vt:lpstr>Principal Component Analysis</vt:lpstr>
      <vt:lpstr>Factor Analysis</vt:lpstr>
      <vt:lpstr>An Example: Toothpaste</vt:lpstr>
      <vt:lpstr>EFA / PCA</vt:lpstr>
      <vt:lpstr>Descriptives &amp; Correlations</vt:lpstr>
      <vt:lpstr>Descriptives</vt:lpstr>
      <vt:lpstr>Correlations &gt; .30</vt:lpstr>
      <vt:lpstr>Factor Analysis Steps in SPSS</vt:lpstr>
      <vt:lpstr>Factor Analysis Steps in SPSS</vt:lpstr>
      <vt:lpstr>Factor Analysis Steps in SPSS</vt:lpstr>
      <vt:lpstr>Descriptive Statistics</vt:lpstr>
      <vt:lpstr>Is Factor Analysis Appropriate?</vt:lpstr>
      <vt:lpstr>SPSS Output - Communalities</vt:lpstr>
      <vt:lpstr>SPSS Output – Variance Explained</vt:lpstr>
      <vt:lpstr>SPSS Output – Scree Plot</vt:lpstr>
      <vt:lpstr>SPSS Output – Variance Explained</vt:lpstr>
      <vt:lpstr>SPSS Output – Factor Loadings</vt:lpstr>
      <vt:lpstr>Component Matrix Plot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Thapar</dc:creator>
  <cp:lastModifiedBy>Ann Thapar</cp:lastModifiedBy>
  <cp:revision>2</cp:revision>
  <dcterms:created xsi:type="dcterms:W3CDTF">2020-10-25T20:50:13Z</dcterms:created>
  <dcterms:modified xsi:type="dcterms:W3CDTF">2020-10-25T20:53:22Z</dcterms:modified>
</cp:coreProperties>
</file>