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96" r:id="rId2"/>
    <p:sldId id="302" r:id="rId3"/>
    <p:sldId id="397" r:id="rId4"/>
    <p:sldId id="398" r:id="rId5"/>
    <p:sldId id="399" r:id="rId6"/>
    <p:sldId id="400" r:id="rId7"/>
    <p:sldId id="401" r:id="rId8"/>
    <p:sldId id="402" r:id="rId9"/>
    <p:sldId id="407" r:id="rId10"/>
    <p:sldId id="403" r:id="rId11"/>
    <p:sldId id="410" r:id="rId12"/>
    <p:sldId id="408" r:id="rId13"/>
    <p:sldId id="405" r:id="rId14"/>
    <p:sldId id="409" r:id="rId15"/>
    <p:sldId id="40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7" r:id="rId30"/>
    <p:sldId id="258" r:id="rId31"/>
    <p:sldId id="259" r:id="rId32"/>
    <p:sldId id="263" r:id="rId33"/>
    <p:sldId id="262" r:id="rId34"/>
    <p:sldId id="261" r:id="rId35"/>
    <p:sldId id="264"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2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5AEDC-7C04-4C5C-B2D4-1CF7D375088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CD241274-58B3-40E0-8B00-80CBEA8C6955}">
      <dgm:prSet phldrT="[Text]"/>
      <dgm:spPr/>
      <dgm:t>
        <a:bodyPr/>
        <a:lstStyle/>
        <a:p>
          <a:r>
            <a:rPr lang="en-GB" dirty="0"/>
            <a:t>Decision Trees</a:t>
          </a:r>
        </a:p>
      </dgm:t>
    </dgm:pt>
    <dgm:pt modelId="{27AF5090-1BF4-4554-9A42-C3A2589AE434}" type="parTrans" cxnId="{2633A7F4-0017-4680-B388-E730EE5FDF7C}">
      <dgm:prSet/>
      <dgm:spPr/>
      <dgm:t>
        <a:bodyPr/>
        <a:lstStyle/>
        <a:p>
          <a:endParaRPr lang="en-GB"/>
        </a:p>
      </dgm:t>
    </dgm:pt>
    <dgm:pt modelId="{FFE45B05-AD1A-4913-A634-7D78B157BC28}" type="sibTrans" cxnId="{2633A7F4-0017-4680-B388-E730EE5FDF7C}">
      <dgm:prSet/>
      <dgm:spPr/>
      <dgm:t>
        <a:bodyPr/>
        <a:lstStyle/>
        <a:p>
          <a:endParaRPr lang="en-GB"/>
        </a:p>
      </dgm:t>
    </dgm:pt>
    <dgm:pt modelId="{83214E8A-1208-4B9F-8418-A83B5983E801}">
      <dgm:prSet phldrT="[Text]"/>
      <dgm:spPr/>
      <dgm:t>
        <a:bodyPr/>
        <a:lstStyle/>
        <a:p>
          <a:r>
            <a:rPr lang="en-GB" dirty="0"/>
            <a:t>Practice using CPS Data set</a:t>
          </a:r>
        </a:p>
      </dgm:t>
    </dgm:pt>
    <dgm:pt modelId="{18A4B5ED-09B7-4FBB-AA94-F9F8EDB2C0CC}" type="parTrans" cxnId="{1915477F-B4A0-43C7-859E-836CEA2A1030}">
      <dgm:prSet/>
      <dgm:spPr/>
      <dgm:t>
        <a:bodyPr/>
        <a:lstStyle/>
        <a:p>
          <a:endParaRPr lang="en-GB"/>
        </a:p>
      </dgm:t>
    </dgm:pt>
    <dgm:pt modelId="{DB64473B-D97D-4FB7-90F1-88DB42B8A77F}" type="sibTrans" cxnId="{1915477F-B4A0-43C7-859E-836CEA2A1030}">
      <dgm:prSet/>
      <dgm:spPr/>
      <dgm:t>
        <a:bodyPr/>
        <a:lstStyle/>
        <a:p>
          <a:endParaRPr lang="en-GB"/>
        </a:p>
      </dgm:t>
    </dgm:pt>
    <dgm:pt modelId="{5AB42D37-5CBE-48E3-B217-5FB7A6B77FF5}">
      <dgm:prSet phldrT="[Text]"/>
      <dgm:spPr/>
      <dgm:t>
        <a:bodyPr/>
        <a:lstStyle/>
        <a:p>
          <a:r>
            <a:rPr lang="en-GB" dirty="0"/>
            <a:t>Group course work</a:t>
          </a:r>
        </a:p>
      </dgm:t>
    </dgm:pt>
    <dgm:pt modelId="{8CB55AB4-2F76-44E0-9211-D7AC2B4ABA63}" type="parTrans" cxnId="{32E6165E-2666-456A-A839-9CB41836C2E2}">
      <dgm:prSet/>
      <dgm:spPr/>
      <dgm:t>
        <a:bodyPr/>
        <a:lstStyle/>
        <a:p>
          <a:endParaRPr lang="en-GB"/>
        </a:p>
      </dgm:t>
    </dgm:pt>
    <dgm:pt modelId="{4806FF0C-E227-4276-8948-13D35D4D01D5}" type="sibTrans" cxnId="{32E6165E-2666-456A-A839-9CB41836C2E2}">
      <dgm:prSet/>
      <dgm:spPr/>
      <dgm:t>
        <a:bodyPr/>
        <a:lstStyle/>
        <a:p>
          <a:endParaRPr lang="en-GB"/>
        </a:p>
      </dgm:t>
    </dgm:pt>
    <dgm:pt modelId="{B195C089-E66A-4D51-A2DA-99493DCD37CF}" type="pres">
      <dgm:prSet presAssocID="{6F25AEDC-7C04-4C5C-B2D4-1CF7D3750881}" presName="rootnode" presStyleCnt="0">
        <dgm:presLayoutVars>
          <dgm:chMax/>
          <dgm:chPref/>
          <dgm:dir/>
          <dgm:animLvl val="lvl"/>
        </dgm:presLayoutVars>
      </dgm:prSet>
      <dgm:spPr/>
    </dgm:pt>
    <dgm:pt modelId="{7E799A75-4201-49B4-84CC-12A35DA022B1}" type="pres">
      <dgm:prSet presAssocID="{CD241274-58B3-40E0-8B00-80CBEA8C6955}" presName="composite" presStyleCnt="0"/>
      <dgm:spPr/>
    </dgm:pt>
    <dgm:pt modelId="{7A2D6675-A047-4274-B431-3988DB84FBB2}" type="pres">
      <dgm:prSet presAssocID="{CD241274-58B3-40E0-8B00-80CBEA8C6955}" presName="bentUpArrow1" presStyleLbl="alignImgPlace1" presStyleIdx="0" presStyleCnt="2"/>
      <dgm:spPr/>
    </dgm:pt>
    <dgm:pt modelId="{5CD1CD31-706C-4F48-B35F-391D359FE43A}" type="pres">
      <dgm:prSet presAssocID="{CD241274-58B3-40E0-8B00-80CBEA8C6955}" presName="ParentText" presStyleLbl="node1" presStyleIdx="0" presStyleCnt="3">
        <dgm:presLayoutVars>
          <dgm:chMax val="1"/>
          <dgm:chPref val="1"/>
          <dgm:bulletEnabled val="1"/>
        </dgm:presLayoutVars>
      </dgm:prSet>
      <dgm:spPr/>
    </dgm:pt>
    <dgm:pt modelId="{7ADF924C-9D24-4039-8FC1-FF7CD20DD933}" type="pres">
      <dgm:prSet presAssocID="{CD241274-58B3-40E0-8B00-80CBEA8C6955}" presName="ChildText" presStyleLbl="revTx" presStyleIdx="0" presStyleCnt="2">
        <dgm:presLayoutVars>
          <dgm:chMax val="0"/>
          <dgm:chPref val="0"/>
          <dgm:bulletEnabled val="1"/>
        </dgm:presLayoutVars>
      </dgm:prSet>
      <dgm:spPr/>
    </dgm:pt>
    <dgm:pt modelId="{FB445D4B-CF2F-4B09-BE0E-06622E7D61D6}" type="pres">
      <dgm:prSet presAssocID="{FFE45B05-AD1A-4913-A634-7D78B157BC28}" presName="sibTrans" presStyleCnt="0"/>
      <dgm:spPr/>
    </dgm:pt>
    <dgm:pt modelId="{A6999ABC-CB1D-4AC0-A0FC-9EE545AF6865}" type="pres">
      <dgm:prSet presAssocID="{83214E8A-1208-4B9F-8418-A83B5983E801}" presName="composite" presStyleCnt="0"/>
      <dgm:spPr/>
    </dgm:pt>
    <dgm:pt modelId="{A9809DD8-ADE0-4DA9-A454-2357919D1628}" type="pres">
      <dgm:prSet presAssocID="{83214E8A-1208-4B9F-8418-A83B5983E801}" presName="bentUpArrow1" presStyleLbl="alignImgPlace1" presStyleIdx="1" presStyleCnt="2"/>
      <dgm:spPr/>
    </dgm:pt>
    <dgm:pt modelId="{359F4B24-23AA-414C-A164-6FDA12099F31}" type="pres">
      <dgm:prSet presAssocID="{83214E8A-1208-4B9F-8418-A83B5983E801}" presName="ParentText" presStyleLbl="node1" presStyleIdx="1" presStyleCnt="3">
        <dgm:presLayoutVars>
          <dgm:chMax val="1"/>
          <dgm:chPref val="1"/>
          <dgm:bulletEnabled val="1"/>
        </dgm:presLayoutVars>
      </dgm:prSet>
      <dgm:spPr/>
    </dgm:pt>
    <dgm:pt modelId="{818D4740-547A-49BD-81D0-A43C25C7A0A7}" type="pres">
      <dgm:prSet presAssocID="{83214E8A-1208-4B9F-8418-A83B5983E801}" presName="ChildText" presStyleLbl="revTx" presStyleIdx="1" presStyleCnt="2">
        <dgm:presLayoutVars>
          <dgm:chMax val="0"/>
          <dgm:chPref val="0"/>
          <dgm:bulletEnabled val="1"/>
        </dgm:presLayoutVars>
      </dgm:prSet>
      <dgm:spPr/>
    </dgm:pt>
    <dgm:pt modelId="{FB638C1D-AB83-40AB-936A-FF5A7646EE18}" type="pres">
      <dgm:prSet presAssocID="{DB64473B-D97D-4FB7-90F1-88DB42B8A77F}" presName="sibTrans" presStyleCnt="0"/>
      <dgm:spPr/>
    </dgm:pt>
    <dgm:pt modelId="{35FF2EED-807F-4BD1-BA46-FEE4857BB98A}" type="pres">
      <dgm:prSet presAssocID="{5AB42D37-5CBE-48E3-B217-5FB7A6B77FF5}" presName="composite" presStyleCnt="0"/>
      <dgm:spPr/>
    </dgm:pt>
    <dgm:pt modelId="{A8D639C1-4168-4A72-8E0D-D8608DE28D5F}" type="pres">
      <dgm:prSet presAssocID="{5AB42D37-5CBE-48E3-B217-5FB7A6B77FF5}" presName="ParentText" presStyleLbl="node1" presStyleIdx="2" presStyleCnt="3">
        <dgm:presLayoutVars>
          <dgm:chMax val="1"/>
          <dgm:chPref val="1"/>
          <dgm:bulletEnabled val="1"/>
        </dgm:presLayoutVars>
      </dgm:prSet>
      <dgm:spPr/>
    </dgm:pt>
  </dgm:ptLst>
  <dgm:cxnLst>
    <dgm:cxn modelId="{23565515-D643-46E9-AF49-B9B0E39429B7}" type="presOf" srcId="{6F25AEDC-7C04-4C5C-B2D4-1CF7D3750881}" destId="{B195C089-E66A-4D51-A2DA-99493DCD37CF}" srcOrd="0" destOrd="0" presId="urn:microsoft.com/office/officeart/2005/8/layout/StepDownProcess"/>
    <dgm:cxn modelId="{32E6165E-2666-456A-A839-9CB41836C2E2}" srcId="{6F25AEDC-7C04-4C5C-B2D4-1CF7D3750881}" destId="{5AB42D37-5CBE-48E3-B217-5FB7A6B77FF5}" srcOrd="2" destOrd="0" parTransId="{8CB55AB4-2F76-44E0-9211-D7AC2B4ABA63}" sibTransId="{4806FF0C-E227-4276-8948-13D35D4D01D5}"/>
    <dgm:cxn modelId="{1915477F-B4A0-43C7-859E-836CEA2A1030}" srcId="{6F25AEDC-7C04-4C5C-B2D4-1CF7D3750881}" destId="{83214E8A-1208-4B9F-8418-A83B5983E801}" srcOrd="1" destOrd="0" parTransId="{18A4B5ED-09B7-4FBB-AA94-F9F8EDB2C0CC}" sibTransId="{DB64473B-D97D-4FB7-90F1-88DB42B8A77F}"/>
    <dgm:cxn modelId="{20CF4488-E12F-4879-8066-95D030A5FFB9}" type="presOf" srcId="{5AB42D37-5CBE-48E3-B217-5FB7A6B77FF5}" destId="{A8D639C1-4168-4A72-8E0D-D8608DE28D5F}" srcOrd="0" destOrd="0" presId="urn:microsoft.com/office/officeart/2005/8/layout/StepDownProcess"/>
    <dgm:cxn modelId="{EAC06FA9-F8B3-4D1E-B85C-24580C907D7D}" type="presOf" srcId="{83214E8A-1208-4B9F-8418-A83B5983E801}" destId="{359F4B24-23AA-414C-A164-6FDA12099F31}" srcOrd="0" destOrd="0" presId="urn:microsoft.com/office/officeart/2005/8/layout/StepDownProcess"/>
    <dgm:cxn modelId="{F8EF15AF-FA9E-4992-A9D3-E598B113F06F}" type="presOf" srcId="{CD241274-58B3-40E0-8B00-80CBEA8C6955}" destId="{5CD1CD31-706C-4F48-B35F-391D359FE43A}" srcOrd="0" destOrd="0" presId="urn:microsoft.com/office/officeart/2005/8/layout/StepDownProcess"/>
    <dgm:cxn modelId="{2633A7F4-0017-4680-B388-E730EE5FDF7C}" srcId="{6F25AEDC-7C04-4C5C-B2D4-1CF7D3750881}" destId="{CD241274-58B3-40E0-8B00-80CBEA8C6955}" srcOrd="0" destOrd="0" parTransId="{27AF5090-1BF4-4554-9A42-C3A2589AE434}" sibTransId="{FFE45B05-AD1A-4913-A634-7D78B157BC28}"/>
    <dgm:cxn modelId="{6B1ED152-E1A3-46B8-ABF8-C0E61F0586E1}" type="presParOf" srcId="{B195C089-E66A-4D51-A2DA-99493DCD37CF}" destId="{7E799A75-4201-49B4-84CC-12A35DA022B1}" srcOrd="0" destOrd="0" presId="urn:microsoft.com/office/officeart/2005/8/layout/StepDownProcess"/>
    <dgm:cxn modelId="{A6C469DB-2DC7-4546-AD1D-7C7032F5F0AC}" type="presParOf" srcId="{7E799A75-4201-49B4-84CC-12A35DA022B1}" destId="{7A2D6675-A047-4274-B431-3988DB84FBB2}" srcOrd="0" destOrd="0" presId="urn:microsoft.com/office/officeart/2005/8/layout/StepDownProcess"/>
    <dgm:cxn modelId="{DD40AD42-5CD9-43F3-BB93-63663EED7D7C}" type="presParOf" srcId="{7E799A75-4201-49B4-84CC-12A35DA022B1}" destId="{5CD1CD31-706C-4F48-B35F-391D359FE43A}" srcOrd="1" destOrd="0" presId="urn:microsoft.com/office/officeart/2005/8/layout/StepDownProcess"/>
    <dgm:cxn modelId="{8790723E-7699-4316-BAF4-B535D827888A}" type="presParOf" srcId="{7E799A75-4201-49B4-84CC-12A35DA022B1}" destId="{7ADF924C-9D24-4039-8FC1-FF7CD20DD933}" srcOrd="2" destOrd="0" presId="urn:microsoft.com/office/officeart/2005/8/layout/StepDownProcess"/>
    <dgm:cxn modelId="{D33B099F-6406-42E8-B963-88F2C871D965}" type="presParOf" srcId="{B195C089-E66A-4D51-A2DA-99493DCD37CF}" destId="{FB445D4B-CF2F-4B09-BE0E-06622E7D61D6}" srcOrd="1" destOrd="0" presId="urn:microsoft.com/office/officeart/2005/8/layout/StepDownProcess"/>
    <dgm:cxn modelId="{EA979A71-BC5F-4F49-8778-CD23F5146DCD}" type="presParOf" srcId="{B195C089-E66A-4D51-A2DA-99493DCD37CF}" destId="{A6999ABC-CB1D-4AC0-A0FC-9EE545AF6865}" srcOrd="2" destOrd="0" presId="urn:microsoft.com/office/officeart/2005/8/layout/StepDownProcess"/>
    <dgm:cxn modelId="{B1DA39B9-7837-4C80-BF35-307949266305}" type="presParOf" srcId="{A6999ABC-CB1D-4AC0-A0FC-9EE545AF6865}" destId="{A9809DD8-ADE0-4DA9-A454-2357919D1628}" srcOrd="0" destOrd="0" presId="urn:microsoft.com/office/officeart/2005/8/layout/StepDownProcess"/>
    <dgm:cxn modelId="{4A239646-FD0F-4723-AA37-F7EE6826AAC4}" type="presParOf" srcId="{A6999ABC-CB1D-4AC0-A0FC-9EE545AF6865}" destId="{359F4B24-23AA-414C-A164-6FDA12099F31}" srcOrd="1" destOrd="0" presId="urn:microsoft.com/office/officeart/2005/8/layout/StepDownProcess"/>
    <dgm:cxn modelId="{B18D380D-EC4C-460D-8D47-C97A58D289F6}" type="presParOf" srcId="{A6999ABC-CB1D-4AC0-A0FC-9EE545AF6865}" destId="{818D4740-547A-49BD-81D0-A43C25C7A0A7}" srcOrd="2" destOrd="0" presId="urn:microsoft.com/office/officeart/2005/8/layout/StepDownProcess"/>
    <dgm:cxn modelId="{86DB2335-FB6F-4548-A6C8-A4B727872F70}" type="presParOf" srcId="{B195C089-E66A-4D51-A2DA-99493DCD37CF}" destId="{FB638C1D-AB83-40AB-936A-FF5A7646EE18}" srcOrd="3" destOrd="0" presId="urn:microsoft.com/office/officeart/2005/8/layout/StepDownProcess"/>
    <dgm:cxn modelId="{C5C0A0EF-D2EE-4282-91FA-29C1C738ECFF}" type="presParOf" srcId="{B195C089-E66A-4D51-A2DA-99493DCD37CF}" destId="{35FF2EED-807F-4BD1-BA46-FEE4857BB98A}" srcOrd="4" destOrd="0" presId="urn:microsoft.com/office/officeart/2005/8/layout/StepDownProcess"/>
    <dgm:cxn modelId="{CA01F464-EAA4-4B35-B174-72425B047571}" type="presParOf" srcId="{35FF2EED-807F-4BD1-BA46-FEE4857BB98A}" destId="{A8D639C1-4168-4A72-8E0D-D8608DE28D5F}"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6675-A047-4274-B431-3988DB84FBB2}">
      <dsp:nvSpPr>
        <dsp:cNvPr id="0" name=""/>
        <dsp:cNvSpPr/>
      </dsp:nvSpPr>
      <dsp:spPr>
        <a:xfrm rot="5400000">
          <a:off x="1839220" y="1409080"/>
          <a:ext cx="1246210" cy="141876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D1CD31-706C-4F48-B35F-391D359FE43A}">
      <dsp:nvSpPr>
        <dsp:cNvPr id="0" name=""/>
        <dsp:cNvSpPr/>
      </dsp:nvSpPr>
      <dsp:spPr>
        <a:xfrm>
          <a:off x="1509050" y="27631"/>
          <a:ext cx="2097884" cy="146845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Decision Trees</a:t>
          </a:r>
        </a:p>
      </dsp:txBody>
      <dsp:txXfrm>
        <a:off x="1580747" y="99328"/>
        <a:ext cx="1954490" cy="1325057"/>
      </dsp:txXfrm>
    </dsp:sp>
    <dsp:sp modelId="{7ADF924C-9D24-4039-8FC1-FF7CD20DD933}">
      <dsp:nvSpPr>
        <dsp:cNvPr id="0" name=""/>
        <dsp:cNvSpPr/>
      </dsp:nvSpPr>
      <dsp:spPr>
        <a:xfrm>
          <a:off x="3606935" y="167681"/>
          <a:ext cx="1525801" cy="1186867"/>
        </a:xfrm>
        <a:prstGeom prst="rect">
          <a:avLst/>
        </a:prstGeom>
        <a:noFill/>
        <a:ln>
          <a:noFill/>
        </a:ln>
        <a:effectLst/>
      </dsp:spPr>
      <dsp:style>
        <a:lnRef idx="0">
          <a:scrgbClr r="0" g="0" b="0"/>
        </a:lnRef>
        <a:fillRef idx="0">
          <a:scrgbClr r="0" g="0" b="0"/>
        </a:fillRef>
        <a:effectRef idx="0">
          <a:scrgbClr r="0" g="0" b="0"/>
        </a:effectRef>
        <a:fontRef idx="minor"/>
      </dsp:style>
    </dsp:sp>
    <dsp:sp modelId="{A9809DD8-ADE0-4DA9-A454-2357919D1628}">
      <dsp:nvSpPr>
        <dsp:cNvPr id="0" name=""/>
        <dsp:cNvSpPr/>
      </dsp:nvSpPr>
      <dsp:spPr>
        <a:xfrm rot="5400000">
          <a:off x="3578590" y="3058636"/>
          <a:ext cx="1246210" cy="141876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9F4B24-23AA-414C-A164-6FDA12099F31}">
      <dsp:nvSpPr>
        <dsp:cNvPr id="0" name=""/>
        <dsp:cNvSpPr/>
      </dsp:nvSpPr>
      <dsp:spPr>
        <a:xfrm>
          <a:off x="3248420" y="1677186"/>
          <a:ext cx="2097884" cy="146845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Practice using CPS Data set</a:t>
          </a:r>
        </a:p>
      </dsp:txBody>
      <dsp:txXfrm>
        <a:off x="3320117" y="1748883"/>
        <a:ext cx="1954490" cy="1325057"/>
      </dsp:txXfrm>
    </dsp:sp>
    <dsp:sp modelId="{818D4740-547A-49BD-81D0-A43C25C7A0A7}">
      <dsp:nvSpPr>
        <dsp:cNvPr id="0" name=""/>
        <dsp:cNvSpPr/>
      </dsp:nvSpPr>
      <dsp:spPr>
        <a:xfrm>
          <a:off x="5346304" y="1817237"/>
          <a:ext cx="1525801" cy="1186867"/>
        </a:xfrm>
        <a:prstGeom prst="rect">
          <a:avLst/>
        </a:prstGeom>
        <a:noFill/>
        <a:ln>
          <a:noFill/>
        </a:ln>
        <a:effectLst/>
      </dsp:spPr>
      <dsp:style>
        <a:lnRef idx="0">
          <a:scrgbClr r="0" g="0" b="0"/>
        </a:lnRef>
        <a:fillRef idx="0">
          <a:scrgbClr r="0" g="0" b="0"/>
        </a:fillRef>
        <a:effectRef idx="0">
          <a:scrgbClr r="0" g="0" b="0"/>
        </a:effectRef>
        <a:fontRef idx="minor"/>
      </dsp:style>
    </dsp:sp>
    <dsp:sp modelId="{A8D639C1-4168-4A72-8E0D-D8608DE28D5F}">
      <dsp:nvSpPr>
        <dsp:cNvPr id="0" name=""/>
        <dsp:cNvSpPr/>
      </dsp:nvSpPr>
      <dsp:spPr>
        <a:xfrm>
          <a:off x="4987789" y="3326742"/>
          <a:ext cx="2097884" cy="146845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Group course work</a:t>
          </a:r>
        </a:p>
      </dsp:txBody>
      <dsp:txXfrm>
        <a:off x="5059486" y="3398439"/>
        <a:ext cx="1954490" cy="132505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FA66F-BA32-4A36-A94E-997EE62565B8}" type="datetimeFigureOut">
              <a:rPr lang="en-GB" smtClean="0"/>
              <a:t>17/11/2020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8E3F9-48E1-4032-BF8A-85B50E956053}" type="slidenum">
              <a:rPr lang="en-GB" smtClean="0"/>
              <a:t>‹#›</a:t>
            </a:fld>
            <a:endParaRPr lang="en-GB"/>
          </a:p>
        </p:txBody>
      </p:sp>
    </p:spTree>
    <p:extLst>
      <p:ext uri="{BB962C8B-B14F-4D97-AF65-F5344CB8AC3E}">
        <p14:creationId xmlns:p14="http://schemas.microsoft.com/office/powerpoint/2010/main" val="379247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C129D33-7ABF-47F4-9515-30CA12917F18}" type="slidenum">
              <a:rPr lang="en-GB" smtClean="0"/>
              <a:t>1</a:t>
            </a:fld>
            <a:endParaRPr lang="en-GB"/>
          </a:p>
        </p:txBody>
      </p:sp>
    </p:spTree>
    <p:extLst>
      <p:ext uri="{BB962C8B-B14F-4D97-AF65-F5344CB8AC3E}">
        <p14:creationId xmlns:p14="http://schemas.microsoft.com/office/powerpoint/2010/main" val="116068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5F188A5-77DC-4D66-A7AB-3C5A02024B32}" type="slidenum">
              <a:rPr lang="en-GB" smtClean="0"/>
              <a:t>2</a:t>
            </a:fld>
            <a:endParaRPr lang="en-GB"/>
          </a:p>
        </p:txBody>
      </p:sp>
    </p:spTree>
    <p:extLst>
      <p:ext uri="{BB962C8B-B14F-4D97-AF65-F5344CB8AC3E}">
        <p14:creationId xmlns:p14="http://schemas.microsoft.com/office/powerpoint/2010/main" val="37821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E32E-7C88-4EC8-82A7-FA0CB481C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CF30A8-0F1A-422F-9953-4B1D13875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325261-46F4-43BF-BDDE-FF854EB2F1D9}"/>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9BE474D4-732E-4522-BCD6-D97BF56FEE8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327663A-EF0B-41F6-BADC-8217150EDB89}"/>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337840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FA28-F99E-4E2E-AFC6-B817CA152A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DA1638-2158-416C-AF81-68FBAAF98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E35802-72EF-4D5F-8ADA-CD54D8240CC2}"/>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47D31673-D6B0-419A-B3CD-CE9DEAAC6F8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580D61E-AC2C-4B03-AF51-5DDA26367EFD}"/>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3359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E4C76-F8D4-4C7C-A1BE-FDE7D34FB3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1B88E7-109F-409C-B773-F75D24FCA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EC5F2D-6FE9-411F-B973-E588964C731D}"/>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0F0906DF-5E58-4000-BAF3-5152F1A4521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52B0750-C439-4EF0-8534-FC56EA161425}"/>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159400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20416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CDD44-FECB-45C2-B986-41BF250C4A8B}" type="datetimeFigureOut">
              <a:rPr lang="en-GB" smtClean="0"/>
              <a:t>17/11/2020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05FEDC-F732-497E-B284-DCA783F0AB6B}" type="slidenum">
              <a:rPr lang="en-GB" smtClean="0"/>
              <a:t>‹#›</a:t>
            </a:fld>
            <a:endParaRPr lang="en-GB"/>
          </a:p>
        </p:txBody>
      </p:sp>
      <p:sp>
        <p:nvSpPr>
          <p:cNvPr id="25" name="Title Placeholder 1"/>
          <p:cNvSpPr>
            <a:spLocks noGrp="1"/>
          </p:cNvSpPr>
          <p:nvPr>
            <p:ph type="title"/>
          </p:nvPr>
        </p:nvSpPr>
        <p:spPr>
          <a:xfrm>
            <a:off x="368300" y="228601"/>
            <a:ext cx="11455400" cy="1066801"/>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1" name="Content Placeholder 30"/>
          <p:cNvSpPr>
            <a:spLocks noGrp="1"/>
          </p:cNvSpPr>
          <p:nvPr>
            <p:ph sz="quarter" idx="13"/>
          </p:nvPr>
        </p:nvSpPr>
        <p:spPr>
          <a:xfrm>
            <a:off x="365760" y="1412776"/>
            <a:ext cx="11460480" cy="48234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65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682B-004D-46D7-8A93-F436ED45BE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D05762-14E9-4910-A09A-BA2BB7901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A92F3C-8814-4079-8263-2711B7B73CDC}"/>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FD754E58-1CEA-41EA-A8B5-4DC9AD0A522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7E87F2D-C048-44FC-BDDA-8B5568FCA4B7}"/>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110250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D10F-DC25-415C-A307-F4D90B1DE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D6BCAEB-262B-4FB9-9B3F-79C85B3D0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84309-7A4C-4DC0-9D94-78336439EBDA}"/>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FD88DE8E-39F8-4FE0-9E15-BC18AB3AB34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EDA07B1-38F5-4D89-8CA3-225268876E24}"/>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355064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5A2-6BEF-4ADA-BCD5-9BDD941E68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EAD68D-F4B2-4A77-B737-F54F0DC1A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33B65D-F667-4169-8C82-F33410A98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ED7E4E-AEBA-4B6A-90D2-9CA67EB3465F}"/>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6" name="Footer Placeholder 5">
            <a:extLst>
              <a:ext uri="{FF2B5EF4-FFF2-40B4-BE49-F238E27FC236}">
                <a16:creationId xmlns:a16="http://schemas.microsoft.com/office/drawing/2014/main" id="{CD1C5551-2C44-400E-83F9-B2792E8E798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2EF38F1-1E84-4E44-8ACE-2B85BFB8FCD0}"/>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125958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2413-1B66-4112-A174-DDC703A98DE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932315-83E9-42DB-B7E6-D63BE1C39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C7800-6185-41B4-94A9-9CC7E8693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E34FB-2B67-47BE-A632-36442F14B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C3DF7-2012-4912-9C01-02CCE87C2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16B64F-8826-4933-A213-B334D663DDDE}"/>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8" name="Footer Placeholder 7">
            <a:extLst>
              <a:ext uri="{FF2B5EF4-FFF2-40B4-BE49-F238E27FC236}">
                <a16:creationId xmlns:a16="http://schemas.microsoft.com/office/drawing/2014/main" id="{8EC10194-2EBB-4F31-A120-04F503EAED8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9383591-64D4-4FC6-AE2F-ABF530CCFFB9}"/>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209990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25D5-C1B7-43EE-99A9-2192F86F329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B35A8A-7CDF-4768-A17A-F1C63F4AB1DD}"/>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4" name="Footer Placeholder 3">
            <a:extLst>
              <a:ext uri="{FF2B5EF4-FFF2-40B4-BE49-F238E27FC236}">
                <a16:creationId xmlns:a16="http://schemas.microsoft.com/office/drawing/2014/main" id="{5E870453-FFD3-4734-8271-C4D921023C4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F4AEE73-39C5-46B1-99B2-C3B50D165805}"/>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247493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C721C-3E6B-4EE3-AE5D-95687C35120E}"/>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3" name="Footer Placeholder 2">
            <a:extLst>
              <a:ext uri="{FF2B5EF4-FFF2-40B4-BE49-F238E27FC236}">
                <a16:creationId xmlns:a16="http://schemas.microsoft.com/office/drawing/2014/main" id="{CAED8F82-A069-45B5-8027-E76FC1943AFF}"/>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6B863FA1-3790-41EF-9ED0-B5EB05F1FB17}"/>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1761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3B9C-032F-4F8C-9911-04CA5202E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9461-B98B-4039-B918-536C68543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87F82D-FD00-4BDD-B43E-C903A1E0C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0E2A7-F7CB-4C5E-A793-110050717056}"/>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6" name="Footer Placeholder 5">
            <a:extLst>
              <a:ext uri="{FF2B5EF4-FFF2-40B4-BE49-F238E27FC236}">
                <a16:creationId xmlns:a16="http://schemas.microsoft.com/office/drawing/2014/main" id="{A722A00C-1D4B-4D8C-9477-848619E4B62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E10FD11-5FFE-4D41-A65C-C3F6273F6DBA}"/>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186461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82D7-56D9-42EB-B446-C5476B828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61A173-0485-4C14-8927-363DB9E45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7497233D-34EC-46BC-86F4-67327C086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2D347-B570-4B2D-AAD0-05EBD05C1815}"/>
              </a:ext>
            </a:extLst>
          </p:cNvPr>
          <p:cNvSpPr>
            <a:spLocks noGrp="1"/>
          </p:cNvSpPr>
          <p:nvPr>
            <p:ph type="dt" sz="half" idx="10"/>
          </p:nvPr>
        </p:nvSpPr>
        <p:spPr/>
        <p:txBody>
          <a:bodyPr/>
          <a:lstStyle/>
          <a:p>
            <a:fld id="{2B5D1116-A66B-4D55-B981-D69E9977F110}" type="datetimeFigureOut">
              <a:rPr lang="en-GB" smtClean="0"/>
              <a:t>17/11/2020</a:t>
            </a:fld>
            <a:endParaRPr lang="en-GB" dirty="0"/>
          </a:p>
        </p:txBody>
      </p:sp>
      <p:sp>
        <p:nvSpPr>
          <p:cNvPr id="6" name="Footer Placeholder 5">
            <a:extLst>
              <a:ext uri="{FF2B5EF4-FFF2-40B4-BE49-F238E27FC236}">
                <a16:creationId xmlns:a16="http://schemas.microsoft.com/office/drawing/2014/main" id="{39A86565-1CF7-4658-8598-94516AB2266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17A68ED-B059-43FF-9D1A-094835711F4E}"/>
              </a:ext>
            </a:extLst>
          </p:cNvPr>
          <p:cNvSpPr>
            <a:spLocks noGrp="1"/>
          </p:cNvSpPr>
          <p:nvPr>
            <p:ph type="sldNum" sz="quarter" idx="12"/>
          </p:nvPr>
        </p:nvSpPr>
        <p:spPr/>
        <p:txBody>
          <a:bodyPr/>
          <a:lstStyle/>
          <a:p>
            <a:fld id="{60AA7BF8-C9A7-4A59-82E1-8E39F50D211F}" type="slidenum">
              <a:rPr lang="en-GB" smtClean="0"/>
              <a:t>‹#›</a:t>
            </a:fld>
            <a:endParaRPr lang="en-GB" dirty="0"/>
          </a:p>
        </p:txBody>
      </p:sp>
    </p:spTree>
    <p:extLst>
      <p:ext uri="{BB962C8B-B14F-4D97-AF65-F5344CB8AC3E}">
        <p14:creationId xmlns:p14="http://schemas.microsoft.com/office/powerpoint/2010/main" val="391595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74DC8-B27F-4EAA-9C3A-B75C42A41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B1FF7E-F01D-4553-8577-FD01EBD55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B565B7-E0E6-41C8-B299-04B630807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D1116-A66B-4D55-B981-D69E9977F110}" type="datetimeFigureOut">
              <a:rPr lang="en-GB" smtClean="0"/>
              <a:t>17/11/2020</a:t>
            </a:fld>
            <a:endParaRPr lang="en-GB" dirty="0"/>
          </a:p>
        </p:txBody>
      </p:sp>
      <p:sp>
        <p:nvSpPr>
          <p:cNvPr id="5" name="Footer Placeholder 4">
            <a:extLst>
              <a:ext uri="{FF2B5EF4-FFF2-40B4-BE49-F238E27FC236}">
                <a16:creationId xmlns:a16="http://schemas.microsoft.com/office/drawing/2014/main" id="{8326671B-16AE-4483-9C98-AE823EF5D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0909056-B5D4-40F6-A1ED-C7367CE28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A7BF8-C9A7-4A59-82E1-8E39F50D211F}" type="slidenum">
              <a:rPr lang="en-GB" smtClean="0"/>
              <a:t>‹#›</a:t>
            </a:fld>
            <a:endParaRPr lang="en-GB" dirty="0"/>
          </a:p>
        </p:txBody>
      </p:sp>
    </p:spTree>
    <p:extLst>
      <p:ext uri="{BB962C8B-B14F-4D97-AF65-F5344CB8AC3E}">
        <p14:creationId xmlns:p14="http://schemas.microsoft.com/office/powerpoint/2010/main" val="21849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a:p>
            <a:r>
              <a:rPr lang="en-GB" dirty="0"/>
              <a:t>WEEK 9</a:t>
            </a:r>
          </a:p>
          <a:p>
            <a:r>
              <a:rPr lang="en-GB" dirty="0"/>
              <a:t>DECISION TREES</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BC2D-09E1-4FCF-A23B-E10A2DF92E0F}"/>
              </a:ext>
            </a:extLst>
          </p:cNvPr>
          <p:cNvSpPr>
            <a:spLocks noGrp="1"/>
          </p:cNvSpPr>
          <p:nvPr>
            <p:ph type="title"/>
          </p:nvPr>
        </p:nvSpPr>
        <p:spPr/>
        <p:txBody>
          <a:bodyPr/>
          <a:lstStyle/>
          <a:p>
            <a:r>
              <a:rPr lang="en-GB" dirty="0"/>
              <a:t>Bagging, random forest, boosting. </a:t>
            </a:r>
          </a:p>
        </p:txBody>
      </p:sp>
      <p:sp>
        <p:nvSpPr>
          <p:cNvPr id="3" name="Content Placeholder 2">
            <a:extLst>
              <a:ext uri="{FF2B5EF4-FFF2-40B4-BE49-F238E27FC236}">
                <a16:creationId xmlns:a16="http://schemas.microsoft.com/office/drawing/2014/main" id="{F180B1A6-0C68-4347-AAD6-2CC16B647DEC}"/>
              </a:ext>
            </a:extLst>
          </p:cNvPr>
          <p:cNvSpPr>
            <a:spLocks noGrp="1"/>
          </p:cNvSpPr>
          <p:nvPr>
            <p:ph sz="quarter" idx="13"/>
          </p:nvPr>
        </p:nvSpPr>
        <p:spPr/>
        <p:txBody>
          <a:bodyPr/>
          <a:lstStyle/>
          <a:p>
            <a:r>
              <a:rPr lang="en-GB" dirty="0"/>
              <a:t>These techniques use trees as building blocks to construct more powerful prediction models. </a:t>
            </a:r>
          </a:p>
          <a:p>
            <a:r>
              <a:rPr lang="en-GB" dirty="0"/>
              <a:t>Bagging </a:t>
            </a:r>
          </a:p>
          <a:p>
            <a:pPr lvl="1"/>
            <a:r>
              <a:rPr lang="en-GB" dirty="0"/>
              <a:t>this is a general purpose procedure for reducing the variance of a statistical learning method. Decision trees often suffer from high variance. This means if we split the training data into two parts at random and fit a decision tree to both halves, the result that we could get may be quite different. In contrast, a procedure with low variance will yield similar results if applied repeatedly to distinct data sets. </a:t>
            </a:r>
          </a:p>
          <a:p>
            <a:pPr lvl="1"/>
            <a:r>
              <a:rPr lang="en-GB" dirty="0"/>
              <a:t>With bootstrap we take repeated samples from a single training data set. We then train our method on the bootstrap training set and finally average all the predictions this is called bagging </a:t>
            </a:r>
          </a:p>
        </p:txBody>
      </p:sp>
    </p:spTree>
    <p:extLst>
      <p:ext uri="{BB962C8B-B14F-4D97-AF65-F5344CB8AC3E}">
        <p14:creationId xmlns:p14="http://schemas.microsoft.com/office/powerpoint/2010/main" val="309483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E55F98-68BC-42BD-8F12-4CA13C5E2321}"/>
              </a:ext>
            </a:extLst>
          </p:cNvPr>
          <p:cNvSpPr>
            <a:spLocks noGrp="1"/>
          </p:cNvSpPr>
          <p:nvPr>
            <p:ph type="title"/>
          </p:nvPr>
        </p:nvSpPr>
        <p:spPr>
          <a:xfrm>
            <a:off x="964760" y="804328"/>
            <a:ext cx="6091312" cy="1205821"/>
          </a:xfrm>
        </p:spPr>
        <p:txBody>
          <a:bodyPr>
            <a:normAutofit/>
          </a:bodyPr>
          <a:lstStyle/>
          <a:p>
            <a:r>
              <a:rPr lang="en-US" altLang="en-US" sz="4000" dirty="0">
                <a:latin typeface="Helvetica" panose="020B0604020202020204" pitchFamily="34" charset="0"/>
              </a:rPr>
              <a:t>Bagging</a:t>
            </a:r>
            <a:br>
              <a:rPr lang="en-US" altLang="en-US" sz="4000" dirty="0">
                <a:latin typeface="Helvetica" panose="020B0604020202020204" pitchFamily="34" charset="0"/>
              </a:rPr>
            </a:br>
            <a:endParaRPr lang="en-GB" sz="4000" dirty="0">
              <a:solidFill>
                <a:srgbClr val="FEFFFF"/>
              </a:solidFill>
            </a:endParaRPr>
          </a:p>
        </p:txBody>
      </p:sp>
      <p:sp>
        <p:nvSpPr>
          <p:cNvPr id="3" name="Content Placeholder 2">
            <a:extLst>
              <a:ext uri="{FF2B5EF4-FFF2-40B4-BE49-F238E27FC236}">
                <a16:creationId xmlns:a16="http://schemas.microsoft.com/office/drawing/2014/main" id="{55CB328E-BE14-449F-B039-1CA48EEFA626}"/>
              </a:ext>
            </a:extLst>
          </p:cNvPr>
          <p:cNvSpPr>
            <a:spLocks noGrp="1"/>
          </p:cNvSpPr>
          <p:nvPr>
            <p:ph sz="quarter" idx="13"/>
          </p:nvPr>
        </p:nvSpPr>
        <p:spPr>
          <a:xfrm>
            <a:off x="1282189" y="2494450"/>
            <a:ext cx="5773883" cy="4124064"/>
          </a:xfrm>
        </p:spPr>
        <p:txBody>
          <a:bodyPr>
            <a:normAutofit fontScale="85000" lnSpcReduction="20000"/>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effectLst/>
                <a:latin typeface="Helvetica" panose="020B0604020202020204" pitchFamily="34" charset="0"/>
              </a:rPr>
              <a:t>Now, let’s take a look at the probably “simplest” case, bagging. Here, we train a number (ensemble) of decision trees from bootstrap samples of your training set. Bootstrap sampling means drawing random samples from our training set with replacement. E.g., if our training set consists of 7 training samples, our bootstrap samples (here: n=7) can look as follows, where C1, C2, … Cm shall symbolize the decision tree classifiers:</a:t>
            </a:r>
            <a:endParaRPr kumimoji="0" lang="en-US" altLang="en-US" sz="19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effectLst/>
                <a:latin typeface="Helvetica" panose="020B0604020202020204" pitchFamily="34" charset="0"/>
              </a:rPr>
              <a:t>        </a:t>
            </a:r>
            <a:endParaRPr kumimoji="0" lang="en-US" altLang="en-US" sz="19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effectLst/>
                <a:latin typeface="Helvetica" panose="020B0604020202020204" pitchFamily="34" charset="0"/>
              </a:rPr>
              <a:t>After we trained your (m) decision trees, we can use them to classify new data via majority rule. For instance, we’d let each decision tree make a decision and predict the class label that received more votes. Typically, this would result in a less complex decision boundary, and the bagging classifier would have a lower variance (less overfitting) than an individual decision tree. Below is a plot comparing a single decision tree (left) to a bagging classifier (right) for 2 variables from the Wine dataset (Alcohol and Hue).</a:t>
            </a:r>
            <a:endParaRPr kumimoji="0" lang="en-US" altLang="en-US" sz="19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effectLst/>
                <a:latin typeface="Helvetica" panose="020B0604020202020204" pitchFamily="34" charset="0"/>
              </a:rPr>
              <a:t>              </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effectLst/>
                <a:latin typeface="Arial" panose="020B0604020202020204" pitchFamily="34" charset="0"/>
              </a:rPr>
            </a:br>
            <a:endParaRPr kumimoji="0" lang="en-US" altLang="en-US" sz="1100" b="0" i="0" u="none" strike="noStrike" cap="none" normalizeH="0" baseline="0" dirty="0">
              <a:ln>
                <a:noFill/>
              </a:ln>
              <a:effectLst/>
              <a:latin typeface="Arial" panose="020B0604020202020204" pitchFamily="34" charset="0"/>
            </a:endParaRPr>
          </a:p>
        </p:txBody>
      </p:sp>
      <p:pic>
        <p:nvPicPr>
          <p:cNvPr id="2051" name="Picture 3" descr="Chart, scatter chart&#10;&#10;Description automatically generated">
            <a:extLst>
              <a:ext uri="{FF2B5EF4-FFF2-40B4-BE49-F238E27FC236}">
                <a16:creationId xmlns:a16="http://schemas.microsoft.com/office/drawing/2014/main" id="{B59C71EC-A5BE-4EB7-9EC6-611A1B5392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4706" y="1331024"/>
            <a:ext cx="3343407" cy="13122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art&#10;&#10;Description automatically generated">
            <a:extLst>
              <a:ext uri="{FF2B5EF4-FFF2-40B4-BE49-F238E27FC236}">
                <a16:creationId xmlns:a16="http://schemas.microsoft.com/office/drawing/2014/main" id="{E31717A8-ACE3-4427-A691-67CBB9FF3D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0381" y="3511296"/>
            <a:ext cx="3229007" cy="275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7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CD1918D-9F0D-4535-9DE8-D676C9496816}"/>
              </a:ext>
            </a:extLst>
          </p:cNvPr>
          <p:cNvSpPr>
            <a:spLocks noGrp="1"/>
          </p:cNvSpPr>
          <p:nvPr>
            <p:ph type="title"/>
          </p:nvPr>
        </p:nvSpPr>
        <p:spPr>
          <a:xfrm>
            <a:off x="964760" y="804328"/>
            <a:ext cx="6091312" cy="1205821"/>
          </a:xfrm>
        </p:spPr>
        <p:txBody>
          <a:bodyPr>
            <a:normAutofit/>
          </a:bodyPr>
          <a:lstStyle/>
          <a:p>
            <a:r>
              <a:rPr lang="en-GB" sz="4000">
                <a:solidFill>
                  <a:srgbClr val="FEFFFF"/>
                </a:solidFill>
              </a:rPr>
              <a:t>Boosting</a:t>
            </a:r>
            <a:br>
              <a:rPr lang="en-GB" sz="4000">
                <a:solidFill>
                  <a:srgbClr val="FEFFFF"/>
                </a:solidFill>
              </a:rPr>
            </a:br>
            <a:endParaRPr lang="en-GB" sz="4000">
              <a:solidFill>
                <a:srgbClr val="FEFFFF"/>
              </a:solidFill>
            </a:endParaRPr>
          </a:p>
        </p:txBody>
      </p:sp>
      <p:sp>
        <p:nvSpPr>
          <p:cNvPr id="3" name="Content Placeholder 2">
            <a:extLst>
              <a:ext uri="{FF2B5EF4-FFF2-40B4-BE49-F238E27FC236}">
                <a16:creationId xmlns:a16="http://schemas.microsoft.com/office/drawing/2014/main" id="{8FCAAF83-58E5-4D80-93D2-34068186F06C}"/>
              </a:ext>
            </a:extLst>
          </p:cNvPr>
          <p:cNvSpPr>
            <a:spLocks noGrp="1"/>
          </p:cNvSpPr>
          <p:nvPr>
            <p:ph sz="quarter" idx="13"/>
          </p:nvPr>
        </p:nvSpPr>
        <p:spPr>
          <a:xfrm>
            <a:off x="1282189" y="2494450"/>
            <a:ext cx="5773883" cy="3884579"/>
          </a:xfrm>
        </p:spPr>
        <p:txBody>
          <a:bodyPr>
            <a:normAutofit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Helvetica" panose="020B0604020202020204" pitchFamily="34" charset="0"/>
              </a:rPr>
              <a:t>In contrast to bagging, you use very simple classifiers as base classifiers, so-called “weak learners.” Picture these weak learners as “decision tree stumps” – decision trees with only 1 splitting rule. Below, we will refer to the probably most popular example of boosting, AdaBoost. Here, we start with one decision tree stump (1) and “focus” on the samples it got wrong. In the next round, we train another decision tree stump that attempts to get these samples right (2); we achieve this by putting a larger weight on these training samples. Again, this 2nd classifier will likely get some other samples wrong, so you’d re-adjust the weights …</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Helvetica" panose="020B0604020202020204" pitchFamily="34" charset="0"/>
              </a:rPr>
              <a:t>        </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Helvetica" panose="020B0604020202020204" pitchFamily="34" charset="0"/>
              </a:rPr>
              <a:t>In a nutshell, we can summarize “</a:t>
            </a:r>
            <a:r>
              <a:rPr kumimoji="0" lang="en-US" altLang="en-US" sz="1600" b="0" i="0" u="none" strike="noStrike" cap="none" normalizeH="0" baseline="0" dirty="0" err="1">
                <a:ln>
                  <a:noFill/>
                </a:ln>
                <a:effectLst/>
                <a:latin typeface="Helvetica" panose="020B0604020202020204" pitchFamily="34" charset="0"/>
              </a:rPr>
              <a:t>Adaboost</a:t>
            </a:r>
            <a:r>
              <a:rPr kumimoji="0" lang="en-US" altLang="en-US" sz="1600" b="0" i="0" u="none" strike="noStrike" cap="none" normalizeH="0" baseline="0" dirty="0">
                <a:ln>
                  <a:noFill/>
                </a:ln>
                <a:effectLst/>
                <a:latin typeface="Helvetica" panose="020B0604020202020204" pitchFamily="34" charset="0"/>
              </a:rPr>
              <a:t>” as “adaptive” or “incremental” learning from mistakes. Eventually, we will come up with a model that has a lower bias than an individual decision tree (thus, it is less likely to underfit the training data).</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Helvetica" panose="020B0604020202020204" pitchFamily="34" charset="0"/>
              </a:rPr>
              <a:t>              </a:t>
            </a:r>
            <a:endParaRPr kumimoji="0" lang="en-US" altLang="en-US" sz="1300" b="0" i="0" u="none" strike="noStrike" cap="none" normalizeH="0" baseline="0" dirty="0">
              <a:ln>
                <a:noFill/>
              </a:ln>
              <a:effectLst/>
              <a:latin typeface="Arial" panose="020B0604020202020204" pitchFamily="34" charset="0"/>
            </a:endParaRPr>
          </a:p>
        </p:txBody>
      </p:sp>
      <p:pic>
        <p:nvPicPr>
          <p:cNvPr id="3075" name="Picture 3">
            <a:extLst>
              <a:ext uri="{FF2B5EF4-FFF2-40B4-BE49-F238E27FC236}">
                <a16:creationId xmlns:a16="http://schemas.microsoft.com/office/drawing/2014/main" id="{B776CBCD-B2B1-493C-9484-6CC8CE7EA0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4706" y="1318487"/>
            <a:ext cx="3343407" cy="13373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519E754-39F8-4C53-866C-2AEED797D6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02724" y="3511296"/>
            <a:ext cx="3184322" cy="275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14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F7C7-0CB0-4880-A69D-E510B71FE4B9}"/>
              </a:ext>
            </a:extLst>
          </p:cNvPr>
          <p:cNvSpPr>
            <a:spLocks noGrp="1"/>
          </p:cNvSpPr>
          <p:nvPr>
            <p:ph type="title"/>
          </p:nvPr>
        </p:nvSpPr>
        <p:spPr/>
        <p:txBody>
          <a:bodyPr/>
          <a:lstStyle/>
          <a:p>
            <a:r>
              <a:rPr lang="en-GB" dirty="0"/>
              <a:t>Boosting </a:t>
            </a:r>
          </a:p>
        </p:txBody>
      </p:sp>
      <p:sp>
        <p:nvSpPr>
          <p:cNvPr id="3" name="Content Placeholder 2">
            <a:extLst>
              <a:ext uri="{FF2B5EF4-FFF2-40B4-BE49-F238E27FC236}">
                <a16:creationId xmlns:a16="http://schemas.microsoft.com/office/drawing/2014/main" id="{BE8BB612-14F7-45BB-B0EA-5D74493EACEC}"/>
              </a:ext>
            </a:extLst>
          </p:cNvPr>
          <p:cNvSpPr>
            <a:spLocks noGrp="1"/>
          </p:cNvSpPr>
          <p:nvPr>
            <p:ph sz="quarter" idx="13"/>
          </p:nvPr>
        </p:nvSpPr>
        <p:spPr/>
        <p:txBody>
          <a:bodyPr>
            <a:normAutofit fontScale="92500" lnSpcReduction="10000"/>
          </a:bodyPr>
          <a:lstStyle/>
          <a:p>
            <a:r>
              <a:rPr lang="en-GB" dirty="0"/>
              <a:t>Boosting is another approach for improving predictions resulting from a decision tree </a:t>
            </a:r>
          </a:p>
          <a:p>
            <a:r>
              <a:rPr lang="en-GB" dirty="0"/>
              <a:t>. Like bagging, boosting is a general approach that can be applied to many statistical learning methods for regression or classification. Who will restrict our discussions of boosting to the context of decision trees.</a:t>
            </a:r>
          </a:p>
          <a:p>
            <a:r>
              <a:rPr lang="en-GB" dirty="0"/>
              <a:t>to recap backing involves creating multiple copies of the original training data set using the bootstrap fitting a separate decision tree to each copy, and then combining all of the trees in order to create a single predictive model. Boosting works in a similar way except that the trees are grown sequentially, each tree is grown using information from previously grown trees. </a:t>
            </a:r>
          </a:p>
          <a:p>
            <a:r>
              <a:rPr lang="en-GB" dirty="0"/>
              <a:t>Idea behind this procedure he's got the boosting approach launch slowly so avoids potentially overfitting the data each of these trees can be rather small with just a few terminal nodes. </a:t>
            </a:r>
          </a:p>
        </p:txBody>
      </p:sp>
    </p:spTree>
    <p:extLst>
      <p:ext uri="{BB962C8B-B14F-4D97-AF65-F5344CB8AC3E}">
        <p14:creationId xmlns:p14="http://schemas.microsoft.com/office/powerpoint/2010/main" val="264522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B616-B47E-4400-8891-D16478FF083A}"/>
              </a:ext>
            </a:extLst>
          </p:cNvPr>
          <p:cNvSpPr>
            <a:spLocks noGrp="1"/>
          </p:cNvSpPr>
          <p:nvPr>
            <p:ph type="title"/>
          </p:nvPr>
        </p:nvSpPr>
        <p:spPr>
          <a:xfrm>
            <a:off x="365760" y="621792"/>
            <a:ext cx="11455400" cy="1066801"/>
          </a:xfrm>
        </p:spPr>
        <p:txBody>
          <a:bodyPr>
            <a:normAutofit fontScale="90000"/>
          </a:bodyPr>
          <a:lstStyle/>
          <a:p>
            <a:br>
              <a:rPr lang="en-GB" dirty="0"/>
            </a:br>
            <a:br>
              <a:rPr lang="en-GB" dirty="0"/>
            </a:br>
            <a:r>
              <a:rPr lang="en-GB" dirty="0"/>
              <a:t>Random forests</a:t>
            </a:r>
            <a:br>
              <a:rPr lang="en-GB" dirty="0"/>
            </a:br>
            <a:endParaRPr lang="en-GB" dirty="0"/>
          </a:p>
        </p:txBody>
      </p:sp>
      <p:sp>
        <p:nvSpPr>
          <p:cNvPr id="3" name="Content Placeholder 2">
            <a:extLst>
              <a:ext uri="{FF2B5EF4-FFF2-40B4-BE49-F238E27FC236}">
                <a16:creationId xmlns:a16="http://schemas.microsoft.com/office/drawing/2014/main" id="{CA49216A-E39D-420B-A581-A0D512DD5801}"/>
              </a:ext>
            </a:extLst>
          </p:cNvPr>
          <p:cNvSpPr>
            <a:spLocks noGrp="1"/>
          </p:cNvSpPr>
          <p:nvPr>
            <p:ph sz="quarter" idx="13"/>
          </p:nvPr>
        </p:nvSpPr>
        <p:spPr>
          <a:xfrm>
            <a:off x="365760" y="2037806"/>
            <a:ext cx="11460480" cy="4198402"/>
          </a:xfrm>
        </p:spPr>
        <p:txBody>
          <a:bodyPr/>
          <a:lstStyle/>
          <a:p>
            <a:r>
              <a:rPr lang="en-GB" dirty="0"/>
              <a:t>The random forest algorithm is actually a bagging algorithm: also here, we draw random bootstrap samples from your training set. However, in addition to the bootstrap samples, we also draw random subsets of features for training the individual trees; in bagging, we provide each tree with the full set of features. Due to the random feature selection, the trees are more independent of each other compared to regular bagging, which often results in better predictive performance (due to better variance-bias trade-offs), and I’d say that it’s also faster than bagging, because each tree learns only from a subset of features.</a:t>
            </a:r>
          </a:p>
          <a:p>
            <a:endParaRPr lang="en-GB" dirty="0"/>
          </a:p>
        </p:txBody>
      </p:sp>
    </p:spTree>
    <p:extLst>
      <p:ext uri="{BB962C8B-B14F-4D97-AF65-F5344CB8AC3E}">
        <p14:creationId xmlns:p14="http://schemas.microsoft.com/office/powerpoint/2010/main" val="391126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E2E2-A33F-416F-A36F-678FCAC35E25}"/>
              </a:ext>
            </a:extLst>
          </p:cNvPr>
          <p:cNvSpPr>
            <a:spLocks noGrp="1"/>
          </p:cNvSpPr>
          <p:nvPr>
            <p:ph type="title"/>
          </p:nvPr>
        </p:nvSpPr>
        <p:spPr/>
        <p:txBody>
          <a:bodyPr/>
          <a:lstStyle/>
          <a:p>
            <a:r>
              <a:rPr lang="en-GB" dirty="0"/>
              <a:t>Random forests </a:t>
            </a:r>
          </a:p>
        </p:txBody>
      </p:sp>
      <p:sp>
        <p:nvSpPr>
          <p:cNvPr id="3" name="Content Placeholder 2">
            <a:extLst>
              <a:ext uri="{FF2B5EF4-FFF2-40B4-BE49-F238E27FC236}">
                <a16:creationId xmlns:a16="http://schemas.microsoft.com/office/drawing/2014/main" id="{CD142182-8082-4D8C-84D2-21DA99D6CF96}"/>
              </a:ext>
            </a:extLst>
          </p:cNvPr>
          <p:cNvSpPr>
            <a:spLocks noGrp="1"/>
          </p:cNvSpPr>
          <p:nvPr>
            <p:ph sz="quarter" idx="13"/>
          </p:nvPr>
        </p:nvSpPr>
        <p:spPr/>
        <p:txBody>
          <a:bodyPr>
            <a:normAutofit lnSpcReduction="10000"/>
          </a:bodyPr>
          <a:lstStyle/>
          <a:p>
            <a:r>
              <a:rPr lang="en-GB" dirty="0"/>
              <a:t>provides an improvement over bag trees by way of a small tweak that decorrelates the trees. </a:t>
            </a:r>
          </a:p>
          <a:p>
            <a:r>
              <a:rPr lang="en-GB" dirty="0"/>
              <a:t>Here we build a number of decision trees on bootstrapped training samples </a:t>
            </a:r>
          </a:p>
          <a:p>
            <a:r>
              <a:rPr lang="en-GB" dirty="0"/>
              <a:t>In building a random forest at each split in the tree the algorithm is not even allowed to consider a majority of the available predictors. Suppose there is only one very strong predictor in the data set, along with a number of other moderate strong predictors. Then in the collection of packed trees most or all of the trees will be used with this strong predictor in the top split. </a:t>
            </a:r>
          </a:p>
          <a:p>
            <a:r>
              <a:rPr lang="en-GB" dirty="0"/>
              <a:t>this technique has been used to predict cancer type cells based on 500 genes that have the largest variance in the training set. </a:t>
            </a:r>
          </a:p>
          <a:p>
            <a:pPr marL="0" indent="0">
              <a:buNone/>
            </a:pPr>
            <a:r>
              <a:rPr lang="en-GB" dirty="0"/>
              <a:t>Although this is useful technique in today's session we will only consider simple tree diagrams </a:t>
            </a:r>
          </a:p>
        </p:txBody>
      </p:sp>
    </p:spTree>
    <p:extLst>
      <p:ext uri="{BB962C8B-B14F-4D97-AF65-F5344CB8AC3E}">
        <p14:creationId xmlns:p14="http://schemas.microsoft.com/office/powerpoint/2010/main" val="142822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573E-0251-4B31-A6EC-41A62C8D0530}"/>
              </a:ext>
            </a:extLst>
          </p:cNvPr>
          <p:cNvSpPr>
            <a:spLocks noGrp="1"/>
          </p:cNvSpPr>
          <p:nvPr>
            <p:ph type="title"/>
          </p:nvPr>
        </p:nvSpPr>
        <p:spPr/>
        <p:txBody>
          <a:bodyPr>
            <a:normAutofit/>
          </a:bodyPr>
          <a:lstStyle/>
          <a:p>
            <a:r>
              <a:rPr lang="en-GB" sz="3600" dirty="0"/>
              <a:t>Open file ‘CPS individual coursework data .sav’</a:t>
            </a:r>
          </a:p>
        </p:txBody>
      </p:sp>
      <p:sp>
        <p:nvSpPr>
          <p:cNvPr id="3" name="Content Placeholder 2">
            <a:extLst>
              <a:ext uri="{FF2B5EF4-FFF2-40B4-BE49-F238E27FC236}">
                <a16:creationId xmlns:a16="http://schemas.microsoft.com/office/drawing/2014/main" id="{10845492-1CFA-4A17-8CF0-93DA5A8A846E}"/>
              </a:ext>
            </a:extLst>
          </p:cNvPr>
          <p:cNvSpPr>
            <a:spLocks noGrp="1"/>
          </p:cNvSpPr>
          <p:nvPr>
            <p:ph idx="1"/>
          </p:nvPr>
        </p:nvSpPr>
        <p:spPr/>
        <p:txBody>
          <a:bodyPr/>
          <a:lstStyle/>
          <a:p>
            <a:r>
              <a:rPr lang="en-GB" dirty="0"/>
              <a:t>we will use this data to show how we can apply  another technique more unsupervised data regression decision trees. </a:t>
            </a:r>
          </a:p>
          <a:p>
            <a:r>
              <a:rPr lang="en-GB" dirty="0"/>
              <a:t>Let's assume we need to find out what items in the data set contributes to customers considering a strategic alliance with CPS. </a:t>
            </a:r>
          </a:p>
          <a:p>
            <a:r>
              <a:rPr lang="en-GB" dirty="0"/>
              <a:t>In this case we will use all the data provided and start building a decision tree which will identify the key questions which determine the likelihood that the customers will form the strategic alliance with CPS.  </a:t>
            </a:r>
          </a:p>
        </p:txBody>
      </p:sp>
    </p:spTree>
    <p:extLst>
      <p:ext uri="{BB962C8B-B14F-4D97-AF65-F5344CB8AC3E}">
        <p14:creationId xmlns:p14="http://schemas.microsoft.com/office/powerpoint/2010/main" val="132749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04EA-9BA2-424E-B0C5-3F2078543533}"/>
              </a:ext>
            </a:extLst>
          </p:cNvPr>
          <p:cNvSpPr>
            <a:spLocks noGrp="1"/>
          </p:cNvSpPr>
          <p:nvPr>
            <p:ph type="title"/>
          </p:nvPr>
        </p:nvSpPr>
        <p:spPr/>
        <p:txBody>
          <a:bodyPr/>
          <a:lstStyle/>
          <a:p>
            <a:r>
              <a:rPr lang="en-GB" dirty="0"/>
              <a:t>CPS data set : 200 cases , 23 questions</a:t>
            </a:r>
          </a:p>
        </p:txBody>
      </p:sp>
      <p:pic>
        <p:nvPicPr>
          <p:cNvPr id="4" name="Content Placeholder 3">
            <a:extLst>
              <a:ext uri="{FF2B5EF4-FFF2-40B4-BE49-F238E27FC236}">
                <a16:creationId xmlns:a16="http://schemas.microsoft.com/office/drawing/2014/main" id="{06635F5D-AABD-4468-B7F4-FD125CDF01A1}"/>
              </a:ext>
            </a:extLst>
          </p:cNvPr>
          <p:cNvPicPr>
            <a:picLocks noGrp="1" noChangeAspect="1"/>
          </p:cNvPicPr>
          <p:nvPr>
            <p:ph idx="1"/>
          </p:nvPr>
        </p:nvPicPr>
        <p:blipFill>
          <a:blip r:embed="rId2"/>
          <a:stretch>
            <a:fillRect/>
          </a:stretch>
        </p:blipFill>
        <p:spPr>
          <a:xfrm>
            <a:off x="2614930" y="1825625"/>
            <a:ext cx="6962140" cy="4351338"/>
          </a:xfrm>
          <a:prstGeom prst="rect">
            <a:avLst/>
          </a:prstGeom>
        </p:spPr>
      </p:pic>
    </p:spTree>
    <p:extLst>
      <p:ext uri="{BB962C8B-B14F-4D97-AF65-F5344CB8AC3E}">
        <p14:creationId xmlns:p14="http://schemas.microsoft.com/office/powerpoint/2010/main" val="92147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F14DFC-556F-4001-A0E6-672CFDD36326}"/>
              </a:ext>
            </a:extLst>
          </p:cNvPr>
          <p:cNvSpPr>
            <a:spLocks noGrp="1"/>
          </p:cNvSpPr>
          <p:nvPr>
            <p:ph type="title"/>
          </p:nvPr>
        </p:nvSpPr>
        <p:spPr>
          <a:xfrm>
            <a:off x="1001684" y="170412"/>
            <a:ext cx="10178934" cy="1328730"/>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Select the decision tree option from the classification </a:t>
            </a:r>
          </a:p>
        </p:txBody>
      </p:sp>
      <p:pic>
        <p:nvPicPr>
          <p:cNvPr id="5" name="Picture 4">
            <a:extLst>
              <a:ext uri="{FF2B5EF4-FFF2-40B4-BE49-F238E27FC236}">
                <a16:creationId xmlns:a16="http://schemas.microsoft.com/office/drawing/2014/main" id="{1FE1CE36-F07E-494C-BCB0-2E4F5DCBD691}"/>
              </a:ext>
            </a:extLst>
          </p:cNvPr>
          <p:cNvPicPr>
            <a:picLocks noChangeAspect="1"/>
          </p:cNvPicPr>
          <p:nvPr/>
        </p:nvPicPr>
        <p:blipFill rotWithShape="1">
          <a:blip r:embed="rId2"/>
          <a:srcRect l="1412" r="5353" b="-3"/>
          <a:stretch/>
        </p:blipFill>
        <p:spPr>
          <a:xfrm>
            <a:off x="6378980" y="2416902"/>
            <a:ext cx="5515494" cy="3890357"/>
          </a:xfrm>
          <a:prstGeom prst="rect">
            <a:avLst/>
          </a:prstGeom>
        </p:spPr>
      </p:pic>
      <p:pic>
        <p:nvPicPr>
          <p:cNvPr id="4" name="Content Placeholder 3">
            <a:extLst>
              <a:ext uri="{FF2B5EF4-FFF2-40B4-BE49-F238E27FC236}">
                <a16:creationId xmlns:a16="http://schemas.microsoft.com/office/drawing/2014/main" id="{31AA5E53-6D92-4078-9DB5-F6E5D01D68B8}"/>
              </a:ext>
            </a:extLst>
          </p:cNvPr>
          <p:cNvPicPr>
            <a:picLocks noGrp="1" noChangeAspect="1"/>
          </p:cNvPicPr>
          <p:nvPr>
            <p:ph idx="1"/>
          </p:nvPr>
        </p:nvPicPr>
        <p:blipFill rotWithShape="1">
          <a:blip r:embed="rId3"/>
          <a:srcRect l="3707" r="3058" b="-3"/>
          <a:stretch/>
        </p:blipFill>
        <p:spPr>
          <a:xfrm>
            <a:off x="287828" y="2416903"/>
            <a:ext cx="5803323" cy="3890357"/>
          </a:xfrm>
          <a:prstGeom prst="rect">
            <a:avLst/>
          </a:prstGeom>
        </p:spPr>
      </p:pic>
    </p:spTree>
    <p:extLst>
      <p:ext uri="{BB962C8B-B14F-4D97-AF65-F5344CB8AC3E}">
        <p14:creationId xmlns:p14="http://schemas.microsoft.com/office/powerpoint/2010/main" val="84335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35A3-EFDE-499C-BFF3-3C6E3BDF13F4}"/>
              </a:ext>
            </a:extLst>
          </p:cNvPr>
          <p:cNvSpPr>
            <a:spLocks noGrp="1"/>
          </p:cNvSpPr>
          <p:nvPr>
            <p:ph type="title"/>
          </p:nvPr>
        </p:nvSpPr>
        <p:spPr/>
        <p:txBody>
          <a:bodyPr/>
          <a:lstStyle/>
          <a:p>
            <a:endParaRPr lang="en-GB" dirty="0"/>
          </a:p>
        </p:txBody>
      </p:sp>
      <p:pic>
        <p:nvPicPr>
          <p:cNvPr id="13" name="Content Placeholder 12">
            <a:extLst>
              <a:ext uri="{FF2B5EF4-FFF2-40B4-BE49-F238E27FC236}">
                <a16:creationId xmlns:a16="http://schemas.microsoft.com/office/drawing/2014/main" id="{AB889507-035A-40EE-BC92-41E2A1DE6E4F}"/>
              </a:ext>
            </a:extLst>
          </p:cNvPr>
          <p:cNvPicPr>
            <a:picLocks noGrp="1" noChangeAspect="1"/>
          </p:cNvPicPr>
          <p:nvPr>
            <p:ph idx="1"/>
          </p:nvPr>
        </p:nvPicPr>
        <p:blipFill>
          <a:blip r:embed="rId2"/>
          <a:stretch>
            <a:fillRect/>
          </a:stretch>
        </p:blipFill>
        <p:spPr>
          <a:xfrm>
            <a:off x="838200" y="1803854"/>
            <a:ext cx="3951514" cy="4351338"/>
          </a:xfrm>
          <a:prstGeom prst="rect">
            <a:avLst/>
          </a:prstGeom>
        </p:spPr>
      </p:pic>
      <p:pic>
        <p:nvPicPr>
          <p:cNvPr id="18" name="Picture 17">
            <a:extLst>
              <a:ext uri="{FF2B5EF4-FFF2-40B4-BE49-F238E27FC236}">
                <a16:creationId xmlns:a16="http://schemas.microsoft.com/office/drawing/2014/main" id="{2A188B77-38FD-43EB-B435-A87FE1B86437}"/>
              </a:ext>
            </a:extLst>
          </p:cNvPr>
          <p:cNvPicPr>
            <a:picLocks noChangeAspect="1"/>
          </p:cNvPicPr>
          <p:nvPr/>
        </p:nvPicPr>
        <p:blipFill>
          <a:blip r:embed="rId3"/>
          <a:stretch>
            <a:fillRect/>
          </a:stretch>
        </p:blipFill>
        <p:spPr>
          <a:xfrm>
            <a:off x="5085547" y="2068967"/>
            <a:ext cx="6048375" cy="4086225"/>
          </a:xfrm>
          <a:prstGeom prst="rect">
            <a:avLst/>
          </a:prstGeom>
        </p:spPr>
      </p:pic>
    </p:spTree>
    <p:extLst>
      <p:ext uri="{BB962C8B-B14F-4D97-AF65-F5344CB8AC3E}">
        <p14:creationId xmlns:p14="http://schemas.microsoft.com/office/powerpoint/2010/main" val="12974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Today’s Schedule</a:t>
            </a:r>
            <a:endParaRPr lang="en-GB" dirty="0"/>
          </a:p>
        </p:txBody>
      </p:sp>
      <p:graphicFrame>
        <p:nvGraphicFramePr>
          <p:cNvPr id="4" name="Content Placeholder 3"/>
          <p:cNvGraphicFramePr>
            <a:graphicFrameLocks noGrp="1"/>
          </p:cNvGraphicFramePr>
          <p:nvPr>
            <p:ph sz="quarter" idx="13"/>
          </p:nvPr>
        </p:nvGraphicFramePr>
        <p:xfrm>
          <a:off x="1798639" y="1412876"/>
          <a:ext cx="8594725"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47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64D4-7014-4400-9BFC-AE1C6D84B942}"/>
              </a:ext>
            </a:extLst>
          </p:cNvPr>
          <p:cNvSpPr>
            <a:spLocks noGrp="1"/>
          </p:cNvSpPr>
          <p:nvPr>
            <p:ph type="title"/>
          </p:nvPr>
        </p:nvSpPr>
        <p:spPr/>
        <p:txBody>
          <a:bodyPr/>
          <a:lstStyle/>
          <a:p>
            <a:r>
              <a:rPr lang="en-GB" dirty="0"/>
              <a:t>Output for step 1 </a:t>
            </a:r>
          </a:p>
        </p:txBody>
      </p:sp>
      <p:pic>
        <p:nvPicPr>
          <p:cNvPr id="4" name="Content Placeholder 3">
            <a:extLst>
              <a:ext uri="{FF2B5EF4-FFF2-40B4-BE49-F238E27FC236}">
                <a16:creationId xmlns:a16="http://schemas.microsoft.com/office/drawing/2014/main" id="{ABB68AB2-6A9E-477B-A345-89262DAD9F71}"/>
              </a:ext>
            </a:extLst>
          </p:cNvPr>
          <p:cNvPicPr>
            <a:picLocks noGrp="1" noChangeAspect="1"/>
          </p:cNvPicPr>
          <p:nvPr>
            <p:ph idx="1"/>
          </p:nvPr>
        </p:nvPicPr>
        <p:blipFill>
          <a:blip r:embed="rId2"/>
          <a:stretch>
            <a:fillRect/>
          </a:stretch>
        </p:blipFill>
        <p:spPr>
          <a:xfrm>
            <a:off x="945696" y="2329543"/>
            <a:ext cx="4248150" cy="2376601"/>
          </a:xfrm>
          <a:prstGeom prst="rect">
            <a:avLst/>
          </a:prstGeom>
        </p:spPr>
      </p:pic>
    </p:spTree>
    <p:extLst>
      <p:ext uri="{BB962C8B-B14F-4D97-AF65-F5344CB8AC3E}">
        <p14:creationId xmlns:p14="http://schemas.microsoft.com/office/powerpoint/2010/main" val="204924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ECA7-5AC3-43F4-8866-613C56AF67D9}"/>
              </a:ext>
            </a:extLst>
          </p:cNvPr>
          <p:cNvSpPr>
            <a:spLocks noGrp="1"/>
          </p:cNvSpPr>
          <p:nvPr>
            <p:ph type="title"/>
          </p:nvPr>
        </p:nvSpPr>
        <p:spPr>
          <a:xfrm>
            <a:off x="838200" y="365125"/>
            <a:ext cx="10983686" cy="1325563"/>
          </a:xfrm>
        </p:spPr>
        <p:txBody>
          <a:bodyPr>
            <a:normAutofit/>
          </a:bodyPr>
          <a:lstStyle/>
          <a:p>
            <a:r>
              <a:rPr lang="en-GB" dirty="0"/>
              <a:t>Step 2 Validation of the results </a:t>
            </a:r>
            <a:br>
              <a:rPr lang="en-GB" dirty="0"/>
            </a:br>
            <a:r>
              <a:rPr lang="en-GB" sz="2200" b="1" dirty="0"/>
              <a:t>Use split sample Training sample 70% , Test 30% </a:t>
            </a:r>
            <a:r>
              <a:rPr lang="en-GB" sz="2000" b="1" dirty="0">
                <a:sym typeface="Wingdings" panose="05000000000000000000" pitchFamily="2" charset="2"/>
              </a:rPr>
              <a:t> Display results for Training &amp; Test samples  continue</a:t>
            </a:r>
            <a:endParaRPr lang="en-GB" b="1" dirty="0"/>
          </a:p>
        </p:txBody>
      </p:sp>
      <p:sp>
        <p:nvSpPr>
          <p:cNvPr id="9" name="Content Placeholder 8">
            <a:extLst>
              <a:ext uri="{FF2B5EF4-FFF2-40B4-BE49-F238E27FC236}">
                <a16:creationId xmlns:a16="http://schemas.microsoft.com/office/drawing/2014/main" id="{8B096333-38B6-4FB8-BD61-A70FD48E505D}"/>
              </a:ext>
            </a:extLst>
          </p:cNvPr>
          <p:cNvSpPr>
            <a:spLocks noGrp="1"/>
          </p:cNvSpPr>
          <p:nvPr>
            <p:ph idx="1"/>
          </p:nvPr>
        </p:nvSpPr>
        <p:spPr>
          <a:xfrm>
            <a:off x="838200" y="1578429"/>
            <a:ext cx="10515600" cy="4598534"/>
          </a:xfrm>
        </p:spPr>
        <p:txBody>
          <a:bodyPr/>
          <a:lstStyle/>
          <a:p>
            <a:r>
              <a:rPr lang="en-GB" dirty="0"/>
              <a:t>Let growing method = CHAID</a:t>
            </a:r>
          </a:p>
          <a:p>
            <a:r>
              <a:rPr lang="en-GB" dirty="0">
                <a:sym typeface="Wingdings" panose="05000000000000000000" pitchFamily="2" charset="2"/>
              </a:rPr>
              <a:t> Continue</a:t>
            </a:r>
          </a:p>
          <a:p>
            <a:endParaRPr lang="en-GB" dirty="0"/>
          </a:p>
        </p:txBody>
      </p:sp>
      <p:pic>
        <p:nvPicPr>
          <p:cNvPr id="10" name="Picture 9">
            <a:extLst>
              <a:ext uri="{FF2B5EF4-FFF2-40B4-BE49-F238E27FC236}">
                <a16:creationId xmlns:a16="http://schemas.microsoft.com/office/drawing/2014/main" id="{7F7FFE4C-036C-42AC-9F83-B8DE68121A30}"/>
              </a:ext>
            </a:extLst>
          </p:cNvPr>
          <p:cNvPicPr>
            <a:picLocks noChangeAspect="1"/>
          </p:cNvPicPr>
          <p:nvPr/>
        </p:nvPicPr>
        <p:blipFill>
          <a:blip r:embed="rId2"/>
          <a:stretch>
            <a:fillRect/>
          </a:stretch>
        </p:blipFill>
        <p:spPr>
          <a:xfrm>
            <a:off x="1108301" y="2599871"/>
            <a:ext cx="4467225" cy="3893004"/>
          </a:xfrm>
          <a:prstGeom prst="rect">
            <a:avLst/>
          </a:prstGeom>
        </p:spPr>
      </p:pic>
      <p:pic>
        <p:nvPicPr>
          <p:cNvPr id="11" name="Picture 10">
            <a:extLst>
              <a:ext uri="{FF2B5EF4-FFF2-40B4-BE49-F238E27FC236}">
                <a16:creationId xmlns:a16="http://schemas.microsoft.com/office/drawing/2014/main" id="{925D2D02-86C4-405D-858B-00F50A3B1C0F}"/>
              </a:ext>
            </a:extLst>
          </p:cNvPr>
          <p:cNvPicPr>
            <a:picLocks noChangeAspect="1"/>
          </p:cNvPicPr>
          <p:nvPr/>
        </p:nvPicPr>
        <p:blipFill>
          <a:blip r:embed="rId3"/>
          <a:stretch>
            <a:fillRect/>
          </a:stretch>
        </p:blipFill>
        <p:spPr>
          <a:xfrm>
            <a:off x="6096000" y="2406650"/>
            <a:ext cx="5124450" cy="4086225"/>
          </a:xfrm>
          <a:prstGeom prst="rect">
            <a:avLst/>
          </a:prstGeom>
        </p:spPr>
      </p:pic>
    </p:spTree>
    <p:extLst>
      <p:ext uri="{BB962C8B-B14F-4D97-AF65-F5344CB8AC3E}">
        <p14:creationId xmlns:p14="http://schemas.microsoft.com/office/powerpoint/2010/main" val="2321810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13FA-393E-4616-9510-60DEA82F2B25}"/>
              </a:ext>
            </a:extLst>
          </p:cNvPr>
          <p:cNvSpPr>
            <a:spLocks noGrp="1"/>
          </p:cNvSpPr>
          <p:nvPr>
            <p:ph type="title"/>
          </p:nvPr>
        </p:nvSpPr>
        <p:spPr>
          <a:xfrm>
            <a:off x="838200" y="365125"/>
            <a:ext cx="10515600" cy="1325563"/>
          </a:xfrm>
        </p:spPr>
        <p:txBody>
          <a:bodyPr/>
          <a:lstStyle/>
          <a:p>
            <a:r>
              <a:rPr lang="en-GB" dirty="0"/>
              <a:t>Test Sample is similar to Training sample</a:t>
            </a:r>
          </a:p>
        </p:txBody>
      </p:sp>
      <p:pic>
        <p:nvPicPr>
          <p:cNvPr id="4" name="Content Placeholder 3">
            <a:extLst>
              <a:ext uri="{FF2B5EF4-FFF2-40B4-BE49-F238E27FC236}">
                <a16:creationId xmlns:a16="http://schemas.microsoft.com/office/drawing/2014/main" id="{6FCC3D3D-B7D9-440D-BDF0-1EB0360B8165}"/>
              </a:ext>
            </a:extLst>
          </p:cNvPr>
          <p:cNvPicPr>
            <a:picLocks noGrp="1" noChangeAspect="1"/>
          </p:cNvPicPr>
          <p:nvPr>
            <p:ph idx="1"/>
          </p:nvPr>
        </p:nvPicPr>
        <p:blipFill>
          <a:blip r:embed="rId2"/>
          <a:stretch>
            <a:fillRect/>
          </a:stretch>
        </p:blipFill>
        <p:spPr>
          <a:xfrm>
            <a:off x="504887" y="2219195"/>
            <a:ext cx="5010150" cy="4086225"/>
          </a:xfrm>
          <a:prstGeom prst="rect">
            <a:avLst/>
          </a:prstGeom>
        </p:spPr>
      </p:pic>
      <p:pic>
        <p:nvPicPr>
          <p:cNvPr id="5" name="Picture 4">
            <a:extLst>
              <a:ext uri="{FF2B5EF4-FFF2-40B4-BE49-F238E27FC236}">
                <a16:creationId xmlns:a16="http://schemas.microsoft.com/office/drawing/2014/main" id="{E38CF060-D3C3-401F-B761-6F0092952ABB}"/>
              </a:ext>
            </a:extLst>
          </p:cNvPr>
          <p:cNvPicPr>
            <a:picLocks noChangeAspect="1"/>
          </p:cNvPicPr>
          <p:nvPr/>
        </p:nvPicPr>
        <p:blipFill>
          <a:blip r:embed="rId3"/>
          <a:stretch>
            <a:fillRect/>
          </a:stretch>
        </p:blipFill>
        <p:spPr>
          <a:xfrm>
            <a:off x="6096000" y="2481943"/>
            <a:ext cx="4857750" cy="3635827"/>
          </a:xfrm>
          <a:prstGeom prst="rect">
            <a:avLst/>
          </a:prstGeom>
        </p:spPr>
      </p:pic>
    </p:spTree>
    <p:extLst>
      <p:ext uri="{BB962C8B-B14F-4D97-AF65-F5344CB8AC3E}">
        <p14:creationId xmlns:p14="http://schemas.microsoft.com/office/powerpoint/2010/main" val="275489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8E429B1-14BA-4BE1-9649-FEB7433AD90A}"/>
              </a:ext>
            </a:extLst>
          </p:cNvPr>
          <p:cNvSpPr>
            <a:spLocks noGrp="1"/>
          </p:cNvSpPr>
          <p:nvPr>
            <p:ph idx="1"/>
          </p:nvPr>
        </p:nvSpPr>
        <p:spPr>
          <a:ln>
            <a:solidFill>
              <a:schemeClr val="accent1"/>
            </a:solidFill>
          </a:ln>
        </p:spPr>
        <p:txBody>
          <a:bodyPr/>
          <a:lstStyle/>
          <a:p>
            <a:r>
              <a:rPr lang="en-GB" dirty="0"/>
              <a:t>From Categories select </a:t>
            </a:r>
            <a:r>
              <a:rPr lang="en-GB" dirty="0">
                <a:highlight>
                  <a:srgbClr val="FFFF00"/>
                </a:highlight>
              </a:rPr>
              <a:t>√ </a:t>
            </a:r>
            <a:r>
              <a:rPr lang="en-GB" dirty="0"/>
              <a:t>yes, would consider</a:t>
            </a:r>
          </a:p>
          <a:p>
            <a:pPr marL="0" indent="0">
              <a:buNone/>
            </a:pPr>
            <a:r>
              <a:rPr lang="en-GB" dirty="0"/>
              <a:t>Then continue…</a:t>
            </a:r>
          </a:p>
          <a:p>
            <a:pPr marL="0" indent="0">
              <a:buNone/>
            </a:pPr>
            <a:r>
              <a:rPr lang="en-GB" dirty="0"/>
              <a:t>From Output ‘Rules’ </a:t>
            </a:r>
            <a:r>
              <a:rPr lang="en-GB" dirty="0">
                <a:sym typeface="Wingdings" panose="05000000000000000000" pitchFamily="2" charset="2"/>
              </a:rPr>
              <a:t> generate classification rules Nodes---Best terminal nodes – ‘ number of nodes = 5.</a:t>
            </a:r>
          </a:p>
          <a:p>
            <a:pPr marL="0" indent="0">
              <a:buNone/>
            </a:pPr>
            <a:r>
              <a:rPr lang="en-GB" dirty="0" err="1">
                <a:sym typeface="Wingdings" panose="05000000000000000000" pitchFamily="2" charset="2"/>
              </a:rPr>
              <a:t>Syntex</a:t>
            </a:r>
            <a:r>
              <a:rPr lang="en-GB" dirty="0">
                <a:sym typeface="Wingdings" panose="05000000000000000000" pitchFamily="2" charset="2"/>
              </a:rPr>
              <a:t> …&gt; ‘Simple Text’  continue</a:t>
            </a:r>
            <a:endParaRPr lang="en-GB" dirty="0"/>
          </a:p>
          <a:p>
            <a:pPr marL="0" indent="0">
              <a:buNone/>
            </a:pPr>
            <a:endParaRPr lang="en-GB" dirty="0"/>
          </a:p>
        </p:txBody>
      </p:sp>
      <p:sp>
        <p:nvSpPr>
          <p:cNvPr id="2" name="Title 1">
            <a:extLst>
              <a:ext uri="{FF2B5EF4-FFF2-40B4-BE49-F238E27FC236}">
                <a16:creationId xmlns:a16="http://schemas.microsoft.com/office/drawing/2014/main" id="{46ECD489-DA19-49CA-8BF4-330F375CACE5}"/>
              </a:ext>
            </a:extLst>
          </p:cNvPr>
          <p:cNvSpPr>
            <a:spLocks noGrp="1"/>
          </p:cNvSpPr>
          <p:nvPr>
            <p:ph type="title"/>
          </p:nvPr>
        </p:nvSpPr>
        <p:spPr/>
        <p:txBody>
          <a:bodyPr>
            <a:normAutofit fontScale="90000"/>
          </a:bodyPr>
          <a:lstStyle/>
          <a:p>
            <a:r>
              <a:rPr lang="en-GB" dirty="0"/>
              <a:t>Step 3 Select the customer segment </a:t>
            </a:r>
            <a:br>
              <a:rPr lang="en-GB" dirty="0"/>
            </a:br>
            <a:r>
              <a:rPr lang="en-GB" dirty="0"/>
              <a:t>i.e. customers who would form an alliance with CPS</a:t>
            </a:r>
          </a:p>
        </p:txBody>
      </p:sp>
    </p:spTree>
    <p:extLst>
      <p:ext uri="{BB962C8B-B14F-4D97-AF65-F5344CB8AC3E}">
        <p14:creationId xmlns:p14="http://schemas.microsoft.com/office/powerpoint/2010/main" val="3899308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8424-C03D-45BF-9B5E-B49388994FC0}"/>
              </a:ext>
            </a:extLst>
          </p:cNvPr>
          <p:cNvSpPr>
            <a:spLocks noGrp="1"/>
          </p:cNvSpPr>
          <p:nvPr>
            <p:ph type="title"/>
          </p:nvPr>
        </p:nvSpPr>
        <p:spPr/>
        <p:txBody>
          <a:bodyPr/>
          <a:lstStyle/>
          <a:p>
            <a:r>
              <a:rPr lang="en-GB" dirty="0"/>
              <a:t>Target; Yes, would consider</a:t>
            </a:r>
          </a:p>
        </p:txBody>
      </p:sp>
      <p:pic>
        <p:nvPicPr>
          <p:cNvPr id="7" name="Picture 6">
            <a:extLst>
              <a:ext uri="{FF2B5EF4-FFF2-40B4-BE49-F238E27FC236}">
                <a16:creationId xmlns:a16="http://schemas.microsoft.com/office/drawing/2014/main" id="{82CFA5B5-F0B5-4C61-9C9F-4F193D28DC13}"/>
              </a:ext>
            </a:extLst>
          </p:cNvPr>
          <p:cNvPicPr>
            <a:picLocks noChangeAspect="1"/>
          </p:cNvPicPr>
          <p:nvPr/>
        </p:nvPicPr>
        <p:blipFill>
          <a:blip r:embed="rId2"/>
          <a:stretch>
            <a:fillRect/>
          </a:stretch>
        </p:blipFill>
        <p:spPr>
          <a:xfrm>
            <a:off x="2763748" y="1797979"/>
            <a:ext cx="8180477" cy="3011466"/>
          </a:xfrm>
          <a:prstGeom prst="rect">
            <a:avLst/>
          </a:prstGeom>
        </p:spPr>
      </p:pic>
    </p:spTree>
    <p:extLst>
      <p:ext uri="{BB962C8B-B14F-4D97-AF65-F5344CB8AC3E}">
        <p14:creationId xmlns:p14="http://schemas.microsoft.com/office/powerpoint/2010/main" val="305840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0A70-A262-4034-91DB-CBAB10286A03}"/>
              </a:ext>
            </a:extLst>
          </p:cNvPr>
          <p:cNvSpPr>
            <a:spLocks noGrp="1"/>
          </p:cNvSpPr>
          <p:nvPr>
            <p:ph type="title"/>
          </p:nvPr>
        </p:nvSpPr>
        <p:spPr/>
        <p:txBody>
          <a:bodyPr/>
          <a:lstStyle/>
          <a:p>
            <a:r>
              <a:rPr lang="en-GB" dirty="0"/>
              <a:t>Training and Test</a:t>
            </a:r>
          </a:p>
        </p:txBody>
      </p:sp>
      <p:pic>
        <p:nvPicPr>
          <p:cNvPr id="4" name="Picture 3">
            <a:extLst>
              <a:ext uri="{FF2B5EF4-FFF2-40B4-BE49-F238E27FC236}">
                <a16:creationId xmlns:a16="http://schemas.microsoft.com/office/drawing/2014/main" id="{B840F840-FA27-4AF7-953B-CAE56FA1A3EA}"/>
              </a:ext>
            </a:extLst>
          </p:cNvPr>
          <p:cNvPicPr>
            <a:picLocks noChangeAspect="1"/>
          </p:cNvPicPr>
          <p:nvPr/>
        </p:nvPicPr>
        <p:blipFill>
          <a:blip r:embed="rId2"/>
          <a:stretch>
            <a:fillRect/>
          </a:stretch>
        </p:blipFill>
        <p:spPr>
          <a:xfrm>
            <a:off x="6096000" y="1903752"/>
            <a:ext cx="5010150" cy="4086225"/>
          </a:xfrm>
          <a:prstGeom prst="rect">
            <a:avLst/>
          </a:prstGeom>
        </p:spPr>
      </p:pic>
      <p:pic>
        <p:nvPicPr>
          <p:cNvPr id="5" name="Content Placeholder 7">
            <a:extLst>
              <a:ext uri="{FF2B5EF4-FFF2-40B4-BE49-F238E27FC236}">
                <a16:creationId xmlns:a16="http://schemas.microsoft.com/office/drawing/2014/main" id="{97DA85D8-1DE6-42F9-9EF7-4937285036E0}"/>
              </a:ext>
            </a:extLst>
          </p:cNvPr>
          <p:cNvPicPr>
            <a:picLocks noGrp="1" noChangeAspect="1"/>
          </p:cNvPicPr>
          <p:nvPr>
            <p:ph idx="1"/>
          </p:nvPr>
        </p:nvPicPr>
        <p:blipFill>
          <a:blip r:embed="rId3"/>
          <a:stretch>
            <a:fillRect/>
          </a:stretch>
        </p:blipFill>
        <p:spPr>
          <a:xfrm>
            <a:off x="257175" y="2045266"/>
            <a:ext cx="5124450" cy="4086225"/>
          </a:xfrm>
          <a:prstGeom prst="rect">
            <a:avLst/>
          </a:prstGeom>
        </p:spPr>
      </p:pic>
    </p:spTree>
    <p:extLst>
      <p:ext uri="{BB962C8B-B14F-4D97-AF65-F5344CB8AC3E}">
        <p14:creationId xmlns:p14="http://schemas.microsoft.com/office/powerpoint/2010/main" val="1612917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AD51F95-949E-4372-8B56-BA8F27923E4A}"/>
              </a:ext>
            </a:extLst>
          </p:cNvPr>
          <p:cNvSpPr>
            <a:spLocks noGrp="1"/>
          </p:cNvSpPr>
          <p:nvPr>
            <p:ph idx="1"/>
          </p:nvPr>
        </p:nvSpPr>
        <p:spPr/>
        <p:txBody>
          <a:bodyPr/>
          <a:lstStyle/>
          <a:p>
            <a:r>
              <a:rPr lang="en-GB" dirty="0"/>
              <a:t>  </a:t>
            </a:r>
          </a:p>
        </p:txBody>
      </p:sp>
      <p:pic>
        <p:nvPicPr>
          <p:cNvPr id="10" name="Picture 9">
            <a:extLst>
              <a:ext uri="{FF2B5EF4-FFF2-40B4-BE49-F238E27FC236}">
                <a16:creationId xmlns:a16="http://schemas.microsoft.com/office/drawing/2014/main" id="{EC5CD494-1639-40A9-A4AE-185E6A592408}"/>
              </a:ext>
            </a:extLst>
          </p:cNvPr>
          <p:cNvPicPr>
            <a:picLocks noChangeAspect="1"/>
          </p:cNvPicPr>
          <p:nvPr/>
        </p:nvPicPr>
        <p:blipFill>
          <a:blip r:embed="rId2"/>
          <a:stretch>
            <a:fillRect/>
          </a:stretch>
        </p:blipFill>
        <p:spPr>
          <a:xfrm>
            <a:off x="1861456" y="485775"/>
            <a:ext cx="7892143" cy="5886450"/>
          </a:xfrm>
          <a:prstGeom prst="rect">
            <a:avLst/>
          </a:prstGeom>
        </p:spPr>
      </p:pic>
    </p:spTree>
    <p:extLst>
      <p:ext uri="{BB962C8B-B14F-4D97-AF65-F5344CB8AC3E}">
        <p14:creationId xmlns:p14="http://schemas.microsoft.com/office/powerpoint/2010/main" val="730326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1DBC-52BC-4324-B25A-952136DD428F}"/>
              </a:ext>
            </a:extLst>
          </p:cNvPr>
          <p:cNvSpPr>
            <a:spLocks noGrp="1"/>
          </p:cNvSpPr>
          <p:nvPr>
            <p:ph type="title"/>
          </p:nvPr>
        </p:nvSpPr>
        <p:spPr/>
        <p:txBody>
          <a:bodyPr/>
          <a:lstStyle/>
          <a:p>
            <a:r>
              <a:rPr lang="en-GB" dirty="0"/>
              <a:t>Interpretation of the output.</a:t>
            </a:r>
          </a:p>
        </p:txBody>
      </p:sp>
      <p:sp>
        <p:nvSpPr>
          <p:cNvPr id="3" name="Content Placeholder 2">
            <a:extLst>
              <a:ext uri="{FF2B5EF4-FFF2-40B4-BE49-F238E27FC236}">
                <a16:creationId xmlns:a16="http://schemas.microsoft.com/office/drawing/2014/main" id="{6DBFFD3E-428A-4AB4-85F8-ADE855F792BA}"/>
              </a:ext>
            </a:extLst>
          </p:cNvPr>
          <p:cNvSpPr>
            <a:spLocks noGrp="1"/>
          </p:cNvSpPr>
          <p:nvPr>
            <p:ph idx="1"/>
          </p:nvPr>
        </p:nvSpPr>
        <p:spPr/>
        <p:txBody>
          <a:bodyPr>
            <a:normAutofit fontScale="40000" lnSpcReduction="20000"/>
          </a:bodyPr>
          <a:lstStyle/>
          <a:p>
            <a:r>
              <a:rPr lang="en-GB" dirty="0"/>
              <a:t> </a:t>
            </a:r>
          </a:p>
          <a:p>
            <a:endParaRPr lang="en-GB" dirty="0"/>
          </a:p>
          <a:p>
            <a:r>
              <a:rPr lang="en-GB" dirty="0"/>
              <a:t>/***** For Target Category 1 *****/</a:t>
            </a:r>
          </a:p>
          <a:p>
            <a:endParaRPr lang="en-GB" dirty="0"/>
          </a:p>
          <a:p>
            <a:r>
              <a:rPr lang="en-GB" dirty="0"/>
              <a:t>/* Node 2 */.</a:t>
            </a:r>
          </a:p>
          <a:p>
            <a:r>
              <a:rPr lang="en-GB" dirty="0"/>
              <a:t>IF (X19 - Satisfaction IS MISSING  OR (X19 - Satisfaction &gt; 6.4))</a:t>
            </a:r>
          </a:p>
          <a:p>
            <a:r>
              <a:rPr lang="en-GB" dirty="0"/>
              <a:t>THEN</a:t>
            </a:r>
          </a:p>
          <a:p>
            <a:r>
              <a:rPr lang="en-GB" dirty="0"/>
              <a:t>Node = 2</a:t>
            </a:r>
          </a:p>
          <a:p>
            <a:r>
              <a:rPr lang="en-GB" dirty="0"/>
              <a:t>Prediction = 1</a:t>
            </a:r>
          </a:p>
          <a:p>
            <a:r>
              <a:rPr lang="en-GB" dirty="0"/>
              <a:t>Probability = 0.679012</a:t>
            </a:r>
          </a:p>
          <a:p>
            <a:endParaRPr lang="en-GB" dirty="0"/>
          </a:p>
          <a:p>
            <a:r>
              <a:rPr lang="en-GB" dirty="0"/>
              <a:t>/* Node 1 */.</a:t>
            </a:r>
          </a:p>
          <a:p>
            <a:r>
              <a:rPr lang="en-GB" dirty="0"/>
              <a:t>IF (X19 - Satisfaction NOT MISSING   AND  (X19 - Satisfaction &lt;= 6.4))</a:t>
            </a:r>
          </a:p>
          <a:p>
            <a:r>
              <a:rPr lang="en-GB" dirty="0"/>
              <a:t>THEN</a:t>
            </a:r>
          </a:p>
          <a:p>
            <a:r>
              <a:rPr lang="en-GB" dirty="0"/>
              <a:t>Node = 1</a:t>
            </a:r>
          </a:p>
          <a:p>
            <a:r>
              <a:rPr lang="en-GB" dirty="0"/>
              <a:t>Prediction = 0</a:t>
            </a:r>
          </a:p>
          <a:p>
            <a:r>
              <a:rPr lang="en-GB" dirty="0"/>
              <a:t>Probability = 0.934426</a:t>
            </a:r>
          </a:p>
          <a:p>
            <a:endParaRPr lang="en-GB" dirty="0"/>
          </a:p>
          <a:p>
            <a:endParaRPr lang="en-GB" dirty="0"/>
          </a:p>
          <a:p>
            <a:endParaRPr lang="en-GB" dirty="0"/>
          </a:p>
        </p:txBody>
      </p:sp>
    </p:spTree>
    <p:extLst>
      <p:ext uri="{BB962C8B-B14F-4D97-AF65-F5344CB8AC3E}">
        <p14:creationId xmlns:p14="http://schemas.microsoft.com/office/powerpoint/2010/main" val="332075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9CDD-6B20-4793-A0EA-D077E5F3EDAD}"/>
              </a:ext>
            </a:extLst>
          </p:cNvPr>
          <p:cNvSpPr>
            <a:spLocks noGrp="1"/>
          </p:cNvSpPr>
          <p:nvPr>
            <p:ph type="title"/>
          </p:nvPr>
        </p:nvSpPr>
        <p:spPr>
          <a:xfrm>
            <a:off x="1033409" y="2358312"/>
            <a:ext cx="10515600" cy="1325563"/>
          </a:xfrm>
        </p:spPr>
        <p:txBody>
          <a:bodyPr/>
          <a:lstStyle/>
          <a:p>
            <a:pPr algn="ctr"/>
            <a:r>
              <a:rPr lang="en-GB" b="1" dirty="0"/>
              <a:t>BREAK 10 mins</a:t>
            </a:r>
          </a:p>
        </p:txBody>
      </p:sp>
      <p:sp>
        <p:nvSpPr>
          <p:cNvPr id="5" name="Content Placeholder 4">
            <a:extLst>
              <a:ext uri="{FF2B5EF4-FFF2-40B4-BE49-F238E27FC236}">
                <a16:creationId xmlns:a16="http://schemas.microsoft.com/office/drawing/2014/main" id="{B48DC7FD-F752-4D23-B2C9-535FABA6F3B1}"/>
              </a:ext>
            </a:extLst>
          </p:cNvPr>
          <p:cNvSpPr>
            <a:spLocks noGrp="1"/>
          </p:cNvSpPr>
          <p:nvPr>
            <p:ph idx="1"/>
          </p:nvPr>
        </p:nvSpPr>
        <p:spPr/>
        <p:txBody>
          <a:bodyPr/>
          <a:lstStyle/>
          <a:p>
            <a:r>
              <a:rPr lang="en-GB" dirty="0"/>
              <a:t> </a:t>
            </a:r>
          </a:p>
        </p:txBody>
      </p:sp>
    </p:spTree>
    <p:extLst>
      <p:ext uri="{BB962C8B-B14F-4D97-AF65-F5344CB8AC3E}">
        <p14:creationId xmlns:p14="http://schemas.microsoft.com/office/powerpoint/2010/main" val="2335869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718C-A379-40FC-AD30-9449803ED7D4}"/>
              </a:ext>
            </a:extLst>
          </p:cNvPr>
          <p:cNvSpPr>
            <a:spLocks noGrp="1"/>
          </p:cNvSpPr>
          <p:nvPr>
            <p:ph type="title"/>
          </p:nvPr>
        </p:nvSpPr>
        <p:spPr/>
        <p:txBody>
          <a:bodyPr>
            <a:normAutofit fontScale="90000"/>
          </a:bodyPr>
          <a:lstStyle/>
          <a:p>
            <a:r>
              <a:rPr lang="en-GB" dirty="0"/>
              <a:t>Practice with generating a dummy variable for </a:t>
            </a:r>
            <a:br>
              <a:rPr lang="en-GB" dirty="0"/>
            </a:br>
            <a:r>
              <a:rPr lang="en-GB" dirty="0"/>
              <a:t>Highly satisfied vs Not satisfied. From the group data set.</a:t>
            </a:r>
          </a:p>
        </p:txBody>
      </p:sp>
      <p:sp>
        <p:nvSpPr>
          <p:cNvPr id="3" name="Content Placeholder 2">
            <a:extLst>
              <a:ext uri="{FF2B5EF4-FFF2-40B4-BE49-F238E27FC236}">
                <a16:creationId xmlns:a16="http://schemas.microsoft.com/office/drawing/2014/main" id="{998199AC-B125-42D1-BE28-52303B226E85}"/>
              </a:ext>
            </a:extLst>
          </p:cNvPr>
          <p:cNvSpPr>
            <a:spLocks noGrp="1"/>
          </p:cNvSpPr>
          <p:nvPr>
            <p:ph idx="1"/>
          </p:nvPr>
        </p:nvSpPr>
        <p:spPr/>
        <p:txBody>
          <a:bodyPr/>
          <a:lstStyle/>
          <a:p>
            <a:r>
              <a:rPr lang="en-GB" dirty="0"/>
              <a:t>Using this as a DV draw a tree diagram to see which ‘aspects’ are important in determining satisfied customers.</a:t>
            </a:r>
          </a:p>
          <a:p>
            <a:r>
              <a:rPr lang="en-GB" dirty="0"/>
              <a:t>Explore if the Highly satisficed customers will buy more units from the company. </a:t>
            </a:r>
          </a:p>
          <a:p>
            <a:endParaRPr lang="en-GB" dirty="0"/>
          </a:p>
        </p:txBody>
      </p:sp>
    </p:spTree>
    <p:extLst>
      <p:ext uri="{BB962C8B-B14F-4D97-AF65-F5344CB8AC3E}">
        <p14:creationId xmlns:p14="http://schemas.microsoft.com/office/powerpoint/2010/main" val="15928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91AA-89ED-40F4-9C7C-68ADBB30EC99}"/>
              </a:ext>
            </a:extLst>
          </p:cNvPr>
          <p:cNvSpPr>
            <a:spLocks noGrp="1"/>
          </p:cNvSpPr>
          <p:nvPr>
            <p:ph type="title"/>
          </p:nvPr>
        </p:nvSpPr>
        <p:spPr/>
        <p:txBody>
          <a:bodyPr/>
          <a:lstStyle/>
          <a:p>
            <a:r>
              <a:rPr lang="en-GB" dirty="0"/>
              <a:t>Definition </a:t>
            </a:r>
          </a:p>
        </p:txBody>
      </p:sp>
      <p:sp>
        <p:nvSpPr>
          <p:cNvPr id="3" name="Content Placeholder 2">
            <a:extLst>
              <a:ext uri="{FF2B5EF4-FFF2-40B4-BE49-F238E27FC236}">
                <a16:creationId xmlns:a16="http://schemas.microsoft.com/office/drawing/2014/main" id="{18EC0DFA-CEF2-403B-B7A2-1BB86A7E7B1F}"/>
              </a:ext>
            </a:extLst>
          </p:cNvPr>
          <p:cNvSpPr>
            <a:spLocks noGrp="1"/>
          </p:cNvSpPr>
          <p:nvPr>
            <p:ph sz="quarter" idx="13"/>
          </p:nvPr>
        </p:nvSpPr>
        <p:spPr/>
        <p:txBody>
          <a:bodyPr/>
          <a:lstStyle/>
          <a:p>
            <a:r>
              <a:rPr lang="en-GB" dirty="0"/>
              <a:t>This is a tree based method used for regression and classification. </a:t>
            </a:r>
          </a:p>
          <a:p>
            <a:r>
              <a:rPr lang="en-GB" dirty="0"/>
              <a:t>tree based methods are simple and useful for interpretation. Chapter 8 discuss this in detail bagging, random forests and boasting techniques. </a:t>
            </a:r>
          </a:p>
          <a:p>
            <a:r>
              <a:rPr lang="en-GB" dirty="0"/>
              <a:t>Each of the methods involves producing multiple trees. </a:t>
            </a:r>
          </a:p>
          <a:p>
            <a:r>
              <a:rPr lang="en-GB" dirty="0"/>
              <a:t>We will be considering application of decision trees to simplify a large data set. </a:t>
            </a:r>
          </a:p>
          <a:p>
            <a:r>
              <a:rPr lang="en-GB" dirty="0"/>
              <a:t>Decision trees can be applied to both regression and classification problems. </a:t>
            </a:r>
          </a:p>
        </p:txBody>
      </p:sp>
    </p:spTree>
    <p:extLst>
      <p:ext uri="{BB962C8B-B14F-4D97-AF65-F5344CB8AC3E}">
        <p14:creationId xmlns:p14="http://schemas.microsoft.com/office/powerpoint/2010/main" val="304735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2D98D2-BF06-49EA-933A-C0BD035008C3}"/>
              </a:ext>
            </a:extLst>
          </p:cNvPr>
          <p:cNvPicPr>
            <a:picLocks noGrp="1" noChangeAspect="1"/>
          </p:cNvPicPr>
          <p:nvPr>
            <p:ph idx="1"/>
          </p:nvPr>
        </p:nvPicPr>
        <p:blipFill>
          <a:blip r:embed="rId2"/>
          <a:stretch>
            <a:fillRect/>
          </a:stretch>
        </p:blipFill>
        <p:spPr>
          <a:xfrm>
            <a:off x="1586593" y="895350"/>
            <a:ext cx="5328557" cy="5638799"/>
          </a:xfrm>
          <a:prstGeom prst="rect">
            <a:avLst/>
          </a:prstGeom>
        </p:spPr>
      </p:pic>
    </p:spTree>
    <p:extLst>
      <p:ext uri="{BB962C8B-B14F-4D97-AF65-F5344CB8AC3E}">
        <p14:creationId xmlns:p14="http://schemas.microsoft.com/office/powerpoint/2010/main" val="2837131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Content Placeholder 3" descr="Table&#10;&#10;Description automatically generated">
            <a:extLst>
              <a:ext uri="{FF2B5EF4-FFF2-40B4-BE49-F238E27FC236}">
                <a16:creationId xmlns:a16="http://schemas.microsoft.com/office/drawing/2014/main" id="{D6237466-B28C-4A23-BD0A-0DB9BF273F9F}"/>
              </a:ext>
            </a:extLst>
          </p:cNvPr>
          <p:cNvPicPr>
            <a:picLocks noGrp="1" noChangeAspect="1"/>
          </p:cNvPicPr>
          <p:nvPr>
            <p:ph idx="1"/>
          </p:nvPr>
        </p:nvPicPr>
        <p:blipFill rotWithShape="1">
          <a:blip r:embed="rId2"/>
          <a:srcRect r="485" b="1"/>
          <a:stretch/>
        </p:blipFill>
        <p:spPr>
          <a:xfrm>
            <a:off x="321733" y="321733"/>
            <a:ext cx="11548534" cy="6214534"/>
          </a:xfrm>
          <a:prstGeom prst="rect">
            <a:avLst/>
          </a:prstGeom>
        </p:spPr>
      </p:pic>
    </p:spTree>
    <p:extLst>
      <p:ext uri="{BB962C8B-B14F-4D97-AF65-F5344CB8AC3E}">
        <p14:creationId xmlns:p14="http://schemas.microsoft.com/office/powerpoint/2010/main" val="334962539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9E21613-602D-42C4-9558-9B50766E1D62}"/>
              </a:ext>
            </a:extLst>
          </p:cNvPr>
          <p:cNvPicPr>
            <a:picLocks noGrp="1" noChangeAspect="1"/>
          </p:cNvPicPr>
          <p:nvPr>
            <p:ph idx="1"/>
          </p:nvPr>
        </p:nvPicPr>
        <p:blipFill>
          <a:blip r:embed="rId2"/>
          <a:stretch>
            <a:fillRect/>
          </a:stretch>
        </p:blipFill>
        <p:spPr>
          <a:xfrm>
            <a:off x="2046515" y="1825625"/>
            <a:ext cx="5459185" cy="4351338"/>
          </a:xfrm>
          <a:prstGeom prst="rect">
            <a:avLst/>
          </a:prstGeom>
        </p:spPr>
      </p:pic>
    </p:spTree>
    <p:extLst>
      <p:ext uri="{BB962C8B-B14F-4D97-AF65-F5344CB8AC3E}">
        <p14:creationId xmlns:p14="http://schemas.microsoft.com/office/powerpoint/2010/main" val="26453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BB0B5-3C58-4393-8C3C-76ADE25837D7}"/>
              </a:ext>
            </a:extLst>
          </p:cNvPr>
          <p:cNvSpPr>
            <a:spLocks noGrp="1"/>
          </p:cNvSpPr>
          <p:nvPr>
            <p:ph type="title"/>
          </p:nvPr>
        </p:nvSpPr>
        <p:spPr>
          <a:xfrm>
            <a:off x="6367461" y="728664"/>
            <a:ext cx="4984813" cy="3157080"/>
          </a:xfrm>
          <a:noFill/>
        </p:spPr>
        <p:txBody>
          <a:bodyPr vert="horz" lIns="91440" tIns="45720" rIns="91440" bIns="45720" rtlCol="0" anchor="b">
            <a:normAutofit/>
          </a:bodyPr>
          <a:lstStyle/>
          <a:p>
            <a:r>
              <a:rPr lang="en-US" sz="5200" dirty="0"/>
              <a:t>Training Sample</a:t>
            </a:r>
          </a:p>
        </p:txBody>
      </p:sp>
      <p:pic>
        <p:nvPicPr>
          <p:cNvPr id="4" name="Content Placeholder 3">
            <a:extLst>
              <a:ext uri="{FF2B5EF4-FFF2-40B4-BE49-F238E27FC236}">
                <a16:creationId xmlns:a16="http://schemas.microsoft.com/office/drawing/2014/main" id="{5DF7CB10-28AC-4D90-AE99-BC7CF34225B5}"/>
              </a:ext>
            </a:extLst>
          </p:cNvPr>
          <p:cNvPicPr>
            <a:picLocks noGrp="1" noChangeAspect="1"/>
          </p:cNvPicPr>
          <p:nvPr>
            <p:ph idx="1"/>
          </p:nvPr>
        </p:nvPicPr>
        <p:blipFill rotWithShape="1">
          <a:blip r:embed="rId2"/>
          <a:srcRect l="499" r="1" b="1"/>
          <a:stretch/>
        </p:blipFill>
        <p:spPr>
          <a:xfrm>
            <a:off x="1" y="10"/>
            <a:ext cx="6005512" cy="6857990"/>
          </a:xfrm>
          <a:prstGeom prst="rect">
            <a:avLst/>
          </a:prstGeom>
        </p:spPr>
      </p:pic>
    </p:spTree>
    <p:extLst>
      <p:ext uri="{BB962C8B-B14F-4D97-AF65-F5344CB8AC3E}">
        <p14:creationId xmlns:p14="http://schemas.microsoft.com/office/powerpoint/2010/main" val="69668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3A696-7003-4276-9C51-81A2E814CC65}"/>
              </a:ext>
            </a:extLst>
          </p:cNvPr>
          <p:cNvSpPr>
            <a:spLocks noGrp="1"/>
          </p:cNvSpPr>
          <p:nvPr>
            <p:ph type="title"/>
          </p:nvPr>
        </p:nvSpPr>
        <p:spPr>
          <a:xfrm>
            <a:off x="6367461" y="728664"/>
            <a:ext cx="4984813" cy="3157080"/>
          </a:xfrm>
          <a:noFill/>
        </p:spPr>
        <p:txBody>
          <a:bodyPr vert="horz" lIns="91440" tIns="45720" rIns="91440" bIns="45720" rtlCol="0" anchor="b">
            <a:normAutofit/>
          </a:bodyPr>
          <a:lstStyle/>
          <a:p>
            <a:r>
              <a:rPr lang="en-US" sz="5200"/>
              <a:t>Test Sample</a:t>
            </a:r>
          </a:p>
        </p:txBody>
      </p:sp>
      <p:pic>
        <p:nvPicPr>
          <p:cNvPr id="4" name="Content Placeholder 3">
            <a:extLst>
              <a:ext uri="{FF2B5EF4-FFF2-40B4-BE49-F238E27FC236}">
                <a16:creationId xmlns:a16="http://schemas.microsoft.com/office/drawing/2014/main" id="{D01E262D-8E8A-41C9-B25A-D2E1D6E10C2C}"/>
              </a:ext>
            </a:extLst>
          </p:cNvPr>
          <p:cNvPicPr>
            <a:picLocks noGrp="1" noChangeAspect="1"/>
          </p:cNvPicPr>
          <p:nvPr>
            <p:ph idx="1"/>
          </p:nvPr>
        </p:nvPicPr>
        <p:blipFill rotWithShape="1">
          <a:blip r:embed="rId2"/>
          <a:srcRect t="2082" r="2" b="2"/>
          <a:stretch/>
        </p:blipFill>
        <p:spPr>
          <a:xfrm>
            <a:off x="1" y="10"/>
            <a:ext cx="6005512" cy="6857990"/>
          </a:xfrm>
          <a:prstGeom prst="rect">
            <a:avLst/>
          </a:prstGeom>
        </p:spPr>
      </p:pic>
    </p:spTree>
    <p:extLst>
      <p:ext uri="{BB962C8B-B14F-4D97-AF65-F5344CB8AC3E}">
        <p14:creationId xmlns:p14="http://schemas.microsoft.com/office/powerpoint/2010/main" val="1324844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C875B5-9603-4E08-8D0B-7FD39D3D78A6}"/>
              </a:ext>
            </a:extLst>
          </p:cNvPr>
          <p:cNvSpPr>
            <a:spLocks noGrp="1"/>
          </p:cNvSpPr>
          <p:nvPr>
            <p:ph type="title"/>
          </p:nvPr>
        </p:nvSpPr>
        <p:spPr>
          <a:xfrm>
            <a:off x="9093496" y="618681"/>
            <a:ext cx="2613872" cy="4794567"/>
          </a:xfrm>
        </p:spPr>
        <p:txBody>
          <a:bodyPr vert="horz" lIns="91440" tIns="45720" rIns="91440" bIns="45720" rtlCol="0" anchor="ctr">
            <a:normAutofit/>
          </a:bodyPr>
          <a:lstStyle/>
          <a:p>
            <a:endParaRPr lang="en-US" sz="3600" dirty="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EC9F8F57-013D-448A-812D-40339CBEF856}"/>
              </a:ext>
            </a:extLst>
          </p:cNvPr>
          <p:cNvPicPr>
            <a:picLocks noGrp="1" noChangeAspect="1"/>
          </p:cNvPicPr>
          <p:nvPr>
            <p:ph idx="1"/>
          </p:nvPr>
        </p:nvPicPr>
        <p:blipFill rotWithShape="1">
          <a:blip r:embed="rId2"/>
          <a:srcRect t="13016" r="1" b="13228"/>
          <a:stretch/>
        </p:blipFill>
        <p:spPr>
          <a:xfrm>
            <a:off x="976251" y="942538"/>
            <a:ext cx="7163222" cy="4808332"/>
          </a:xfrm>
          <a:prstGeom prst="rect">
            <a:avLst/>
          </a:prstGeom>
          <a:effectLst/>
        </p:spPr>
      </p:pic>
    </p:spTree>
    <p:extLst>
      <p:ext uri="{BB962C8B-B14F-4D97-AF65-F5344CB8AC3E}">
        <p14:creationId xmlns:p14="http://schemas.microsoft.com/office/powerpoint/2010/main" val="4032026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6F46-F128-4425-B463-18C0CBF1EA22}"/>
              </a:ext>
            </a:extLst>
          </p:cNvPr>
          <p:cNvSpPr>
            <a:spLocks noGrp="1"/>
          </p:cNvSpPr>
          <p:nvPr>
            <p:ph type="title"/>
          </p:nvPr>
        </p:nvSpPr>
        <p:spPr>
          <a:xfrm>
            <a:off x="838200" y="365125"/>
            <a:ext cx="10515600" cy="5051827"/>
          </a:xfrm>
        </p:spPr>
        <p:txBody>
          <a:bodyPr/>
          <a:lstStyle/>
          <a:p>
            <a:r>
              <a:rPr lang="en-GB" dirty="0"/>
              <a:t>Working in groups prepare for Group Presentation</a:t>
            </a:r>
          </a:p>
        </p:txBody>
      </p:sp>
    </p:spTree>
    <p:extLst>
      <p:ext uri="{BB962C8B-B14F-4D97-AF65-F5344CB8AC3E}">
        <p14:creationId xmlns:p14="http://schemas.microsoft.com/office/powerpoint/2010/main" val="386979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E9EC-75B2-4DEE-8E90-E1A3AE62672F}"/>
              </a:ext>
            </a:extLst>
          </p:cNvPr>
          <p:cNvSpPr>
            <a:spLocks noGrp="1"/>
          </p:cNvSpPr>
          <p:nvPr>
            <p:ph type="title"/>
          </p:nvPr>
        </p:nvSpPr>
        <p:spPr>
          <a:xfrm>
            <a:off x="368300" y="228601"/>
            <a:ext cx="11455400" cy="1528280"/>
          </a:xfrm>
        </p:spPr>
        <p:txBody>
          <a:bodyPr>
            <a:noAutofit/>
          </a:bodyPr>
          <a:lstStyle/>
          <a:p>
            <a:r>
              <a:rPr lang="en-GB" sz="2800" dirty="0"/>
              <a:t>A simple example Process involves splitting the data Using a series of splitting rules. This method can be applied to analyse default in companies as well as identifying dummy variables given a large data set. </a:t>
            </a:r>
          </a:p>
        </p:txBody>
      </p:sp>
      <p:pic>
        <p:nvPicPr>
          <p:cNvPr id="4" name="Content Placeholder 3">
            <a:extLst>
              <a:ext uri="{FF2B5EF4-FFF2-40B4-BE49-F238E27FC236}">
                <a16:creationId xmlns:a16="http://schemas.microsoft.com/office/drawing/2014/main" id="{6FF3F726-9FE9-49F0-9A89-F02C1616DEBD}"/>
              </a:ext>
            </a:extLst>
          </p:cNvPr>
          <p:cNvPicPr>
            <a:picLocks noGrp="1" noChangeAspect="1"/>
          </p:cNvPicPr>
          <p:nvPr>
            <p:ph sz="quarter" idx="13"/>
          </p:nvPr>
        </p:nvPicPr>
        <p:blipFill>
          <a:blip r:embed="rId2"/>
          <a:stretch>
            <a:fillRect/>
          </a:stretch>
        </p:blipFill>
        <p:spPr>
          <a:xfrm>
            <a:off x="4129237" y="1662787"/>
            <a:ext cx="3933526" cy="4323000"/>
          </a:xfrm>
          <a:prstGeom prst="rect">
            <a:avLst/>
          </a:prstGeom>
        </p:spPr>
      </p:pic>
    </p:spTree>
    <p:extLst>
      <p:ext uri="{BB962C8B-B14F-4D97-AF65-F5344CB8AC3E}">
        <p14:creationId xmlns:p14="http://schemas.microsoft.com/office/powerpoint/2010/main" val="17229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0DC1-68A8-4372-A521-9CD3223DC4CA}"/>
              </a:ext>
            </a:extLst>
          </p:cNvPr>
          <p:cNvSpPr>
            <a:spLocks noGrp="1"/>
          </p:cNvSpPr>
          <p:nvPr>
            <p:ph type="title"/>
          </p:nvPr>
        </p:nvSpPr>
        <p:spPr/>
        <p:txBody>
          <a:bodyPr/>
          <a:lstStyle/>
          <a:p>
            <a:r>
              <a:rPr lang="en-GB" dirty="0"/>
              <a:t>Algorithms for building a regression tree </a:t>
            </a:r>
          </a:p>
        </p:txBody>
      </p:sp>
      <p:sp>
        <p:nvSpPr>
          <p:cNvPr id="3" name="Content Placeholder 2">
            <a:extLst>
              <a:ext uri="{FF2B5EF4-FFF2-40B4-BE49-F238E27FC236}">
                <a16:creationId xmlns:a16="http://schemas.microsoft.com/office/drawing/2014/main" id="{327E0719-7029-4560-9E4E-0F5491716166}"/>
              </a:ext>
            </a:extLst>
          </p:cNvPr>
          <p:cNvSpPr>
            <a:spLocks noGrp="1"/>
          </p:cNvSpPr>
          <p:nvPr>
            <p:ph sz="quarter" idx="13"/>
          </p:nvPr>
        </p:nvSpPr>
        <p:spPr/>
        <p:txBody>
          <a:bodyPr/>
          <a:lstStyle/>
          <a:p>
            <a:r>
              <a:rPr lang="en-GB" dirty="0"/>
              <a:t>1. Use the reclusive binary splitting to grow a large tree on the training data stopping only when each terminal node has fewer than some minimum number of observations. </a:t>
            </a:r>
          </a:p>
          <a:p>
            <a:r>
              <a:rPr lang="en-GB" dirty="0"/>
              <a:t>2. Apply cost complexity pruning to the large tree in order to obtain a sequence of best subsets as a function of Alpha. </a:t>
            </a:r>
          </a:p>
          <a:p>
            <a:r>
              <a:rPr lang="en-GB" dirty="0"/>
              <a:t>3.Use K- fold cross validation to choose Alpha. That is divide the training observation into k folds.</a:t>
            </a:r>
          </a:p>
          <a:p>
            <a:r>
              <a:rPr lang="en-GB" dirty="0"/>
              <a:t>4. Repeat process 1. &amp; 2. </a:t>
            </a:r>
          </a:p>
          <a:p>
            <a:r>
              <a:rPr lang="en-GB" dirty="0"/>
              <a:t>Text book discusses application to ‘Hitters data’ </a:t>
            </a:r>
          </a:p>
        </p:txBody>
      </p:sp>
    </p:spTree>
    <p:extLst>
      <p:ext uri="{BB962C8B-B14F-4D97-AF65-F5344CB8AC3E}">
        <p14:creationId xmlns:p14="http://schemas.microsoft.com/office/powerpoint/2010/main" val="155121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12B1-3577-49CD-89FC-DE027D47F283}"/>
              </a:ext>
            </a:extLst>
          </p:cNvPr>
          <p:cNvSpPr>
            <a:spLocks noGrp="1"/>
          </p:cNvSpPr>
          <p:nvPr>
            <p:ph type="title"/>
          </p:nvPr>
        </p:nvSpPr>
        <p:spPr/>
        <p:txBody>
          <a:bodyPr/>
          <a:lstStyle/>
          <a:p>
            <a:r>
              <a:rPr lang="en-GB" dirty="0"/>
              <a:t>Regression trees</a:t>
            </a:r>
          </a:p>
        </p:txBody>
      </p:sp>
      <p:pic>
        <p:nvPicPr>
          <p:cNvPr id="4" name="Content Placeholder 3">
            <a:extLst>
              <a:ext uri="{FF2B5EF4-FFF2-40B4-BE49-F238E27FC236}">
                <a16:creationId xmlns:a16="http://schemas.microsoft.com/office/drawing/2014/main" id="{7EC0D37D-58FC-4EFD-87A4-6759B26954A2}"/>
              </a:ext>
            </a:extLst>
          </p:cNvPr>
          <p:cNvPicPr>
            <a:picLocks noGrp="1" noChangeAspect="1"/>
          </p:cNvPicPr>
          <p:nvPr>
            <p:ph sz="quarter" idx="13"/>
          </p:nvPr>
        </p:nvPicPr>
        <p:blipFill>
          <a:blip r:embed="rId2"/>
          <a:stretch>
            <a:fillRect/>
          </a:stretch>
        </p:blipFill>
        <p:spPr>
          <a:xfrm>
            <a:off x="2220686" y="1726037"/>
            <a:ext cx="6259602" cy="4196500"/>
          </a:xfrm>
          <a:prstGeom prst="rect">
            <a:avLst/>
          </a:prstGeom>
        </p:spPr>
      </p:pic>
    </p:spTree>
    <p:extLst>
      <p:ext uri="{BB962C8B-B14F-4D97-AF65-F5344CB8AC3E}">
        <p14:creationId xmlns:p14="http://schemas.microsoft.com/office/powerpoint/2010/main" val="369838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2BB8-5720-4E4C-9C57-5CEB27D4E0FB}"/>
              </a:ext>
            </a:extLst>
          </p:cNvPr>
          <p:cNvSpPr>
            <a:spLocks noGrp="1"/>
          </p:cNvSpPr>
          <p:nvPr>
            <p:ph type="title"/>
          </p:nvPr>
        </p:nvSpPr>
        <p:spPr/>
        <p:txBody>
          <a:bodyPr/>
          <a:lstStyle/>
          <a:p>
            <a:r>
              <a:rPr lang="en-GB" dirty="0"/>
              <a:t>Classification trees </a:t>
            </a:r>
          </a:p>
        </p:txBody>
      </p:sp>
      <p:sp>
        <p:nvSpPr>
          <p:cNvPr id="3" name="Content Placeholder 2">
            <a:extLst>
              <a:ext uri="{FF2B5EF4-FFF2-40B4-BE49-F238E27FC236}">
                <a16:creationId xmlns:a16="http://schemas.microsoft.com/office/drawing/2014/main" id="{41048FDF-9E43-41C9-8EF7-6A39BD9A0C62}"/>
              </a:ext>
            </a:extLst>
          </p:cNvPr>
          <p:cNvSpPr>
            <a:spLocks noGrp="1"/>
          </p:cNvSpPr>
          <p:nvPr>
            <p:ph sz="quarter" idx="13"/>
          </p:nvPr>
        </p:nvSpPr>
        <p:spPr/>
        <p:txBody>
          <a:bodyPr>
            <a:normAutofit fontScale="92500" lnSpcReduction="10000"/>
          </a:bodyPr>
          <a:lstStyle/>
          <a:p>
            <a:r>
              <a:rPr lang="en-GB" dirty="0"/>
              <a:t>a classification tree is very similar to a regression tree except that it is used to predict a qualitative response rather than a quantitative one. Recall that for a regression tree the predicted response for an observation is given by the mean response of the training observation that belongs to the same terminal node. In contrast, for a classification tree, we predict that each observation belongs to the most commonly occurring class of training observations in the region to which it belongs. </a:t>
            </a:r>
          </a:p>
          <a:p>
            <a:r>
              <a:rPr lang="en-GB" dirty="0"/>
              <a:t>In interpreting the results of a classification tree, we are often interested not only in the class prediction but also in the class proportions among the training observations that fall into that region. </a:t>
            </a:r>
          </a:p>
          <a:p>
            <a:r>
              <a:rPr lang="en-GB" dirty="0"/>
              <a:t>A full explanation of this technique can be found in chapter eight of the textbook. </a:t>
            </a:r>
          </a:p>
          <a:p>
            <a:r>
              <a:rPr lang="en-GB" dirty="0"/>
              <a:t>These techniques are used by medics to predict likelihood of a disease based on a series of questions. These techniques are also useful for forecasting default risk. </a:t>
            </a:r>
          </a:p>
        </p:txBody>
      </p:sp>
    </p:spTree>
    <p:extLst>
      <p:ext uri="{BB962C8B-B14F-4D97-AF65-F5344CB8AC3E}">
        <p14:creationId xmlns:p14="http://schemas.microsoft.com/office/powerpoint/2010/main" val="236036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5440-F08C-453D-8A41-7D7482A5D919}"/>
              </a:ext>
            </a:extLst>
          </p:cNvPr>
          <p:cNvSpPr>
            <a:spLocks noGrp="1"/>
          </p:cNvSpPr>
          <p:nvPr>
            <p:ph type="title"/>
          </p:nvPr>
        </p:nvSpPr>
        <p:spPr/>
        <p:txBody>
          <a:bodyPr/>
          <a:lstStyle/>
          <a:p>
            <a:r>
              <a:rPr lang="en-GB" dirty="0"/>
              <a:t>Advantages and disadvantages of trees </a:t>
            </a:r>
          </a:p>
        </p:txBody>
      </p:sp>
      <p:sp>
        <p:nvSpPr>
          <p:cNvPr id="3" name="Content Placeholder 2">
            <a:extLst>
              <a:ext uri="{FF2B5EF4-FFF2-40B4-BE49-F238E27FC236}">
                <a16:creationId xmlns:a16="http://schemas.microsoft.com/office/drawing/2014/main" id="{5DAD580F-841A-45CB-BAB3-90CA2C4FD598}"/>
              </a:ext>
            </a:extLst>
          </p:cNvPr>
          <p:cNvSpPr>
            <a:spLocks noGrp="1"/>
          </p:cNvSpPr>
          <p:nvPr>
            <p:ph sz="quarter" idx="13"/>
          </p:nvPr>
        </p:nvSpPr>
        <p:spPr/>
        <p:txBody>
          <a:bodyPr>
            <a:normAutofit fontScale="85000" lnSpcReduction="10000"/>
          </a:bodyPr>
          <a:lstStyle/>
          <a:p>
            <a:pPr marL="0" indent="0">
              <a:buNone/>
            </a:pPr>
            <a:r>
              <a:rPr lang="en-GB" dirty="0">
                <a:highlight>
                  <a:srgbClr val="FFFF00"/>
                </a:highlight>
              </a:rPr>
              <a:t>Advantages </a:t>
            </a:r>
          </a:p>
          <a:p>
            <a:r>
              <a:rPr lang="en-GB" dirty="0"/>
              <a:t>1 trees are very easy to explain to people. In fact, there even easier to explain that linear regression. </a:t>
            </a:r>
          </a:p>
          <a:p>
            <a:r>
              <a:rPr lang="en-GB" dirty="0"/>
              <a:t>2.Some people believe that decision trees more closely mirror human decision-making then do the regression and classification approaches discussed in the previous weeks </a:t>
            </a:r>
          </a:p>
          <a:p>
            <a:r>
              <a:rPr lang="en-GB" dirty="0"/>
              <a:t>3.trees can be displayed graphically and are easier to interpret even by a non expert. </a:t>
            </a:r>
          </a:p>
          <a:p>
            <a:r>
              <a:rPr lang="en-GB" dirty="0"/>
              <a:t>4.Trees can easily handle qualitative predictors without the need to create dummy variables. </a:t>
            </a:r>
          </a:p>
          <a:p>
            <a:pPr marL="0" indent="0">
              <a:buNone/>
            </a:pPr>
            <a:r>
              <a:rPr lang="en-GB" dirty="0">
                <a:highlight>
                  <a:srgbClr val="FFFF00"/>
                </a:highlight>
              </a:rPr>
              <a:t>Disadvantage</a:t>
            </a:r>
            <a:r>
              <a:rPr lang="en-GB" dirty="0"/>
              <a:t> </a:t>
            </a:r>
          </a:p>
          <a:p>
            <a:pPr lvl="1"/>
            <a:r>
              <a:rPr lang="en-GB" dirty="0"/>
              <a:t>Trees can be very non robust. In other words is small change in the data can cause a large change in the final estimated tree.</a:t>
            </a:r>
          </a:p>
          <a:p>
            <a:pPr lvl="1"/>
            <a:r>
              <a:rPr lang="en-GB" dirty="0"/>
              <a:t>Unfortunately, trees generally do not have the same level or predictive accuracy as some of the other regression and classification approaches.  </a:t>
            </a:r>
          </a:p>
        </p:txBody>
      </p:sp>
    </p:spTree>
    <p:extLst>
      <p:ext uri="{BB962C8B-B14F-4D97-AF65-F5344CB8AC3E}">
        <p14:creationId xmlns:p14="http://schemas.microsoft.com/office/powerpoint/2010/main" val="18137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25E7-CCD6-4738-A437-2D9B9C142321}"/>
              </a:ext>
            </a:extLst>
          </p:cNvPr>
          <p:cNvSpPr>
            <a:spLocks noGrp="1"/>
          </p:cNvSpPr>
          <p:nvPr>
            <p:ph type="title"/>
          </p:nvPr>
        </p:nvSpPr>
        <p:spPr/>
        <p:txBody>
          <a:bodyPr>
            <a:normAutofit fontScale="90000"/>
          </a:bodyPr>
          <a:lstStyle/>
          <a:p>
            <a:r>
              <a:rPr lang="en-GB" dirty="0"/>
              <a:t>Machine Learning FAQ</a:t>
            </a:r>
            <a:br>
              <a:rPr lang="en-GB" dirty="0"/>
            </a:br>
            <a:endParaRPr lang="en-GB" dirty="0"/>
          </a:p>
        </p:txBody>
      </p:sp>
      <p:sp>
        <p:nvSpPr>
          <p:cNvPr id="3" name="Content Placeholder 2">
            <a:extLst>
              <a:ext uri="{FF2B5EF4-FFF2-40B4-BE49-F238E27FC236}">
                <a16:creationId xmlns:a16="http://schemas.microsoft.com/office/drawing/2014/main" id="{B1E2F837-EF82-428D-BC20-26259E75DECB}"/>
              </a:ext>
            </a:extLst>
          </p:cNvPr>
          <p:cNvSpPr>
            <a:spLocks noGrp="1"/>
          </p:cNvSpPr>
          <p:nvPr>
            <p:ph sz="quarter" idx="13"/>
          </p:nvPr>
        </p:nvSpPr>
        <p:spPr/>
        <p:txBody>
          <a:bodyPr>
            <a:normAutofit fontScale="92500" lnSpcReduction="10000"/>
          </a:bodyPr>
          <a:lstStyle/>
          <a:p>
            <a:r>
              <a:rPr lang="en-GB" dirty="0"/>
              <a:t>How does the random forest model work? How is it different from bagging and boosting in ensemble models?</a:t>
            </a:r>
          </a:p>
          <a:p>
            <a:r>
              <a:rPr lang="en-GB" dirty="0"/>
              <a:t>Let’s assume we use a decision tree algorithms as base classifier for all three: boosting, bagging, and (obviously :)) the random forest.</a:t>
            </a:r>
          </a:p>
          <a:p>
            <a:r>
              <a:rPr lang="en-GB" dirty="0"/>
              <a:t>Why and when do we want to use any of these? Given a fixed-size number of training samples, our model will increasingly suffers from the “curse of dimensionality” if we increase the number of features. The challenge of individual, unpruned decision trees is that the hypothesis often ends up being too complex for the underlying training data – decision trees are prone to overfitting.</a:t>
            </a:r>
          </a:p>
          <a:p>
            <a:r>
              <a:rPr lang="en-GB" b="1" dirty="0" err="1"/>
              <a:t>tl;dr</a:t>
            </a:r>
            <a:r>
              <a:rPr lang="en-GB" b="1" dirty="0"/>
              <a:t>: Bagging and random forests are “bagging” algorithms that aim to reduce the complexity of models that overfit the training data. In contrast, boosting is an approach to increase the complexity of models that suffer from high bias, that is, models that underfit the training data.</a:t>
            </a:r>
            <a:endParaRPr lang="en-GB" dirty="0"/>
          </a:p>
          <a:p>
            <a:endParaRPr lang="en-GB" dirty="0"/>
          </a:p>
        </p:txBody>
      </p:sp>
    </p:spTree>
    <p:extLst>
      <p:ext uri="{BB962C8B-B14F-4D97-AF65-F5344CB8AC3E}">
        <p14:creationId xmlns:p14="http://schemas.microsoft.com/office/powerpoint/2010/main" val="1558670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1799</Words>
  <Application>Microsoft Office PowerPoint</Application>
  <PresentationFormat>Widescreen</PresentationFormat>
  <Paragraphs>118</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Helvetica</vt:lpstr>
      <vt:lpstr>Office Theme</vt:lpstr>
      <vt:lpstr>PowerPoint Presentation</vt:lpstr>
      <vt:lpstr>Today’s Schedule</vt:lpstr>
      <vt:lpstr>Definition </vt:lpstr>
      <vt:lpstr>A simple example Process involves splitting the data Using a series of splitting rules. This method can be applied to analyse default in companies as well as identifying dummy variables given a large data set. </vt:lpstr>
      <vt:lpstr>Algorithms for building a regression tree </vt:lpstr>
      <vt:lpstr>Regression trees</vt:lpstr>
      <vt:lpstr>Classification trees </vt:lpstr>
      <vt:lpstr>Advantages and disadvantages of trees </vt:lpstr>
      <vt:lpstr>Machine Learning FAQ </vt:lpstr>
      <vt:lpstr>Bagging, random forest, boosting. </vt:lpstr>
      <vt:lpstr>Bagging </vt:lpstr>
      <vt:lpstr>Boosting </vt:lpstr>
      <vt:lpstr>Boosting </vt:lpstr>
      <vt:lpstr>  Random forests </vt:lpstr>
      <vt:lpstr>Random forests </vt:lpstr>
      <vt:lpstr>Open file ‘CPS individual coursework data .sav’</vt:lpstr>
      <vt:lpstr>CPS data set : 200 cases , 23 questions</vt:lpstr>
      <vt:lpstr>Select the decision tree option from the classification </vt:lpstr>
      <vt:lpstr>PowerPoint Presentation</vt:lpstr>
      <vt:lpstr>Output for step 1 </vt:lpstr>
      <vt:lpstr>Step 2 Validation of the results  Use split sample Training sample 70% , Test 30%  Display results for Training &amp; Test samples  continue</vt:lpstr>
      <vt:lpstr>Test Sample is similar to Training sample</vt:lpstr>
      <vt:lpstr>Step 3 Select the customer segment  i.e. customers who would form an alliance with CPS</vt:lpstr>
      <vt:lpstr>Target; Yes, would consider</vt:lpstr>
      <vt:lpstr>Training and Test</vt:lpstr>
      <vt:lpstr>PowerPoint Presentation</vt:lpstr>
      <vt:lpstr>Interpretation of the output.</vt:lpstr>
      <vt:lpstr>BREAK 10 mins</vt:lpstr>
      <vt:lpstr>Practice with generating a dummy variable for  Highly satisfied vs Not satisfied. From the group data set.</vt:lpstr>
      <vt:lpstr>PowerPoint Presentation</vt:lpstr>
      <vt:lpstr>PowerPoint Presentation</vt:lpstr>
      <vt:lpstr>PowerPoint Presentation</vt:lpstr>
      <vt:lpstr>Training Sample</vt:lpstr>
      <vt:lpstr>Test Sample</vt:lpstr>
      <vt:lpstr>PowerPoint Presentation</vt:lpstr>
      <vt:lpstr>Working in groups prepare for Group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Thapar</dc:creator>
  <cp:lastModifiedBy>Ann Thapar</cp:lastModifiedBy>
  <cp:revision>1</cp:revision>
  <dcterms:created xsi:type="dcterms:W3CDTF">2020-11-17T13:07:33Z</dcterms:created>
  <dcterms:modified xsi:type="dcterms:W3CDTF">2020-11-17T13:09:24Z</dcterms:modified>
</cp:coreProperties>
</file>