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4"/>
  </p:notesMasterIdLst>
  <p:sldIdLst>
    <p:sldId id="424" r:id="rId5"/>
    <p:sldId id="427" r:id="rId6"/>
    <p:sldId id="428" r:id="rId7"/>
    <p:sldId id="429" r:id="rId8"/>
    <p:sldId id="430" r:id="rId9"/>
    <p:sldId id="431" r:id="rId10"/>
    <p:sldId id="432" r:id="rId11"/>
    <p:sldId id="437" r:id="rId12"/>
    <p:sldId id="4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ce Cleary" initials="J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3D"/>
    <a:srgbClr val="108480"/>
    <a:srgbClr val="FFEF80"/>
    <a:srgbClr val="FFDF00"/>
    <a:srgbClr val="FFF9CC"/>
    <a:srgbClr val="FFFCE6"/>
    <a:srgbClr val="FFF5B3"/>
    <a:srgbClr val="AD9A12"/>
    <a:srgbClr val="000000"/>
    <a:srgbClr val="E4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2"/>
  </p:normalViewPr>
  <p:slideViewPr>
    <p:cSldViewPr snapToGrid="0" snapToObjects="1">
      <p:cViewPr varScale="1">
        <p:scale>
          <a:sx n="91" d="100"/>
          <a:sy n="91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Yue" userId="6ab4af15-1013-4ac1-9c11-cf18a54c9851" providerId="ADAL" clId="{86A75560-515A-4DC6-965F-DDFBC863E371}"/>
    <pc:docChg chg="custSel modSld">
      <pc:chgData name="Yang Yue" userId="6ab4af15-1013-4ac1-9c11-cf18a54c9851" providerId="ADAL" clId="{86A75560-515A-4DC6-965F-DDFBC863E371}" dt="2023-10-20T13:42:38.442" v="25" actId="20577"/>
      <pc:docMkLst>
        <pc:docMk/>
      </pc:docMkLst>
      <pc:sldChg chg="modSp mod">
        <pc:chgData name="Yang Yue" userId="6ab4af15-1013-4ac1-9c11-cf18a54c9851" providerId="ADAL" clId="{86A75560-515A-4DC6-965F-DDFBC863E371}" dt="2023-10-20T13:42:38.442" v="25" actId="20577"/>
        <pc:sldMkLst>
          <pc:docMk/>
          <pc:sldMk cId="1847664396" sldId="429"/>
        </pc:sldMkLst>
        <pc:spChg chg="mod">
          <ac:chgData name="Yang Yue" userId="6ab4af15-1013-4ac1-9c11-cf18a54c9851" providerId="ADAL" clId="{86A75560-515A-4DC6-965F-DDFBC863E371}" dt="2023-10-20T13:42:38.442" v="25" actId="20577"/>
          <ac:spMkLst>
            <pc:docMk/>
            <pc:sldMk cId="1847664396" sldId="429"/>
            <ac:spMk id="4" creationId="{00000000-0000-0000-0000-000000000000}"/>
          </ac:spMkLst>
        </pc:spChg>
      </pc:sldChg>
      <pc:sldChg chg="modSp mod">
        <pc:chgData name="Yang Yue" userId="6ab4af15-1013-4ac1-9c11-cf18a54c9851" providerId="ADAL" clId="{86A75560-515A-4DC6-965F-DDFBC863E371}" dt="2023-10-19T16:20:56.762" v="21" actId="20577"/>
        <pc:sldMkLst>
          <pc:docMk/>
          <pc:sldMk cId="1144453998" sldId="432"/>
        </pc:sldMkLst>
        <pc:spChg chg="mod">
          <ac:chgData name="Yang Yue" userId="6ab4af15-1013-4ac1-9c11-cf18a54c9851" providerId="ADAL" clId="{86A75560-515A-4DC6-965F-DDFBC863E371}" dt="2023-10-19T16:20:56.762" v="21" actId="20577"/>
          <ac:spMkLst>
            <pc:docMk/>
            <pc:sldMk cId="1144453998" sldId="432"/>
            <ac:spMk id="3" creationId="{00000000-0000-0000-0000-000000000000}"/>
          </ac:spMkLst>
        </pc:spChg>
      </pc:sldChg>
    </pc:docChg>
  </pc:docChgLst>
  <pc:docChgLst>
    <pc:chgData name="Yang Yue" userId="6ab4af15-1013-4ac1-9c11-cf18a54c9851" providerId="ADAL" clId="{151BD8AD-C7FF-4322-BA89-72F7A3E20F88}"/>
    <pc:docChg chg="addSld delSld modSld">
      <pc:chgData name="Yang Yue" userId="6ab4af15-1013-4ac1-9c11-cf18a54c9851" providerId="ADAL" clId="{151BD8AD-C7FF-4322-BA89-72F7A3E20F88}" dt="2023-10-13T07:47:43.167" v="35" actId="1076"/>
      <pc:docMkLst>
        <pc:docMk/>
      </pc:docMkLst>
      <pc:sldChg chg="modSp mod">
        <pc:chgData name="Yang Yue" userId="6ab4af15-1013-4ac1-9c11-cf18a54c9851" providerId="ADAL" clId="{151BD8AD-C7FF-4322-BA89-72F7A3E20F88}" dt="2023-10-13T07:47:43.167" v="35" actId="1076"/>
        <pc:sldMkLst>
          <pc:docMk/>
          <pc:sldMk cId="1392072221" sldId="424"/>
        </pc:sldMkLst>
        <pc:spChg chg="mod">
          <ac:chgData name="Yang Yue" userId="6ab4af15-1013-4ac1-9c11-cf18a54c9851" providerId="ADAL" clId="{151BD8AD-C7FF-4322-BA89-72F7A3E20F88}" dt="2023-10-13T07:47:43.167" v="35" actId="1076"/>
          <ac:spMkLst>
            <pc:docMk/>
            <pc:sldMk cId="1392072221" sldId="424"/>
            <ac:spMk id="2" creationId="{00000000-0000-0000-0000-000000000000}"/>
          </ac:spMkLst>
        </pc:spChg>
        <pc:spChg chg="mod">
          <ac:chgData name="Yang Yue" userId="6ab4af15-1013-4ac1-9c11-cf18a54c9851" providerId="ADAL" clId="{151BD8AD-C7FF-4322-BA89-72F7A3E20F88}" dt="2023-10-13T07:43:16.378" v="30" actId="20577"/>
          <ac:spMkLst>
            <pc:docMk/>
            <pc:sldMk cId="1392072221" sldId="424"/>
            <ac:spMk id="3" creationId="{00000000-0000-0000-0000-000000000000}"/>
          </ac:spMkLst>
        </pc:spChg>
        <pc:spChg chg="mod">
          <ac:chgData name="Yang Yue" userId="6ab4af15-1013-4ac1-9c11-cf18a54c9851" providerId="ADAL" clId="{151BD8AD-C7FF-4322-BA89-72F7A3E20F88}" dt="2023-10-13T07:43:10.775" v="26" actId="20577"/>
          <ac:spMkLst>
            <pc:docMk/>
            <pc:sldMk cId="1392072221" sldId="424"/>
            <ac:spMk id="4" creationId="{71399DC8-B646-486F-B9C3-B29D01F45F7C}"/>
          </ac:spMkLst>
        </pc:spChg>
      </pc:sldChg>
      <pc:sldChg chg="new del">
        <pc:chgData name="Yang Yue" userId="6ab4af15-1013-4ac1-9c11-cf18a54c9851" providerId="ADAL" clId="{151BD8AD-C7FF-4322-BA89-72F7A3E20F88}" dt="2023-10-13T07:42:50.001" v="3" actId="2696"/>
        <pc:sldMkLst>
          <pc:docMk/>
          <pc:sldMk cId="1539847840" sldId="436"/>
        </pc:sldMkLst>
      </pc:sldChg>
      <pc:sldChg chg="del">
        <pc:chgData name="Yang Yue" userId="6ab4af15-1013-4ac1-9c11-cf18a54c9851" providerId="ADAL" clId="{151BD8AD-C7FF-4322-BA89-72F7A3E20F88}" dt="2023-10-13T07:22:54.973" v="0" actId="2696"/>
        <pc:sldMkLst>
          <pc:docMk/>
          <pc:sldMk cId="3946781609" sldId="436"/>
        </pc:sldMkLst>
      </pc:sldChg>
      <pc:sldChg chg="modSp add mod">
        <pc:chgData name="Yang Yue" userId="6ab4af15-1013-4ac1-9c11-cf18a54c9851" providerId="ADAL" clId="{151BD8AD-C7FF-4322-BA89-72F7A3E20F88}" dt="2023-10-13T07:42:54.135" v="7" actId="20577"/>
        <pc:sldMkLst>
          <pc:docMk/>
          <pc:sldMk cId="1707796677" sldId="437"/>
        </pc:sldMkLst>
        <pc:spChg chg="mod">
          <ac:chgData name="Yang Yue" userId="6ab4af15-1013-4ac1-9c11-cf18a54c9851" providerId="ADAL" clId="{151BD8AD-C7FF-4322-BA89-72F7A3E20F88}" dt="2023-10-13T07:42:54.135" v="7" actId="20577"/>
          <ac:spMkLst>
            <pc:docMk/>
            <pc:sldMk cId="1707796677" sldId="437"/>
            <ac:spMk id="4" creationId="{CC5616B2-B6B6-6ED7-C914-F8A72CC32142}"/>
          </ac:spMkLst>
        </pc:spChg>
      </pc:sldChg>
      <pc:sldChg chg="del">
        <pc:chgData name="Yang Yue" userId="6ab4af15-1013-4ac1-9c11-cf18a54c9851" providerId="ADAL" clId="{151BD8AD-C7FF-4322-BA89-72F7A3E20F88}" dt="2023-10-13T07:22:54.973" v="0" actId="2696"/>
        <pc:sldMkLst>
          <pc:docMk/>
          <pc:sldMk cId="2154989704" sldId="437"/>
        </pc:sldMkLst>
      </pc:sldChg>
      <pc:sldChg chg="del">
        <pc:chgData name="Yang Yue" userId="6ab4af15-1013-4ac1-9c11-cf18a54c9851" providerId="ADAL" clId="{151BD8AD-C7FF-4322-BA89-72F7A3E20F88}" dt="2023-10-13T07:22:54.973" v="0" actId="2696"/>
        <pc:sldMkLst>
          <pc:docMk/>
          <pc:sldMk cId="3828875284" sldId="439"/>
        </pc:sldMkLst>
      </pc:sldChg>
      <pc:sldChg chg="del">
        <pc:chgData name="Yang Yue" userId="6ab4af15-1013-4ac1-9c11-cf18a54c9851" providerId="ADAL" clId="{151BD8AD-C7FF-4322-BA89-72F7A3E20F88}" dt="2023-10-13T07:22:54.973" v="0" actId="2696"/>
        <pc:sldMkLst>
          <pc:docMk/>
          <pc:sldMk cId="2915123660" sldId="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B489B988-068F-7849-8A3E-376CE656BB0B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CAB90874-EC46-F049-B233-539E181A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61" y="2593016"/>
            <a:ext cx="7163678" cy="1702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White)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9063" y="0"/>
            <a:ext cx="12072937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33375"/>
            <a:ext cx="39592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6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11376025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7704138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991215"/>
            <a:ext cx="5688013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404644" y="1991215"/>
            <a:ext cx="5379369" cy="40306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991218"/>
            <a:ext cx="568801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1991218"/>
            <a:ext cx="5400675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836613"/>
            <a:ext cx="11376025" cy="55826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2929904"/>
            <a:ext cx="5688013" cy="30919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83338" y="2929904"/>
            <a:ext cx="5400675" cy="30919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1991218"/>
            <a:ext cx="5688014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1991218"/>
            <a:ext cx="539597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6" y="4140997"/>
            <a:ext cx="5688014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383338" y="4140997"/>
            <a:ext cx="5395972" cy="640515"/>
          </a:xfrm>
          <a:solidFill>
            <a:srgbClr val="108480"/>
          </a:solidFill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07987" y="2929904"/>
            <a:ext cx="5688013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83338" y="2929904"/>
            <a:ext cx="5400675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987" y="5079683"/>
            <a:ext cx="5688013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83338" y="5079683"/>
            <a:ext cx="5400675" cy="94170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34384"/>
            <a:ext cx="1137602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831272"/>
            <a:ext cx="1137602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321114" y="1991218"/>
            <a:ext cx="2636644" cy="3984096"/>
          </a:xfrm>
          <a:solidFill>
            <a:srgbClr val="108480"/>
          </a:solidFill>
          <a:ln>
            <a:noFill/>
          </a:ln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234242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147369" y="1991218"/>
            <a:ext cx="2636644" cy="3984096"/>
          </a:xfrm>
          <a:solidFill>
            <a:srgbClr val="108480"/>
          </a:solidFill>
          <a:effectLst>
            <a:outerShdw dist="63500" dir="1800000" sx="101000" sy="101000" algn="tl" rotWithShape="0">
              <a:srgbClr val="00413D"/>
            </a:outerShdw>
          </a:effectLst>
        </p:spPr>
        <p:txBody>
          <a:bodyPr lIns="180000" tIns="180000" rIns="180000" bIns="180000" anchor="ctr"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effectLst/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4384"/>
            <a:ext cx="6264275" cy="496888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831272"/>
            <a:ext cx="6264275" cy="563602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991215"/>
            <a:ext cx="626427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61188" y="1991215"/>
            <a:ext cx="4822825" cy="403017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33374"/>
            <a:ext cx="11376025" cy="497897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836613"/>
            <a:ext cx="11376025" cy="55826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991215"/>
            <a:ext cx="626427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6" y="1921144"/>
            <a:ext cx="11376027" cy="28892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477327"/>
            <a:ext cx="11376027" cy="451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8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2942999"/>
            <a:ext cx="11376025" cy="49688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9062" y="0"/>
            <a:ext cx="120729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6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43AF2-C66B-FD4D-A358-8E85BAD0674B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2" y="0"/>
            <a:ext cx="59769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3" y="0"/>
            <a:ext cx="5976936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062" y="3429000"/>
            <a:ext cx="5976938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4" y="0"/>
            <a:ext cx="5976935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063" y="3429000"/>
            <a:ext cx="5976937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061" y="0"/>
            <a:ext cx="1207293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333376"/>
            <a:ext cx="6264275" cy="1366838"/>
          </a:xfrm>
          <a:solidFill>
            <a:srgbClr val="108480"/>
          </a:solidFill>
        </p:spPr>
        <p:txBody>
          <a:bodyPr lIns="144000" tIns="144000" rIns="144000" bIns="144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2" y="0"/>
            <a:ext cx="4943478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169304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9" y="334383"/>
            <a:ext cx="3959224" cy="502229"/>
          </a:xfrm>
        </p:spPr>
        <p:txBody>
          <a:bodyPr lIns="0" tIns="0" rIns="0" bIns="0" anchor="b"/>
          <a:lstStyle>
            <a:lvl1pPr marL="0" indent="0">
              <a:buNone/>
              <a:defRPr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9" y="836612"/>
            <a:ext cx="3959224" cy="56360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991215"/>
            <a:ext cx="3959225" cy="403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43475" y="0"/>
            <a:ext cx="724852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1089026"/>
            <a:ext cx="12192003" cy="5768974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502229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HEADING: SUBHEADING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376363"/>
            <a:ext cx="5688013" cy="46455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61188" y="1376363"/>
            <a:ext cx="4822825" cy="4645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334384"/>
            <a:ext cx="11376025" cy="502229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HEADING: SUBHEADING GOES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7" y="1376363"/>
            <a:ext cx="11376026" cy="46455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7" y="1089025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9" y="333376"/>
            <a:ext cx="3959224" cy="50323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108480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848383"/>
                </a:solidFill>
              </a:defRPr>
            </a:lvl2pPr>
            <a:lvl3pPr marL="914400" indent="0">
              <a:buNone/>
              <a:defRPr>
                <a:solidFill>
                  <a:srgbClr val="848383"/>
                </a:solidFill>
              </a:defRPr>
            </a:lvl3pPr>
            <a:lvl4pPr marL="1371600" indent="0">
              <a:buNone/>
              <a:defRPr>
                <a:solidFill>
                  <a:srgbClr val="848383"/>
                </a:solidFill>
              </a:defRPr>
            </a:lvl4pPr>
            <a:lvl5pPr marL="1828800" indent="0">
              <a:buNone/>
              <a:defRPr>
                <a:solidFill>
                  <a:srgbClr val="848383"/>
                </a:solidFill>
              </a:defRPr>
            </a:lvl5pPr>
          </a:lstStyle>
          <a:p>
            <a:pPr lvl="0"/>
            <a:r>
              <a:rPr lang="en-US" dirty="0"/>
              <a:t>HEADING GOES HERE, ADJUST FONT SIZE TO FIT THE SPACE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5064" y="333375"/>
            <a:ext cx="6838949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Brief introduction to slide goes here.</a:t>
            </a:r>
            <a:br>
              <a:rPr lang="en-US" dirty="0"/>
            </a:br>
            <a:r>
              <a:rPr lang="en-US" dirty="0"/>
              <a:t>Use two sentences in this space.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4A98E-4336-744A-81DA-42B2FA54AF5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1084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AAD11-808D-A64B-800E-C77A92CA28BD}"/>
              </a:ext>
            </a:extLst>
          </p:cNvPr>
          <p:cNvCxnSpPr>
            <a:cxnSpLocks/>
          </p:cNvCxnSpPr>
          <p:nvPr userDrawn="1"/>
        </p:nvCxnSpPr>
        <p:spPr>
          <a:xfrm>
            <a:off x="4656138" y="333375"/>
            <a:ext cx="0" cy="503238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870200"/>
            <a:ext cx="11376026" cy="5588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CONTACT US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4648432"/>
            <a:ext cx="11376027" cy="5364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8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92599"/>
            <a:ext cx="11376026" cy="3558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2353666"/>
            <a:ext cx="4531107" cy="10753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302521"/>
            <a:ext cx="11376026" cy="558800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2353666"/>
            <a:ext cx="4531107" cy="1075334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870200"/>
            <a:ext cx="11376026" cy="55880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ocial Media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584200"/>
            <a:ext cx="11376026" cy="93547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12" name="Text Placeholder 5"/>
          <p:cNvSpPr txBox="1">
            <a:spLocks/>
          </p:cNvSpPr>
          <p:nvPr userDrawn="1"/>
        </p:nvSpPr>
        <p:spPr>
          <a:xfrm>
            <a:off x="3192752" y="1306521"/>
            <a:ext cx="2404124" cy="30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 err="1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uniwestminster</a:t>
            </a:r>
            <a:endParaRPr lang="en-US" b="1" i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3" name="Text Placeholder 5"/>
          <p:cNvSpPr txBox="1">
            <a:spLocks/>
          </p:cNvSpPr>
          <p:nvPr userDrawn="1"/>
        </p:nvSpPr>
        <p:spPr>
          <a:xfrm>
            <a:off x="443777" y="1306521"/>
            <a:ext cx="2404124" cy="30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charset="0"/>
                <a:ea typeface="Karla" charset="0"/>
                <a:cs typeface="Karl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uniofwestminster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92752" y="1715834"/>
            <a:ext cx="383482" cy="313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59903" y="1712348"/>
            <a:ext cx="320731" cy="32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7988" y="1708862"/>
            <a:ext cx="327703" cy="3277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9924" y="1708862"/>
            <a:ext cx="460179" cy="327703"/>
          </a:xfrm>
          <a:prstGeom prst="rect">
            <a:avLst/>
          </a:prstGeom>
        </p:spPr>
      </p:pic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6021387"/>
            <a:ext cx="11376026" cy="50323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err="1"/>
              <a:t>westminster.ac.uk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81418"/>
            <a:ext cx="11376027" cy="547581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2417588"/>
            <a:ext cx="11376026" cy="46383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726644"/>
            <a:ext cx="3959225" cy="1702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333376"/>
            <a:ext cx="3959226" cy="139326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MONTH 2020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r="1389" b="18059"/>
          <a:stretch/>
        </p:blipFill>
        <p:spPr>
          <a:xfrm>
            <a:off x="4367213" y="1654930"/>
            <a:ext cx="7824786" cy="52030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" y="4305975"/>
            <a:ext cx="2195512" cy="52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/ Quote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71712" y="584201"/>
            <a:ext cx="7648575" cy="56895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4400" b="1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“ADD A QUOTE HERE FOR IMPACT.”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eal)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333375"/>
            <a:ext cx="113760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333375"/>
            <a:ext cx="113760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rgbClr val="1084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rgbClr val="108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87" y="6273487"/>
            <a:ext cx="1063503" cy="2523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Teal) with Photo">
    <p:bg>
      <p:bgPr>
        <a:solidFill>
          <a:srgbClr val="108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78A1C2-1F94-0F48-9D0C-42497A1703E5}"/>
              </a:ext>
            </a:extLst>
          </p:cNvPr>
          <p:cNvCxnSpPr>
            <a:cxnSpLocks/>
          </p:cNvCxnSpPr>
          <p:nvPr userDrawn="1"/>
        </p:nvCxnSpPr>
        <p:spPr>
          <a:xfrm>
            <a:off x="1685480" y="6273490"/>
            <a:ext cx="0" cy="251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FE800-1018-4B49-AE29-BC84A6FBE287}"/>
              </a:ext>
            </a:extLst>
          </p:cNvPr>
          <p:cNvSpPr txBox="1"/>
          <p:nvPr userDrawn="1"/>
        </p:nvSpPr>
        <p:spPr>
          <a:xfrm>
            <a:off x="1830590" y="6251265"/>
            <a:ext cx="261941" cy="25113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ts val="2000"/>
              </a:lnSpc>
            </a:pPr>
            <a:fld id="{D3E0E3D2-2085-4847-9AF8-1FEE0278F65D}" type="slidenum">
              <a:rPr lang="en-GB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33375"/>
            <a:ext cx="3959226" cy="3095625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SLIDE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6273491"/>
            <a:ext cx="1063505" cy="252394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43475" y="0"/>
            <a:ext cx="7248525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F266CC-B6DE-8445-AB7B-F678963DD6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07988" y="4038716"/>
            <a:ext cx="44164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6A34-81CE-4546-B905-274F9EF0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991215"/>
            <a:ext cx="11376024" cy="45334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07988" y="333375"/>
            <a:ext cx="11376024" cy="136683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81" r:id="rId3"/>
    <p:sldLayoutId id="2147483682" r:id="rId4"/>
    <p:sldLayoutId id="2147483683" r:id="rId5"/>
    <p:sldLayoutId id="2147483654" r:id="rId6"/>
    <p:sldLayoutId id="2147483665" r:id="rId7"/>
    <p:sldLayoutId id="2147483686" r:id="rId8"/>
    <p:sldLayoutId id="2147483679" r:id="rId9"/>
    <p:sldLayoutId id="2147483680" r:id="rId10"/>
    <p:sldLayoutId id="2147483657" r:id="rId11"/>
    <p:sldLayoutId id="2147483658" r:id="rId12"/>
    <p:sldLayoutId id="2147483667" r:id="rId13"/>
    <p:sldLayoutId id="2147483659" r:id="rId14"/>
    <p:sldLayoutId id="2147483660" r:id="rId15"/>
    <p:sldLayoutId id="2147483669" r:id="rId16"/>
    <p:sldLayoutId id="2147483687" r:id="rId17"/>
    <p:sldLayoutId id="2147483661" r:id="rId18"/>
    <p:sldLayoutId id="2147483662" r:id="rId19"/>
    <p:sldLayoutId id="2147483656" r:id="rId20"/>
    <p:sldLayoutId id="2147483677" r:id="rId21"/>
    <p:sldLayoutId id="2147483676" r:id="rId22"/>
    <p:sldLayoutId id="2147483666" r:id="rId23"/>
    <p:sldLayoutId id="2147483678" r:id="rId24"/>
    <p:sldLayoutId id="2147483675" r:id="rId25"/>
    <p:sldLayoutId id="2147483674" r:id="rId26"/>
    <p:sldLayoutId id="2147483684" r:id="rId27"/>
    <p:sldLayoutId id="2147483685" r:id="rId28"/>
    <p:sldLayoutId id="2147483663" r:id="rId29"/>
    <p:sldLayoutId id="2147483673" r:id="rId30"/>
    <p:sldLayoutId id="2147483672" r:id="rId31"/>
    <p:sldLayoutId id="2147483671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7" pos="75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  <p15:guide id="9" pos="7605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pos="3659" userDrawn="1">
          <p15:clr>
            <a:srgbClr val="F26B43"/>
          </p15:clr>
        </p15:guide>
        <p15:guide id="12" pos="4021" userDrawn="1">
          <p15:clr>
            <a:srgbClr val="F26B43"/>
          </p15:clr>
        </p15:guide>
        <p15:guide id="13" pos="4203" userDrawn="1">
          <p15:clr>
            <a:srgbClr val="F26B43"/>
          </p15:clr>
        </p15:guide>
        <p15:guide id="14" pos="4384" userDrawn="1">
          <p15:clr>
            <a:srgbClr val="F26B43"/>
          </p15:clr>
        </p15:guide>
        <p15:guide id="15" pos="5110" userDrawn="1">
          <p15:clr>
            <a:srgbClr val="F26B43"/>
          </p15:clr>
        </p15:guide>
        <p15:guide id="16" orient="horz" pos="3793" userDrawn="1">
          <p15:clr>
            <a:srgbClr val="F26B43"/>
          </p15:clr>
        </p15:guide>
        <p15:guide id="17" orient="horz" pos="1071" userDrawn="1">
          <p15:clr>
            <a:srgbClr val="F26B43"/>
          </p15:clr>
        </p15:guide>
        <p15:guide id="18" orient="horz" pos="527" userDrawn="1">
          <p15:clr>
            <a:srgbClr val="F26B43"/>
          </p15:clr>
        </p15:guide>
        <p15:guide id="19" orient="horz" pos="867" userDrawn="1">
          <p15:clr>
            <a:srgbClr val="F26B43"/>
          </p15:clr>
        </p15:guide>
        <p15:guide id="20" orient="horz" pos="1253" userDrawn="1">
          <p15:clr>
            <a:srgbClr val="F26B43"/>
          </p15:clr>
        </p15:guide>
        <p15:guide id="21" orient="horz" pos="686" userDrawn="1">
          <p15:clr>
            <a:srgbClr val="F26B43"/>
          </p15:clr>
        </p15:guide>
        <p15:guide id="22" pos="2933" userDrawn="1">
          <p15:clr>
            <a:srgbClr val="F26B43"/>
          </p15:clr>
        </p15:guide>
        <p15:guide id="23" pos="2751" userDrawn="1">
          <p15:clr>
            <a:srgbClr val="F26B43"/>
          </p15:clr>
        </p15:guide>
        <p15:guide id="24" pos="3114" userDrawn="1">
          <p15:clr>
            <a:srgbClr val="F26B43"/>
          </p15:clr>
        </p15:guide>
        <p15:guide id="25" orient="horz" pos="2523" userDrawn="1">
          <p15:clr>
            <a:srgbClr val="F26B43"/>
          </p15:clr>
        </p15:guide>
        <p15:guide id="2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91603" y="1922088"/>
            <a:ext cx="7416801" cy="1156159"/>
          </a:xfrm>
        </p:spPr>
        <p:txBody>
          <a:bodyPr/>
          <a:lstStyle/>
          <a:p>
            <a:r>
              <a:rPr lang="en-US" sz="2800" dirty="0"/>
              <a:t>Computational Methods for Finance</a:t>
            </a:r>
          </a:p>
          <a:p>
            <a:r>
              <a:rPr lang="en-US" sz="2800" dirty="0"/>
              <a:t>Python - Financial Data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2023/2024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99DC8-B646-486F-B9C3-B29D01F45F7C}"/>
              </a:ext>
            </a:extLst>
          </p:cNvPr>
          <p:cNvSpPr/>
          <p:nvPr/>
        </p:nvSpPr>
        <p:spPr>
          <a:xfrm>
            <a:off x="327777" y="3429000"/>
            <a:ext cx="1324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</a:t>
            </a:r>
            <a:r>
              <a:rPr lang="en-US" sz="1600" dirty="0">
                <a:solidFill>
                  <a:schemeClr val="bg1"/>
                </a:solidFill>
              </a:rPr>
              <a:t>r Yang Yue</a:t>
            </a:r>
          </a:p>
        </p:txBody>
      </p:sp>
    </p:spTree>
    <p:extLst>
      <p:ext uri="{BB962C8B-B14F-4D97-AF65-F5344CB8AC3E}">
        <p14:creationId xmlns:p14="http://schemas.microsoft.com/office/powerpoint/2010/main" val="13920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 with ‘pandas’</a:t>
            </a:r>
          </a:p>
        </p:txBody>
      </p:sp>
    </p:spTree>
    <p:extLst>
      <p:ext uri="{BB962C8B-B14F-4D97-AF65-F5344CB8AC3E}">
        <p14:creationId xmlns:p14="http://schemas.microsoft.com/office/powerpoint/2010/main" val="8896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with ‘pandas’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On a fundamental level, the </a:t>
            </a:r>
            <a:r>
              <a:rPr lang="en-GB" sz="1600" dirty="0" err="1"/>
              <a:t>DataFrame</a:t>
            </a:r>
            <a:r>
              <a:rPr lang="en-GB" sz="1600" dirty="0"/>
              <a:t> class is designed to manage indexed and </a:t>
            </a:r>
            <a:r>
              <a:rPr lang="en-GB" sz="1600" dirty="0" err="1"/>
              <a:t>labeled</a:t>
            </a:r>
            <a:r>
              <a:rPr lang="en-GB" sz="1600" dirty="0"/>
              <a:t> data, not too different from a SQL database table or a worksheet in a spreadsheet application.</a:t>
            </a:r>
          </a:p>
          <a:p>
            <a:r>
              <a:rPr lang="en-GB" sz="1600" b="1" dirty="0"/>
              <a:t>Basic Analytics</a:t>
            </a:r>
          </a:p>
          <a:p>
            <a:r>
              <a:rPr lang="en-GB" sz="1600" dirty="0"/>
              <a:t>Like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class,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/>
              <a:t> </a:t>
            </a:r>
            <a:r>
              <a:rPr lang="en-GB" sz="1600" dirty="0" err="1"/>
              <a:t>DataFrame</a:t>
            </a:r>
            <a:r>
              <a:rPr lang="en-GB" sz="1600" dirty="0"/>
              <a:t> class has a multitude of convenience methods built in.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/>
              <a:t> is quite error tolerant, in the sense that it captures errors and just puts 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sz="1600" dirty="0"/>
              <a:t> value where the respective mathematical operation fails.</a:t>
            </a:r>
          </a:p>
          <a:p>
            <a:r>
              <a:rPr lang="en-GB" sz="1600" b="1" dirty="0"/>
              <a:t>Basic Visualization</a:t>
            </a:r>
          </a:p>
          <a:p>
            <a:r>
              <a:rPr lang="en-GB" sz="1600" dirty="0"/>
              <a:t>Plotting of data is only one line of code away in general, once the data is stored in a </a:t>
            </a:r>
            <a:r>
              <a:rPr lang="en-GB" sz="1600" dirty="0" err="1"/>
              <a:t>DataFrame</a:t>
            </a:r>
            <a:r>
              <a:rPr lang="en-GB" sz="1600" dirty="0"/>
              <a:t> object.</a:t>
            </a:r>
          </a:p>
          <a:p>
            <a:r>
              <a:rPr lang="en-GB" sz="1600" b="1" dirty="0" err="1"/>
              <a:t>GroupBy</a:t>
            </a:r>
            <a:r>
              <a:rPr lang="en-GB" sz="1600" b="1" dirty="0"/>
              <a:t> Operations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/>
              <a:t> has powerful and flexible grouping capabilities.</a:t>
            </a:r>
          </a:p>
          <a:p>
            <a:r>
              <a:rPr lang="en-GB" sz="1600" b="1" dirty="0"/>
              <a:t>Complex Selection</a:t>
            </a:r>
          </a:p>
          <a:p>
            <a:r>
              <a:rPr lang="en-GB" sz="1600" dirty="0"/>
              <a:t>Often, data selection is accomplished by formulation of conditions on column values, and potentially combining multiple such conditions logically.</a:t>
            </a:r>
          </a:p>
        </p:txBody>
      </p:sp>
    </p:spTree>
    <p:extLst>
      <p:ext uri="{BB962C8B-B14F-4D97-AF65-F5344CB8AC3E}">
        <p14:creationId xmlns:p14="http://schemas.microsoft.com/office/powerpoint/2010/main" val="312365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with ‘pandas’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Concatenation, Joining, and Merging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Concatenation</a:t>
            </a:r>
          </a:p>
          <a:p>
            <a:r>
              <a:rPr lang="en-GB" sz="1600" dirty="0"/>
              <a:t>Concatenation basically means that rows are added from one </a:t>
            </a:r>
            <a:r>
              <a:rPr lang="en-GB" sz="1600" dirty="0" err="1"/>
              <a:t>DataFrame</a:t>
            </a:r>
            <a:r>
              <a:rPr lang="en-GB" sz="1600" dirty="0"/>
              <a:t> object to another one.</a:t>
            </a:r>
          </a:p>
          <a:p>
            <a:r>
              <a:rPr lang="en-GB" sz="1600" b="1" dirty="0"/>
              <a:t>Joining</a:t>
            </a:r>
          </a:p>
          <a:p>
            <a:r>
              <a:rPr lang="en-GB" sz="1600" dirty="0"/>
              <a:t>When joining the two data sets, the sequence of the </a:t>
            </a:r>
            <a:r>
              <a:rPr lang="en-GB" sz="1600" dirty="0" err="1"/>
              <a:t>DataFrame</a:t>
            </a:r>
            <a:r>
              <a:rPr lang="en-GB" sz="1600" dirty="0"/>
              <a:t> objects also matters but in a different way.</a:t>
            </a:r>
          </a:p>
          <a:p>
            <a:r>
              <a:rPr lang="en-GB" sz="1600" b="1" dirty="0"/>
              <a:t>Merging</a:t>
            </a:r>
          </a:p>
          <a:p>
            <a:r>
              <a:rPr lang="en-GB" sz="1600" dirty="0"/>
              <a:t>While a join operation takes place based on the indices of the </a:t>
            </a:r>
            <a:r>
              <a:rPr lang="en-GB" sz="1600" dirty="0" err="1"/>
              <a:t>DataFrame</a:t>
            </a:r>
            <a:r>
              <a:rPr lang="en-GB" sz="1600" dirty="0"/>
              <a:t> objects to be joined, a merge operation typically takes place on a column shared between the two data sets.</a:t>
            </a:r>
          </a:p>
          <a:p>
            <a:r>
              <a:rPr lang="en-GB" sz="1600" b="1" dirty="0"/>
              <a:t>Conclusion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/>
              <a:t> is a powerful tool for data analysis and has become the central package in the so-called </a:t>
            </a:r>
            <a:r>
              <a:rPr lang="en-GB" sz="1600" i="1" dirty="0" err="1"/>
              <a:t>PyData</a:t>
            </a:r>
            <a:r>
              <a:rPr lang="en-GB" sz="1600" dirty="0"/>
              <a:t> stack. Its </a:t>
            </a:r>
            <a:r>
              <a:rPr lang="en-GB" sz="1600" dirty="0" err="1"/>
              <a:t>DataFrame</a:t>
            </a:r>
            <a:r>
              <a:rPr lang="en-GB" sz="1600" dirty="0"/>
              <a:t> class is particularly suited to working with tabular data of any kind. Most operations on such objects are vectorized, leading not only — as in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/>
              <a:t> case — to concise code but also to high performance in general. In addition,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sz="1600" dirty="0"/>
              <a:t> makes working with incomplete data sets convenient (which is not the case with NumPy, for instance).</a:t>
            </a:r>
          </a:p>
          <a:p>
            <a:r>
              <a:rPr lang="en-GB" sz="1600" dirty="0">
                <a:hlinkClick r:id="rId2"/>
              </a:rPr>
              <a:t>https://pandas.pydata.org/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47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863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Static 2D Plotting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One-Dimensional Data Sets</a:t>
            </a:r>
          </a:p>
          <a:p>
            <a:r>
              <a:rPr lang="en-GB" sz="1600" dirty="0"/>
              <a:t>The most fundamental, but nevertheless quite powerful, plotting function is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GB" sz="1600" dirty="0"/>
              <a:t>In principle, it needs two sets of numbers:</a:t>
            </a:r>
          </a:p>
          <a:p>
            <a:r>
              <a:rPr lang="en-GB" sz="1600" i="1" dirty="0"/>
              <a:t>x values</a:t>
            </a:r>
          </a:p>
          <a:p>
            <a:r>
              <a:rPr lang="en-GB" sz="1600" dirty="0"/>
              <a:t>A list or an array containing the x coordinates (values of the abscissa)</a:t>
            </a:r>
          </a:p>
          <a:p>
            <a:r>
              <a:rPr lang="en-GB" sz="1600" i="1" dirty="0"/>
              <a:t>y values</a:t>
            </a:r>
          </a:p>
          <a:p>
            <a:r>
              <a:rPr lang="en-GB" sz="1600" dirty="0"/>
              <a:t>A list or an array containing the y coordinates (values of the ordinate)</a:t>
            </a:r>
          </a:p>
          <a:p>
            <a:r>
              <a:rPr lang="en-GB" sz="1600" dirty="0"/>
              <a:t>Since the majority of the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sz="1600" dirty="0"/>
              <a:t> methods return an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sz="1600" dirty="0"/>
              <a:t> object, one can also pass the object with a method (or even multiple methods, in some cases) attached.</a:t>
            </a:r>
          </a:p>
          <a:p>
            <a:r>
              <a:rPr lang="en-GB" sz="1600" b="1" dirty="0"/>
              <a:t>Two-Dimensional Data Sets</a:t>
            </a:r>
          </a:p>
          <a:p>
            <a:r>
              <a:rPr lang="en-GB" sz="1600" dirty="0"/>
              <a:t>Plotting one-dimensional data can be considered a special case. In general, data sets will consist of multiple separate subsets of data. The handling of such data sets follows the same rules with matplotlib as with one-dimensional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125129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Static 3D Plotting – an 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07987" y="1991215"/>
            <a:ext cx="4507961" cy="4030663"/>
          </a:xfrm>
        </p:spPr>
        <p:txBody>
          <a:bodyPr>
            <a:noAutofit/>
          </a:bodyPr>
          <a:lstStyle/>
          <a:p>
            <a:r>
              <a:rPr lang="en-GB" sz="1600" dirty="0"/>
              <a:t>There are not too many fields in finance that really benefit from visualization in three dimensions. However, one application area is volatility surfaces showing implied volatilities simultaneously for a number of times-to-maturity and strikes of the traded options used.</a:t>
            </a:r>
          </a:p>
          <a:p>
            <a:r>
              <a:rPr lang="en-GB" sz="1600" b="1" dirty="0"/>
              <a:t>Conclusion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GB" sz="1600" dirty="0"/>
              <a:t> can be considered both the benchmark and an all-rounder when it comes to data visualization in Python. It is tightly integrated with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/>
              <a:t> and pandas, and the basic functionality is easily and conveniently accessed. However,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GB" sz="1600" dirty="0"/>
              <a:t> is a mighty library with a somewhat complex API. This makes it impossible to give a broad overview of all the capabilities of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GB" sz="1600" dirty="0"/>
              <a:t> </a:t>
            </a:r>
            <a:r>
              <a:rPr lang="en-US" altLang="zh-CN" sz="1600" dirty="0"/>
              <a:t>here</a:t>
            </a:r>
            <a:r>
              <a:rPr lang="en-GB" sz="1600" dirty="0"/>
              <a:t>.</a:t>
            </a:r>
          </a:p>
          <a:p>
            <a:r>
              <a:rPr lang="en-GB" sz="1600" dirty="0">
                <a:hlinkClick r:id="rId2"/>
              </a:rPr>
              <a:t>https://matplotlib.org/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96173-9F43-4321-BF42-216824CB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28" y="1991215"/>
            <a:ext cx="6542384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A312-4549-49DF-347C-68E49E75EE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616B2-B6B6-6ED7-C914-F8A72CC321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7860" y="2912543"/>
            <a:ext cx="7704138" cy="724276"/>
          </a:xfrm>
        </p:spPr>
        <p:txBody>
          <a:bodyPr/>
          <a:lstStyle/>
          <a:p>
            <a:r>
              <a:rPr lang="en-US" altLang="zh-CN" dirty="0"/>
              <a:t>Chapter 5,6 in </a:t>
            </a:r>
            <a:r>
              <a:rPr lang="en-US" altLang="zh-CN" dirty="0" err="1"/>
              <a:t>Hipisch</a:t>
            </a:r>
            <a:r>
              <a:rPr lang="en-US" altLang="zh-CN" dirty="0"/>
              <a:t> (2014)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9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h.gong@westminster.ac.uk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370883875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Westminster_PowerPoint Presentation_Teal_20.07.07" id="{3391031F-B99E-D649-8563-63005BCC79AE}" vid="{273F5BC0-ED52-3744-95FB-ED260B07AD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3e3be96-e310-4be3-87f1-70a43bec864f">
      <UserInfo>
        <DisplayName>Jessica Kneller</DisplayName>
        <AccountId>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5F0E18A34A94EBBCC67020E8F1F21" ma:contentTypeVersion="13" ma:contentTypeDescription="Create a new document." ma:contentTypeScope="" ma:versionID="9e93a06695978acf62025c946c221539">
  <xsd:schema xmlns:xsd="http://www.w3.org/2001/XMLSchema" xmlns:xs="http://www.w3.org/2001/XMLSchema" xmlns:p="http://schemas.microsoft.com/office/2006/metadata/properties" xmlns:ns3="40cc6dcd-09c5-476d-855a-a9dae846df39" xmlns:ns4="43e3be96-e310-4be3-87f1-70a43bec864f" targetNamespace="http://schemas.microsoft.com/office/2006/metadata/properties" ma:root="true" ma:fieldsID="52304b4f165b80f2b93659211f2109b0" ns3:_="" ns4:_="">
    <xsd:import namespace="40cc6dcd-09c5-476d-855a-a9dae846df39"/>
    <xsd:import namespace="43e3be96-e310-4be3-87f1-70a43bec86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c6dcd-09c5-476d-855a-a9dae846d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3be96-e310-4be3-87f1-70a43bec8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8ED1E-9A98-48EA-8B25-6C359AFFF6C3}">
  <ds:schemaRefs>
    <ds:schemaRef ds:uri="http://purl.org/dc/terms/"/>
    <ds:schemaRef ds:uri="http://www.w3.org/XML/1998/namespace"/>
    <ds:schemaRef ds:uri="http://schemas.microsoft.com/office/2006/documentManagement/types"/>
    <ds:schemaRef ds:uri="40cc6dcd-09c5-476d-855a-a9dae846df39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3e3be96-e310-4be3-87f1-70a43bec864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AA9C24-876E-4510-ABC3-AAADE7548D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C6622B-EACE-49FA-8F14-EDC696F01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cc6dcd-09c5-476d-855a-a9dae846df39"/>
    <ds:schemaRef ds:uri="43e3be96-e310-4be3-87f1-70a43bec86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Westminster PowerPoint Presentation</Template>
  <TotalTime>549</TotalTime>
  <Words>640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Courier New</vt:lpstr>
      <vt:lpstr>Arial</vt:lpstr>
      <vt:lpstr>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Hui Gong</dc:creator>
  <cp:keywords/>
  <dc:description/>
  <cp:lastModifiedBy>Yang Yue</cp:lastModifiedBy>
  <cp:revision>3</cp:revision>
  <dcterms:created xsi:type="dcterms:W3CDTF">2020-10-18T11:01:01Z</dcterms:created>
  <dcterms:modified xsi:type="dcterms:W3CDTF">2023-10-20T13:42:48Z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0x010100C915F0E18A34A94EBBCC67020E8F1F21</vt:lpwstr>
  </property>
  <property fmtid="{D5CDD505-2E9C-101B-9397-08002B2CF9AE}" pid="3" name="Order">
    <vt:r8>179600</vt:r8>
  </property>
  <property fmtid="{D5CDD505-2E9C-101B-9397-08002B2CF9AE}" pid="4" name="ComplianceAssetId">
    <vt:lpwstr/>
  </property>
</Properties>
</file>