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82" r:id="rId5"/>
  </p:sldMasterIdLst>
  <p:notesMasterIdLst>
    <p:notesMasterId r:id="rId76"/>
  </p:notesMasterIdLst>
  <p:handoutMasterIdLst>
    <p:handoutMasterId r:id="rId77"/>
  </p:handoutMasterIdLst>
  <p:sldIdLst>
    <p:sldId id="664" r:id="rId6"/>
    <p:sldId id="1010" r:id="rId7"/>
    <p:sldId id="966" r:id="rId8"/>
    <p:sldId id="852" r:id="rId9"/>
    <p:sldId id="967" r:id="rId10"/>
    <p:sldId id="968" r:id="rId11"/>
    <p:sldId id="969" r:id="rId12"/>
    <p:sldId id="960" r:id="rId13"/>
    <p:sldId id="970" r:id="rId14"/>
    <p:sldId id="971" r:id="rId15"/>
    <p:sldId id="989" r:id="rId16"/>
    <p:sldId id="990" r:id="rId17"/>
    <p:sldId id="991" r:id="rId18"/>
    <p:sldId id="992" r:id="rId19"/>
    <p:sldId id="994" r:id="rId20"/>
    <p:sldId id="993" r:id="rId21"/>
    <p:sldId id="995" r:id="rId22"/>
    <p:sldId id="996" r:id="rId23"/>
    <p:sldId id="997" r:id="rId24"/>
    <p:sldId id="998" r:id="rId25"/>
    <p:sldId id="999" r:id="rId26"/>
    <p:sldId id="1001" r:id="rId27"/>
    <p:sldId id="1002" r:id="rId28"/>
    <p:sldId id="1007" r:id="rId29"/>
    <p:sldId id="1003" r:id="rId30"/>
    <p:sldId id="1009" r:id="rId31"/>
    <p:sldId id="1004" r:id="rId32"/>
    <p:sldId id="1006" r:id="rId33"/>
    <p:sldId id="1005" r:id="rId34"/>
    <p:sldId id="1011" r:id="rId35"/>
    <p:sldId id="1012" r:id="rId36"/>
    <p:sldId id="965" r:id="rId37"/>
    <p:sldId id="1013" r:id="rId38"/>
    <p:sldId id="1014" r:id="rId39"/>
    <p:sldId id="1015" r:id="rId40"/>
    <p:sldId id="1023" r:id="rId41"/>
    <p:sldId id="1024" r:id="rId42"/>
    <p:sldId id="1025" r:id="rId43"/>
    <p:sldId id="1026" r:id="rId44"/>
    <p:sldId id="1016" r:id="rId45"/>
    <p:sldId id="1017" r:id="rId46"/>
    <p:sldId id="1018" r:id="rId47"/>
    <p:sldId id="1019" r:id="rId48"/>
    <p:sldId id="1020" r:id="rId49"/>
    <p:sldId id="1021" r:id="rId50"/>
    <p:sldId id="1022" r:id="rId51"/>
    <p:sldId id="1027" r:id="rId52"/>
    <p:sldId id="1028" r:id="rId53"/>
    <p:sldId id="1029" r:id="rId54"/>
    <p:sldId id="1030" r:id="rId55"/>
    <p:sldId id="1031" r:id="rId56"/>
    <p:sldId id="1032" r:id="rId57"/>
    <p:sldId id="1033" r:id="rId58"/>
    <p:sldId id="1034" r:id="rId59"/>
    <p:sldId id="1035" r:id="rId60"/>
    <p:sldId id="1036" r:id="rId61"/>
    <p:sldId id="1037" r:id="rId62"/>
    <p:sldId id="1038" r:id="rId63"/>
    <p:sldId id="1039" r:id="rId64"/>
    <p:sldId id="1040" r:id="rId65"/>
    <p:sldId id="1041" r:id="rId66"/>
    <p:sldId id="1042" r:id="rId67"/>
    <p:sldId id="976" r:id="rId68"/>
    <p:sldId id="1043" r:id="rId69"/>
    <p:sldId id="1044" r:id="rId70"/>
    <p:sldId id="1045" r:id="rId71"/>
    <p:sldId id="1046" r:id="rId72"/>
    <p:sldId id="1047" r:id="rId73"/>
    <p:sldId id="1048" r:id="rId74"/>
    <p:sldId id="905" r:id="rId75"/>
  </p:sldIdLst>
  <p:sldSz cx="9144000" cy="6858000" type="screen4x3"/>
  <p:notesSz cx="7061200" cy="9398000"/>
  <p:custDataLst>
    <p:tags r:id="rId7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0">
          <p15:clr>
            <a:srgbClr val="A4A3A4"/>
          </p15:clr>
        </p15:guide>
        <p15:guide id="2" orient="horz" pos="1988">
          <p15:clr>
            <a:srgbClr val="A4A3A4"/>
          </p15:clr>
        </p15:guide>
        <p15:guide id="3" orient="horz" pos="1193">
          <p15:clr>
            <a:srgbClr val="A4A3A4"/>
          </p15:clr>
        </p15:guide>
        <p15:guide id="4" orient="horz" pos="5606">
          <p15:clr>
            <a:srgbClr val="A4A3A4"/>
          </p15:clr>
        </p15:guide>
        <p15:guide id="5" orient="horz" pos="4052">
          <p15:clr>
            <a:srgbClr val="A4A3A4"/>
          </p15:clr>
        </p15:guide>
        <p15:guide id="6" orient="horz" pos="757">
          <p15:clr>
            <a:srgbClr val="A4A3A4"/>
          </p15:clr>
        </p15:guide>
        <p15:guide id="7" pos="2882">
          <p15:clr>
            <a:srgbClr val="A4A3A4"/>
          </p15:clr>
        </p15:guide>
        <p15:guide id="8" pos="3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6">
          <p15:clr>
            <a:srgbClr val="A4A3A4"/>
          </p15:clr>
        </p15:guide>
        <p15:guide id="2" orient="horz" pos="5616">
          <p15:clr>
            <a:srgbClr val="A4A3A4"/>
          </p15:clr>
        </p15:guide>
        <p15:guide id="3" pos="2232">
          <p15:clr>
            <a:srgbClr val="A4A3A4"/>
          </p15:clr>
        </p15:guide>
        <p15:guide id="4" pos="353">
          <p15:clr>
            <a:srgbClr val="A4A3A4"/>
          </p15:clr>
        </p15:guide>
        <p15:guide id="5" pos="4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E30008"/>
    <a:srgbClr val="CCECFF"/>
    <a:srgbClr val="99CCFF"/>
    <a:srgbClr val="75E4FF"/>
    <a:srgbClr val="300ECF"/>
    <a:srgbClr val="FF3D06"/>
    <a:srgbClr val="1E1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9" autoAdjust="0"/>
    <p:restoredTop sz="94676" autoAdjust="0"/>
  </p:normalViewPr>
  <p:slideViewPr>
    <p:cSldViewPr snapToGrid="0">
      <p:cViewPr varScale="1">
        <p:scale>
          <a:sx n="64" d="100"/>
          <a:sy n="64" d="100"/>
        </p:scale>
        <p:origin x="1348" y="116"/>
      </p:cViewPr>
      <p:guideLst>
        <p:guide orient="horz" pos="1700"/>
        <p:guide orient="horz" pos="1988"/>
        <p:guide orient="horz" pos="1193"/>
        <p:guide orient="horz" pos="5606"/>
        <p:guide orient="horz" pos="4052"/>
        <p:guide orient="horz" pos="757"/>
        <p:guide pos="2882"/>
        <p:guide pos="3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676" y="44"/>
      </p:cViewPr>
      <p:guideLst>
        <p:guide orient="horz" pos="376"/>
        <p:guide orient="horz" pos="5616"/>
        <p:guide pos="2232"/>
        <p:guide pos="353"/>
        <p:guide pos="4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6.xml"/><Relationship Id="rId82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3550" y="508000"/>
            <a:ext cx="30607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 eaLnBrk="0" hangingPunct="0">
              <a:defRPr sz="900">
                <a:solidFill>
                  <a:schemeClr val="accent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F2A673C-5623-4B44-A598-1CC932B90EB2}" type="datetime8">
              <a:rPr lang="en-US"/>
              <a:pPr>
                <a:defRPr/>
              </a:pPr>
              <a:t>3/6/2022 8:43 PM</a:t>
            </a:fld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40325" y="8742363"/>
            <a:ext cx="1417638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 eaLnBrk="0" hangingPunct="0">
              <a:defRPr sz="900">
                <a:solidFill>
                  <a:schemeClr val="accent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74E368C-AD8C-4E75-859F-415110C959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479425" y="8753475"/>
            <a:ext cx="32686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defRPr/>
            </a:pPr>
            <a:r>
              <a:rPr lang="en-US" sz="800" dirty="0">
                <a:solidFill>
                  <a:schemeClr val="accent1"/>
                </a:solidFill>
              </a:rPr>
              <a:t>Issam Malki, University </a:t>
            </a:r>
            <a:r>
              <a:rPr lang="en-US" sz="800">
                <a:solidFill>
                  <a:schemeClr val="accent1"/>
                </a:solidFill>
              </a:rPr>
              <a:t>of Westminster, 2021 - 2022</a:t>
            </a:r>
            <a:endParaRPr lang="en-US" sz="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677421"/>
      </p:ext>
    </p:extLst>
  </p:cSld>
  <p:clrMap bg1="dk2" tx1="lt1" bg2="dk1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93713" y="339725"/>
            <a:ext cx="2757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 eaLnBrk="0" hangingPunct="0">
              <a:defRPr sz="900">
                <a:solidFill>
                  <a:schemeClr val="accent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149CE7C-4A9E-4261-B1E8-A60F8E401A38}" type="datetime8">
              <a:rPr lang="en-US"/>
              <a:pPr>
                <a:defRPr/>
              </a:pPr>
              <a:t>3/6/2022 8:43 PM</a:t>
            </a:fld>
            <a:endParaRPr lang="en-US" dirty="0"/>
          </a:p>
        </p:txBody>
      </p:sp>
      <p:sp>
        <p:nvSpPr>
          <p:cNvPr id="4096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73150" y="4464050"/>
            <a:ext cx="485933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03875" y="8478838"/>
            <a:ext cx="11160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 eaLnBrk="0" hangingPunct="0">
              <a:defRPr sz="900">
                <a:solidFill>
                  <a:schemeClr val="accent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0B959A94-7DAE-472D-AD9F-DBF042B2D2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479425" y="8764588"/>
            <a:ext cx="32686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hangingPunct="0">
              <a:defRPr/>
            </a:pPr>
            <a:r>
              <a:rPr lang="en-US" sz="800" dirty="0">
                <a:solidFill>
                  <a:schemeClr val="accent1"/>
                </a:solidFill>
              </a:rPr>
              <a:t>Copyright </a:t>
            </a:r>
            <a:r>
              <a:rPr lang="en-US" altLang="ja-JP" sz="800" dirty="0">
                <a:solidFill>
                  <a:schemeClr val="accent1"/>
                </a:solidFill>
              </a:rPr>
              <a:t>© </a:t>
            </a:r>
            <a:r>
              <a:rPr lang="en-US" sz="800" dirty="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31279172"/>
      </p:ext>
    </p:extLst>
  </p:cSld>
  <p:clrMap bg1="dk2" tx1="lt1" bg2="dk1" tx2="lt2" accent1="accent1" accent2="accent2" accent3="accent3" accent4="accent4" accent5="accent5" accent6="accent6" hlink="hlink" folHlink="folHlink"/>
  <p:hf hdr="0" ftr="0"/>
  <p:notesStyle>
    <a:lvl1pPr marL="58738" indent="-58738" algn="l" rtl="0" eaLnBrk="0" fontAlgn="base" hangingPunct="0">
      <a:spcBef>
        <a:spcPct val="30000"/>
      </a:spcBef>
      <a:spcAft>
        <a:spcPct val="0"/>
      </a:spcAft>
      <a:buSzPct val="90000"/>
      <a:buFont typeface="Times" pitchFamily="18" charset="0"/>
      <a:buChar char="•"/>
      <a:defRPr sz="1000"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233363" indent="-60325" algn="l" rtl="0" eaLnBrk="0" fontAlgn="base" hangingPunct="0">
      <a:spcBef>
        <a:spcPct val="30000"/>
      </a:spcBef>
      <a:spcAft>
        <a:spcPct val="0"/>
      </a:spcAft>
      <a:buSzPct val="90000"/>
      <a:buFont typeface="Times" pitchFamily="18" charset="0"/>
      <a:buChar char="•"/>
      <a:defRPr sz="900"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396875" indent="-49213" algn="l" rtl="0" eaLnBrk="0" fontAlgn="base" hangingPunct="0">
      <a:spcBef>
        <a:spcPct val="30000"/>
      </a:spcBef>
      <a:spcAft>
        <a:spcPct val="0"/>
      </a:spcAft>
      <a:buSzPct val="90000"/>
      <a:buFont typeface="Times" pitchFamily="18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571500" indent="-60325" algn="l" rtl="0" eaLnBrk="0" fontAlgn="base" hangingPunct="0">
      <a:spcBef>
        <a:spcPct val="30000"/>
      </a:spcBef>
      <a:spcAft>
        <a:spcPct val="0"/>
      </a:spcAft>
      <a:buSzPct val="90000"/>
      <a:buFont typeface="Times" pitchFamily="18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746125" indent="-58738" algn="l" rtl="0" eaLnBrk="0" fontAlgn="base" hangingPunct="0">
      <a:spcBef>
        <a:spcPct val="30000"/>
      </a:spcBef>
      <a:spcAft>
        <a:spcPct val="0"/>
      </a:spcAft>
      <a:buSzPct val="90000"/>
      <a:buFont typeface="Times" pitchFamily="18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0" y="846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8938" y="1449388"/>
            <a:ext cx="7643812" cy="137160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0855" name="Rectangle 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8938" y="2824163"/>
            <a:ext cx="7643812" cy="1063625"/>
          </a:xfrm>
          <a:ln/>
        </p:spPr>
        <p:txBody>
          <a:bodyPr/>
          <a:lstStyle>
            <a:lvl1pPr marL="0" indent="0">
              <a:buFont typeface="Times" pitchFamily="96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769" y="72976"/>
            <a:ext cx="10858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08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A3E74C-378A-4C15-A0F2-1BEC1BC753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1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188913"/>
            <a:ext cx="2133600" cy="5881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88913"/>
            <a:ext cx="6251575" cy="5881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82047-9685-4278-A501-FCD5A8732B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2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4978D9-A63E-4DC7-83AE-9A1040DEDC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5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2D68F4-2E30-45C9-8C64-795CEBFFCA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5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562100"/>
            <a:ext cx="4192588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4538" y="1562100"/>
            <a:ext cx="4192587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3BD59-1CC9-418F-BC2C-9D74E42130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0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9C06A9-6973-4A08-9076-DF851CA046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0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066A0-BECF-4915-9423-7E44D23B02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A036C-EB0A-4943-B014-739DF670B8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2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C78F68-7E86-4D04-B3EE-7B5298D439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E0867-0F68-43C5-B2BA-62B6BAEE63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4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Line 9"/>
          <p:cNvSpPr>
            <a:spLocks noChangeShapeType="1"/>
          </p:cNvSpPr>
          <p:nvPr userDrawn="1"/>
        </p:nvSpPr>
        <p:spPr bwMode="auto">
          <a:xfrm>
            <a:off x="0" y="-211879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98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1944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7A1BA602-6B1B-4B85-8BF6-C36F44C5213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446213"/>
            <a:ext cx="8537575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-6350"/>
            <a:ext cx="752157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769" y="72976"/>
            <a:ext cx="10858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2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9pPr>
    </p:titleStyle>
    <p:bodyStyle>
      <a:lvl1pPr marL="1714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18" charset="0"/>
        <a:buChar char="•"/>
        <a:defRPr sz="2200">
          <a:solidFill>
            <a:schemeClr val="hlink"/>
          </a:solidFill>
          <a:latin typeface="+mn-lt"/>
          <a:ea typeface="ＭＳ Ｐゴシック" charset="0"/>
          <a:cs typeface="+mn-cs"/>
        </a:defRPr>
      </a:lvl1pPr>
      <a:lvl2pPr marL="573088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18" charset="0"/>
        <a:buChar char="•"/>
        <a:defRPr>
          <a:solidFill>
            <a:schemeClr val="hlink"/>
          </a:solidFill>
          <a:latin typeface="+mn-lt"/>
          <a:ea typeface="ＭＳ Ｐゴシック" charset="0"/>
        </a:defRPr>
      </a:lvl2pPr>
      <a:lvl3pPr marL="917575" indent="-1730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18" charset="0"/>
        <a:buChar char="•"/>
        <a:defRPr sz="1400">
          <a:solidFill>
            <a:schemeClr val="hlink"/>
          </a:solidFill>
          <a:latin typeface="+mn-lt"/>
          <a:ea typeface="ＭＳ Ｐゴシック" charset="0"/>
        </a:defRPr>
      </a:lvl3pPr>
      <a:lvl4pPr marL="1196975" indent="-1651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18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4pPr>
      <a:lvl5pPr marL="1539875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18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5pPr>
      <a:lvl6pPr marL="1997075" indent="-1714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6pPr>
      <a:lvl7pPr marL="2454275" indent="-1714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7pPr>
      <a:lvl8pPr marL="2911475" indent="-1714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8pPr>
      <a:lvl9pPr marL="3368675" indent="-1714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272955"/>
            <a:ext cx="8537575" cy="5681758"/>
          </a:xfrm>
        </p:spPr>
        <p:txBody>
          <a:bodyPr/>
          <a:lstStyle/>
          <a:p>
            <a:pPr marL="0" indent="0" algn="ctr">
              <a:buNone/>
            </a:pP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ctr">
              <a:buNone/>
            </a:pP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ctr">
              <a:buNone/>
            </a:pP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ctr">
              <a:buNone/>
            </a:pPr>
            <a:r>
              <a:rPr lang="en-GB" cap="small" dirty="0">
                <a:latin typeface="Times" panose="02020603050405020304" pitchFamily="18" charset="0"/>
                <a:cs typeface="Times" panose="02020603050405020304" pitchFamily="18" charset="0"/>
              </a:rPr>
              <a:t>Predictive Analysis for Decision Making</a:t>
            </a:r>
          </a:p>
          <a:p>
            <a:pPr marL="0" indent="0" algn="ctr">
              <a:buNone/>
            </a:pPr>
            <a:endParaRPr lang="en-GB" cap="small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ctr">
              <a:buNone/>
            </a:pPr>
            <a:r>
              <a:rPr lang="en-GB" cap="small" dirty="0">
                <a:latin typeface="Times" panose="02020603050405020304" pitchFamily="18" charset="0"/>
                <a:cs typeface="Times" panose="02020603050405020304" pitchFamily="18" charset="0"/>
              </a:rPr>
              <a:t>Weeks  7 and 8</a:t>
            </a:r>
          </a:p>
          <a:p>
            <a:pPr marL="0" indent="0" algn="ctr">
              <a:buNone/>
            </a:pPr>
            <a:endParaRPr lang="en-GB" cap="small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ctr">
              <a:buNone/>
            </a:pPr>
            <a:r>
              <a:rPr lang="en-GB" cap="small" dirty="0">
                <a:latin typeface="Times" panose="02020603050405020304" pitchFamily="18" charset="0"/>
                <a:cs typeface="Times" panose="02020603050405020304" pitchFamily="18" charset="0"/>
              </a:rPr>
              <a:t>Modelling Time Series Models</a:t>
            </a:r>
          </a:p>
          <a:p>
            <a:pPr marL="0" indent="0" algn="ctr">
              <a:buNone/>
            </a:pP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ctr">
              <a:buNone/>
            </a:pP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Dr Issam Malki</a:t>
            </a:r>
          </a:p>
          <a:p>
            <a:pPr marL="0" indent="0" algn="ctr">
              <a:buNone/>
            </a:pP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School of Finance and Accounting</a:t>
            </a:r>
          </a:p>
          <a:p>
            <a:pPr marL="0" indent="0" algn="ctr">
              <a:buNone/>
            </a:pP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Westminster Business School</a:t>
            </a:r>
          </a:p>
          <a:p>
            <a:pPr marL="0" indent="0" algn="ctr">
              <a:buNone/>
            </a:pP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ctr">
              <a:buNone/>
            </a:pP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March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5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19"/>
          <p:cNvSpPr>
            <a:spLocks noGrp="1" noChangeArrowheads="1"/>
          </p:cNvSpPr>
          <p:nvPr>
            <p:ph type="title"/>
          </p:nvPr>
        </p:nvSpPr>
        <p:spPr>
          <a:xfrm>
            <a:off x="393701" y="141288"/>
            <a:ext cx="7078662" cy="990600"/>
          </a:xfrm>
        </p:spPr>
        <p:txBody>
          <a:bodyPr/>
          <a:lstStyle/>
          <a:p>
            <a:pPr algn="ctr" eaLnBrk="1" hangingPunct="1">
              <a:lnSpc>
                <a:spcPts val="3600"/>
              </a:lnSpc>
            </a:pPr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Time Series and Concept of Stationarity</a:t>
            </a:r>
            <a:endParaRPr lang="en-US" dirty="0"/>
          </a:p>
        </p:txBody>
      </p:sp>
      <p:sp>
        <p:nvSpPr>
          <p:cNvPr id="5124" name="Rectangle 21"/>
          <p:cNvSpPr>
            <a:spLocks noGrp="1" noChangeArrowheads="1"/>
          </p:cNvSpPr>
          <p:nvPr>
            <p:ph idx="1"/>
          </p:nvPr>
        </p:nvSpPr>
        <p:spPr>
          <a:xfrm>
            <a:off x="476250" y="1665027"/>
            <a:ext cx="8375650" cy="472624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Strictly Stationary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Rarely seen in applications of finance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Covariance (weakly) stationary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Commonly used process: the following must be satisfied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1.   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GB" alt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altLang="en-US" sz="20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	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1,2,...,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altLang="en-US" sz="2000" dirty="0">
                <a:latin typeface="Times New Roman" panose="02020603050405020304" pitchFamily="18" charset="0"/>
              </a:rPr>
              <a:t>3.			 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 any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en-US" sz="2000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GB" altLang="en-US" sz="2000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Others include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</a:rPr>
              <a:t>Trend stationary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</a:rPr>
              <a:t>Cyclical and seasonal processes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292" y="2533162"/>
            <a:ext cx="48577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29" y="4135681"/>
            <a:ext cx="27257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29" y="4497631"/>
            <a:ext cx="25908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12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2CA7-233B-4EF6-888D-360E4637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Examples (1)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F11B0-8BB0-4F32-9B07-4E083909E1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Suppose we have an </a:t>
                </a:r>
                <a:r>
                  <a:rPr lang="en-GB" i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iid</a:t>
                </a:r>
                <a:r>
                  <a:rPr lang="en-GB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(independently and identically distributed)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with zero mean and variance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. The process is therefore strictly stationary because: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𝐸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)=0</m:t>
                    </m:r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 for any </a:t>
                </a:r>
                <a:r>
                  <a:rPr lang="en-GB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𝑣𝑎𝑟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for any </a:t>
                </a:r>
                <a:r>
                  <a:rPr lang="en-GB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𝑐𝑜𝑣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0</m:t>
                    </m:r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for any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endParaRPr lang="en-GB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Furthermore, we have: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𝑖𝑖𝑑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(0,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~</m:t>
                    </m:r>
                    <m:r>
                      <a:rPr lang="en-GB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𝑖𝑖𝑑</m:t>
                    </m:r>
                    <m:r>
                      <a:rPr lang="en-GB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(0,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~</m:t>
                    </m:r>
                    <m:r>
                      <a:rPr lang="en-GB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𝑖𝑖𝑑</m:t>
                    </m:r>
                    <m:r>
                      <a:rPr lang="en-GB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(0,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. </a:t>
                </a:r>
              </a:p>
              <a:p>
                <a:pPr marL="0" indent="0" algn="just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In addition, if we take any subset of the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, the distribution remains the same.</a:t>
                </a:r>
              </a:p>
              <a:p>
                <a:pPr marL="0" indent="0" algn="just">
                  <a:buNone/>
                </a:pPr>
                <a:endParaRPr lang="en-GB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F11B0-8BB0-4F32-9B07-4E083909E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46" r="-14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75F6A-E32E-48BF-AF2C-B010B22E15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2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2995-9632-4F4E-BDA7-D07D4498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Examples (1)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DF03AE-F159-420E-A4FE-BE3594D49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29" y="1446213"/>
            <a:ext cx="8043942" cy="4508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E9429-AFDD-409A-ADC6-255F5F575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2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2CA7-233B-4EF6-888D-360E4637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Examples (2)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F11B0-8BB0-4F32-9B07-4E083909E1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Suppose we have a white noise process,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with zero mean and variance equal to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1</m:t>
                    </m:r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. The process is therefore strictly stationary because: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𝐸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)=0</m:t>
                    </m:r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 for any </a:t>
                </a:r>
                <a:r>
                  <a:rPr lang="en-GB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𝑣𝑎𝑟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1</m:t>
                    </m:r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for any </a:t>
                </a:r>
                <a:r>
                  <a:rPr lang="en-GB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𝑐𝑜𝑣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0</m:t>
                    </m:r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for any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endParaRPr lang="en-GB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Furthermore, we have: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𝑊𝑁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(0,1)</m:t>
                    </m:r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~</m:t>
                    </m:r>
                    <m:r>
                      <a:rPr lang="en-GB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𝑊𝑁</m:t>
                    </m:r>
                    <m:r>
                      <a:rPr lang="en-GB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(0,1)</m:t>
                    </m:r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~</m:t>
                    </m:r>
                    <m:r>
                      <a:rPr lang="en-GB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𝑊𝑁</m:t>
                    </m:r>
                    <m:r>
                      <a:rPr lang="en-GB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(0,1)</m:t>
                    </m:r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. </a:t>
                </a:r>
              </a:p>
              <a:p>
                <a:pPr marL="0" indent="0" algn="just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In addition, if we take any subset of the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, the distribution remains the same.</a:t>
                </a:r>
              </a:p>
              <a:p>
                <a:pPr marL="0" indent="0" algn="just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Note that white noise process is uncorrelated and not independent.</a:t>
                </a:r>
              </a:p>
              <a:p>
                <a:pPr marL="0" indent="0" algn="just">
                  <a:buNone/>
                </a:pPr>
                <a:endParaRPr lang="en-GB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F11B0-8BB0-4F32-9B07-4E083909E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46" r="-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75F6A-E32E-48BF-AF2C-B010B22E15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0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2CA7-233B-4EF6-888D-360E4637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Examples (3)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F11B0-8BB0-4F32-9B07-4E083909E1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013" y="1446213"/>
                <a:ext cx="8537575" cy="53305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Suppose we have the following process: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~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𝑖𝑖𝑑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)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𝜇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𝑣𝑎𝑟</m:t>
                      </m:r>
                      <m:r>
                        <a:rPr lang="en-GB" i="1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𝑐𝑜𝑣</m:t>
                    </m:r>
                    <m:r>
                      <a:rPr lang="en-GB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)=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0</m:t>
                    </m:r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for any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The process is not stationary since the mean is not constant over time. It has, however, constant variance and zero covariances. </a:t>
                </a:r>
              </a:p>
              <a:p>
                <a:pPr marL="0" indent="0" algn="just">
                  <a:buNone/>
                </a:pPr>
                <a:endParaRPr lang="en-GB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The trend is deterministic and therefore the process is called </a:t>
                </a:r>
                <a:r>
                  <a:rPr lang="en-GB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trend stationary.</a:t>
                </a: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F11B0-8BB0-4F32-9B07-4E083909E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3" y="1446213"/>
                <a:ext cx="8537575" cy="5330508"/>
              </a:xfrm>
              <a:blipFill>
                <a:blip r:embed="rId2"/>
                <a:stretch>
                  <a:fillRect l="-928" t="-800" r="-857" b="-3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75F6A-E32E-48BF-AF2C-B010B22E15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2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790E-EBEB-409D-9E6A-18142690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Examples (3)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4D79A-F026-49FC-99F3-DBAD429C0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73D9B94-890B-4085-9308-12FAEAA4A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783068"/>
              </p:ext>
            </p:extLst>
          </p:nvPr>
        </p:nvGraphicFramePr>
        <p:xfrm>
          <a:off x="822960" y="1736724"/>
          <a:ext cx="7244079" cy="4515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Views" r:id="rId3" imgW="5429393" imgH="3384527" progId="EViews.Workfile.2">
                  <p:embed/>
                </p:oleObj>
              </mc:Choice>
              <mc:Fallback>
                <p:oleObj name="EViews" r:id="rId3" imgW="5429393" imgH="3384527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2960" y="1736724"/>
                        <a:ext cx="7244079" cy="4515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612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790E-EBEB-409D-9E6A-18142690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Examples (3)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4D79A-F026-49FC-99F3-DBAD429C0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C69CCDC-DA9B-42C0-944D-6D63B07AB7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905944"/>
              </p:ext>
            </p:extLst>
          </p:nvPr>
        </p:nvGraphicFramePr>
        <p:xfrm>
          <a:off x="1066800" y="1595119"/>
          <a:ext cx="7244080" cy="435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Views" r:id="rId3" imgW="5486400" imgH="3302231" progId="EViews.Workfile.2">
                  <p:embed/>
                </p:oleObj>
              </mc:Choice>
              <mc:Fallback>
                <p:oleObj name="EViews" r:id="rId3" imgW="5486400" imgH="3302231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595119"/>
                        <a:ext cx="7244080" cy="435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6429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A4E1-E988-4499-8EB7-0EB855A4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Examples (3)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F7D66-F125-4173-9DF3-2A8A74AD6F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013" y="1446213"/>
                <a:ext cx="8537575" cy="5053012"/>
              </a:xfrm>
            </p:spPr>
            <p:txBody>
              <a:bodyPr/>
              <a:lstStyle/>
              <a:p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handle trend stationary process in various ways depending on the purpose.</a:t>
                </a:r>
              </a:p>
              <a:p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Capturing the long run and short run dynamics: decompose the series into:</a:t>
                </a:r>
              </a:p>
              <a:p>
                <a:pPr lvl="1"/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long run: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𝜇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𝑡</m:t>
                    </m:r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, the trend is local and known</a:t>
                </a:r>
              </a:p>
              <a:p>
                <a:pPr lvl="1"/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and short run: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𝐸</m:t>
                    </m:r>
                    <m:r>
                      <a:rPr lang="en-GB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, the error if white noise, it is then easy to handle</a:t>
                </a:r>
              </a:p>
              <a:p>
                <a:pPr marL="0" indent="0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Modelling the trend</a:t>
                </a:r>
              </a:p>
              <a:p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Decompose the component using filters such as </a:t>
                </a:r>
                <a:r>
                  <a:rPr lang="en-GB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Hodrick</a:t>
                </a: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– Prescot or Kalman filters.</a:t>
                </a:r>
              </a:p>
              <a:p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F7D66-F125-4173-9DF3-2A8A74AD6F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3" y="1446213"/>
                <a:ext cx="8537575" cy="5053012"/>
              </a:xfrm>
              <a:blipFill>
                <a:blip r:embed="rId2"/>
                <a:stretch>
                  <a:fillRect l="-571" t="-8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D981F-7C2C-4E83-B558-EAF3CB7D5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26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67D9-B533-466A-A541-BB3F4E07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Examples (3)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8E07F-E478-4929-B884-6BBF390075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B3D4A96-0048-4B48-ADB8-048A67436D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523784"/>
              </p:ext>
            </p:extLst>
          </p:nvPr>
        </p:nvGraphicFramePr>
        <p:xfrm>
          <a:off x="382588" y="1331555"/>
          <a:ext cx="8077200" cy="516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Views" r:id="rId3" imgW="5905422" imgH="3778135" progId="EViews.Workfile.2">
                  <p:embed/>
                </p:oleObj>
              </mc:Choice>
              <mc:Fallback>
                <p:oleObj name="EViews" r:id="rId3" imgW="5905422" imgH="3778135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588" y="1331555"/>
                        <a:ext cx="8077200" cy="516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648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2CA7-233B-4EF6-888D-360E4637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Examples (4)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F11B0-8BB0-4F32-9B07-4E083909E1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013" y="1446213"/>
                <a:ext cx="8537575" cy="53305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Suppose we have the following process: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𝜙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~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𝑖𝑖𝑑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𝜙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&lt;1</m:t>
                    </m:r>
                  </m:oMath>
                </a14:m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Define the lag operator </a:t>
                </a:r>
                <a:r>
                  <a:rPr lang="en-GB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L</a:t>
                </a: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where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Then, we can write the process above as: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𝜙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𝐿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⇔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𝜙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𝐿𝑦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,</a:t>
                </a:r>
              </a:p>
              <a:p>
                <a:pPr marL="0" indent="0" algn="just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or</a:t>
                </a:r>
              </a:p>
              <a:p>
                <a:pPr marL="0" indent="0" algn="ctr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𝐿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⇔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1−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𝜙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𝐿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𝜙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)=0</m:t>
                      </m:r>
                    </m:oMath>
                  </m:oMathPara>
                </a14:m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F11B0-8BB0-4F32-9B07-4E083909E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3" y="1446213"/>
                <a:ext cx="8537575" cy="5330508"/>
              </a:xfrm>
              <a:blipFill>
                <a:blip r:embed="rId2"/>
                <a:stretch>
                  <a:fillRect l="-928" t="-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75F6A-E32E-48BF-AF2C-B010B22E15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38E1-0AB2-4B82-851F-A7DFC1C9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cap="small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ctr">
              <a:buNone/>
            </a:pPr>
            <a:endParaRPr lang="en-GB" cap="small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ctr">
              <a:buNone/>
            </a:pPr>
            <a:endParaRPr lang="en-GB" cap="small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ctr">
              <a:buNone/>
            </a:pPr>
            <a:endParaRPr lang="en-GB" cap="small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ctr">
              <a:buNone/>
            </a:pPr>
            <a:r>
              <a:rPr lang="en-GB" sz="3000" b="1" cap="small" dirty="0">
                <a:latin typeface="Times" panose="02020603050405020304" pitchFamily="18" charset="0"/>
                <a:cs typeface="Times" panose="02020603050405020304" pitchFamily="18" charset="0"/>
              </a:rPr>
              <a:t>Part I: Notation and Concepts</a:t>
            </a:r>
            <a:endParaRPr lang="en-GB" sz="3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099EF-5353-4203-9753-C5013FA0DB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69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2CA7-233B-4EF6-888D-360E4637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Examples (4)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F11B0-8BB0-4F32-9B07-4E083909E1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013" y="1446213"/>
                <a:ext cx="8537575" cy="533050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Both the mean and variance are constant.</a:t>
                </a:r>
              </a:p>
              <a:p>
                <a:pPr marL="0" indent="0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We also can show that for this process, we have: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𝜙𝛾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𝑣𝑎𝑟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Note also that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→∞</m:t>
                    </m:r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0</m:t>
                    </m:r>
                  </m:oMath>
                </a14:m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This last property is what distinguish white noise process from the weakly stationary process. Note also that these results are dependent 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𝜙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&lt;1</m:t>
                    </m:r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F11B0-8BB0-4F32-9B07-4E083909E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3" y="1446213"/>
                <a:ext cx="8537575" cy="5330508"/>
              </a:xfrm>
              <a:blipFill>
                <a:blip r:embed="rId2"/>
                <a:stretch>
                  <a:fillRect l="-928" r="-9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75F6A-E32E-48BF-AF2C-B010B22E15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2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882F-7563-413D-9CBD-AD8B0E20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Examples (4)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4AD6F-87F9-4880-8495-D110BCC968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4FC46-7047-452C-ADD0-0A97731B4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32" y="1508919"/>
            <a:ext cx="7184572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7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2CA7-233B-4EF6-888D-360E4637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Examples (5)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F11B0-8BB0-4F32-9B07-4E083909E1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013" y="1446213"/>
                <a:ext cx="8537575" cy="53305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Suppose we have the following process: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~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𝑖𝑖𝑑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Note that the slope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is 1. To solve this, we need to rewrite the process recursively using the starting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At </a:t>
                </a:r>
                <a:r>
                  <a:rPr lang="en-GB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t</a:t>
                </a: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=1,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At </a:t>
                </a:r>
                <a:r>
                  <a:rPr lang="en-GB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t</a:t>
                </a: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=2,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>
                  <a:latin typeface="Times" panose="02020603050405020304" pitchFamily="18" charset="0"/>
                  <a:ea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At </a:t>
                </a:r>
                <a:r>
                  <a:rPr lang="en-GB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t</a:t>
                </a: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=3,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At </a:t>
                </a:r>
                <a:r>
                  <a:rPr lang="en-GB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t=t,</a:t>
                </a: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𝑐𝑜𝑣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0</m:t>
                    </m:r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≠0</m:t>
                    </m:r>
                  </m:oMath>
                </a14:m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F11B0-8BB0-4F32-9B07-4E083909E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3" y="1446213"/>
                <a:ext cx="8537575" cy="5330508"/>
              </a:xfrm>
              <a:blipFill>
                <a:blip r:embed="rId2"/>
                <a:stretch>
                  <a:fillRect l="-928" t="-800" r="-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75F6A-E32E-48BF-AF2C-B010B22E15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62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5B26-A3F6-4EAC-8F30-1A3E2B37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Examples (5)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B62EC-E0F5-4E19-8F9D-A57E92C113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C5E16-703D-4E6C-8F21-C0B9D283B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203325"/>
            <a:ext cx="86201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03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2CA7-233B-4EF6-888D-360E4637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Examples (5)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F11B0-8BB0-4F32-9B07-4E083909E1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013" y="1446213"/>
                <a:ext cx="8537575" cy="53305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The process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~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𝑖𝑖𝑑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is known as a (pure) random walk process. The process is a special case of two more general cases:</a:t>
                </a:r>
              </a:p>
              <a:p>
                <a:pPr marL="0" indent="0" algn="just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Random Walk with a Drift: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Random Walk with a Drift and Trend: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𝛽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These processes never converge to the long run equilibrium.</a:t>
                </a:r>
              </a:p>
              <a:p>
                <a:pPr marL="0" indent="0" algn="just">
                  <a:buNone/>
                </a:pP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</a:p>
              <a:p>
                <a:pPr marL="0" indent="0" algn="just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F11B0-8BB0-4F32-9B07-4E083909E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3" y="1446213"/>
                <a:ext cx="8537575" cy="5330508"/>
              </a:xfrm>
              <a:blipFill>
                <a:blip r:embed="rId2"/>
                <a:stretch>
                  <a:fillRect l="-928" t="-800" r="-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75F6A-E32E-48BF-AF2C-B010B22E15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06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4319-6F0B-46D4-AC86-EA2951B2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cap="small" dirty="0">
                <a:latin typeface="Times" panose="02020603050405020304" pitchFamily="18" charset="0"/>
                <a:cs typeface="Times" panose="02020603050405020304" pitchFamily="18" charset="0"/>
              </a:rPr>
              <a:t>Autocorrelation and Partial Autocorrelation</a:t>
            </a:r>
            <a:endParaRPr lang="en-GB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C5DF7-EE2C-47F4-B871-61E7D4B6E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The partial autocorrelation is simply the conditional correlation  captures the serial correlation between two values of the same variable.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𝑣𝑎𝑟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The autocorrelation time path of the autocorrelation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over a pre-specified time horizon. </a:t>
                </a:r>
              </a:p>
              <a:p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The autocorrelation function can be used as an informal test of the stationarity of the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C5DF7-EE2C-47F4-B871-61E7D4B6E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946" r="-13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66FDD-3FEE-47BE-A9C7-EF8138B667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55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4319-6F0B-46D4-AC86-EA2951B2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cap="small" dirty="0">
                <a:latin typeface="Times" panose="02020603050405020304" pitchFamily="18" charset="0"/>
                <a:cs typeface="Times" panose="02020603050405020304" pitchFamily="18" charset="0"/>
              </a:rPr>
              <a:t>Autocorrelation and Partial Autocorrelation</a:t>
            </a:r>
            <a:endParaRPr lang="en-GB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C5DF7-EE2C-47F4-B871-61E7D4B6E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The partial autocorrelation is simply the conditional correlation.</a:t>
                </a:r>
              </a:p>
              <a:p>
                <a:pPr marL="0" indent="0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It can be easily obtained by regressing :</a:t>
                </a:r>
              </a:p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for the first partial autocorrelation</a:t>
                </a:r>
              </a:p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GB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for the second partial autocorrelation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for the </a:t>
                </a:r>
                <a:r>
                  <a:rPr lang="en-GB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k-</a:t>
                </a:r>
                <a:r>
                  <a:rPr lang="en-GB" i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th</a:t>
                </a: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partial autocorrelation</a:t>
                </a:r>
              </a:p>
              <a:p>
                <a:pPr marL="0" indent="0" algn="ctr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C5DF7-EE2C-47F4-B871-61E7D4B6E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9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66FDD-3FEE-47BE-A9C7-EF8138B667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15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6512-2640-4A4B-A3EF-127335C9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cap="small" dirty="0">
                <a:latin typeface="Times" panose="02020603050405020304" pitchFamily="18" charset="0"/>
                <a:cs typeface="Times" panose="02020603050405020304" pitchFamily="18" charset="0"/>
              </a:rPr>
              <a:t>Autocorrelation and Partial Autocorrelation</a:t>
            </a:r>
            <a:endParaRPr lang="en-GB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A3B77-3AC8-4059-9B70-2E0C3FDDDF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2C8073-E74C-438A-8D03-759317D40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57" y="1869440"/>
            <a:ext cx="7895886" cy="33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47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4EE6-5F91-4B2D-B41D-F603C50E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cap="small" dirty="0">
                <a:latin typeface="Times" panose="02020603050405020304" pitchFamily="18" charset="0"/>
                <a:cs typeface="Times" panose="02020603050405020304" pitchFamily="18" charset="0"/>
              </a:rPr>
              <a:t>Autocorrelation and Partial Autocorrelation</a:t>
            </a:r>
            <a:endParaRPr lang="en-GB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E2FB3-5694-4357-ADE2-761388AB58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0E162-1AB5-4F58-AC64-631EE918B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96658"/>
            <a:ext cx="8247474" cy="53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83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EA70-EABE-4DCA-A3A7-7F9B8B0F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500" cap="small" dirty="0">
                <a:latin typeface="Times" panose="02020603050405020304" pitchFamily="18" charset="0"/>
                <a:cs typeface="Times" panose="02020603050405020304" pitchFamily="18" charset="0"/>
              </a:rPr>
              <a:t>Autocorrelation and Partial Autocorrelation</a:t>
            </a:r>
            <a:endParaRPr lang="en-GB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D17EE-CE08-4A74-8E06-D8C694AB20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484F8-A0A9-405E-BB15-778CE9E10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1374775"/>
            <a:ext cx="70866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>
                <a:latin typeface="Times" panose="02020603050405020304" pitchFamily="18" charset="0"/>
                <a:cs typeface="Times" panose="02020603050405020304" pitchFamily="18" charset="0"/>
              </a:rPr>
              <a:t>Aims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446213"/>
            <a:ext cx="8537575" cy="4913644"/>
          </a:xfrm>
        </p:spPr>
        <p:txBody>
          <a:bodyPr/>
          <a:lstStyle/>
          <a:p>
            <a:r>
              <a:rPr lang="en-GB" sz="2400" dirty="0">
                <a:latin typeface="Times" panose="02020603050405020304" pitchFamily="18" charset="0"/>
                <a:cs typeface="Times" panose="02020603050405020304" pitchFamily="18" charset="0"/>
              </a:rPr>
              <a:t>Most of the models deal with cross sections</a:t>
            </a:r>
          </a:p>
          <a:p>
            <a:r>
              <a:rPr lang="en-GB" sz="2400" dirty="0">
                <a:latin typeface="Times" panose="02020603050405020304" pitchFamily="18" charset="0"/>
                <a:cs typeface="Times" panose="02020603050405020304" pitchFamily="18" charset="0"/>
              </a:rPr>
              <a:t>Variables can be time dependent and observed over time for the same entity.</a:t>
            </a:r>
          </a:p>
          <a:p>
            <a:pPr lvl="1"/>
            <a:r>
              <a:rPr lang="en-GB" sz="2000" dirty="0">
                <a:latin typeface="Times" panose="02020603050405020304" pitchFamily="18" charset="0"/>
                <a:cs typeface="Times" panose="02020603050405020304" pitchFamily="18" charset="0"/>
              </a:rPr>
              <a:t>Time series models</a:t>
            </a:r>
          </a:p>
          <a:p>
            <a:pPr lvl="1"/>
            <a:r>
              <a:rPr lang="en-GB" sz="2000" dirty="0">
                <a:latin typeface="Times" panose="02020603050405020304" pitchFamily="18" charset="0"/>
                <a:cs typeface="Times" panose="02020603050405020304" pitchFamily="18" charset="0"/>
              </a:rPr>
              <a:t>In genera, we follow the same modelling strategies</a:t>
            </a:r>
          </a:p>
          <a:p>
            <a:pPr lvl="1"/>
            <a:r>
              <a:rPr lang="en-GB" sz="2000" dirty="0">
                <a:latin typeface="Times" panose="02020603050405020304" pitchFamily="18" charset="0"/>
                <a:cs typeface="Times" panose="02020603050405020304" pitchFamily="18" charset="0"/>
              </a:rPr>
              <a:t>Prominent issues related to time: serial correlation and time varying variance.</a:t>
            </a:r>
          </a:p>
          <a:p>
            <a:r>
              <a:rPr lang="en-GB" sz="2400" dirty="0">
                <a:latin typeface="Times" panose="02020603050405020304" pitchFamily="18" charset="0"/>
                <a:cs typeface="Times" panose="02020603050405020304" pitchFamily="18" charset="0"/>
              </a:rPr>
              <a:t>Introduce Time Series Models</a:t>
            </a:r>
          </a:p>
          <a:p>
            <a:pPr lvl="1"/>
            <a:r>
              <a:rPr lang="en-GB" sz="2000" dirty="0">
                <a:latin typeface="Times" panose="02020603050405020304" pitchFamily="18" charset="0"/>
                <a:cs typeface="Times" panose="02020603050405020304" pitchFamily="18" charset="0"/>
              </a:rPr>
              <a:t>Modelling long run and short run relations</a:t>
            </a:r>
          </a:p>
          <a:p>
            <a:pPr lvl="1"/>
            <a:r>
              <a:rPr lang="en-GB" sz="2000" dirty="0">
                <a:latin typeface="Times" panose="02020603050405020304" pitchFamily="18" charset="0"/>
                <a:cs typeface="Times" panose="02020603050405020304" pitchFamily="18" charset="0"/>
              </a:rPr>
              <a:t>Dealing with stationary data</a:t>
            </a:r>
          </a:p>
          <a:p>
            <a:pPr lvl="1"/>
            <a:r>
              <a:rPr lang="en-GB" sz="2000" dirty="0">
                <a:latin typeface="Times" panose="02020603050405020304" pitchFamily="18" charset="0"/>
                <a:cs typeface="Times" panose="02020603050405020304" pitchFamily="18" charset="0"/>
              </a:rPr>
              <a:t>Extension to account for nonstationary components.</a:t>
            </a: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29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38E1-0AB2-4B82-851F-A7DFC1C9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cap="small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ctr">
              <a:buNone/>
            </a:pPr>
            <a:endParaRPr lang="en-GB" cap="small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ctr">
              <a:buNone/>
            </a:pPr>
            <a:endParaRPr lang="en-GB" cap="small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ctr">
              <a:buNone/>
            </a:pPr>
            <a:endParaRPr lang="en-GB" cap="small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ctr">
              <a:buNone/>
            </a:pPr>
            <a:r>
              <a:rPr lang="en-GB" sz="3000" b="1" cap="small" dirty="0">
                <a:latin typeface="Times" panose="02020603050405020304" pitchFamily="18" charset="0"/>
                <a:cs typeface="Times" panose="02020603050405020304" pitchFamily="18" charset="0"/>
              </a:rPr>
              <a:t>Part II: ARIMA Models</a:t>
            </a:r>
            <a:endParaRPr lang="en-GB" sz="3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099EF-5353-4203-9753-C5013FA0DB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33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19"/>
          <p:cNvSpPr>
            <a:spLocks noGrp="1" noChangeArrowheads="1"/>
          </p:cNvSpPr>
          <p:nvPr>
            <p:ph type="title"/>
          </p:nvPr>
        </p:nvSpPr>
        <p:spPr>
          <a:xfrm>
            <a:off x="393701" y="141288"/>
            <a:ext cx="7078662" cy="990600"/>
          </a:xfrm>
        </p:spPr>
        <p:txBody>
          <a:bodyPr/>
          <a:lstStyle/>
          <a:p>
            <a:pPr algn="ctr" eaLnBrk="1" hangingPunct="1">
              <a:lnSpc>
                <a:spcPts val="3600"/>
              </a:lnSpc>
            </a:pPr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ARMA Models: Assumptions</a:t>
            </a:r>
            <a:endParaRPr lang="en-US" dirty="0"/>
          </a:p>
        </p:txBody>
      </p:sp>
      <p:sp>
        <p:nvSpPr>
          <p:cNvPr id="5124" name="Rectangle 21"/>
          <p:cNvSpPr>
            <a:spLocks noGrp="1" noChangeArrowheads="1"/>
          </p:cNvSpPr>
          <p:nvPr>
            <p:ph idx="1"/>
          </p:nvPr>
        </p:nvSpPr>
        <p:spPr>
          <a:xfrm>
            <a:off x="476250" y="1665027"/>
            <a:ext cx="8375650" cy="472624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 We employ two types of stationary processes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Strictly Stationary Process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Weakly (covariance) stationary process</a:t>
            </a:r>
          </a:p>
          <a:p>
            <a:pPr marL="401638" lvl="1" indent="0" eaLnBrk="1" hangingPunct="1">
              <a:lnSpc>
                <a:spcPct val="90000"/>
              </a:lnSpc>
              <a:buNone/>
            </a:pPr>
            <a:endParaRPr lang="en-US" sz="20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1.   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GB" alt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altLang="en-US" sz="20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	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1,2,...,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altLang="en-US" sz="2000" dirty="0">
                <a:latin typeface="Times New Roman" panose="02020603050405020304" pitchFamily="18" charset="0"/>
              </a:rPr>
              <a:t>3.			 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 any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en-US" sz="2000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GB" altLang="en-US" sz="2000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292" y="2583349"/>
            <a:ext cx="48577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29" y="4050087"/>
            <a:ext cx="27257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29" y="4497631"/>
            <a:ext cx="25908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358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19"/>
          <p:cNvSpPr>
            <a:spLocks noGrp="1" noChangeArrowheads="1"/>
          </p:cNvSpPr>
          <p:nvPr>
            <p:ph type="title"/>
          </p:nvPr>
        </p:nvSpPr>
        <p:spPr>
          <a:xfrm>
            <a:off x="393701" y="141288"/>
            <a:ext cx="7078662" cy="990600"/>
          </a:xfrm>
        </p:spPr>
        <p:txBody>
          <a:bodyPr/>
          <a:lstStyle/>
          <a:p>
            <a:pPr algn="ctr" eaLnBrk="1" hangingPunct="1">
              <a:lnSpc>
                <a:spcPts val="3600"/>
              </a:lnSpc>
            </a:pPr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Modelling Stationary Data</a:t>
            </a:r>
            <a:endParaRPr lang="en-US" dirty="0"/>
          </a:p>
        </p:txBody>
      </p:sp>
      <p:sp>
        <p:nvSpPr>
          <p:cNvPr id="5124" name="Rectangle 21"/>
          <p:cNvSpPr>
            <a:spLocks noGrp="1" noChangeArrowheads="1"/>
          </p:cNvSpPr>
          <p:nvPr>
            <p:ph idx="1"/>
          </p:nvPr>
        </p:nvSpPr>
        <p:spPr>
          <a:xfrm>
            <a:off x="476250" y="1665027"/>
            <a:ext cx="8375650" cy="472624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Dynamics of a single time series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Dependents on the data generating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General properties include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dirty="0">
                <a:latin typeface="Times New Roman" panose="02020603050405020304" pitchFamily="18" charset="0"/>
              </a:rPr>
              <a:t>Autoregressive behaviour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</a:rPr>
              <a:t>Moving average </a:t>
            </a:r>
            <a:r>
              <a:rPr lang="en-GB" sz="1600" dirty="0">
                <a:latin typeface="Times New Roman" panose="02020603050405020304" pitchFamily="18" charset="0"/>
              </a:rPr>
              <a:t>behaviour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</a:rPr>
              <a:t>Combination of the two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</a:rPr>
              <a:t>Others (not considered in this course)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Autoregressive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The model can be explained by its past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The general form is called AR(p)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 The error term, </a:t>
            </a:r>
            <a:r>
              <a:rPr lang="en-US" sz="2000" i="1" dirty="0">
                <a:latin typeface="Times New Roman" panose="02020603050405020304" pitchFamily="18" charset="0"/>
              </a:rPr>
              <a:t>u</a:t>
            </a:r>
            <a:r>
              <a:rPr lang="en-US" sz="2000" dirty="0">
                <a:latin typeface="Times New Roman" panose="02020603050405020304" pitchFamily="18" charset="0"/>
              </a:rPr>
              <a:t>, is assumed to be </a:t>
            </a:r>
            <a:r>
              <a:rPr lang="en-US" sz="2000" dirty="0" err="1">
                <a:latin typeface="Times New Roman" panose="02020603050405020304" pitchFamily="18" charset="0"/>
              </a:rPr>
              <a:t>iid</a:t>
            </a:r>
            <a:r>
              <a:rPr lang="en-US" sz="2000" dirty="0">
                <a:latin typeface="Times New Roman" panose="02020603050405020304" pitchFamily="18" charset="0"/>
              </a:rPr>
              <a:t> with zero mean and constant variance </a:t>
            </a:r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046" y="5656385"/>
            <a:ext cx="55626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576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19"/>
          <p:cNvSpPr>
            <a:spLocks noGrp="1" noChangeArrowheads="1"/>
          </p:cNvSpPr>
          <p:nvPr>
            <p:ph type="title"/>
          </p:nvPr>
        </p:nvSpPr>
        <p:spPr>
          <a:xfrm>
            <a:off x="393701" y="141288"/>
            <a:ext cx="7078662" cy="990600"/>
          </a:xfrm>
        </p:spPr>
        <p:txBody>
          <a:bodyPr/>
          <a:lstStyle/>
          <a:p>
            <a:pPr algn="just" eaLnBrk="1" hangingPunct="1">
              <a:lnSpc>
                <a:spcPts val="3600"/>
              </a:lnSpc>
            </a:pPr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AR(1) Model</a:t>
            </a:r>
            <a:endParaRPr lang="en-US" dirty="0"/>
          </a:p>
        </p:txBody>
      </p:sp>
      <p:sp>
        <p:nvSpPr>
          <p:cNvPr id="5124" name="Rectangle 21"/>
          <p:cNvSpPr>
            <a:spLocks noGrp="1" noChangeArrowheads="1"/>
          </p:cNvSpPr>
          <p:nvPr>
            <p:ph idx="1"/>
          </p:nvPr>
        </p:nvSpPr>
        <p:spPr>
          <a:xfrm>
            <a:off x="476250" y="1665027"/>
            <a:ext cx="8375650" cy="472624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Remarks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The issue is choosing the lag length </a:t>
            </a:r>
            <a:r>
              <a:rPr lang="en-US" sz="2000" i="1" dirty="0">
                <a:latin typeface="Times New Roman" panose="02020603050405020304" pitchFamily="18" charset="0"/>
              </a:rPr>
              <a:t>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Many methods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</a:rPr>
              <a:t>Using information criteria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</a:rPr>
              <a:t>Using t statistics and significance of the lag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</a:rPr>
              <a:t>Using Box-Jenkins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AR(1)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The slope captures the effect of the past shock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For stationary data: 0&lt;|</a:t>
            </a:r>
            <a:r>
              <a:rPr lang="en-GB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GB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000" dirty="0">
                <a:latin typeface="Times New Roman" panose="02020603050405020304" pitchFamily="18" charset="0"/>
              </a:rPr>
              <a:t>|&lt;1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The closer to 1: the longer the shock remains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The closer to 0: the faster the shock disappears</a:t>
            </a:r>
          </a:p>
        </p:txBody>
      </p:sp>
      <p:graphicFrame>
        <p:nvGraphicFramePr>
          <p:cNvPr id="5" name="Object 1024"/>
          <p:cNvGraphicFramePr>
            <a:graphicFrameLocks noChangeAspect="1"/>
          </p:cNvGraphicFramePr>
          <p:nvPr/>
        </p:nvGraphicFramePr>
        <p:xfrm>
          <a:off x="2812257" y="3706935"/>
          <a:ext cx="22415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1130300" imgH="228600" progId="Equation.3">
                  <p:embed/>
                </p:oleObj>
              </mc:Choice>
              <mc:Fallback>
                <p:oleObj name="Equation" r:id="rId3" imgW="1130300" imgH="228600" progId="Equation.3">
                  <p:embed/>
                  <p:pic>
                    <p:nvPicPr>
                      <p:cNvPr id="5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257" y="3706935"/>
                        <a:ext cx="22415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1477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19"/>
          <p:cNvSpPr>
            <a:spLocks noGrp="1" noChangeArrowheads="1"/>
          </p:cNvSpPr>
          <p:nvPr>
            <p:ph type="title"/>
          </p:nvPr>
        </p:nvSpPr>
        <p:spPr>
          <a:xfrm>
            <a:off x="393701" y="141288"/>
            <a:ext cx="7078662" cy="990600"/>
          </a:xfrm>
        </p:spPr>
        <p:txBody>
          <a:bodyPr/>
          <a:lstStyle/>
          <a:p>
            <a:pPr algn="just" eaLnBrk="1" hangingPunct="1">
              <a:lnSpc>
                <a:spcPts val="3600"/>
              </a:lnSpc>
            </a:pPr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Properties of Stationary AR(1)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21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76250" y="1665027"/>
                <a:ext cx="8375650" cy="4726248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latin typeface="Times New Roman" panose="02020603050405020304" pitchFamily="18" charset="0"/>
                  </a:rPr>
                  <a:t>The statistical properties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 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bSup>
                          <m:sSub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𝑜𝑟𝑟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>
                              <a:latin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</a:rPr>
                  <a:t>The last part implies that the process converges back to the long run: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  <m:r>
                      <a:rPr lang="en-GB" sz="2400" i="1">
                        <a:latin typeface="Cambria Math" panose="02040503050406030204" pitchFamily="18" charset="0"/>
                      </a:rPr>
                      <m:t> =</m:t>
                    </m:r>
                    <m:limLow>
                      <m:limLow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|&lt;1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24" name="Rectangle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665027"/>
                <a:ext cx="8375650" cy="4726248"/>
              </a:xfrm>
              <a:blipFill>
                <a:blip r:embed="rId2"/>
                <a:stretch>
                  <a:fillRect l="-1092" t="-1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292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3CF1-6FCD-4988-87CD-FA5E6EF4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Properties of Stationary AR(1)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C3302-4265-4759-8A56-2C4165A61A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9590E-3BFA-4C5A-9CCD-0A329E62B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11" y="2023109"/>
            <a:ext cx="7521574" cy="35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72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19"/>
          <p:cNvSpPr>
            <a:spLocks noGrp="1" noChangeArrowheads="1"/>
          </p:cNvSpPr>
          <p:nvPr>
            <p:ph type="title"/>
          </p:nvPr>
        </p:nvSpPr>
        <p:spPr>
          <a:xfrm>
            <a:off x="393701" y="141288"/>
            <a:ext cx="7078662" cy="990600"/>
          </a:xfrm>
        </p:spPr>
        <p:txBody>
          <a:bodyPr/>
          <a:lstStyle/>
          <a:p>
            <a:pPr algn="just" eaLnBrk="1" hangingPunct="1">
              <a:lnSpc>
                <a:spcPts val="3600"/>
              </a:lnSpc>
            </a:pPr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Properties of Stationary AR(2)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21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76250" y="1665027"/>
                <a:ext cx="8375650" cy="4726248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latin typeface="Times New Roman" panose="02020603050405020304" pitchFamily="18" charset="0"/>
                  </a:rPr>
                  <a:t>The AR(2) Model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</a:rPr>
                  <a:t>The statistical properties 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 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bSup>
                          <m:sSub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𝑜𝑟𝑟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24" name="Rectangle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665027"/>
                <a:ext cx="8375650" cy="4726248"/>
              </a:xfrm>
              <a:blipFill>
                <a:blip r:embed="rId2"/>
                <a:stretch>
                  <a:fillRect l="-1092" t="-1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790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3CF1-6FCD-4988-87CD-FA5E6EF4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Properties of Stationary AR(2)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C3302-4265-4759-8A56-2C4165A61A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FEC8B-214B-4A43-B329-6BB2EF7AC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2103754"/>
            <a:ext cx="7447279" cy="30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74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19"/>
          <p:cNvSpPr>
            <a:spLocks noGrp="1" noChangeArrowheads="1"/>
          </p:cNvSpPr>
          <p:nvPr>
            <p:ph type="title"/>
          </p:nvPr>
        </p:nvSpPr>
        <p:spPr>
          <a:xfrm>
            <a:off x="393701" y="141288"/>
            <a:ext cx="7078662" cy="990600"/>
          </a:xfrm>
        </p:spPr>
        <p:txBody>
          <a:bodyPr/>
          <a:lstStyle/>
          <a:p>
            <a:pPr algn="just" eaLnBrk="1" hangingPunct="1">
              <a:lnSpc>
                <a:spcPts val="3600"/>
              </a:lnSpc>
            </a:pPr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 (1)</a:t>
            </a:r>
            <a:endParaRPr lang="en-US" dirty="0"/>
          </a:p>
        </p:txBody>
      </p:sp>
      <p:sp>
        <p:nvSpPr>
          <p:cNvPr id="5124" name="Rectangle 21"/>
          <p:cNvSpPr>
            <a:spLocks noGrp="1" noChangeArrowheads="1"/>
          </p:cNvSpPr>
          <p:nvPr>
            <p:ph idx="1"/>
          </p:nvPr>
        </p:nvSpPr>
        <p:spPr>
          <a:xfrm>
            <a:off x="476250" y="1665027"/>
            <a:ext cx="8375650" cy="472624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Consider the price level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D97F0545-D85C-49D5-862C-BDF24AADD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40" y="2108143"/>
            <a:ext cx="6289040" cy="437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303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0ECE-CB94-4139-B7FC-50765CE9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 (1)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0EE6F-F5CE-4BB8-88DB-041630EF5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Testing for the presence of stationarity: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Inspect the ACF. 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Test whether the process is white noise using the Q statistic.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Confirm after estimation by inspecting the coefficients of the autoregressive process.</a:t>
            </a:r>
          </a:p>
          <a:p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Inspecting the ACF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Choose the lag length </a:t>
            </a:r>
            <a:r>
              <a:rPr lang="en-GB" i="1" dirty="0">
                <a:latin typeface="Times" panose="02020603050405020304" pitchFamily="18" charset="0"/>
                <a:cs typeface="Times" panose="02020603050405020304" pitchFamily="18" charset="0"/>
              </a:rPr>
              <a:t>(k-</a:t>
            </a:r>
            <a:r>
              <a:rPr lang="en-GB" i="1" dirty="0" err="1">
                <a:latin typeface="Times" panose="02020603050405020304" pitchFamily="18" charset="0"/>
                <a:cs typeface="Times" panose="02020603050405020304" pitchFamily="18" charset="0"/>
              </a:rPr>
              <a:t>th</a:t>
            </a:r>
            <a:r>
              <a:rPr lang="en-GB" i="1" dirty="0">
                <a:latin typeface="Times" panose="02020603050405020304" pitchFamily="18" charset="0"/>
                <a:cs typeface="Times" panose="02020603050405020304" pitchFamily="18" charset="0"/>
              </a:rPr>
              <a:t>):</a:t>
            </a: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 rule of thumb is to use quarter of the sample size. You can use less or more. The outcome is very sensitive to the lag length. 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If the ACF dies off before the </a:t>
            </a:r>
            <a:r>
              <a:rPr lang="en-GB" i="1" dirty="0"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-</a:t>
            </a:r>
            <a:r>
              <a:rPr lang="en-GB" dirty="0" err="1">
                <a:latin typeface="Times" panose="02020603050405020304" pitchFamily="18" charset="0"/>
                <a:cs typeface="Times" panose="02020603050405020304" pitchFamily="18" charset="0"/>
              </a:rPr>
              <a:t>th</a:t>
            </a: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 lag, we conclude stationarity.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This test is informal. So you have to be careful.</a:t>
            </a:r>
          </a:p>
          <a:p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See below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3A652-A0FA-45CB-9483-9BD75A1221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9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19"/>
          <p:cNvSpPr>
            <a:spLocks noGrp="1" noChangeArrowheads="1"/>
          </p:cNvSpPr>
          <p:nvPr>
            <p:ph type="title"/>
          </p:nvPr>
        </p:nvSpPr>
        <p:spPr>
          <a:xfrm>
            <a:off x="393701" y="141288"/>
            <a:ext cx="7078662" cy="990600"/>
          </a:xfrm>
        </p:spPr>
        <p:txBody>
          <a:bodyPr/>
          <a:lstStyle/>
          <a:p>
            <a:pPr algn="ctr" eaLnBrk="1" hangingPunct="1">
              <a:lnSpc>
                <a:spcPts val="3600"/>
              </a:lnSpc>
            </a:pPr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Time Series and Concept of Stationarity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21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76250" y="1665027"/>
                <a:ext cx="8375650" cy="4726248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latin typeface="Times New Roman" panose="02020603050405020304" pitchFamily="18" charset="0"/>
                  </a:rPr>
                  <a:t>Stationarity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>
                    <a:latin typeface="Times New Roman" panose="02020603050405020304" pitchFamily="18" charset="0"/>
                  </a:rPr>
                  <a:t>Refers to constant properties of data over time.</a:t>
                </a:r>
              </a:p>
              <a:p>
                <a:pPr marL="401638" lvl="1" indent="0" eaLnBrk="1" hangingPunct="1">
                  <a:lnSpc>
                    <a:spcPct val="9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>
                    <a:latin typeface="Times New Roman" panose="02020603050405020304" pitchFamily="18" charset="0"/>
                  </a:rPr>
                  <a:t>The presence of stationarity ensures the validity of the methods we developed before (OLS and its properties)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40000"/>
                  </a:spcBef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0000"/>
                  </a:lnSpc>
                  <a:spcBef>
                    <a:spcPct val="40000"/>
                  </a:spcBef>
                </a:pPr>
                <a:r>
                  <a:rPr lang="en-US" sz="2400" dirty="0">
                    <a:latin typeface="Times New Roman" panose="02020603050405020304" pitchFamily="18" charset="0"/>
                  </a:rPr>
                  <a:t>Key properties (assume a stochastic time series: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)</a:t>
                </a:r>
              </a:p>
              <a:p>
                <a:pPr lvl="1" eaLnBrk="1" hangingPunct="1">
                  <a:lnSpc>
                    <a:spcPct val="110000"/>
                  </a:lnSpc>
                  <a:spcBef>
                    <a:spcPct val="40000"/>
                  </a:spcBef>
                </a:pPr>
                <a:r>
                  <a:rPr lang="en-US" sz="2000" dirty="0">
                    <a:latin typeface="Times New Roman" panose="02020603050405020304" pitchFamily="18" charset="0"/>
                  </a:rPr>
                  <a:t>The mean: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10000"/>
                  </a:lnSpc>
                  <a:spcBef>
                    <a:spcPct val="40000"/>
                  </a:spcBef>
                </a:pPr>
                <a:r>
                  <a:rPr lang="en-US" sz="2000" dirty="0">
                    <a:latin typeface="Times New Roman" panose="02020603050405020304" pitchFamily="18" charset="0"/>
                  </a:rPr>
                  <a:t>The variance: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GB" sz="2000" b="0" i="0" dirty="0" smtClean="0"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10000"/>
                  </a:lnSpc>
                  <a:spcBef>
                    <a:spcPct val="40000"/>
                  </a:spcBef>
                </a:pPr>
                <a:r>
                  <a:rPr lang="en-US" sz="2000" dirty="0">
                    <a:latin typeface="Times New Roman" panose="02020603050405020304" pitchFamily="18" charset="0"/>
                  </a:rPr>
                  <a:t>The covariances: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GB" sz="2000" b="0" i="0" dirty="0" smtClean="0">
                        <a:latin typeface="Cambria Math" panose="02040503050406030204" pitchFamily="18" charset="0"/>
                      </a:rPr>
                      <m:t>ov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</a:endParaRPr>
              </a:p>
              <a:p>
                <a:pPr marL="401638" lvl="1" indent="0" algn="ctr" eaLnBrk="1" hangingPunct="1">
                  <a:lnSpc>
                    <a:spcPct val="110000"/>
                  </a:lnSpc>
                  <a:spcBef>
                    <a:spcPct val="40000"/>
                  </a:spcBef>
                  <a:buNone/>
                </a:pPr>
                <a:endParaRPr lang="en-US" altLang="en-US" sz="2000" i="1" baseline="-25000" dirty="0">
                  <a:latin typeface="Arial" panose="020B0604020202020204" pitchFamily="34" charset="0"/>
                </a:endParaRPr>
              </a:p>
              <a:p>
                <a:pPr marL="401638" lvl="1" indent="0" algn="ctr" eaLnBrk="1" hangingPunct="1">
                  <a:lnSpc>
                    <a:spcPct val="110000"/>
                  </a:lnSpc>
                  <a:spcBef>
                    <a:spcPct val="40000"/>
                  </a:spcBef>
                  <a:buNone/>
                </a:pPr>
                <a:endParaRPr lang="en-US" altLang="en-US" sz="2000" i="1" baseline="-25000" dirty="0">
                  <a:latin typeface="Arial" panose="020B0604020202020204" pitchFamily="34" charset="0"/>
                </a:endParaRPr>
              </a:p>
              <a:p>
                <a:pPr marL="401638" lvl="1" indent="0" algn="ctr" eaLnBrk="1" hangingPunct="1">
                  <a:lnSpc>
                    <a:spcPct val="110000"/>
                  </a:lnSpc>
                  <a:spcBef>
                    <a:spcPct val="40000"/>
                  </a:spcBef>
                  <a:buNone/>
                </a:pPr>
                <a:endParaRPr lang="en-US" altLang="en-US" sz="2000" i="1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24" name="Rectangle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665027"/>
                <a:ext cx="8375650" cy="4726248"/>
              </a:xfrm>
              <a:blipFill>
                <a:blip r:embed="rId2"/>
                <a:stretch>
                  <a:fillRect l="-728" t="-1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1425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0ECE-CB94-4139-B7FC-50765CE9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 (1): </a:t>
            </a:r>
            <a:r>
              <a:rPr lang="en-GB" i="1" dirty="0">
                <a:latin typeface="Times" panose="02020603050405020304" pitchFamily="18" charset="0"/>
                <a:cs typeface="Times" panose="02020603050405020304" pitchFamily="18" charset="0"/>
              </a:rPr>
              <a:t>k=120</a:t>
            </a: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3A652-A0FA-45CB-9483-9BD75A1221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B0488D16-6D43-4CB1-B3BB-333BBD1DC3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60" y="1462761"/>
            <a:ext cx="6695440" cy="457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295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0ECE-CB94-4139-B7FC-50765CE9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 (1): </a:t>
            </a:r>
            <a:r>
              <a:rPr lang="en-GB" i="1" dirty="0">
                <a:latin typeface="Times" panose="02020603050405020304" pitchFamily="18" charset="0"/>
                <a:cs typeface="Times" panose="02020603050405020304" pitchFamily="18" charset="0"/>
              </a:rPr>
              <a:t>k=30</a:t>
            </a:r>
            <a:br>
              <a:rPr lang="en-GB" i="1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3A652-A0FA-45CB-9483-9BD75A1221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282800A6-115D-43FC-8AC2-C328FEB9A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97" y="1218465"/>
            <a:ext cx="6827203" cy="466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034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0ECE-CB94-4139-B7FC-50765CE9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 (1)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0EE6F-F5CE-4BB8-88DB-041630EF5F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Testing the White Noise Hypothesis</a:t>
                </a:r>
              </a:p>
              <a:p>
                <a:pPr lvl="1"/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Use the Q statistic, a non parametric test  for autocorrelation.</a:t>
                </a:r>
              </a:p>
              <a:p>
                <a:pPr marL="401638" lvl="1" indent="0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The test statistics is called </a:t>
                </a:r>
                <a:r>
                  <a:rPr lang="en-GB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Ljung</a:t>
                </a: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– Box</a:t>
                </a:r>
              </a:p>
              <a:p>
                <a:pPr marL="401638" lvl="1" indent="0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4016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𝑄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+2)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𝑇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~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401638" lvl="1" indent="0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The null hypothesis states white noise, the alternative is otherwise.</a:t>
                </a:r>
              </a:p>
              <a:p>
                <a:pPr marL="401638" lvl="1" indent="0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Again, the test is sensitive to the number of lags, </a:t>
                </a:r>
                <a:r>
                  <a:rPr lang="en-GB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k.</a:t>
                </a:r>
                <a:r>
                  <a:rPr lang="en-GB" dirty="0">
                    <a:latin typeface="Times" panose="02020603050405020304" pitchFamily="18" charset="0"/>
                    <a:cs typeface="Times" panose="02020603050405020304" pitchFamily="18" charset="0"/>
                  </a:rPr>
                  <a:t> I report here one example using 120 observations using Python.</a:t>
                </a:r>
              </a:p>
              <a:p>
                <a:pPr marL="0" indent="0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0EE6F-F5CE-4BB8-88DB-041630EF5F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9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3A652-A0FA-45CB-9483-9BD75A1221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86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8B1D-1D65-477B-B01A-B04BA2A5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 (1)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809DBE-B355-493B-98EB-3B783C14C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913" y="1634173"/>
            <a:ext cx="6953250" cy="1714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F92D-9695-46A3-AD04-5C93162F69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D15974-656E-44A2-AD47-FFC112412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3305175"/>
            <a:ext cx="6619875" cy="247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0B7327-F0D2-40E1-A0C8-5D362A921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0" y="3609975"/>
            <a:ext cx="65722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10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0ECE-CB94-4139-B7FC-50765CE9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 (1)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0EE6F-F5CE-4BB8-88DB-041630EF5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Determine the lag length: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Visual inspection: use PACF. The order of the AR is the same as the number of significant lags in the PACF. 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It is not an easy to do so in practice. 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Using Information Criteria: you may specify different models with different lag lengths and choose the model with the smallest information criterion. 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Testing Down: use t statistic to choose the model with the highest significant lag length. </a:t>
            </a:r>
          </a:p>
          <a:p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Determine the lag length: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Visual inspection: use PACF. The order of the AR is the same as the number of significant lags in the PACF. </a:t>
            </a:r>
          </a:p>
          <a:p>
            <a:pPr marL="0" indent="0">
              <a:buNone/>
            </a:pP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3A652-A0FA-45CB-9483-9BD75A1221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1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A369-3762-48E5-B704-0BC2E49D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 (1)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A1B4F-FD3E-49C0-843C-6F12994E8C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73307469-F131-45B9-B135-81DC14BA6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920" y="1630638"/>
            <a:ext cx="6192520" cy="439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57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309A-EF75-4F4C-9196-C1DD6BF4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 (1) – Estimating an AR(1) Model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65C39C-95B8-4265-9EA5-2A208913D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38" y="1614488"/>
            <a:ext cx="8239125" cy="41719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E4D73-89E9-47E7-9979-BF581480F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97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309A-EF75-4F4C-9196-C1DD6BF4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 (1) – Estimating an AR(2) Model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E4D73-89E9-47E7-9979-BF581480F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C9C45-6BFE-4D35-A910-87393D48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14" y="1350818"/>
            <a:ext cx="8365172" cy="507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86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309A-EF75-4F4C-9196-C1DD6BF4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 (1) – Estimating an AR(3) Model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E4D73-89E9-47E7-9979-BF581480F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FAC55E-7EC7-4FE2-934B-043040C4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1189064"/>
            <a:ext cx="8188960" cy="53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54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612E-0EA8-4195-9EAB-91AE3311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 (1)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C945-DF5C-4218-8ABA-E2F499D12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Checking the unit circle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The coefficients of all the AR models. They are all near or equal to 1. 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This means the process is not stationary.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The AR roots are outside the unit circle.</a:t>
            </a:r>
          </a:p>
          <a:p>
            <a:pPr marL="0" indent="0">
              <a:buNone/>
            </a:pP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The solution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 Take the first difference of the data to make it stationary.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The process becomes an ‘integrated process’. 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If the process is stationary after the first difference, then it is called ‘integrated of order 1’.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The order of integration is equal to the number of times the first difference has been taken to make it stationary.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ARIMA: The ‘I’ in the acronym refers to the Integration, the order of integration.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132A7-7BF3-4E1E-B025-82941A588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19"/>
          <p:cNvSpPr>
            <a:spLocks noGrp="1" noChangeArrowheads="1"/>
          </p:cNvSpPr>
          <p:nvPr>
            <p:ph type="title"/>
          </p:nvPr>
        </p:nvSpPr>
        <p:spPr>
          <a:xfrm>
            <a:off x="393701" y="141288"/>
            <a:ext cx="7078662" cy="990600"/>
          </a:xfrm>
        </p:spPr>
        <p:txBody>
          <a:bodyPr/>
          <a:lstStyle/>
          <a:p>
            <a:pPr algn="ctr" eaLnBrk="1" hangingPunct="1">
              <a:lnSpc>
                <a:spcPts val="3600"/>
              </a:lnSpc>
            </a:pPr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Time Series and Concept of Stationarity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235658" y="1612020"/>
          <a:ext cx="6236705" cy="4322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Views" r:id="rId3" imgW="4562271" imgH="3162272" progId="EViews.Workfile.2">
                  <p:embed/>
                </p:oleObj>
              </mc:Choice>
              <mc:Fallback>
                <p:oleObj name="EViews" r:id="rId3" imgW="4562271" imgH="3162272" progId="EViews.Workfile.2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5658" y="1612020"/>
                        <a:ext cx="6236705" cy="4322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6923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612E-0EA8-4195-9EAB-91AE3311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 (1)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132A7-7BF3-4E1E-B025-82941A588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08B53610-175B-41E6-B9FB-5F7E8DF58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328871"/>
            <a:ext cx="7035800" cy="486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532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4735-0900-4BB0-B10C-DC789BD0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 (1)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69556-2E98-4946-989D-2DA65656A0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1AC23679-1DA0-4096-903D-3A53ADAEE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775460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2D9D7272-D471-45E7-A684-BCDD29F8E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63" y="1831340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720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209C-1701-4E67-AEEA-B4A598B7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 (1)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1B55A-E6F4-4B32-AA69-144E43D740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44C2B-F588-473B-8187-818C169D5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8" y="1448944"/>
            <a:ext cx="8315403" cy="447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99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DB11-4262-4E44-AC65-5D76B004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 (1)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85EE2-A80C-443B-8DE1-F7FF43682B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05924-0477-4D5F-BD8A-C94090C17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94183"/>
            <a:ext cx="8503920" cy="495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492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F541-84D8-4114-B096-3DB9F2DE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 (1)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4D112-256E-4145-9A0B-0F51056AAD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9DB10-084A-447C-9401-32EBBE572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96" y="1217825"/>
            <a:ext cx="7769989" cy="541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554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Properties of AR Process:  ACF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124932" name="Picture 4" descr="Time series of simulated AR(\(p\)) processes (left column) of increasing orders from 1-4 (rows) with their associated ACFâs (center column) and PACFâs (right column). Note that only the first 50 values of \(x_t\) are plotted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119" y="1125538"/>
            <a:ext cx="5552236" cy="547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920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19"/>
          <p:cNvSpPr>
            <a:spLocks noGrp="1" noChangeArrowheads="1"/>
          </p:cNvSpPr>
          <p:nvPr>
            <p:ph type="title"/>
          </p:nvPr>
        </p:nvSpPr>
        <p:spPr>
          <a:xfrm>
            <a:off x="393701" y="141288"/>
            <a:ext cx="7078662" cy="990600"/>
          </a:xfrm>
        </p:spPr>
        <p:txBody>
          <a:bodyPr/>
          <a:lstStyle/>
          <a:p>
            <a:pPr algn="just" eaLnBrk="1" hangingPunct="1">
              <a:lnSpc>
                <a:spcPts val="3600"/>
              </a:lnSpc>
            </a:pPr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Modelling Stationary Data</a:t>
            </a:r>
            <a:endParaRPr lang="en-US" dirty="0"/>
          </a:p>
        </p:txBody>
      </p:sp>
      <p:sp>
        <p:nvSpPr>
          <p:cNvPr id="5124" name="Rectangle 21"/>
          <p:cNvSpPr>
            <a:spLocks noGrp="1" noChangeArrowheads="1"/>
          </p:cNvSpPr>
          <p:nvPr>
            <p:ph idx="1"/>
          </p:nvPr>
        </p:nvSpPr>
        <p:spPr>
          <a:xfrm>
            <a:off x="476250" y="1665027"/>
            <a:ext cx="8375650" cy="472624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Moving Average, MA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The model can be explained by past and current unobserved shocks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The general form is called MA(q)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 The error term, </a:t>
            </a:r>
            <a:r>
              <a:rPr lang="en-US" sz="2000" i="1" dirty="0">
                <a:latin typeface="Times New Roman" panose="02020603050405020304" pitchFamily="18" charset="0"/>
              </a:rPr>
              <a:t>u</a:t>
            </a:r>
            <a:r>
              <a:rPr lang="en-US" sz="2000" dirty="0">
                <a:latin typeface="Times New Roman" panose="02020603050405020304" pitchFamily="18" charset="0"/>
              </a:rPr>
              <a:t>, is assumed to be </a:t>
            </a:r>
            <a:r>
              <a:rPr lang="en-US" sz="2000" dirty="0" err="1">
                <a:latin typeface="Times New Roman" panose="02020603050405020304" pitchFamily="18" charset="0"/>
              </a:rPr>
              <a:t>iid</a:t>
            </a:r>
            <a:r>
              <a:rPr lang="en-US" sz="2000" dirty="0">
                <a:latin typeface="Times New Roman" panose="02020603050405020304" pitchFamily="18" charset="0"/>
              </a:rPr>
              <a:t> with zero mean and constant variance. </a:t>
            </a:r>
          </a:p>
          <a:p>
            <a:pPr marL="401638" lvl="1" indent="0" algn="ctr" eaLnBrk="1" hangingPunct="1">
              <a:lnSpc>
                <a:spcPct val="90000"/>
              </a:lnSpc>
              <a:buNone/>
            </a:pPr>
            <a:endParaRPr lang="en-GB" alt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1638" lvl="1" indent="0" algn="ctr" eaLnBrk="1" hangingPunct="1">
              <a:lnSpc>
                <a:spcPct val="90000"/>
              </a:lnSpc>
              <a:buNone/>
            </a:pPr>
            <a:r>
              <a:rPr lang="en-GB" alt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altLang="en-US" sz="20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alt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GB" altLang="en-US" sz="20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GB" altLang="en-US" sz="2000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GB" altLang="en-US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GB" altLang="en-US" sz="2000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GB" altLang="en-US" sz="2000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GB" altLang="en-US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GB" altLang="en-US" sz="2000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... + 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GB" altLang="en-US" sz="20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alt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GB" altLang="en-US" sz="20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en-US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MA(1)</a:t>
            </a:r>
          </a:p>
          <a:p>
            <a:pPr marL="401638" lvl="1" indent="0" algn="ctr" eaLnBrk="1" hangingPunct="1">
              <a:lnSpc>
                <a:spcPct val="90000"/>
              </a:lnSpc>
              <a:buNone/>
            </a:pPr>
            <a:r>
              <a:rPr lang="en-GB" alt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altLang="en-US" sz="20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alt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GB" altLang="en-US" sz="20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GB" altLang="en-US" sz="2000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GB" altLang="en-US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GB" altLang="en-US" sz="2000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90000"/>
              </a:lnSpc>
            </a:pPr>
            <a:endParaRPr lang="en-US" sz="2000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The choice of lags follows the same pattern as with AR process</a:t>
            </a:r>
          </a:p>
        </p:txBody>
      </p:sp>
    </p:spTree>
    <p:extLst>
      <p:ext uri="{BB962C8B-B14F-4D97-AF65-F5344CB8AC3E}">
        <p14:creationId xmlns:p14="http://schemas.microsoft.com/office/powerpoint/2010/main" val="27873534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19"/>
          <p:cNvSpPr>
            <a:spLocks noGrp="1" noChangeArrowheads="1"/>
          </p:cNvSpPr>
          <p:nvPr>
            <p:ph type="title"/>
          </p:nvPr>
        </p:nvSpPr>
        <p:spPr>
          <a:xfrm>
            <a:off x="393701" y="141288"/>
            <a:ext cx="7078662" cy="990600"/>
          </a:xfrm>
        </p:spPr>
        <p:txBody>
          <a:bodyPr/>
          <a:lstStyle/>
          <a:p>
            <a:pPr algn="just" eaLnBrk="1" hangingPunct="1">
              <a:lnSpc>
                <a:spcPts val="3600"/>
              </a:lnSpc>
            </a:pPr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Properties of Stationary MA(1)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21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76250" y="1665027"/>
                <a:ext cx="8375650" cy="4726248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latin typeface="Times New Roman" panose="02020603050405020304" pitchFamily="18" charset="0"/>
                  </a:rPr>
                  <a:t>The statistical properties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</a:rPr>
                  <a:t>, for j&gt;1.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</a:rPr>
                  <a:t>The last part implies that the process converges back to the long run as soon as the lag goes beyond 1.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</a:rPr>
                  <a:t>In general, MA</a:t>
                </a:r>
                <a:r>
                  <a:rPr lang="en-US" sz="2400" i="1" dirty="0">
                    <a:latin typeface="Times New Roman" panose="02020603050405020304" pitchFamily="18" charset="0"/>
                  </a:rPr>
                  <a:t>(q)</a:t>
                </a:r>
                <a:r>
                  <a:rPr lang="en-US" sz="2400" dirty="0">
                    <a:latin typeface="Times New Roman" panose="02020603050405020304" pitchFamily="18" charset="0"/>
                  </a:rPr>
                  <a:t> has an ACF that dies off beyond the </a:t>
                </a:r>
                <a:r>
                  <a:rPr lang="en-US" sz="2400" i="1" dirty="0">
                    <a:latin typeface="Times New Roman" panose="02020603050405020304" pitchFamily="18" charset="0"/>
                  </a:rPr>
                  <a:t>q</a:t>
                </a:r>
                <a:r>
                  <a:rPr lang="en-US" sz="2400" dirty="0">
                    <a:latin typeface="Times New Roman" panose="02020603050405020304" pitchFamily="18" charset="0"/>
                  </a:rPr>
                  <a:t>-</a:t>
                </a:r>
                <a:r>
                  <a:rPr lang="en-US" sz="2400" dirty="0" err="1">
                    <a:latin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</a:rPr>
                  <a:t> lag.</a:t>
                </a:r>
                <a:endParaRPr lang="en-US" sz="2400" i="1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24" name="Rectangle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665027"/>
                <a:ext cx="8375650" cy="4726248"/>
              </a:xfrm>
              <a:blipFill>
                <a:blip r:embed="rId2"/>
                <a:stretch>
                  <a:fillRect l="-1092" t="-1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8139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ACF of an MA Process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130050" name="Picture 2" descr="Time series of simulated MA(\(q\)) processes (left column) of increasing orders from 1-4 (rows) with their associated ACFâs (center column) and PACFâs (right column). Note that only the first 50 values of \(x_t\) are plotted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492" y="1446212"/>
            <a:ext cx="4466493" cy="490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9048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A00B-FF38-46FE-95D2-384D14E5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Example: MA(1)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E5A89-DEE9-434E-AE62-C93071A2D3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774D9-96D6-4069-90DF-CCFBAEFDA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" y="1432759"/>
            <a:ext cx="8219440" cy="44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6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114300"/>
            <a:ext cx="7521575" cy="1011238"/>
          </a:xfrm>
        </p:spPr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Time Series and Concept of Stationarity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584" y="1301448"/>
            <a:ext cx="6603023" cy="46532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449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92AC-8987-4ADE-BF64-FDF3F710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Example: MA(2)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26116-0FDA-4741-B7A4-74421A23D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26E7E-1EA6-48DA-ABB3-0610F9CD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1421183"/>
            <a:ext cx="8168640" cy="477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691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21FE-CB7C-48F8-99EE-C267515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Example: MA(3)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DF044-529F-47D7-8AF8-205FCB133F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3B60E-7CE2-4DE0-BA95-F277D33A1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8" y="1125538"/>
            <a:ext cx="8290560" cy="529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171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19"/>
          <p:cNvSpPr>
            <a:spLocks noGrp="1" noChangeArrowheads="1"/>
          </p:cNvSpPr>
          <p:nvPr>
            <p:ph type="title"/>
          </p:nvPr>
        </p:nvSpPr>
        <p:spPr>
          <a:xfrm>
            <a:off x="393701" y="141288"/>
            <a:ext cx="7078662" cy="990600"/>
          </a:xfrm>
        </p:spPr>
        <p:txBody>
          <a:bodyPr/>
          <a:lstStyle/>
          <a:p>
            <a:pPr algn="just" eaLnBrk="1" hangingPunct="1">
              <a:lnSpc>
                <a:spcPts val="3600"/>
              </a:lnSpc>
            </a:pPr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ARIMA Models</a:t>
            </a:r>
            <a:endParaRPr lang="en-US" dirty="0"/>
          </a:p>
        </p:txBody>
      </p:sp>
      <p:sp>
        <p:nvSpPr>
          <p:cNvPr id="5124" name="Rectangle 21"/>
          <p:cNvSpPr>
            <a:spLocks noGrp="1" noChangeArrowheads="1"/>
          </p:cNvSpPr>
          <p:nvPr>
            <p:ph idx="1"/>
          </p:nvPr>
        </p:nvSpPr>
        <p:spPr>
          <a:xfrm>
            <a:off x="476250" y="1665027"/>
            <a:ext cx="8375650" cy="472624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Autoregressive Integrated Moving Average, ARIMA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The model can be explained by both AR and MA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The general form is called ARMA(p, q)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 The error term, </a:t>
            </a:r>
            <a:r>
              <a:rPr lang="en-US" sz="2000" i="1" dirty="0">
                <a:latin typeface="Times New Roman" panose="02020603050405020304" pitchFamily="18" charset="0"/>
              </a:rPr>
              <a:t>u</a:t>
            </a:r>
            <a:r>
              <a:rPr lang="en-US" sz="2000" dirty="0">
                <a:latin typeface="Times New Roman" panose="02020603050405020304" pitchFamily="18" charset="0"/>
              </a:rPr>
              <a:t>, is assumed to be </a:t>
            </a:r>
            <a:r>
              <a:rPr lang="en-US" sz="2000" dirty="0" err="1">
                <a:latin typeface="Times New Roman" panose="02020603050405020304" pitchFamily="18" charset="0"/>
              </a:rPr>
              <a:t>iid</a:t>
            </a:r>
            <a:r>
              <a:rPr lang="en-US" sz="2000" dirty="0">
                <a:latin typeface="Times New Roman" panose="02020603050405020304" pitchFamily="18" charset="0"/>
              </a:rPr>
              <a:t> with zero mean and constant variance. </a:t>
            </a:r>
          </a:p>
          <a:p>
            <a:pPr marL="401638" lvl="1" indent="0" algn="ctr" eaLnBrk="1" hangingPunct="1">
              <a:lnSpc>
                <a:spcPct val="90000"/>
              </a:lnSpc>
              <a:buNone/>
            </a:pPr>
            <a:endParaRPr lang="en-GB" alt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ARMA(1,1)</a:t>
            </a:r>
          </a:p>
          <a:p>
            <a:pPr marL="401638" lvl="1" indent="0" algn="ctr" eaLnBrk="1" hangingPunct="1">
              <a:lnSpc>
                <a:spcPct val="90000"/>
              </a:lnSpc>
              <a:buNone/>
            </a:pPr>
            <a:r>
              <a:rPr lang="en-GB" alt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altLang="en-US" sz="20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</a:t>
            </a:r>
            <a:r>
              <a:rPr lang="en-GB" altLang="en-US" sz="2000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altLang="en-US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GB" altLang="en-US" sz="2000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GB" altLang="en-US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GB" altLang="en-US" sz="2000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GB" altLang="en-US" sz="2000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GB" altLang="en-US" sz="2000" i="1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GB" altLang="en-US" sz="2000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90000"/>
              </a:lnSpc>
            </a:pPr>
            <a:endParaRPr lang="en-US" sz="2000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The choice of lags follows the same pattern as with AR and MA process</a:t>
            </a:r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3297115"/>
            <a:ext cx="6553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6704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ACF of an ARMA Process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131074" name="Picture 2" descr="Image result for acf pacf arm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134" y="1446213"/>
            <a:ext cx="6011333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4392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FC52-4926-4ED0-B9C2-CC92A807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ARIMA(1,1,1) Regression Output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5C4BC-586E-40FD-9910-7C17A37DD8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B297E-07BA-4C53-B827-3AB5F427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24" y="1433704"/>
            <a:ext cx="7951152" cy="476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206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19"/>
          <p:cNvSpPr>
            <a:spLocks noGrp="1" noChangeArrowheads="1"/>
          </p:cNvSpPr>
          <p:nvPr>
            <p:ph type="title"/>
          </p:nvPr>
        </p:nvSpPr>
        <p:spPr>
          <a:xfrm>
            <a:off x="393701" y="141288"/>
            <a:ext cx="7078662" cy="990600"/>
          </a:xfrm>
        </p:spPr>
        <p:txBody>
          <a:bodyPr/>
          <a:lstStyle/>
          <a:p>
            <a:pPr algn="just" eaLnBrk="1" hangingPunct="1">
              <a:lnSpc>
                <a:spcPts val="3600"/>
              </a:lnSpc>
            </a:pPr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The Best Model?	</a:t>
            </a:r>
            <a:endParaRPr lang="en-US" dirty="0"/>
          </a:p>
        </p:txBody>
      </p:sp>
      <p:sp>
        <p:nvSpPr>
          <p:cNvPr id="5124" name="Rectangle 21"/>
          <p:cNvSpPr>
            <a:spLocks noGrp="1" noChangeArrowheads="1"/>
          </p:cNvSpPr>
          <p:nvPr>
            <p:ph idx="1"/>
          </p:nvPr>
        </p:nvSpPr>
        <p:spPr>
          <a:xfrm>
            <a:off x="476250" y="1665027"/>
            <a:ext cx="8375650" cy="472624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So far, we estimated three models using differenced data. 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This shows that the model should be defined as ARIMA and not as ARMA since the data in levels cannot be used (i.e. the time series is not stationary).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The natural questions now is which model of the seven ARIMA models is best to use? 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We need a set of criteria to discriminate between all variables:</a:t>
            </a:r>
          </a:p>
          <a:p>
            <a:pPr marL="401638" lvl="1" indent="0" algn="just" eaLnBrk="1" hangingPunct="1">
              <a:lnSpc>
                <a:spcPct val="90000"/>
              </a:lnSpc>
              <a:buNone/>
            </a:pP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943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19"/>
          <p:cNvSpPr>
            <a:spLocks noGrp="1" noChangeArrowheads="1"/>
          </p:cNvSpPr>
          <p:nvPr>
            <p:ph type="title"/>
          </p:nvPr>
        </p:nvSpPr>
        <p:spPr>
          <a:xfrm>
            <a:off x="393701" y="141288"/>
            <a:ext cx="7078662" cy="990600"/>
          </a:xfrm>
        </p:spPr>
        <p:txBody>
          <a:bodyPr/>
          <a:lstStyle/>
          <a:p>
            <a:pPr algn="just" eaLnBrk="1" hangingPunct="1">
              <a:lnSpc>
                <a:spcPts val="3600"/>
              </a:lnSpc>
            </a:pPr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The Set of Criteria: Principles	</a:t>
            </a:r>
            <a:endParaRPr lang="en-US" dirty="0"/>
          </a:p>
        </p:txBody>
      </p:sp>
      <p:sp>
        <p:nvSpPr>
          <p:cNvPr id="5124" name="Rectangle 21"/>
          <p:cNvSpPr>
            <a:spLocks noGrp="1" noChangeArrowheads="1"/>
          </p:cNvSpPr>
          <p:nvPr>
            <p:ph idx="1"/>
          </p:nvPr>
        </p:nvSpPr>
        <p:spPr>
          <a:xfrm>
            <a:off x="476250" y="1665027"/>
            <a:ext cx="8375650" cy="472624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b="1" dirty="0">
                <a:latin typeface="Times New Roman" panose="02020603050405020304" pitchFamily="18" charset="0"/>
              </a:rPr>
              <a:t>Information Criteria</a:t>
            </a:r>
            <a:r>
              <a:rPr lang="en-US" sz="2400" dirty="0">
                <a:latin typeface="Times New Roman" panose="02020603050405020304" pitchFamily="18" charset="0"/>
              </a:rPr>
              <a:t>: choose the model that produces the smallest information criteria.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The chosen model does not necessarily produce serially uncorrelated residuals. </a:t>
            </a:r>
          </a:p>
          <a:p>
            <a:pPr marL="401638" lvl="1" indent="0" algn="just" eaLnBrk="1" hangingPunct="1">
              <a:lnSpc>
                <a:spcPct val="90000"/>
              </a:lnSpc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400" b="1" dirty="0">
                <a:latin typeface="Times New Roman" panose="02020603050405020304" pitchFamily="18" charset="0"/>
              </a:rPr>
              <a:t>White noise residuals: </a:t>
            </a:r>
            <a:r>
              <a:rPr lang="en-US" sz="2400" dirty="0">
                <a:latin typeface="Times New Roman" panose="02020603050405020304" pitchFamily="18" charset="0"/>
              </a:rPr>
              <a:t>Once the model is chosen, residuals must be uncorrelated. If the model fails to produce white noise residuals, we choose the second best from the information criteria stage. 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400" b="1" dirty="0">
                <a:latin typeface="Times New Roman" panose="02020603050405020304" pitchFamily="18" charset="0"/>
              </a:rPr>
              <a:t>Parsimony Principle: </a:t>
            </a:r>
            <a:r>
              <a:rPr lang="en-US" sz="2400" dirty="0">
                <a:latin typeface="Times New Roman" panose="02020603050405020304" pitchFamily="18" charset="0"/>
              </a:rPr>
              <a:t>In case two or models satisfy the second criterion, we choose the model with least number of parameters.</a:t>
            </a:r>
          </a:p>
        </p:txBody>
      </p:sp>
    </p:spTree>
    <p:extLst>
      <p:ext uri="{BB962C8B-B14F-4D97-AF65-F5344CB8AC3E}">
        <p14:creationId xmlns:p14="http://schemas.microsoft.com/office/powerpoint/2010/main" val="16880190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19"/>
          <p:cNvSpPr>
            <a:spLocks noGrp="1" noChangeArrowheads="1"/>
          </p:cNvSpPr>
          <p:nvPr>
            <p:ph type="title"/>
          </p:nvPr>
        </p:nvSpPr>
        <p:spPr>
          <a:xfrm>
            <a:off x="393701" y="141288"/>
            <a:ext cx="7078662" cy="990600"/>
          </a:xfrm>
        </p:spPr>
        <p:txBody>
          <a:bodyPr/>
          <a:lstStyle/>
          <a:p>
            <a:pPr algn="just" eaLnBrk="1" hangingPunct="1">
              <a:lnSpc>
                <a:spcPts val="3600"/>
              </a:lnSpc>
            </a:pPr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Example (3)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4BB28-B297-40D5-8429-4AC4FADE6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185987"/>
            <a:ext cx="86296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320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19"/>
          <p:cNvSpPr>
            <a:spLocks noGrp="1" noChangeArrowheads="1"/>
          </p:cNvSpPr>
          <p:nvPr>
            <p:ph type="title"/>
          </p:nvPr>
        </p:nvSpPr>
        <p:spPr>
          <a:xfrm>
            <a:off x="393701" y="141288"/>
            <a:ext cx="7078662" cy="990600"/>
          </a:xfrm>
        </p:spPr>
        <p:txBody>
          <a:bodyPr/>
          <a:lstStyle/>
          <a:p>
            <a:pPr algn="just" eaLnBrk="1" hangingPunct="1">
              <a:lnSpc>
                <a:spcPts val="3600"/>
              </a:lnSpc>
            </a:pPr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Box – Jenkins Methodology</a:t>
            </a:r>
            <a:endParaRPr lang="en-US" dirty="0"/>
          </a:p>
        </p:txBody>
      </p:sp>
      <p:sp>
        <p:nvSpPr>
          <p:cNvPr id="5124" name="Rectangle 21"/>
          <p:cNvSpPr>
            <a:spLocks noGrp="1" noChangeArrowheads="1"/>
          </p:cNvSpPr>
          <p:nvPr>
            <p:ph idx="1"/>
          </p:nvPr>
        </p:nvSpPr>
        <p:spPr>
          <a:xfrm>
            <a:off x="476250" y="1665027"/>
            <a:ext cx="8375650" cy="472624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It is an algorithm to aid </a:t>
            </a:r>
            <a:r>
              <a:rPr lang="en-US" sz="2400" dirty="0" err="1">
                <a:latin typeface="Times New Roman" panose="02020603050405020304" pitchFamily="18" charset="0"/>
              </a:rPr>
              <a:t>analysing</a:t>
            </a:r>
            <a:r>
              <a:rPr lang="en-US" sz="2400" dirty="0">
                <a:latin typeface="Times New Roman" panose="02020603050405020304" pitchFamily="18" charset="0"/>
              </a:rPr>
              <a:t> ARIMA models.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Now we bring together all the elements we learned so far to combine them into a set of steps to build the model that is best fit the data.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The purpose is forecasting. For forecasting, we require: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A parsimonious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White noise residuals.</a:t>
            </a:r>
          </a:p>
        </p:txBody>
      </p:sp>
    </p:spTree>
    <p:extLst>
      <p:ext uri="{BB962C8B-B14F-4D97-AF65-F5344CB8AC3E}">
        <p14:creationId xmlns:p14="http://schemas.microsoft.com/office/powerpoint/2010/main" val="26718646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19"/>
          <p:cNvSpPr>
            <a:spLocks noGrp="1" noChangeArrowheads="1"/>
          </p:cNvSpPr>
          <p:nvPr>
            <p:ph type="title"/>
          </p:nvPr>
        </p:nvSpPr>
        <p:spPr>
          <a:xfrm>
            <a:off x="393701" y="141288"/>
            <a:ext cx="7078662" cy="990600"/>
          </a:xfrm>
        </p:spPr>
        <p:txBody>
          <a:bodyPr/>
          <a:lstStyle/>
          <a:p>
            <a:pPr algn="just" eaLnBrk="1" hangingPunct="1">
              <a:lnSpc>
                <a:spcPts val="3600"/>
              </a:lnSpc>
            </a:pPr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Box – Jenkins Methodology</a:t>
            </a:r>
            <a:endParaRPr lang="en-US" dirty="0"/>
          </a:p>
        </p:txBody>
      </p:sp>
      <p:sp>
        <p:nvSpPr>
          <p:cNvPr id="5124" name="Rectangle 21"/>
          <p:cNvSpPr>
            <a:spLocks noGrp="1" noChangeArrowheads="1"/>
          </p:cNvSpPr>
          <p:nvPr>
            <p:ph idx="1"/>
          </p:nvPr>
        </p:nvSpPr>
        <p:spPr>
          <a:xfrm>
            <a:off x="476250" y="1665027"/>
            <a:ext cx="8375650" cy="472624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Step 1: (</a:t>
            </a:r>
            <a:r>
              <a:rPr lang="en-US" sz="2000" b="1" dirty="0">
                <a:latin typeface="Times New Roman" panose="02020603050405020304" pitchFamily="18" charset="0"/>
              </a:rPr>
              <a:t>Check for stationarity</a:t>
            </a:r>
            <a:r>
              <a:rPr lang="en-US" sz="2000" dirty="0">
                <a:latin typeface="Times New Roman" panose="02020603050405020304" pitchFamily="18" charset="0"/>
              </a:rPr>
              <a:t>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</a:rPr>
              <a:t>Use formal tests such as unit root tests (note: these will be covered in Week 11).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</a:rPr>
              <a:t>If data are not stationary, take the first difference till the data is stationary.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</a:rPr>
              <a:t>Determine the degree of integration, </a:t>
            </a:r>
            <a:r>
              <a:rPr lang="en-US" i="1" dirty="0">
                <a:latin typeface="Times New Roman" panose="02020603050405020304" pitchFamily="18" charset="0"/>
              </a:rPr>
              <a:t>I.</a:t>
            </a:r>
            <a:endParaRPr 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Step 2: (</a:t>
            </a:r>
            <a:r>
              <a:rPr lang="en-US" sz="2000" b="1" dirty="0">
                <a:latin typeface="Times New Roman" panose="02020603050405020304" pitchFamily="18" charset="0"/>
              </a:rPr>
              <a:t>Identification</a:t>
            </a:r>
            <a:r>
              <a:rPr lang="en-US" sz="20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</a:rPr>
              <a:t>Use ACF and PACF to identify the ARIMA process.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</a:rPr>
              <a:t>Identify several models.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Step 3: </a:t>
            </a:r>
            <a:r>
              <a:rPr lang="en-US" sz="2000" b="1" dirty="0">
                <a:latin typeface="Times New Roman" panose="02020603050405020304" pitchFamily="18" charset="0"/>
              </a:rPr>
              <a:t>(Estimation)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</a:rPr>
              <a:t>Save key statistics and verify significance of parameters</a:t>
            </a:r>
            <a:r>
              <a:rPr lang="en-US" sz="200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Step 4:</a:t>
            </a:r>
            <a:r>
              <a:rPr lang="en-US" sz="2000" b="1" dirty="0">
                <a:latin typeface="Times New Roman" panose="02020603050405020304" pitchFamily="18" charset="0"/>
              </a:rPr>
              <a:t> (Model Selection)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</a:rPr>
              <a:t>Use information criteria to select the lag length and the most suitable model.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Step 5: </a:t>
            </a:r>
            <a:r>
              <a:rPr lang="en-US" sz="2000" b="1" dirty="0">
                <a:latin typeface="Times New Roman" panose="02020603050405020304" pitchFamily="18" charset="0"/>
              </a:rPr>
              <a:t>(Diagnostic Checking)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</a:rPr>
              <a:t>Check for white noise residuals. If the model does not produce a white noise residuals, go back to Step 2.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Step 6: </a:t>
            </a:r>
            <a:r>
              <a:rPr lang="en-US" sz="2000" b="1" dirty="0">
                <a:latin typeface="Times New Roman" panose="02020603050405020304" pitchFamily="18" charset="0"/>
              </a:rPr>
              <a:t>(Forecasting)</a:t>
            </a:r>
          </a:p>
        </p:txBody>
      </p:sp>
    </p:spTree>
    <p:extLst>
      <p:ext uri="{BB962C8B-B14F-4D97-AF65-F5344CB8AC3E}">
        <p14:creationId xmlns:p14="http://schemas.microsoft.com/office/powerpoint/2010/main" val="155800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Time Series and Concept of Stationarity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35269" y="1518506"/>
          <a:ext cx="6462225" cy="44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Views" r:id="rId3" imgW="4553091" imgH="3152520" progId="EViews.Workfile.2">
                  <p:embed/>
                </p:oleObj>
              </mc:Choice>
              <mc:Fallback>
                <p:oleObj name="EViews" r:id="rId3" imgW="4553091" imgH="3152520" progId="EViews.Workfile.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269" y="1518506"/>
                        <a:ext cx="6462225" cy="4474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13033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b="1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1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Time Series and Concept of Stationarity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26477" y="1307490"/>
          <a:ext cx="6869723" cy="4698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Views" r:id="rId3" imgW="4610089" imgH="3152520" progId="EViews.Workfile.2">
                  <p:embed/>
                </p:oleObj>
              </mc:Choice>
              <mc:Fallback>
                <p:oleObj name="EViews" r:id="rId3" imgW="4610089" imgH="3152520" progId="EViews.Workfile.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6477" y="1307490"/>
                        <a:ext cx="6869723" cy="4698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218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latin typeface="Times" panose="02020603050405020304" pitchFamily="18" charset="0"/>
                <a:cs typeface="Times" panose="02020603050405020304" pitchFamily="18" charset="0"/>
              </a:rPr>
              <a:t>Time Series and Concept of Stationarity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978D9-A63E-4DC7-83AE-9A1040DEDC2E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84738" y="1321043"/>
          <a:ext cx="6711461" cy="4675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Views" r:id="rId3" imgW="4629268" imgH="3371760" progId="EViews.Workfile.2">
                  <p:embed/>
                </p:oleObj>
              </mc:Choice>
              <mc:Fallback>
                <p:oleObj name="EViews" r:id="rId3" imgW="4629268" imgH="3371760" progId="EViews.Workfile.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738" y="1321043"/>
                        <a:ext cx="6711461" cy="4675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52459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8.0&quot;&gt;&lt;object type=&quot;1&quot; unique_id=&quot;10001&quot;&gt;&lt;object type=&quot;2&quot; unique_id=&quot;10853&quot;&gt;&lt;object type=&quot;3&quot; unique_id=&quot;10854&quot;&gt;&lt;property id=&quot;20148&quot; value=&quot;5&quot;/&gt;&lt;property id=&quot;20300&quot; value=&quot;Slide 1 - &amp;quot;EViews Training&amp;quot;&quot;/&gt;&lt;property id=&quot;20307&quot; value=&quot;371&quot;/&gt;&lt;/object&gt;&lt;object type=&quot;3&quot; unique_id=&quot;10855&quot;&gt;&lt;property id=&quot;20148&quot; value=&quot;5&quot;/&gt;&lt;property id=&quot;20300&quot; value=&quot;Slide 2 - &amp;quot;Basic Regression Analysis &amp;quot;&quot;/&gt;&lt;property id=&quot;20307&quot; value=&quot;372&quot;/&gt;&lt;/object&gt;&lt;object type=&quot;3&quot; unique_id=&quot;10856&quot;&gt;&lt;property id=&quot;20148&quot; value=&quot;5&quot;/&gt;&lt;property id=&quot;20300&quot; value=&quot;Slide 3&quot;/&gt;&lt;property id=&quot;20307&quot; value=&quot;374&quot;/&gt;&lt;/object&gt;&lt;object type=&quot;3&quot; unique_id=&quot;13971&quot;&gt;&lt;property id=&quot;20148&quot; value=&quot;5&quot;/&gt;&lt;property id=&quot;20300&quot; value=&quot;Slide 4 - &amp;quot;Description of Data File used for the  Cross-Section Examples &amp;quot;&quot;/&gt;&lt;property id=&quot;20307&quot; value=&quot;424&quot;/&gt;&lt;/object&gt;&lt;object type=&quot;3&quot; unique_id=&quot;13972&quot;&gt;&lt;property id=&quot;20148&quot; value=&quot;5&quot;/&gt;&lt;property id=&quot;20300&quot; value=&quot;Slide 5&quot;/&gt;&lt;property id=&quot;20307&quot; value=&quot;472&quot;/&gt;&lt;/object&gt;&lt;object type=&quot;3&quot; unique_id=&quot;13973&quot;&gt;&lt;property id=&quot;20148&quot; value=&quot;5&quot;/&gt;&lt;property id=&quot;20300&quot; value=&quot;Slide 6 - &amp;quot;The Equation Object  &amp;quot;&quot;/&gt;&lt;property id=&quot;20307&quot; value=&quot;392&quot;/&gt;&lt;/object&gt;&lt;object type=&quot;3&quot; unique_id=&quot;13974&quot;&gt;&lt;property id=&quot;20148&quot; value=&quot;5&quot;/&gt;&lt;property id=&quot;20300&quot; value=&quot;Slide 7 - &amp;quot;The Equation Box &amp;quot;&quot;/&gt;&lt;property id=&quot;20307&quot; value=&quot;425&quot;/&gt;&lt;/object&gt;&lt;object type=&quot;3&quot; unique_id=&quot;13975&quot;&gt;&lt;property id=&quot;20148&quot; value=&quot;5&quot;/&gt;&lt;property id=&quot;20300&quot; value=&quot;Slide 8 - &amp;quot;Specifying an Equation by List&amp;quot;&quot;/&gt;&lt;property id=&quot;20307&quot; value=&quot;426&quot;/&gt;&lt;/object&gt;&lt;object type=&quot;3&quot; unique_id=&quot;13976&quot;&gt;&lt;property id=&quot;20148&quot; value=&quot;5&quot;/&gt;&lt;property id=&quot;20300&quot; value=&quot;Slide 9 - &amp;quot;Specifying Equation by List (cont’d)&amp;quot;&quot;/&gt;&lt;property id=&quot;20307&quot; value=&quot;428&quot;/&gt;&lt;/object&gt;&lt;object type=&quot;3&quot; unique_id=&quot;13977&quot;&gt;&lt;property id=&quot;20148&quot; value=&quot;5&quot;/&gt;&lt;property id=&quot;20300&quot; value=&quot;Slide 10 - &amp;quot;Specifying Equation by List (cont’d)&amp;quot;&quot;/&gt;&lt;property id=&quot;20307&quot; value=&quot;429&quot;/&gt;&lt;/object&gt;&lt;object type=&quot;3&quot; unique_id=&quot;13978&quot;&gt;&lt;property id=&quot;20148&quot; value=&quot;5&quot;/&gt;&lt;property id=&quot;20300&quot; value=&quot;Slide 11 - &amp;quot;Estimation Method &amp;quot;&quot;/&gt;&lt;property id=&quot;20307&quot; value=&quot;430&quot;/&gt;&lt;/object&gt;&lt;object type=&quot;3&quot; unique_id=&quot;13979&quot;&gt;&lt;property id=&quot;20148&quot; value=&quot;5&quot;/&gt;&lt;property id=&quot;20300&quot; value=&quot;Slide 12 - &amp;quot;Estimation Sample &amp;quot;&quot;/&gt;&lt;property id=&quot;20307&quot; value=&quot;431&quot;/&gt;&lt;/object&gt;&lt;object type=&quot;3&quot; unique_id=&quot;13980&quot;&gt;&lt;property id=&quot;20148&quot; value=&quot;5&quot;/&gt;&lt;property id=&quot;20300&quot; value=&quot;Slide 13 - &amp;quot;Estimation Sample (cont’d) &amp;quot;&quot;/&gt;&lt;property id=&quot;20307&quot; value=&quot;432&quot;/&gt;&lt;/object&gt;&lt;object type=&quot;3&quot; unique_id=&quot;13981&quot;&gt;&lt;property id=&quot;20148&quot; value=&quot;5&quot;/&gt;&lt;property id=&quot;20300&quot; value=&quot;Slide 14 - &amp;quot;Equation Objects: Saving, Labeling, Freezing, Printing  &amp;quot;&quot;/&gt;&lt;property id=&quot;20307&quot; value=&quot;489&quot;/&gt;&lt;/object&gt;&lt;object type=&quot;3&quot; unique_id=&quot;13982&quot;&gt;&lt;property id=&quot;20148&quot; value=&quot;5&quot;/&gt;&lt;property id=&quot;20300&quot; value=&quot;Slide 15 - &amp;quot;Equation Objects: Saving, Labeling,  Freezing, Printing (cont’d) &amp;quot;&quot;/&gt;&lt;property id=&quot;20307&quot; value=&quot;490&quot;/&gt;&lt;/object&gt;&lt;object type=&quot;3&quot; unique_id=&quot;13983&quot;&gt;&lt;property id=&quot;20148&quot; value=&quot;5&quot;/&gt;&lt;property id=&quot;20300&quot; value=&quot;Slide 16 - &amp;quot;Equation Objects: Saving, Labeling,  Freezing, Printing (cont’d) &amp;quot;&quot;/&gt;&lt;property id=&quot;20307&quot; value=&quot;491&quot;/&gt;&lt;/object&gt;&lt;object type=&quot;3&quot; unique_id=&quot;13984&quot;&gt;&lt;property id=&quot;20148&quot; value=&quot;5&quot;/&gt;&lt;property id=&quot;20300&quot; value=&quot;Slide 17&quot;/&gt;&lt;property id=&quot;20307&quot; value=&quot;508&quot;/&gt;&lt;/object&gt;&lt;object type=&quot;3&quot; unique_id=&quot;13985&quot;&gt;&lt;property id=&quot;20148&quot; value=&quot;5&quot;/&gt;&lt;property id=&quot;20300&quot; value=&quot;Slide 18 - &amp;quot;Equation Objects: Saving, Labeling,  Freezing, Printing (cont’d) &amp;quot;&quot;/&gt;&lt;property id=&quot;20307&quot; value=&quot;492&quot;/&gt;&lt;/object&gt;&lt;object type=&quot;3&quot; unique_id=&quot;13986&quot;&gt;&lt;property id=&quot;20148&quot; value=&quot;5&quot;/&gt;&lt;property id=&quot;20300&quot; value=&quot;Slide 19&quot;/&gt;&lt;property id=&quot;20307&quot; value=&quot;473&quot;/&gt;&lt;/object&gt;&lt;object type=&quot;3&quot; unique_id=&quot;13987&quot;&gt;&lt;property id=&quot;20148&quot; value=&quot;5&quot;/&gt;&lt;property id=&quot;20300&quot; value=&quot;Slide 20 - &amp;quot;Analyzing Equation Output&amp;quot;&quot;/&gt;&lt;property id=&quot;20307&quot; value=&quot;433&quot;/&gt;&lt;/object&gt;&lt;object type=&quot;3&quot; unique_id=&quot;13988&quot;&gt;&lt;property id=&quot;20148&quot; value=&quot;5&quot;/&gt;&lt;property id=&quot;20300&quot; value=&quot;Slide 21 - &amp;quot;Analyzing Equation Output (cont’d)&amp;quot;&quot;/&gt;&lt;property id=&quot;20307&quot; value=&quot;435&quot;/&gt;&lt;/object&gt;&lt;object type=&quot;3&quot; unique_id=&quot;13989&quot;&gt;&lt;property id=&quot;20148&quot; value=&quot;5&quot;/&gt;&lt;property id=&quot;20300&quot; value=&quot;Slide 22 - &amp;quot;Analyzing Estimation Output (cont’d)&amp;quot;&quot;/&gt;&lt;property id=&quot;20307&quot; value=&quot;434&quot;/&gt;&lt;/object&gt;&lt;object type=&quot;3&quot; unique_id=&quot;13990&quot;&gt;&lt;property id=&quot;20148&quot; value=&quot;5&quot;/&gt;&lt;property id=&quot;20300&quot; value=&quot;Slide 23 - &amp;quot;Analyzing Estimation Output (cont’d)&amp;quot;&quot;/&gt;&lt;property id=&quot;20307&quot; value=&quot;436&quot;/&gt;&lt;/object&gt;&lt;object type=&quot;3&quot; unique_id=&quot;13991&quot;&gt;&lt;property id=&quot;20148&quot; value=&quot;5&quot;/&gt;&lt;property id=&quot;20300&quot; value=&quot;Slide 24 - &amp;quot;Analyzing Estimation Output (cont’d)&amp;quot;&quot;/&gt;&lt;property id=&quot;20307&quot; value=&quot;438&quot;/&gt;&lt;/object&gt;&lt;object type=&quot;3&quot; unique_id=&quot;13992&quot;&gt;&lt;property id=&quot;20148&quot; value=&quot;5&quot;/&gt;&lt;property id=&quot;20300&quot; value=&quot;Slide 25 - &amp;quot;Notes on t-statistic and p-value&amp;quot;&quot;/&gt;&lt;property id=&quot;20307&quot; value=&quot;457&quot;/&gt;&lt;/object&gt;&lt;object type=&quot;3&quot; unique_id=&quot;13993&quot;&gt;&lt;property id=&quot;20148&quot; value=&quot;5&quot;/&gt;&lt;property id=&quot;20300&quot; value=&quot;Slide 26 - &amp;quot;Notes on t-statistic and p-value (cont’d)&amp;quot;&quot;/&gt;&lt;property id=&quot;20307&quot; value=&quot;458&quot;/&gt;&lt;/object&gt;&lt;object type=&quot;3&quot; unique_id=&quot;13994&quot;&gt;&lt;property id=&quot;20148&quot; value=&quot;5&quot;/&gt;&lt;property id=&quot;20300&quot; value=&quot;Slide 27&quot;/&gt;&lt;property id=&quot;20307&quot; value=&quot;509&quot;/&gt;&lt;/object&gt;&lt;object type=&quot;3&quot; unique_id=&quot;13995&quot;&gt;&lt;property id=&quot;20148&quot; value=&quot;5&quot;/&gt;&lt;property id=&quot;20300&quot; value=&quot;Slide 28 - &amp;quot;Equation Statistics&amp;quot;&quot;/&gt;&lt;property id=&quot;20307&quot; value=&quot;456&quot;/&gt;&lt;/object&gt;&lt;object type=&quot;3&quot; unique_id=&quot;13996&quot;&gt;&lt;property id=&quot;20148&quot; value=&quot;5&quot;/&gt;&lt;property id=&quot;20300&quot; value=&quot;Slide 29 - &amp;quot;Interpreting Results &amp;quot;&quot;/&gt;&lt;property id=&quot;20307&quot; value=&quot;439&quot;/&gt;&lt;/object&gt;&lt;object type=&quot;3&quot; unique_id=&quot;13997&quot;&gt;&lt;property id=&quot;20148&quot; value=&quot;5&quot;/&gt;&lt;property id=&quot;20300&quot; value=&quot;Slide 30 - &amp;quot;Interpreting Results (cont’d)&amp;quot;&quot;/&gt;&lt;property id=&quot;20307&quot; value=&quot;440&quot;/&gt;&lt;/object&gt;&lt;object type=&quot;3&quot; unique_id=&quot;13998&quot;&gt;&lt;property id=&quot;20148&quot; value=&quot;5&quot;/&gt;&lt;property id=&quot;20300&quot; value=&quot;Slide 31 - &amp;quot;Multiple Regression Analysis&amp;quot;&quot;/&gt;&lt;property id=&quot;20307&quot; value=&quot;441&quot;/&gt;&lt;/object&gt;&lt;object type=&quot;3&quot; unique_id=&quot;13999&quot;&gt;&lt;property id=&quot;20148&quot; value=&quot;5&quot;/&gt;&lt;property id=&quot;20300&quot; value=&quot;Slide 32 - &amp;quot;Multiple Regression Analysis: Estimation&amp;amp;#x09; &amp;quot;&quot;/&gt;&lt;property id=&quot;20307&quot; value=&quot;442&quot;/&gt;&lt;/object&gt;&lt;object type=&quot;3&quot; unique_id=&quot;14000&quot;&gt;&lt;property id=&quot;20148&quot; value=&quot;5&quot;/&gt;&lt;property id=&quot;20300&quot; value=&quot;Slide 33 - &amp;quot;Multiple Regression Analysis: Interpreting Results &amp;quot;&quot;/&gt;&lt;property id=&quot;20307&quot; value=&quot;443&quot;/&gt;&lt;/object&gt;&lt;object type=&quot;3&quot; unique_id=&quot;14001&quot;&gt;&lt;property id=&quot;20148&quot; value=&quot;5&quot;/&gt;&lt;property id=&quot;20300&quot; value=&quot;Slide 34&quot;/&gt;&lt;property id=&quot;20307&quot; value=&quot;510&quot;/&gt;&lt;/object&gt;&lt;object type=&quot;3&quot; unique_id=&quot;14002&quot;&gt;&lt;property id=&quot;20148&quot; value=&quot;5&quot;/&gt;&lt;property id=&quot;20300&quot; value=&quot;Slide 35&quot;/&gt;&lt;property id=&quot;20307&quot; value=&quot;474&quot;/&gt;&lt;/object&gt;&lt;object type=&quot;3&quot; unique_id=&quot;14003&quot;&gt;&lt;property id=&quot;20148&quot; value=&quot;5&quot;/&gt;&lt;property id=&quot;20300&quot; value=&quot;Slide 36 - &amp;quot;Estimation and Data Expressions (Auto Series): Example 1&amp;quot;&quot;/&gt;&lt;property id=&quot;20307&quot; value=&quot;444&quot;/&gt;&lt;/object&gt;&lt;object type=&quot;3&quot; unique_id=&quot;14004&quot;&gt;&lt;property id=&quot;20148&quot; value=&quot;5&quot;/&gt;&lt;property id=&quot;20300&quot; value=&quot;Slide 37 - &amp;quot;Estimation and Data Expressions (Auto Series): Example 1 (cont’d)&amp;quot;&quot;/&gt;&lt;property id=&quot;20307&quot; value=&quot;445&quot;/&gt;&lt;/object&gt;&lt;object type=&quot;3&quot; unique_id=&quot;14005&quot;&gt;&lt;property id=&quot;20148&quot; value=&quot;5&quot;/&gt;&lt;property id=&quot;20300&quot; value=&quot;Slide 38 - &amp;quot;Estimation and Data Expressions (Auto Series) Example 1 (cont’d)&amp;quot;&quot;/&gt;&lt;property id=&quot;20307&quot; value=&quot;446&quot;/&gt;&lt;/object&gt;&lt;object type=&quot;3&quot; unique_id=&quot;14006&quot;&gt;&lt;property id=&quot;20148&quot; value=&quot;5&quot;/&gt;&lt;property id=&quot;20300&quot; value=&quot;Slide 39 - &amp;quot;Estimation and Data Expressions (Auto Series): Example 2&amp;quot;&quot;/&gt;&lt;property id=&quot;20307&quot; value=&quot;447&quot;/&gt;&lt;/object&gt;&lt;object type=&quot;3&quot; unique_id=&quot;14007&quot;&gt;&lt;property id=&quot;20148&quot; value=&quot;5&quot;/&gt;&lt;property id=&quot;20300&quot; value=&quot;Slide 40 - &amp;quot;Estimation and Data Expressions (Auto Series) Example 2 (cont’d). &amp;quot;&quot;/&gt;&lt;property id=&quot;20307&quot; value=&quot;448&quot;/&gt;&lt;/object&gt;&lt;object type=&quot;3&quot; unique_id=&quot;14008&quot;&gt;&lt;property id=&quot;20148&quot; value=&quot;5&quot;/&gt;&lt;property id=&quot;20300&quot; value=&quot;Slide 41 - &amp;quot;Estimation and Data Expressions (Auto Series): Example 3&amp;quot;&quot;/&gt;&lt;property id=&quot;20307&quot; value=&quot;449&quot;/&gt;&lt;/object&gt;&lt;object type=&quot;3&quot; unique_id=&quot;14009&quot;&gt;&lt;property id=&quot;20148&quot; value=&quot;5&quot;/&gt;&lt;property id=&quot;20300&quot; value=&quot;Slide 42 - &amp;quot;Estimation and Data Expressions (Auto Series): Example 3 (cont’d). &amp;quot;&quot;/&gt;&lt;property id=&quot;20307&quot; value=&quot;450&quot;/&gt;&lt;/object&gt;&lt;object type=&quot;3&quot; unique_id=&quot;14010&quot;&gt;&lt;property id=&quot;20148&quot; value=&quot;5&quot;/&gt;&lt;property id=&quot;20300&quot; value=&quot;Slide 44 - &amp;quot;Estimation and Categorical Dummy Variables&amp;quot;&quot;/&gt;&lt;property id=&quot;20307&quot; value=&quot;451&quot;/&gt;&lt;/object&gt;&lt;object type=&quot;3&quot; unique_id=&quot;14011&quot;&gt;&lt;property id=&quot;20148&quot; value=&quot;5&quot;/&gt;&lt;property id=&quot;20300&quot; value=&quot;Slide 45 - &amp;quot;Estimation and Categorical Dummy Variables (cont’d)&amp;quot;&quot;/&gt;&lt;property id=&quot;20307&quot; value=&quot;452&quot;/&gt;&lt;/object&gt;&lt;object type=&quot;3&quot; unique_id=&quot;14012&quot;&gt;&lt;property id=&quot;20148&quot; value=&quot;5&quot;/&gt;&lt;property id=&quot;20300&quot; value=&quot;Slide 46 - &amp;quot;Estimation and Categorical Dummy Variables (cont’d)&amp;quot;&quot;/&gt;&lt;property id=&quot;20307&quot; value=&quot;453&quot;/&gt;&lt;/object&gt;&lt;object type=&quot;3&quot; unique_id=&quot;14013&quot;&gt;&lt;property id=&quot;20148&quot; value=&quot;5&quot;/&gt;&lt;property id=&quot;20300&quot; value=&quot;Slide 47 - &amp;quot;Estimation and Categorical Dummy Variables (cont’d)&amp;quot;&quot;/&gt;&lt;property id=&quot;20307&quot; value=&quot;454&quot;/&gt;&lt;/object&gt;&lt;object type=&quot;3&quot; unique_id=&quot;14014&quot;&gt;&lt;property id=&quot;20148&quot; value=&quot;5&quot;/&gt;&lt;property id=&quot;20300&quot; value=&quot;Slide 48 - &amp;quot;Estimation and Categorical Dummy Variables (cont’d)&amp;quot;&quot;/&gt;&lt;property id=&quot;20307&quot; value=&quot;455&quot;/&gt;&lt;/object&gt;&lt;object type=&quot;3&quot; unique_id=&quot;14015&quot;&gt;&lt;property id=&quot;20148&quot; value=&quot;5&quot;/&gt;&lt;property id=&quot;20300&quot; value=&quot;Slide 49&quot;/&gt;&lt;property id=&quot;20307&quot; value=&quot;475&quot;/&gt;&lt;/object&gt;&lt;object type=&quot;3&quot; unique_id=&quot;14016&quot;&gt;&lt;property id=&quot;20148&quot; value=&quot;5&quot;/&gt;&lt;property id=&quot;20300&quot; value=&quot;Slide 50 - &amp;quot;Post Estimation: View Menu &amp;amp;#x09; &amp;quot;&quot;/&gt;&lt;property id=&quot;20307&quot; value=&quot;459&quot;/&gt;&lt;/object&gt;&lt;object type=&quot;3&quot; unique_id=&quot;14017&quot;&gt;&lt;property id=&quot;20148&quot; value=&quot;5&quot;/&gt;&lt;property id=&quot;20300&quot; value=&quot;Slide 51 - &amp;quot;Post Estimation: View Menu – Estimation Output &amp;amp;#x09; &amp;quot;&quot;/&gt;&lt;property id=&quot;20307&quot; value=&quot;460&quot;/&gt;&lt;/object&gt;&lt;object type=&quot;3&quot; unique_id=&quot;14018&quot;&gt;&lt;property id=&quot;20148&quot; value=&quot;5&quot;/&gt;&lt;property id=&quot;20300&quot; value=&quot;Slide 52 - &amp;quot;Post Estimation: View Menu – Representations&amp;amp;#x09; &amp;quot;&quot;/&gt;&lt;property id=&quot;20307&quot; value=&quot;461&quot;/&gt;&lt;/object&gt;&lt;object type=&quot;3&quot; unique_id=&quot;14019&quot;&gt;&lt;property id=&quot;20148&quot; value=&quot;5&quot;/&gt;&lt;property id=&quot;20300&quot; value=&quot;Slide 53 - &amp;quot;Post Estimation:  View Menu – Actual, Fitted, Residual&amp;quot;&quot;/&gt;&lt;property id=&quot;20307&quot; value=&quot;462&quot;/&gt;&lt;/object&gt;&lt;object type=&quot;3&quot; unique_id=&quot;14020&quot;&gt;&lt;property id=&quot;20148&quot; value=&quot;5&quot;/&gt;&lt;property id=&quot;20300&quot; value=&quot;Slide 54 - &amp;quot;Post Estimation:  View Menu – Actual, Fitted, Residual (cont’d)&amp;quot;&quot;/&gt;&lt;property id=&quot;20307&quot; value=&quot;463&quot;/&gt;&lt;/object&gt;&lt;object type=&quot;3&quot; unique_id=&quot;14021&quot;&gt;&lt;property id=&quot;20148&quot; value=&quot;5&quot;/&gt;&lt;property id=&quot;20300&quot; value=&quot;Slide 55&quot;/&gt;&lt;property id=&quot;20307&quot; value=&quot;511&quot;/&gt;&lt;/object&gt;&lt;object type=&quot;3&quot; unique_id=&quot;14022&quot;&gt;&lt;property id=&quot;20148&quot; value=&quot;5&quot;/&gt;&lt;property id=&quot;20300&quot; value=&quot;Slide 56 - &amp;quot;Post Estimation:  View Menu – Actual, Fitted, Residual (cont’d)&amp;quot;&quot;/&gt;&lt;property id=&quot;20307&quot; value=&quot;464&quot;/&gt;&lt;/object&gt;&lt;object type=&quot;3&quot; unique_id=&quot;14023&quot;&gt;&lt;property id=&quot;20148&quot; value=&quot;5&quot;/&gt;&lt;property id=&quot;20300&quot; value=&quot;Slide 57 - &amp;quot;Post Estimation:  View Menu – Actual, Fitted, Residual (cont’d)&amp;quot;&quot;/&gt;&lt;property id=&quot;20307&quot; value=&quot;465&quot;/&gt;&lt;/object&gt;&lt;object type=&quot;3&quot; unique_id=&quot;14024&quot;&gt;&lt;property id=&quot;20148&quot; value=&quot;5&quot;/&gt;&lt;property id=&quot;20300&quot; value=&quot;Slide 59 - &amp;quot;Post Estimation: Proc Menu &amp;amp;#x09; &amp;quot;&quot;/&gt;&lt;property id=&quot;20307&quot; value=&quot;467&quot;/&gt;&lt;/object&gt;&lt;object type=&quot;3&quot; unique_id=&quot;14025&quot;&gt;&lt;property id=&quot;20148&quot; value=&quot;5&quot;/&gt;&lt;property id=&quot;20300&quot; value=&quot;Slide 60 - &amp;quot;Post Estimation: Proc Menu – Specify/Estimate &amp;amp;#x09; &amp;quot;&quot;/&gt;&lt;property id=&quot;20307&quot; value=&quot;468&quot;/&gt;&lt;/object&gt;&lt;object type=&quot;3&quot; unique_id=&quot;14026&quot;&gt;&lt;property id=&quot;20148&quot; value=&quot;5&quot;/&gt;&lt;property id=&quot;20300&quot; value=&quot;Slide 61 - &amp;quot;Post Estimation:  Proc Menu – Make Regressor Group &amp;amp;#x09; &amp;quot;&quot;/&gt;&lt;property id=&quot;20307&quot; value=&quot;469&quot;/&gt;&lt;/object&gt;&lt;object type=&quot;3&quot; unique_id=&quot;14027&quot;&gt;&lt;property id=&quot;20148&quot; value=&quot;5&quot;/&gt;&lt;property id=&quot;20300&quot; value=&quot;Slide 63 - &amp;quot;Post Estimation:  Proc Menu – Make Residual Series&amp;amp;#x09; &amp;quot;&quot;/&gt;&lt;property id=&quot;20307&quot; value=&quot;470&quot;/&gt;&lt;/object&gt;&lt;object type=&quot;3&quot; unique_id=&quot;14028&quot;&gt;&lt;property id=&quot;20148&quot; value=&quot;5&quot;/&gt;&lt;property id=&quot;20300&quot; value=&quot;Slide 65 - &amp;quot;Post Estimation:  Proc Menu – Make Residual Series (cont’d)&amp;amp;#x09; &amp;quot;&quot;/&gt;&lt;property id=&quot;20307&quot; value=&quot;471&quot;/&gt;&lt;/object&gt;&lt;object type=&quot;3&quot; unique_id=&quot;14029&quot;&gt;&lt;property id=&quot;20148&quot; value=&quot;5&quot;/&gt;&lt;property id=&quot;20300&quot; value=&quot;Slide 66 - &amp;quot;Post Estimation: Using Estimated Coefficients &amp;quot;&quot;/&gt;&lt;property id=&quot;20307&quot; value=&quot;493&quot;/&gt;&lt;/object&gt;&lt;object type=&quot;3&quot; unique_id=&quot;14030&quot;&gt;&lt;property id=&quot;20148&quot; value=&quot;5&quot;/&gt;&lt;property id=&quot;20300&quot; value=&quot;Slide 68&quot;/&gt;&lt;property id=&quot;20307&quot; value=&quot;476&quot;/&gt;&lt;/object&gt;&lt;object type=&quot;3&quot; unique_id=&quot;14031&quot;&gt;&lt;property id=&quot;20148&quot; value=&quot;5&quot;/&gt;&lt;property id=&quot;20300&quot; value=&quot;Slide 69 - &amp;quot;Hypothesis Testing &amp;amp;#x09; &amp;quot;&quot;/&gt;&lt;property id=&quot;20307&quot; value=&quot;477&quot;/&gt;&lt;/object&gt;&lt;object type=&quot;3&quot; unique_id=&quot;14032&quot;&gt;&lt;property id=&quot;20148&quot; value=&quot;5&quot;/&gt;&lt;property id=&quot;20300&quot; value=&quot;Slide 70 - &amp;quot;Hypothesis Testing (cont’d)&amp;amp;#x09; &amp;quot;&quot;/&gt;&lt;property id=&quot;20307&quot; value=&quot;479&quot;/&gt;&lt;/object&gt;&lt;object type=&quot;3&quot; unique_id=&quot;14033&quot;&gt;&lt;property id=&quot;20148&quot; value=&quot;5&quot;/&gt;&lt;property id=&quot;20300&quot; value=&quot;Slide 71 - &amp;quot;Hypothesis Testing: Example 1&amp;amp;#x09; &amp;quot;&quot;/&gt;&lt;property id=&quot;20307&quot; value=&quot;480&quot;/&gt;&lt;/object&gt;&lt;object type=&quot;3&quot; unique_id=&quot;14034&quot;&gt;&lt;property id=&quot;20148&quot; value=&quot;5&quot;/&gt;&lt;property id=&quot;20300&quot; value=&quot;Slide 72 - &amp;quot;Hypothesis Testing: Example 1 (cont’d)&amp;amp;#x09; &amp;quot;&quot;/&gt;&lt;property id=&quot;20307&quot; value=&quot;482&quot;/&gt;&lt;/object&gt;&lt;object type=&quot;3&quot; unique_id=&quot;14035&quot;&gt;&lt;property id=&quot;20148&quot; value=&quot;5&quot;/&gt;&lt;property id=&quot;20300&quot; value=&quot;Slide 73 - &amp;quot;Hypothesis Testing: Example 2&amp;amp;#x09; &amp;quot;&quot;/&gt;&lt;property id=&quot;20307&quot; value=&quot;483&quot;/&gt;&lt;/object&gt;&lt;object type=&quot;3&quot; unique_id=&quot;14036&quot;&gt;&lt;property id=&quot;20148&quot; value=&quot;5&quot;/&gt;&lt;property id=&quot;20300&quot; value=&quot;Slide 74 - &amp;quot;Hypothesis Testing: Example 2 (cont’d)&amp;amp;#x09; &amp;quot;&quot;/&gt;&lt;property id=&quot;20307&quot; value=&quot;484&quot;/&gt;&lt;/object&gt;&lt;object type=&quot;3&quot; unique_id=&quot;14037&quot;&gt;&lt;property id=&quot;20148&quot; value=&quot;5&quot;/&gt;&lt;property id=&quot;20300&quot; value=&quot;Slide 75 - &amp;quot;Hypothesis Testing: Example 3&amp;amp;#x09; &amp;quot;&quot;/&gt;&lt;property id=&quot;20307&quot; value=&quot;485&quot;/&gt;&lt;/object&gt;&lt;object type=&quot;3&quot; unique_id=&quot;14038&quot;&gt;&lt;property id=&quot;20148&quot; value=&quot;5&quot;/&gt;&lt;property id=&quot;20300&quot; value=&quot;Slide 76 - &amp;quot;Hypothesis Testing: Example 3 (cont’d)&amp;quot;&quot;/&gt;&lt;property id=&quot;20307&quot; value=&quot;486&quot;/&gt;&lt;/object&gt;&lt;object type=&quot;3&quot; unique_id=&quot;14039&quot;&gt;&lt;property id=&quot;20148&quot; value=&quot;5&quot;/&gt;&lt;property id=&quot;20300&quot; value=&quot;Slide 77 - &amp;quot;Hypothesis Testing: Example 4&amp;amp;#x09; &amp;quot;&quot;/&gt;&lt;property id=&quot;20307&quot; value=&quot;487&quot;/&gt;&lt;/object&gt;&lt;object type=&quot;3&quot; unique_id=&quot;14040&quot;&gt;&lt;property id=&quot;20148&quot; value=&quot;5&quot;/&gt;&lt;property id=&quot;20300&quot; value=&quot;Slide 78 - &amp;quot;Hypothesis Testing: Example 4 (cont’d)&amp;amp;#x09; &amp;quot;&quot;/&gt;&lt;property id=&quot;20307&quot; value=&quot;488&quot;/&gt;&lt;/object&gt;&lt;object type=&quot;3&quot; unique_id=&quot;14041&quot;&gt;&lt;property id=&quot;20148&quot; value=&quot;5&quot;/&gt;&lt;property id=&quot;20300&quot; value=&quot;Slide 79&quot;/&gt;&lt;property id=&quot;20307&quot; value=&quot;494&quot;/&gt;&lt;/object&gt;&lt;object type=&quot;3&quot; unique_id=&quot;14042&quot;&gt;&lt;property id=&quot;20148&quot; value=&quot;5&quot;/&gt;&lt;property id=&quot;20300&quot; value=&quot;Slide 80 - &amp;quot;Heteroskedasticity&amp;quot;&quot;/&gt;&lt;property id=&quot;20307&quot; value=&quot;495&quot;/&gt;&lt;/object&gt;&lt;object type=&quot;3&quot; unique_id=&quot;14043&quot;&gt;&lt;property id=&quot;20148&quot; value=&quot;5&quot;/&gt;&lt;property id=&quot;20300&quot; value=&quot;Slide 81 - &amp;quot;Testing for Heteroskedasticity &amp;quot;&quot;/&gt;&lt;property id=&quot;20307&quot; value=&quot;496&quot;/&gt;&lt;/object&gt;&lt;object type=&quot;3&quot; unique_id=&quot;14044&quot;&gt;&lt;property id=&quot;20148&quot; value=&quot;5&quot;/&gt;&lt;property id=&quot;20300&quot; value=&quot;Slide 82 - &amp;quot;Testing for Heteroskedasticity (cont’d) &amp;quot;&quot;/&gt;&lt;property id=&quot;20307&quot; value=&quot;497&quot;/&gt;&lt;/object&gt;&lt;object type=&quot;3&quot; unique_id=&quot;14045&quot;&gt;&lt;property id=&quot;20148&quot; value=&quot;5&quot;/&gt;&lt;property id=&quot;20300&quot; value=&quot;Slide 83 - &amp;quot;Testing for Heteroskedasticity (cont’d)&amp;quot;&quot;/&gt;&lt;property id=&quot;20307&quot; value=&quot;498&quot;/&gt;&lt;/object&gt;&lt;object type=&quot;3&quot; unique_id=&quot;14046&quot;&gt;&lt;property id=&quot;20148&quot; value=&quot;5&quot;/&gt;&lt;property id=&quot;20300&quot; value=&quot;Slide 84 - &amp;quot;Testing for Heteroskedasticity (cont’d)&amp;quot;&quot;/&gt;&lt;property id=&quot;20307&quot; value=&quot;499&quot;/&gt;&lt;/object&gt;&lt;object type=&quot;3&quot; unique_id=&quot;14047&quot;&gt;&lt;property id=&quot;20148&quot; value=&quot;5&quot;/&gt;&lt;property id=&quot;20300&quot; value=&quot;Slide 85 - &amp;quot;Testing for Heteroskedasticity (cont’d)&amp;quot;&quot;/&gt;&lt;property id=&quot;20307&quot; value=&quot;500&quot;/&gt;&lt;/object&gt;&lt;object type=&quot;3&quot; unique_id=&quot;14048&quot;&gt;&lt;property id=&quot;20148&quot; value=&quot;5&quot;/&gt;&lt;property id=&quot;20300&quot; value=&quot;Slide 86 - &amp;quot;Addressing Heteroskedasticity:  Robust Standard Errors &amp;quot;&quot;/&gt;&lt;property id=&quot;20307&quot; value=&quot;501&quot;/&gt;&lt;/object&gt;&lt;object type=&quot;3&quot; unique_id=&quot;14049&quot;&gt;&lt;property id=&quot;20148&quot; value=&quot;5&quot;/&gt;&lt;property id=&quot;20300&quot; value=&quot;Slide 87 - &amp;quot;Addressing Heteroskedasticity:  Robust Standard Errors (cont’d)&amp;quot;&quot;/&gt;&lt;property id=&quot;20307&quot; value=&quot;502&quot;/&gt;&lt;/object&gt;&lt;object type=&quot;3&quot; unique_id=&quot;14050&quot;&gt;&lt;property id=&quot;20148&quot; value=&quot;5&quot;/&gt;&lt;property id=&quot;20300&quot; value=&quot;Slide 89 - &amp;quot;Weighted Least Squares&amp;quot;&quot;/&gt;&lt;property id=&quot;20307&quot; value=&quot;503&quot;/&gt;&lt;/object&gt;&lt;object type=&quot;3&quot; unique_id=&quot;14051&quot;&gt;&lt;property id=&quot;20148&quot; value=&quot;5&quot;/&gt;&lt;property id=&quot;20300&quot; value=&quot;Slide 90 - &amp;quot;Weighted Least Squares (cont’d)&amp;quot;&quot;/&gt;&lt;property id=&quot;20307&quot; value=&quot;504&quot;/&gt;&lt;/object&gt;&lt;object type=&quot;3&quot; unique_id=&quot;14052&quot;&gt;&lt;property id=&quot;20148&quot; value=&quot;5&quot;/&gt;&lt;property id=&quot;20300&quot; value=&quot;Slide 91 - &amp;quot;Weighted Least Squares (cont’d)&amp;quot;&quot;/&gt;&lt;property id=&quot;20307&quot; value=&quot;505&quot;/&gt;&lt;/object&gt;&lt;object type=&quot;3&quot; unique_id=&quot;14053&quot;&gt;&lt;property id=&quot;20148&quot; value=&quot;5&quot;/&gt;&lt;property id=&quot;20300&quot; value=&quot;Slide 92 - &amp;quot;Weighted Least Squares (cont’d)&amp;quot;&quot;/&gt;&lt;property id=&quot;20307&quot; value=&quot;506&quot;/&gt;&lt;/object&gt;&lt;object type=&quot;3&quot; unique_id=&quot;14599&quot;&gt;&lt;property id=&quot;20148&quot; value=&quot;5&quot;/&gt;&lt;property id=&quot;20300&quot; value=&quot;Slide 43&quot;/&gt;&lt;property id=&quot;20307&quot; value=&quot;512&quot;/&gt;&lt;/object&gt;&lt;object type=&quot;3&quot; unique_id=&quot;15045&quot;&gt;&lt;property id=&quot;20148&quot; value=&quot;5&quot;/&gt;&lt;property id=&quot;20300&quot; value=&quot;Slide 58&quot;/&gt;&lt;property id=&quot;20307&quot; value=&quot;513&quot;/&gt;&lt;/object&gt;&lt;object type=&quot;3&quot; unique_id=&quot;15317&quot;&gt;&lt;property id=&quot;20148&quot; value=&quot;5&quot;/&gt;&lt;property id=&quot;20300&quot; value=&quot;Slide 62&quot;/&gt;&lt;property id=&quot;20307&quot; value=&quot;514&quot;/&gt;&lt;/object&gt;&lt;object type=&quot;3&quot; unique_id=&quot;15773&quot;&gt;&lt;property id=&quot;20148&quot; value=&quot;5&quot;/&gt;&lt;property id=&quot;20300&quot; value=&quot;Slide 64&quot;/&gt;&lt;property id=&quot;20307&quot; value=&quot;515&quot;/&gt;&lt;/object&gt;&lt;object type=&quot;3&quot; unique_id=&quot;15774&quot;&gt;&lt;property id=&quot;20148&quot; value=&quot;5&quot;/&gt;&lt;property id=&quot;20300&quot; value=&quot;Slide 67&quot;/&gt;&lt;property id=&quot;20307&quot; value=&quot;516&quot;/&gt;&lt;/object&gt;&lt;object type=&quot;3&quot; unique_id=&quot;16891&quot;&gt;&lt;property id=&quot;20148&quot; value=&quot;5&quot;/&gt;&lt;property id=&quot;20300&quot; value=&quot;Slide 88&quot;/&gt;&lt;property id=&quot;20307&quot; value=&quot;517&quot;/&gt;&lt;/object&gt;&lt;object type=&quot;3&quot; unique_id=&quot;17174&quot;&gt;&lt;property id=&quot;20148&quot; value=&quot;5&quot;/&gt;&lt;property id=&quot;20300&quot; value=&quot;Slide 93&quot;/&gt;&lt;property id=&quot;20307&quot; value=&quot;518&quot;/&gt;&lt;/object&gt;&lt;/object&gt;&lt;object type=&quot;8&quot; unique_id=&quot;10889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3_Blank Presentation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808080"/>
      </a:accent1>
      <a:accent2>
        <a:srgbClr val="3390E1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82CC"/>
      </a:accent6>
      <a:hlink>
        <a:srgbClr val="003399"/>
      </a:hlink>
      <a:folHlink>
        <a:srgbClr val="1C146A"/>
      </a:folHlink>
    </a:clrScheme>
    <a:fontScheme name="3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8080"/>
        </a:accent1>
        <a:accent2>
          <a:srgbClr val="3390E1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2D82CC"/>
        </a:accent6>
        <a:hlink>
          <a:srgbClr val="003399"/>
        </a:hlink>
        <a:folHlink>
          <a:srgbClr val="1C14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B09C5C17184D468F206DBB99D2D6EE" ma:contentTypeVersion="0" ma:contentTypeDescription="Create a new document." ma:contentTypeScope="" ma:versionID="4366e4bfe8c24520c6ac97cf248263b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062B6A4-46AE-44BC-B602-351B8E15754D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EB990552-310A-4CA3-924C-25CB8A1D063D}">
  <ds:schemaRefs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3274669-787B-4EFD-8872-69E7B499937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FB94F2E-DB63-4EA5-A45D-BCB14CB166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36164</TotalTime>
  <Words>2780</Words>
  <Application>Microsoft Office PowerPoint</Application>
  <PresentationFormat>On-screen Show (4:3)</PresentationFormat>
  <Paragraphs>445</Paragraphs>
  <Slides>70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Cambria Math</vt:lpstr>
      <vt:lpstr>Times</vt:lpstr>
      <vt:lpstr>Times New Roman</vt:lpstr>
      <vt:lpstr>3_Blank Presentation</vt:lpstr>
      <vt:lpstr>EViews</vt:lpstr>
      <vt:lpstr>Equation</vt:lpstr>
      <vt:lpstr>PowerPoint Presentation</vt:lpstr>
      <vt:lpstr>PowerPoint Presentation</vt:lpstr>
      <vt:lpstr>Aims and Objectives</vt:lpstr>
      <vt:lpstr>Time Series and Concept of Stationarity</vt:lpstr>
      <vt:lpstr>Time Series and Concept of Stationarity</vt:lpstr>
      <vt:lpstr>Time Series and Concept of Stationarity</vt:lpstr>
      <vt:lpstr>Time Series and Concept of Stationarity</vt:lpstr>
      <vt:lpstr>Time Series and Concept of Stationarity</vt:lpstr>
      <vt:lpstr>Time Series and Concept of Stationarity</vt:lpstr>
      <vt:lpstr>Time Series and Concept of Stationarity</vt:lpstr>
      <vt:lpstr>Examples (1)</vt:lpstr>
      <vt:lpstr>Examples (1)</vt:lpstr>
      <vt:lpstr>Examples (2)</vt:lpstr>
      <vt:lpstr>Examples (3)</vt:lpstr>
      <vt:lpstr>Examples (3)</vt:lpstr>
      <vt:lpstr>Examples (3)</vt:lpstr>
      <vt:lpstr>Examples (3)</vt:lpstr>
      <vt:lpstr>Examples (3)</vt:lpstr>
      <vt:lpstr>Examples (4)</vt:lpstr>
      <vt:lpstr>Examples (4)</vt:lpstr>
      <vt:lpstr>Examples (4)</vt:lpstr>
      <vt:lpstr>Examples (5)</vt:lpstr>
      <vt:lpstr>Examples (5)</vt:lpstr>
      <vt:lpstr>Examples (5)</vt:lpstr>
      <vt:lpstr>Autocorrelation and Partial Autocorrelation</vt:lpstr>
      <vt:lpstr>Autocorrelation and Partial Autocorrelation</vt:lpstr>
      <vt:lpstr>Autocorrelation and Partial Autocorrelation</vt:lpstr>
      <vt:lpstr>Autocorrelation and Partial Autocorrelation</vt:lpstr>
      <vt:lpstr>Autocorrelation and Partial Autocorrelation</vt:lpstr>
      <vt:lpstr>PowerPoint Presentation</vt:lpstr>
      <vt:lpstr>ARMA Models: Assumptions</vt:lpstr>
      <vt:lpstr>Modelling Stationary Data</vt:lpstr>
      <vt:lpstr>AR(1) Model</vt:lpstr>
      <vt:lpstr>Properties of Stationary AR(1)</vt:lpstr>
      <vt:lpstr>Properties of Stationary AR(1)</vt:lpstr>
      <vt:lpstr>Properties of Stationary AR(2)</vt:lpstr>
      <vt:lpstr>Properties of Stationary AR(2)</vt:lpstr>
      <vt:lpstr>Example (1)</vt:lpstr>
      <vt:lpstr>Example (1)</vt:lpstr>
      <vt:lpstr>Example (1): k=120</vt:lpstr>
      <vt:lpstr>Example (1): k=30 </vt:lpstr>
      <vt:lpstr>Example (1)</vt:lpstr>
      <vt:lpstr>Example (1)</vt:lpstr>
      <vt:lpstr>Example (1)</vt:lpstr>
      <vt:lpstr>Example (1)</vt:lpstr>
      <vt:lpstr>Example (1) – Estimating an AR(1) Model</vt:lpstr>
      <vt:lpstr>Example (1) – Estimating an AR(2) Model</vt:lpstr>
      <vt:lpstr>Example (1) – Estimating an AR(3) Model</vt:lpstr>
      <vt:lpstr>Example (1)</vt:lpstr>
      <vt:lpstr>Example (1)</vt:lpstr>
      <vt:lpstr>Example (1)</vt:lpstr>
      <vt:lpstr>Example (1)</vt:lpstr>
      <vt:lpstr>Example (1)</vt:lpstr>
      <vt:lpstr>Example (1)</vt:lpstr>
      <vt:lpstr>Properties of AR Process:  ACF</vt:lpstr>
      <vt:lpstr>Modelling Stationary Data</vt:lpstr>
      <vt:lpstr>Properties of Stationary MA(1)</vt:lpstr>
      <vt:lpstr>ACF of an MA Process</vt:lpstr>
      <vt:lpstr>Example: MA(1)</vt:lpstr>
      <vt:lpstr>Example: MA(2)</vt:lpstr>
      <vt:lpstr>Example: MA(3)</vt:lpstr>
      <vt:lpstr>ARIMA Models</vt:lpstr>
      <vt:lpstr>ACF of an ARMA Process</vt:lpstr>
      <vt:lpstr>ARIMA(1,1,1) Regression Output</vt:lpstr>
      <vt:lpstr>The Best Model? </vt:lpstr>
      <vt:lpstr>The Set of Criteria: Principles </vt:lpstr>
      <vt:lpstr>Example (3)</vt:lpstr>
      <vt:lpstr>Box – Jenkins Methodology</vt:lpstr>
      <vt:lpstr>Box – Jenkins Methodology</vt:lpstr>
      <vt:lpstr>PowerPoint Presentation</vt:lpstr>
    </vt:vector>
  </TitlesOfParts>
  <Company>genesis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</dc:creator>
  <cp:lastModifiedBy>Issam Malki</cp:lastModifiedBy>
  <cp:revision>2051</cp:revision>
  <cp:lastPrinted>2005-10-25T18:12:41Z</cp:lastPrinted>
  <dcterms:created xsi:type="dcterms:W3CDTF">2004-06-07T17:05:46Z</dcterms:created>
  <dcterms:modified xsi:type="dcterms:W3CDTF">2022-03-06T20:47:25Z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