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1" r:id="rId2"/>
  </p:sldMasterIdLst>
  <p:notesMasterIdLst>
    <p:notesMasterId r:id="rId12"/>
  </p:notesMasterIdLst>
  <p:handoutMasterIdLst>
    <p:handoutMasterId r:id="rId13"/>
  </p:handoutMasterIdLst>
  <p:sldIdLst>
    <p:sldId id="256" r:id="rId3"/>
    <p:sldId id="270" r:id="rId4"/>
    <p:sldId id="266" r:id="rId5"/>
    <p:sldId id="262" r:id="rId6"/>
    <p:sldId id="263" r:id="rId7"/>
    <p:sldId id="268" r:id="rId8"/>
    <p:sldId id="264" r:id="rId9"/>
    <p:sldId id="258" r:id="rId10"/>
    <p:sldId id="259" r:id="rId11"/>
  </p:sldIdLst>
  <p:sldSz cx="12192000" cy="6858000"/>
  <p:notesSz cx="9236075" cy="6950075"/>
  <p:custShowLst>
    <p:custShow name="Format Guide Workshop" id="0">
      <p:sldLst/>
    </p:custShow>
  </p:custShow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99" autoAdjust="0"/>
  </p:normalViewPr>
  <p:slideViewPr>
    <p:cSldViewPr snapToGrid="0">
      <p:cViewPr>
        <p:scale>
          <a:sx n="66" d="100"/>
          <a:sy n="66" d="100"/>
        </p:scale>
        <p:origin x="3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10/13/2018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10/13/2018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60238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Notes view: </a:t>
            </a:r>
            <a:fld id="{128CEAFE-FA94-43E5-B0FF-D47E1CCDD1B4}" type="slidenum">
              <a:rPr lang="en-US" smtClean="0"/>
              <a:pPr/>
              <a:t>2</a:t>
            </a:fld>
            <a:endParaRPr lang="en-US"/>
          </a:p>
        </p:txBody>
      </p:sp>
    </p:spTree>
    <p:extLst>
      <p:ext uri="{BB962C8B-B14F-4D97-AF65-F5344CB8AC3E}">
        <p14:creationId xmlns:p14="http://schemas.microsoft.com/office/powerpoint/2010/main" val="39502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61800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416893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44115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6</a:t>
            </a:fld>
            <a:endParaRPr lang="en-US" dirty="0"/>
          </a:p>
        </p:txBody>
      </p:sp>
    </p:spTree>
    <p:extLst>
      <p:ext uri="{BB962C8B-B14F-4D97-AF65-F5344CB8AC3E}">
        <p14:creationId xmlns:p14="http://schemas.microsoft.com/office/powerpoint/2010/main" val="175648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80892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1816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2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4.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2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25.vml"/><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3.xml"/><Relationship Id="rId4" Type="http://schemas.openxmlformats.org/officeDocument/2006/relationships/image" Target="../media/image10.jpg"/></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8.xml"/><Relationship Id="rId4" Type="http://schemas.openxmlformats.org/officeDocument/2006/relationships/image" Target="../media/image10.jpg"/></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9.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36807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0876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84262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6759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91289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567770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24099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539837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55836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707660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40594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54983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91367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88224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4063768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81449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585507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271988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01652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11882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4177937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56394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378201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80192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9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3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454886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560359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4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291901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3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0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3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05530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42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629412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017" y="1589"/>
          <a:ext cx="2015" cy="1587"/>
        </p:xfrm>
        <a:graphic>
          <a:graphicData uri="http://schemas.openxmlformats.org/presentationml/2006/ole">
            <mc:AlternateContent xmlns:mc="http://schemas.openxmlformats.org/markup-compatibility/2006">
              <mc:Choice xmlns:v="urn:schemas-microsoft-com:vml" Requires="v">
                <p:oleObj spid="_x0000_s10044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017" y="1589"/>
                        <a:ext cx="2015"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580475" y="1508760"/>
            <a:ext cx="11029033" cy="4617720"/>
          </a:xfrm>
        </p:spPr>
        <p:txBody>
          <a:bodyPr/>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28813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5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2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7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7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869275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05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40051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560115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7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1002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21595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47722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084305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919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1609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52003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041271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79244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811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96904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05006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481330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38762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3037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32652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34731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279951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84114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273077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1687885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537735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420967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74525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788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16150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9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30477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930060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slideLayout" Target="../slideLayouts/slideLayout120.xml"/><Relationship Id="rId63" Type="http://schemas.openxmlformats.org/officeDocument/2006/relationships/slideLayout" Target="../slideLayouts/slideLayout128.xml"/><Relationship Id="rId68" Type="http://schemas.openxmlformats.org/officeDocument/2006/relationships/vmlDrawing" Target="../drawings/vmlDrawing15.vml"/><Relationship Id="rId7" Type="http://schemas.openxmlformats.org/officeDocument/2006/relationships/slideLayout" Target="../slideLayouts/slideLayout72.xml"/><Relationship Id="rId71"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8" Type="http://schemas.openxmlformats.org/officeDocument/2006/relationships/slideLayout" Target="../slideLayouts/slideLayout123.xml"/><Relationship Id="rId66" Type="http://schemas.openxmlformats.org/officeDocument/2006/relationships/slideLayout" Target="../slideLayouts/slideLayout131.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 Id="rId57" Type="http://schemas.openxmlformats.org/officeDocument/2006/relationships/slideLayout" Target="../slideLayouts/slideLayout122.xml"/><Relationship Id="rId61" Type="http://schemas.openxmlformats.org/officeDocument/2006/relationships/slideLayout" Target="../slideLayouts/slideLayout126.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60" Type="http://schemas.openxmlformats.org/officeDocument/2006/relationships/slideLayout" Target="../slideLayouts/slideLayout125.xml"/><Relationship Id="rId65" Type="http://schemas.openxmlformats.org/officeDocument/2006/relationships/slideLayout" Target="../slideLayouts/slideLayout130.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56" Type="http://schemas.openxmlformats.org/officeDocument/2006/relationships/slideLayout" Target="../slideLayouts/slideLayout121.xml"/><Relationship Id="rId64" Type="http://schemas.openxmlformats.org/officeDocument/2006/relationships/slideLayout" Target="../slideLayouts/slideLayout129.xml"/><Relationship Id="rId69" Type="http://schemas.openxmlformats.org/officeDocument/2006/relationships/tags" Target="../tags/tag72.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59" Type="http://schemas.openxmlformats.org/officeDocument/2006/relationships/slideLayout" Target="../slideLayouts/slideLayout124.xml"/><Relationship Id="rId67" Type="http://schemas.openxmlformats.org/officeDocument/2006/relationships/theme" Target="../theme/theme2.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62" Type="http://schemas.openxmlformats.org/officeDocument/2006/relationships/slideLayout" Target="../slideLayouts/slideLayout127.xml"/><Relationship Id="rId70"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3"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5"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009205637"/>
      </p:ext>
    </p:extLst>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 id="2147485187" r:id="rId6"/>
    <p:sldLayoutId id="2147485188" r:id="rId7"/>
    <p:sldLayoutId id="2147485189" r:id="rId8"/>
    <p:sldLayoutId id="2147485190" r:id="rId9"/>
    <p:sldLayoutId id="2147485191" r:id="rId10"/>
    <p:sldLayoutId id="2147485192" r:id="rId11"/>
    <p:sldLayoutId id="2147485193" r:id="rId12"/>
    <p:sldLayoutId id="2147485194" r:id="rId13"/>
    <p:sldLayoutId id="2147485195" r:id="rId14"/>
    <p:sldLayoutId id="2147485196" r:id="rId15"/>
    <p:sldLayoutId id="2147485197" r:id="rId16"/>
    <p:sldLayoutId id="2147485198" r:id="rId17"/>
    <p:sldLayoutId id="2147485199" r:id="rId18"/>
    <p:sldLayoutId id="2147485200" r:id="rId19"/>
    <p:sldLayoutId id="2147485201" r:id="rId20"/>
    <p:sldLayoutId id="2147485202" r:id="rId21"/>
    <p:sldLayoutId id="2147485203" r:id="rId22"/>
    <p:sldLayoutId id="2147485204" r:id="rId23"/>
    <p:sldLayoutId id="2147485205" r:id="rId24"/>
    <p:sldLayoutId id="2147485206" r:id="rId25"/>
    <p:sldLayoutId id="2147485207" r:id="rId26"/>
    <p:sldLayoutId id="2147485208" r:id="rId27"/>
    <p:sldLayoutId id="2147485209" r:id="rId28"/>
    <p:sldLayoutId id="2147485210" r:id="rId29"/>
    <p:sldLayoutId id="2147485211" r:id="rId30"/>
    <p:sldLayoutId id="2147485212" r:id="rId31"/>
    <p:sldLayoutId id="2147485213" r:id="rId32"/>
    <p:sldLayoutId id="2147485214" r:id="rId33"/>
    <p:sldLayoutId id="2147485215" r:id="rId34"/>
    <p:sldLayoutId id="2147485216" r:id="rId35"/>
    <p:sldLayoutId id="2147485217" r:id="rId36"/>
    <p:sldLayoutId id="2147485218" r:id="rId37"/>
    <p:sldLayoutId id="2147485219" r:id="rId38"/>
    <p:sldLayoutId id="2147485220" r:id="rId39"/>
    <p:sldLayoutId id="2147485221" r:id="rId40"/>
    <p:sldLayoutId id="2147485222" r:id="rId41"/>
    <p:sldLayoutId id="2147485223" r:id="rId42"/>
    <p:sldLayoutId id="2147485224" r:id="rId43"/>
    <p:sldLayoutId id="2147485225" r:id="rId44"/>
    <p:sldLayoutId id="2147485226" r:id="rId45"/>
    <p:sldLayoutId id="2147485227" r:id="rId46"/>
    <p:sldLayoutId id="2147485228" r:id="rId47"/>
    <p:sldLayoutId id="2147485229" r:id="rId48"/>
    <p:sldLayoutId id="2147485230" r:id="rId49"/>
    <p:sldLayoutId id="2147485231" r:id="rId50"/>
    <p:sldLayoutId id="2147485232" r:id="rId51"/>
    <p:sldLayoutId id="2147485233" r:id="rId52"/>
    <p:sldLayoutId id="2147485234" r:id="rId53"/>
    <p:sldLayoutId id="2147485235" r:id="rId54"/>
    <p:sldLayoutId id="2147485236" r:id="rId55"/>
    <p:sldLayoutId id="2147485237" r:id="rId56"/>
    <p:sldLayoutId id="2147485238" r:id="rId57"/>
    <p:sldLayoutId id="2147485239" r:id="rId58"/>
    <p:sldLayoutId id="2147485240" r:id="rId59"/>
    <p:sldLayoutId id="2147485241" r:id="rId60"/>
    <p:sldLayoutId id="2147485242" r:id="rId61"/>
    <p:sldLayoutId id="2147485243" r:id="rId62"/>
    <p:sldLayoutId id="2147485244" r:id="rId63"/>
    <p:sldLayoutId id="2147485245" r:id="rId64"/>
    <p:sldLayoutId id="2147485246" r:id="rId65"/>
    <p:sldLayoutId id="2147485247" r:id="rId6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4.emf"/><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3.xml"/><Relationship Id="rId4"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1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notesSlide" Target="../notesSlides/notesSlide6.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Layout" Target="../slideLayouts/slideLayout29.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de-DE" dirty="0" smtClean="0"/>
              <a:t>September 27</a:t>
            </a:r>
            <a:r>
              <a:rPr lang="de-DE" baseline="30000" dirty="0" smtClean="0"/>
              <a:t>th</a:t>
            </a:r>
            <a:r>
              <a:rPr lang="de-DE" dirty="0"/>
              <a:t>, </a:t>
            </a:r>
            <a:r>
              <a:rPr lang="de-DE" dirty="0" smtClean="0"/>
              <a:t>2018</a:t>
            </a:r>
            <a:endParaRPr lang="de-DE" dirty="0"/>
          </a:p>
        </p:txBody>
      </p:sp>
      <p:sp>
        <p:nvSpPr>
          <p:cNvPr id="3" name="Subtitle 2"/>
          <p:cNvSpPr>
            <a:spLocks noGrp="1"/>
          </p:cNvSpPr>
          <p:nvPr>
            <p:ph type="subTitle" idx="1"/>
          </p:nvPr>
        </p:nvSpPr>
        <p:spPr/>
        <p:txBody>
          <a:bodyPr/>
          <a:lstStyle/>
          <a:p>
            <a:r>
              <a:rPr lang="en-US" dirty="0" smtClean="0">
                <a:latin typeface="+mn-lt"/>
              </a:rPr>
              <a:t>GAMMA WW Trainings</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Selecting best 'classification model' </a:t>
            </a:r>
            <a:endParaRPr lang="en-US" dirty="0">
              <a:latin typeface="+mj-lt"/>
            </a:endParaRPr>
          </a:p>
        </p:txBody>
      </p:sp>
      <p:pic>
        <p:nvPicPr>
          <p:cNvPr id="7" name="Picture 2" descr="Résultat de recherche d'images pour &quot;bcg gamma logo&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2785" y="5495706"/>
            <a:ext cx="2299638" cy="123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TextBox"/>
          <p:cNvSpPr>
            <a:spLocks noChangeArrowheads="1"/>
          </p:cNvSpPr>
          <p:nvPr/>
        </p:nvSpPr>
        <p:spPr bwMode="gray">
          <a:xfrm>
            <a:off x="5815867" y="3946064"/>
            <a:ext cx="3140324" cy="677108"/>
          </a:xfrm>
          <a:prstGeom prst="rect">
            <a:avLst/>
          </a:prstGeom>
          <a:noFill/>
          <a:ln w="9525" algn="ctr">
            <a:noFill/>
            <a:miter lim="800000"/>
            <a:headEnd/>
            <a:tailEnd/>
          </a:ln>
        </p:spPr>
        <p:txBody>
          <a:bodyPr lIns="0" tIns="0" rIns="0" bIns="0" anchor="t">
            <a:spAutoFit/>
          </a:bodyPr>
          <a:lstStyle/>
          <a:p>
            <a:r>
              <a:rPr lang="en-US" sz="1600" b="1" dirty="0" smtClean="0">
                <a:solidFill>
                  <a:srgbClr val="29BA74"/>
                </a:solidFill>
              </a:rPr>
              <a:t>Pulkit Gupta</a:t>
            </a:r>
            <a:endParaRPr lang="en-US" sz="1600" b="1" dirty="0">
              <a:solidFill>
                <a:srgbClr val="29BA74"/>
              </a:solidFill>
            </a:endParaRPr>
          </a:p>
          <a:p>
            <a:r>
              <a:rPr lang="en-US" sz="1400" dirty="0" smtClean="0">
                <a:solidFill>
                  <a:srgbClr val="29BA74"/>
                </a:solidFill>
              </a:rPr>
              <a:t>Lead Analyst – Predictive analytics</a:t>
            </a:r>
          </a:p>
          <a:p>
            <a:r>
              <a:rPr lang="en-US" sz="1400" dirty="0" smtClean="0">
                <a:solidFill>
                  <a:srgbClr val="29BA74"/>
                </a:solidFill>
              </a:rPr>
              <a:t>Gamma, Singapore Office</a:t>
            </a:r>
            <a:endParaRPr lang="en-US" sz="1400" dirty="0">
              <a:solidFill>
                <a:srgbClr val="29BA74"/>
              </a:solidFill>
            </a:endParaRPr>
          </a:p>
        </p:txBody>
      </p:sp>
      <p:sp>
        <p:nvSpPr>
          <p:cNvPr id="4" name="TextBox"/>
          <p:cNvSpPr>
            <a:spLocks noChangeArrowheads="1"/>
          </p:cNvSpPr>
          <p:nvPr/>
        </p:nvSpPr>
        <p:spPr bwMode="gray">
          <a:xfrm>
            <a:off x="5815867" y="4776743"/>
            <a:ext cx="3443636" cy="998415"/>
          </a:xfrm>
          <a:prstGeom prst="rect">
            <a:avLst/>
          </a:prstGeom>
        </p:spPr>
        <p:txBody>
          <a:bodyPr wrap="square" lIns="0" anchor="t">
            <a:noAutofit/>
          </a:bodyPr>
          <a:lstStyle/>
          <a:p>
            <a:pPr>
              <a:lnSpc>
                <a:spcPct val="90000"/>
              </a:lnSpc>
              <a:buClr>
                <a:srgbClr val="177B57"/>
              </a:buClr>
              <a:buSzPct val="100000"/>
              <a:buFont typeface=""/>
            </a:pPr>
            <a:r>
              <a:rPr lang="en-US" sz="1400" dirty="0" smtClean="0">
                <a:solidFill>
                  <a:srgbClr val="575757"/>
                </a:solidFill>
              </a:rPr>
              <a:t>Leads ML practice area for SEA, and delivered multiple predictive analytics/ ML solutions across FI and telecom</a:t>
            </a:r>
            <a:endParaRPr lang="en-US" sz="1400" dirty="0">
              <a:solidFill>
                <a:srgbClr val="575757"/>
              </a:solidFill>
            </a:endParaRPr>
          </a:p>
        </p:txBody>
      </p:sp>
    </p:spTree>
    <p:extLst>
      <p:ext uri="{BB962C8B-B14F-4D97-AF65-F5344CB8AC3E}">
        <p14:creationId xmlns:p14="http://schemas.microsoft.com/office/powerpoint/2010/main" val="260952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1755309"/>
            <a:ext cx="3109774" cy="3207216"/>
          </a:xfrm>
        </p:spPr>
        <p:txBody>
          <a:bodyPr/>
          <a:lstStyle/>
          <a:p>
            <a:r>
              <a:rPr lang="en-US" sz="1600" dirty="0" smtClean="0"/>
              <a:t>- Compare different classification algorithms in python</a:t>
            </a:r>
            <a:br>
              <a:rPr lang="en-US" sz="1600" dirty="0" smtClean="0"/>
            </a:br>
            <a:r>
              <a:rPr lang="en-US" sz="1600" dirty="0"/>
              <a:t/>
            </a:r>
            <a:br>
              <a:rPr lang="en-US" sz="1600" dirty="0"/>
            </a:br>
            <a:r>
              <a:rPr lang="en-US" sz="1600" dirty="0"/>
              <a:t>- </a:t>
            </a:r>
            <a:r>
              <a:rPr lang="en-US" sz="1600" dirty="0" smtClean="0"/>
              <a:t>Chose the best algorithm and most suitable </a:t>
            </a:r>
            <a:r>
              <a:rPr lang="en-US" sz="1600" dirty="0" err="1" smtClean="0"/>
              <a:t>KPIs</a:t>
            </a:r>
            <a:r>
              <a:rPr lang="en-US" sz="1600" dirty="0" smtClean="0"/>
              <a:t/>
            </a:r>
            <a:br>
              <a:rPr lang="en-US" sz="1600" dirty="0" smtClean="0"/>
            </a:br>
            <a:r>
              <a:rPr lang="en-US" sz="1600" dirty="0"/>
              <a:t/>
            </a:r>
            <a:br>
              <a:rPr lang="en-US" sz="1600" dirty="0"/>
            </a:br>
            <a:r>
              <a:rPr lang="en-US" sz="1600" dirty="0"/>
              <a:t>- </a:t>
            </a:r>
            <a:r>
              <a:rPr lang="en-US" sz="1600" dirty="0" smtClean="0"/>
              <a:t>Tuning model parameters</a:t>
            </a:r>
            <a:br>
              <a:rPr lang="en-US" sz="1600" dirty="0" smtClean="0"/>
            </a:br>
            <a:r>
              <a:rPr lang="en-US" sz="1600" dirty="0"/>
              <a:t/>
            </a:r>
            <a:br>
              <a:rPr lang="en-US" sz="1600" dirty="0"/>
            </a:br>
            <a:r>
              <a:rPr lang="en-US" sz="1600" dirty="0" smtClean="0"/>
              <a:t>- Insights from Black-box models</a:t>
            </a:r>
            <a:endParaRPr lang="en-US" dirty="0">
              <a:solidFill>
                <a:srgbClr val="D4DF33"/>
              </a:solidFill>
            </a:endParaRPr>
          </a:p>
        </p:txBody>
      </p:sp>
      <p:sp>
        <p:nvSpPr>
          <p:cNvPr id="3" name="Title 1"/>
          <p:cNvSpPr txBox="1">
            <a:spLocks/>
          </p:cNvSpPr>
          <p:nvPr/>
        </p:nvSpPr>
        <p:spPr>
          <a:xfrm>
            <a:off x="4405447" y="701468"/>
            <a:ext cx="7631432" cy="856178"/>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solidFill>
                  <a:srgbClr val="29BA74"/>
                </a:solidFill>
              </a:rPr>
              <a:t>Topics we will be covering in Jupyter…</a:t>
            </a:r>
            <a:endParaRPr lang="en-US" dirty="0">
              <a:solidFill>
                <a:srgbClr val="29BA74"/>
              </a:solidFill>
            </a:endParaRPr>
          </a:p>
        </p:txBody>
      </p:sp>
      <p:grpSp>
        <p:nvGrpSpPr>
          <p:cNvPr id="17" name="Group 16"/>
          <p:cNvGrpSpPr>
            <a:grpSpLocks noChangeAspect="1"/>
          </p:cNvGrpSpPr>
          <p:nvPr/>
        </p:nvGrpSpPr>
        <p:grpSpPr>
          <a:xfrm>
            <a:off x="4228745" y="2193530"/>
            <a:ext cx="1035018" cy="1187845"/>
            <a:chOff x="6464300" y="2606675"/>
            <a:chExt cx="1646238" cy="1644650"/>
          </a:xfrm>
        </p:grpSpPr>
        <p:sp>
          <p:nvSpPr>
            <p:cNvPr id="18"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9" name="Group 18"/>
            <p:cNvGrpSpPr/>
            <p:nvPr/>
          </p:nvGrpSpPr>
          <p:grpSpPr>
            <a:xfrm>
              <a:off x="6635750" y="2963862"/>
              <a:ext cx="1367015" cy="1238250"/>
              <a:chOff x="6635750" y="2963862"/>
              <a:chExt cx="1367015" cy="1238250"/>
            </a:xfrm>
          </p:grpSpPr>
          <p:sp>
            <p:nvSpPr>
              <p:cNvPr id="20" name="Freeform 19"/>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0"/>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54"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9177212" y="2191475"/>
            <a:ext cx="1035018" cy="1189900"/>
            <a:chOff x="1878" y="196"/>
            <a:chExt cx="3924" cy="3927"/>
          </a:xfrm>
        </p:grpSpPr>
        <p:sp>
          <p:nvSpPr>
            <p:cNvPr id="55"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878" y="196"/>
              <a:ext cx="3924" cy="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55">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 name="Freeform 56">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8" name="Group 57"/>
          <p:cNvGrpSpPr>
            <a:grpSpLocks noChangeAspect="1"/>
          </p:cNvGrpSpPr>
          <p:nvPr/>
        </p:nvGrpSpPr>
        <p:grpSpPr>
          <a:xfrm>
            <a:off x="7553498" y="2240198"/>
            <a:ext cx="1035018" cy="1188987"/>
            <a:chOff x="5256341" y="2517774"/>
            <a:chExt cx="1646238" cy="1646238"/>
          </a:xfrm>
        </p:grpSpPr>
        <p:sp>
          <p:nvSpPr>
            <p:cNvPr id="59" name="AutoShape 107"/>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0" name="Group 59"/>
            <p:cNvGrpSpPr/>
            <p:nvPr/>
          </p:nvGrpSpPr>
          <p:grpSpPr>
            <a:xfrm>
              <a:off x="5432682" y="2692400"/>
              <a:ext cx="1293556" cy="1296990"/>
              <a:chOff x="5432682" y="2692400"/>
              <a:chExt cx="1293556" cy="1296990"/>
            </a:xfrm>
          </p:grpSpPr>
          <p:sp>
            <p:nvSpPr>
              <p:cNvPr id="61" name="Freeform 60"/>
              <p:cNvSpPr>
                <a:spLocks/>
              </p:cNvSpPr>
              <p:nvPr/>
            </p:nvSpPr>
            <p:spPr bwMode="auto">
              <a:xfrm>
                <a:off x="5432682" y="2753318"/>
                <a:ext cx="1285289" cy="1236072"/>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61"/>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63" name="Title 1"/>
          <p:cNvSpPr txBox="1">
            <a:spLocks/>
          </p:cNvSpPr>
          <p:nvPr/>
        </p:nvSpPr>
        <p:spPr>
          <a:xfrm>
            <a:off x="331695" y="775764"/>
            <a:ext cx="3236472" cy="70758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t>Post training…</a:t>
            </a:r>
          </a:p>
        </p:txBody>
      </p:sp>
      <p:sp>
        <p:nvSpPr>
          <p:cNvPr id="45" name="Rectangle 44"/>
          <p:cNvSpPr/>
          <p:nvPr/>
        </p:nvSpPr>
        <p:spPr>
          <a:xfrm>
            <a:off x="4126512" y="3756655"/>
            <a:ext cx="1279517" cy="523220"/>
          </a:xfrm>
          <a:prstGeom prst="rect">
            <a:avLst/>
          </a:prstGeom>
        </p:spPr>
        <p:txBody>
          <a:bodyPr wrap="none">
            <a:spAutoFit/>
          </a:bodyPr>
          <a:lstStyle/>
          <a:p>
            <a:pPr algn="ctr" eaLnBrk="0" hangingPunct="0"/>
            <a:r>
              <a:rPr lang="en-US" sz="1400" dirty="0">
                <a:solidFill>
                  <a:srgbClr val="6E6F73"/>
                </a:solidFill>
                <a:sym typeface="Trebuchet MS" panose="020B0603020202020204" pitchFamily="34" charset="0"/>
              </a:rPr>
              <a:t>EDA and </a:t>
            </a:r>
            <a:endParaRPr lang="en-US" sz="1400" dirty="0" smtClean="0">
              <a:solidFill>
                <a:srgbClr val="6E6F73"/>
              </a:solidFill>
              <a:sym typeface="Trebuchet MS" panose="020B0603020202020204" pitchFamily="34" charset="0"/>
            </a:endParaRPr>
          </a:p>
          <a:p>
            <a:pPr algn="ctr" eaLnBrk="0" hangingPunct="0"/>
            <a:r>
              <a:rPr lang="en-US" sz="1400" dirty="0" smtClean="0">
                <a:solidFill>
                  <a:srgbClr val="6E6F73"/>
                </a:solidFill>
                <a:sym typeface="Trebuchet MS" panose="020B0603020202020204" pitchFamily="34" charset="0"/>
              </a:rPr>
              <a:t>Splitting </a:t>
            </a:r>
            <a:r>
              <a:rPr lang="en-US" sz="1400" dirty="0">
                <a:solidFill>
                  <a:srgbClr val="6E6F73"/>
                </a:solidFill>
                <a:sym typeface="Trebuchet MS" panose="020B0603020202020204" pitchFamily="34" charset="0"/>
              </a:rPr>
              <a:t>Data</a:t>
            </a:r>
          </a:p>
        </p:txBody>
      </p:sp>
      <p:sp>
        <p:nvSpPr>
          <p:cNvPr id="47" name="Rectangle 46"/>
          <p:cNvSpPr/>
          <p:nvPr/>
        </p:nvSpPr>
        <p:spPr>
          <a:xfrm>
            <a:off x="5714608" y="3756654"/>
            <a:ext cx="1242648"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Modeling and</a:t>
            </a:r>
          </a:p>
          <a:p>
            <a:pPr algn="ctr" eaLnBrk="0" hangingPunct="0"/>
            <a:r>
              <a:rPr lang="en-US" sz="1400" dirty="0" smtClean="0">
                <a:solidFill>
                  <a:srgbClr val="6E6F73"/>
                </a:solidFill>
                <a:sym typeface="Trebuchet MS" panose="020B0603020202020204" pitchFamily="34" charset="0"/>
              </a:rPr>
              <a:t>evaluation</a:t>
            </a:r>
            <a:endParaRPr lang="en-US" sz="1400" dirty="0">
              <a:solidFill>
                <a:srgbClr val="6E6F73"/>
              </a:solidFill>
              <a:sym typeface="Trebuchet MS" panose="020B0603020202020204" pitchFamily="34" charset="0"/>
            </a:endParaRPr>
          </a:p>
        </p:txBody>
      </p:sp>
      <p:sp>
        <p:nvSpPr>
          <p:cNvPr id="48" name="Rectangle 47"/>
          <p:cNvSpPr/>
          <p:nvPr/>
        </p:nvSpPr>
        <p:spPr>
          <a:xfrm>
            <a:off x="7292589" y="3756654"/>
            <a:ext cx="1556836"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Hyper parameter</a:t>
            </a:r>
          </a:p>
          <a:p>
            <a:pPr algn="ctr" eaLnBrk="0" hangingPunct="0"/>
            <a:r>
              <a:rPr lang="en-US" sz="1400" dirty="0" smtClean="0">
                <a:solidFill>
                  <a:srgbClr val="6E6F73"/>
                </a:solidFill>
                <a:sym typeface="Trebuchet MS" panose="020B0603020202020204" pitchFamily="34" charset="0"/>
              </a:rPr>
              <a:t> tuning</a:t>
            </a:r>
          </a:p>
        </p:txBody>
      </p:sp>
      <p:grpSp>
        <p:nvGrpSpPr>
          <p:cNvPr id="49" name="Group 48"/>
          <p:cNvGrpSpPr>
            <a:grpSpLocks noChangeAspect="1"/>
          </p:cNvGrpSpPr>
          <p:nvPr/>
        </p:nvGrpSpPr>
        <p:grpSpPr>
          <a:xfrm>
            <a:off x="5845033" y="2348297"/>
            <a:ext cx="972791" cy="973693"/>
            <a:chOff x="5273801" y="2606040"/>
            <a:chExt cx="1644396" cy="1645920"/>
          </a:xfrm>
        </p:grpSpPr>
        <p:sp>
          <p:nvSpPr>
            <p:cNvPr id="64" name="AutoShape 33">
              <a:extLst>
                <a:ext uri="{FF2B5EF4-FFF2-40B4-BE49-F238E27FC236}">
                  <a16:creationId xmlns:a16="http://schemas.microsoft.com/office/drawing/2014/main" xmlns=""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5445632" y="2775204"/>
              <a:ext cx="1301877" cy="1306068"/>
              <a:chOff x="5445632" y="2775204"/>
              <a:chExt cx="1301877" cy="1306068"/>
            </a:xfrm>
          </p:grpSpPr>
          <p:sp>
            <p:nvSpPr>
              <p:cNvPr id="66"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8" name="Rectangle 67"/>
          <p:cNvSpPr/>
          <p:nvPr/>
        </p:nvSpPr>
        <p:spPr>
          <a:xfrm>
            <a:off x="8886647" y="3785632"/>
            <a:ext cx="1616148" cy="307777"/>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 </a:t>
            </a:r>
            <a:r>
              <a:rPr lang="en-US" sz="1400" dirty="0" err="1" smtClean="0">
                <a:solidFill>
                  <a:srgbClr val="6E6F73"/>
                </a:solidFill>
                <a:sym typeface="Trebuchet MS" panose="020B0603020202020204" pitchFamily="34" charset="0"/>
              </a:rPr>
              <a:t>Ensembling</a:t>
            </a:r>
            <a:endParaRPr lang="en-US" sz="1400" dirty="0">
              <a:solidFill>
                <a:srgbClr val="6E6F73"/>
              </a:solidFill>
              <a:sym typeface="Trebuchet MS" panose="020B0603020202020204" pitchFamily="34" charset="0"/>
            </a:endParaRPr>
          </a:p>
        </p:txBody>
      </p:sp>
      <p:sp>
        <p:nvSpPr>
          <p:cNvPr id="69" name="Rectangle 68"/>
          <p:cNvSpPr/>
          <p:nvPr/>
        </p:nvSpPr>
        <p:spPr>
          <a:xfrm>
            <a:off x="10505243" y="3785632"/>
            <a:ext cx="1244250" cy="738664"/>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White-boxing</a:t>
            </a:r>
          </a:p>
          <a:p>
            <a:pPr algn="ctr" eaLnBrk="0" hangingPunct="0"/>
            <a:r>
              <a:rPr lang="en-US" sz="1400" dirty="0" smtClean="0">
                <a:solidFill>
                  <a:srgbClr val="6E6F73"/>
                </a:solidFill>
                <a:sym typeface="Trebuchet MS" panose="020B0603020202020204" pitchFamily="34" charset="0"/>
              </a:rPr>
              <a:t>Black-box</a:t>
            </a:r>
          </a:p>
          <a:p>
            <a:pPr algn="ctr" eaLnBrk="0" hangingPunct="0"/>
            <a:r>
              <a:rPr lang="en-US" sz="1400" dirty="0" smtClean="0">
                <a:solidFill>
                  <a:srgbClr val="6E6F73"/>
                </a:solidFill>
                <a:sym typeface="Trebuchet MS" panose="020B0603020202020204" pitchFamily="34" charset="0"/>
              </a:rPr>
              <a:t>models</a:t>
            </a:r>
            <a:endParaRPr lang="en-US" sz="1400" dirty="0">
              <a:solidFill>
                <a:srgbClr val="6E6F73"/>
              </a:solidFill>
              <a:sym typeface="Trebuchet MS" panose="020B0603020202020204" pitchFamily="34" charset="0"/>
            </a:endParaRPr>
          </a:p>
        </p:txBody>
      </p:sp>
      <p:grpSp>
        <p:nvGrpSpPr>
          <p:cNvPr id="33" name="bcgBugs_ThumbsUp">
            <a:extLst>
              <a:ext uri="{FF2B5EF4-FFF2-40B4-BE49-F238E27FC236}">
                <a16:creationId xmlns="" xmlns:a16="http://schemas.microsoft.com/office/drawing/2014/main" id="{C36F140E-B85B-4CD8-BD9B-225814DC2F6F}"/>
              </a:ext>
            </a:extLst>
          </p:cNvPr>
          <p:cNvGrpSpPr>
            <a:grpSpLocks noChangeAspect="1"/>
          </p:cNvGrpSpPr>
          <p:nvPr/>
        </p:nvGrpSpPr>
        <p:grpSpPr bwMode="auto">
          <a:xfrm>
            <a:off x="331695" y="1483349"/>
            <a:ext cx="458094" cy="457200"/>
            <a:chOff x="2815" y="1137"/>
            <a:chExt cx="2050" cy="2046"/>
          </a:xfrm>
        </p:grpSpPr>
        <p:sp>
          <p:nvSpPr>
            <p:cNvPr id="34" name="AutoShape 3">
              <a:extLst>
                <a:ext uri="{FF2B5EF4-FFF2-40B4-BE49-F238E27FC236}">
                  <a16:creationId xmlns="" xmlns:a16="http://schemas.microsoft.com/office/drawing/2014/main" id="{CA764250-503B-4A17-AAF5-DB49A322B3D6}"/>
                </a:ext>
              </a:extLst>
            </p:cNvPr>
            <p:cNvSpPr>
              <a:spLocks noChangeAspect="1" noChangeArrowheads="1" noTextEdit="1"/>
            </p:cNvSpPr>
            <p:nvPr/>
          </p:nvSpPr>
          <p:spPr bwMode="auto">
            <a:xfrm>
              <a:off x="2815" y="1137"/>
              <a:ext cx="2050"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 xmlns:a16="http://schemas.microsoft.com/office/drawing/2014/main" id="{8265CDD3-9117-4747-A520-DA74DA864C97}"/>
                </a:ext>
              </a:extLst>
            </p:cNvPr>
            <p:cNvSpPr>
              <a:spLocks noEditPoints="1"/>
            </p:cNvSpPr>
            <p:nvPr/>
          </p:nvSpPr>
          <p:spPr bwMode="auto">
            <a:xfrm>
              <a:off x="2938" y="1260"/>
              <a:ext cx="1798" cy="1786"/>
            </a:xfrm>
            <a:custGeom>
              <a:avLst/>
              <a:gdLst>
                <a:gd name="T0" fmla="*/ 809 w 879"/>
                <a:gd name="T1" fmla="*/ 453 h 872"/>
                <a:gd name="T2" fmla="*/ 786 w 879"/>
                <a:gd name="T3" fmla="*/ 453 h 872"/>
                <a:gd name="T4" fmla="*/ 853 w 879"/>
                <a:gd name="T5" fmla="*/ 523 h 872"/>
                <a:gd name="T6" fmla="*/ 783 w 879"/>
                <a:gd name="T7" fmla="*/ 592 h 872"/>
                <a:gd name="T8" fmla="*/ 759 w 879"/>
                <a:gd name="T9" fmla="*/ 592 h 872"/>
                <a:gd name="T10" fmla="*/ 828 w 879"/>
                <a:gd name="T11" fmla="*/ 662 h 872"/>
                <a:gd name="T12" fmla="*/ 759 w 879"/>
                <a:gd name="T13" fmla="*/ 732 h 872"/>
                <a:gd name="T14" fmla="*/ 728 w 879"/>
                <a:gd name="T15" fmla="*/ 732 h 872"/>
                <a:gd name="T16" fmla="*/ 797 w 879"/>
                <a:gd name="T17" fmla="*/ 802 h 872"/>
                <a:gd name="T18" fmla="*/ 797 w 879"/>
                <a:gd name="T19" fmla="*/ 802 h 872"/>
                <a:gd name="T20" fmla="*/ 728 w 879"/>
                <a:gd name="T21" fmla="*/ 872 h 872"/>
                <a:gd name="T22" fmla="*/ 596 w 879"/>
                <a:gd name="T23" fmla="*/ 872 h 872"/>
                <a:gd name="T24" fmla="*/ 466 w 879"/>
                <a:gd name="T25" fmla="*/ 872 h 872"/>
                <a:gd name="T26" fmla="*/ 304 w 879"/>
                <a:gd name="T27" fmla="*/ 822 h 872"/>
                <a:gd name="T28" fmla="*/ 305 w 879"/>
                <a:gd name="T29" fmla="*/ 816 h 872"/>
                <a:gd name="T30" fmla="*/ 305 w 879"/>
                <a:gd name="T31" fmla="*/ 333 h 872"/>
                <a:gd name="T32" fmla="*/ 292 w 879"/>
                <a:gd name="T33" fmla="*/ 294 h 872"/>
                <a:gd name="T34" fmla="*/ 379 w 879"/>
                <a:gd name="T35" fmla="*/ 245 h 872"/>
                <a:gd name="T36" fmla="*/ 442 w 879"/>
                <a:gd name="T37" fmla="*/ 119 h 872"/>
                <a:gd name="T38" fmla="*/ 442 w 879"/>
                <a:gd name="T39" fmla="*/ 58 h 872"/>
                <a:gd name="T40" fmla="*/ 492 w 879"/>
                <a:gd name="T41" fmla="*/ 8 h 872"/>
                <a:gd name="T42" fmla="*/ 596 w 879"/>
                <a:gd name="T43" fmla="*/ 139 h 872"/>
                <a:gd name="T44" fmla="*/ 553 w 879"/>
                <a:gd name="T45" fmla="*/ 313 h 872"/>
                <a:gd name="T46" fmla="*/ 809 w 879"/>
                <a:gd name="T47" fmla="*/ 313 h 872"/>
                <a:gd name="T48" fmla="*/ 879 w 879"/>
                <a:gd name="T49" fmla="*/ 383 h 872"/>
                <a:gd name="T50" fmla="*/ 809 w 879"/>
                <a:gd name="T51" fmla="*/ 453 h 872"/>
                <a:gd name="T52" fmla="*/ 259 w 879"/>
                <a:gd name="T53" fmla="*/ 333 h 872"/>
                <a:gd name="T54" fmla="*/ 259 w 879"/>
                <a:gd name="T55" fmla="*/ 816 h 872"/>
                <a:gd name="T56" fmla="*/ 238 w 879"/>
                <a:gd name="T57" fmla="*/ 838 h 872"/>
                <a:gd name="T58" fmla="*/ 22 w 879"/>
                <a:gd name="T59" fmla="*/ 838 h 872"/>
                <a:gd name="T60" fmla="*/ 0 w 879"/>
                <a:gd name="T61" fmla="*/ 816 h 872"/>
                <a:gd name="T62" fmla="*/ 0 w 879"/>
                <a:gd name="T63" fmla="*/ 333 h 872"/>
                <a:gd name="T64" fmla="*/ 22 w 879"/>
                <a:gd name="T65" fmla="*/ 311 h 872"/>
                <a:gd name="T66" fmla="*/ 238 w 879"/>
                <a:gd name="T67" fmla="*/ 311 h 872"/>
                <a:gd name="T68" fmla="*/ 259 w 879"/>
                <a:gd name="T69" fmla="*/ 333 h 872"/>
                <a:gd name="T70" fmla="*/ 123 w 879"/>
                <a:gd name="T71" fmla="*/ 754 h 872"/>
                <a:gd name="T72" fmla="*/ 84 w 879"/>
                <a:gd name="T73" fmla="*/ 715 h 872"/>
                <a:gd name="T74" fmla="*/ 44 w 879"/>
                <a:gd name="T75" fmla="*/ 754 h 872"/>
                <a:gd name="T76" fmla="*/ 84 w 879"/>
                <a:gd name="T77" fmla="*/ 794 h 872"/>
                <a:gd name="T78" fmla="*/ 123 w 879"/>
                <a:gd name="T79" fmla="*/ 75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9" h="872">
                  <a:moveTo>
                    <a:pt x="809" y="453"/>
                  </a:moveTo>
                  <a:cubicBezTo>
                    <a:pt x="786" y="453"/>
                    <a:pt x="786" y="453"/>
                    <a:pt x="786" y="453"/>
                  </a:cubicBezTo>
                  <a:cubicBezTo>
                    <a:pt x="823" y="455"/>
                    <a:pt x="853" y="485"/>
                    <a:pt x="853" y="523"/>
                  </a:cubicBezTo>
                  <a:cubicBezTo>
                    <a:pt x="853" y="561"/>
                    <a:pt x="821" y="592"/>
                    <a:pt x="783" y="592"/>
                  </a:cubicBezTo>
                  <a:cubicBezTo>
                    <a:pt x="759" y="592"/>
                    <a:pt x="759" y="592"/>
                    <a:pt x="759" y="592"/>
                  </a:cubicBezTo>
                  <a:cubicBezTo>
                    <a:pt x="797" y="592"/>
                    <a:pt x="828" y="624"/>
                    <a:pt x="828" y="662"/>
                  </a:cubicBezTo>
                  <a:cubicBezTo>
                    <a:pt x="828" y="701"/>
                    <a:pt x="797" y="732"/>
                    <a:pt x="759" y="732"/>
                  </a:cubicBezTo>
                  <a:cubicBezTo>
                    <a:pt x="728" y="732"/>
                    <a:pt x="728" y="732"/>
                    <a:pt x="728" y="732"/>
                  </a:cubicBezTo>
                  <a:cubicBezTo>
                    <a:pt x="766" y="732"/>
                    <a:pt x="797" y="764"/>
                    <a:pt x="797" y="802"/>
                  </a:cubicBezTo>
                  <a:cubicBezTo>
                    <a:pt x="797" y="802"/>
                    <a:pt x="797" y="802"/>
                    <a:pt x="797" y="802"/>
                  </a:cubicBezTo>
                  <a:cubicBezTo>
                    <a:pt x="797" y="841"/>
                    <a:pt x="766" y="872"/>
                    <a:pt x="728" y="872"/>
                  </a:cubicBezTo>
                  <a:cubicBezTo>
                    <a:pt x="596" y="872"/>
                    <a:pt x="596" y="872"/>
                    <a:pt x="596" y="872"/>
                  </a:cubicBezTo>
                  <a:cubicBezTo>
                    <a:pt x="596" y="872"/>
                    <a:pt x="503" y="872"/>
                    <a:pt x="466" y="872"/>
                  </a:cubicBezTo>
                  <a:cubicBezTo>
                    <a:pt x="436" y="872"/>
                    <a:pt x="375" y="869"/>
                    <a:pt x="304" y="822"/>
                  </a:cubicBezTo>
                  <a:cubicBezTo>
                    <a:pt x="305" y="820"/>
                    <a:pt x="305" y="818"/>
                    <a:pt x="305" y="816"/>
                  </a:cubicBezTo>
                  <a:cubicBezTo>
                    <a:pt x="305" y="333"/>
                    <a:pt x="305" y="333"/>
                    <a:pt x="305" y="333"/>
                  </a:cubicBezTo>
                  <a:cubicBezTo>
                    <a:pt x="305" y="318"/>
                    <a:pt x="300" y="305"/>
                    <a:pt x="292" y="294"/>
                  </a:cubicBezTo>
                  <a:cubicBezTo>
                    <a:pt x="323" y="276"/>
                    <a:pt x="355" y="258"/>
                    <a:pt x="379" y="245"/>
                  </a:cubicBezTo>
                  <a:cubicBezTo>
                    <a:pt x="445" y="208"/>
                    <a:pt x="442" y="119"/>
                    <a:pt x="442" y="119"/>
                  </a:cubicBezTo>
                  <a:cubicBezTo>
                    <a:pt x="442" y="58"/>
                    <a:pt x="442" y="58"/>
                    <a:pt x="442" y="58"/>
                  </a:cubicBezTo>
                  <a:cubicBezTo>
                    <a:pt x="442" y="0"/>
                    <a:pt x="492" y="8"/>
                    <a:pt x="492" y="8"/>
                  </a:cubicBezTo>
                  <a:cubicBezTo>
                    <a:pt x="583" y="11"/>
                    <a:pt x="596" y="139"/>
                    <a:pt x="596" y="139"/>
                  </a:cubicBezTo>
                  <a:cubicBezTo>
                    <a:pt x="596" y="234"/>
                    <a:pt x="553" y="313"/>
                    <a:pt x="553" y="313"/>
                  </a:cubicBezTo>
                  <a:cubicBezTo>
                    <a:pt x="809" y="313"/>
                    <a:pt x="809" y="313"/>
                    <a:pt x="809" y="313"/>
                  </a:cubicBezTo>
                  <a:cubicBezTo>
                    <a:pt x="848" y="313"/>
                    <a:pt x="879" y="344"/>
                    <a:pt x="879" y="383"/>
                  </a:cubicBezTo>
                  <a:cubicBezTo>
                    <a:pt x="879" y="421"/>
                    <a:pt x="848" y="453"/>
                    <a:pt x="809" y="453"/>
                  </a:cubicBezTo>
                  <a:close/>
                  <a:moveTo>
                    <a:pt x="259" y="333"/>
                  </a:moveTo>
                  <a:cubicBezTo>
                    <a:pt x="259" y="816"/>
                    <a:pt x="259" y="816"/>
                    <a:pt x="259" y="816"/>
                  </a:cubicBezTo>
                  <a:cubicBezTo>
                    <a:pt x="259" y="828"/>
                    <a:pt x="249" y="838"/>
                    <a:pt x="238" y="838"/>
                  </a:cubicBezTo>
                  <a:cubicBezTo>
                    <a:pt x="22" y="838"/>
                    <a:pt x="22" y="838"/>
                    <a:pt x="22" y="838"/>
                  </a:cubicBezTo>
                  <a:cubicBezTo>
                    <a:pt x="10" y="838"/>
                    <a:pt x="0" y="828"/>
                    <a:pt x="0" y="816"/>
                  </a:cubicBezTo>
                  <a:cubicBezTo>
                    <a:pt x="0" y="333"/>
                    <a:pt x="0" y="333"/>
                    <a:pt x="0" y="333"/>
                  </a:cubicBezTo>
                  <a:cubicBezTo>
                    <a:pt x="0" y="321"/>
                    <a:pt x="10" y="311"/>
                    <a:pt x="22" y="311"/>
                  </a:cubicBezTo>
                  <a:cubicBezTo>
                    <a:pt x="238" y="311"/>
                    <a:pt x="238" y="311"/>
                    <a:pt x="238" y="311"/>
                  </a:cubicBezTo>
                  <a:cubicBezTo>
                    <a:pt x="249" y="311"/>
                    <a:pt x="259" y="321"/>
                    <a:pt x="259" y="333"/>
                  </a:cubicBezTo>
                  <a:close/>
                  <a:moveTo>
                    <a:pt x="123" y="754"/>
                  </a:moveTo>
                  <a:cubicBezTo>
                    <a:pt x="123" y="732"/>
                    <a:pt x="105" y="715"/>
                    <a:pt x="84" y="715"/>
                  </a:cubicBezTo>
                  <a:cubicBezTo>
                    <a:pt x="62" y="715"/>
                    <a:pt x="44" y="732"/>
                    <a:pt x="44" y="754"/>
                  </a:cubicBezTo>
                  <a:cubicBezTo>
                    <a:pt x="44" y="776"/>
                    <a:pt x="62" y="794"/>
                    <a:pt x="84" y="794"/>
                  </a:cubicBezTo>
                  <a:cubicBezTo>
                    <a:pt x="105" y="794"/>
                    <a:pt x="123" y="776"/>
                    <a:pt x="123" y="7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bcgIcons_AbstractionInHiddenLayers">
            <a:extLst>
              <a:ext uri="{FF2B5EF4-FFF2-40B4-BE49-F238E27FC236}">
                <a16:creationId xmlns="" xmlns:a16="http://schemas.microsoft.com/office/drawing/2014/main" id="{BB793821-A494-4E08-A522-973515524D96}"/>
              </a:ext>
            </a:extLst>
          </p:cNvPr>
          <p:cNvGrpSpPr>
            <a:grpSpLocks noChangeAspect="1"/>
          </p:cNvGrpSpPr>
          <p:nvPr/>
        </p:nvGrpSpPr>
        <p:grpSpPr bwMode="auto">
          <a:xfrm>
            <a:off x="10505243" y="2121947"/>
            <a:ext cx="1326815" cy="1328045"/>
            <a:chOff x="1682" y="0"/>
            <a:chExt cx="4316" cy="4320"/>
          </a:xfrm>
        </p:grpSpPr>
        <p:sp>
          <p:nvSpPr>
            <p:cNvPr id="37" name="AutoShape 30">
              <a:extLst>
                <a:ext uri="{FF2B5EF4-FFF2-40B4-BE49-F238E27FC236}">
                  <a16:creationId xmlns="" xmlns:a16="http://schemas.microsoft.com/office/drawing/2014/main" id="{6DA96174-ED01-482E-87E4-4374F4DA753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a:extLst>
                <a:ext uri="{FF2B5EF4-FFF2-40B4-BE49-F238E27FC236}">
                  <a16:creationId xmlns="" xmlns:a16="http://schemas.microsoft.com/office/drawing/2014/main" id="{8B7C127B-D0BD-4D31-97F7-26B9D2574D96}"/>
                </a:ext>
              </a:extLst>
            </p:cNvPr>
            <p:cNvSpPr>
              <a:spLocks noEditPoints="1"/>
            </p:cNvSpPr>
            <p:nvPr/>
          </p:nvSpPr>
          <p:spPr bwMode="auto">
            <a:xfrm>
              <a:off x="2111" y="1136"/>
              <a:ext cx="2145" cy="2044"/>
            </a:xfrm>
            <a:custGeom>
              <a:avLst/>
              <a:gdLst>
                <a:gd name="T0" fmla="*/ 559 w 1145"/>
                <a:gd name="T1" fmla="*/ 1052 h 1090"/>
                <a:gd name="T2" fmla="*/ 559 w 1145"/>
                <a:gd name="T3" fmla="*/ 1084 h 1090"/>
                <a:gd name="T4" fmla="*/ 544 w 1145"/>
                <a:gd name="T5" fmla="*/ 1090 h 1090"/>
                <a:gd name="T6" fmla="*/ 528 w 1145"/>
                <a:gd name="T7" fmla="*/ 1084 h 1090"/>
                <a:gd name="T8" fmla="*/ 6 w 1145"/>
                <a:gd name="T9" fmla="*/ 562 h 1090"/>
                <a:gd name="T10" fmla="*/ 0 w 1145"/>
                <a:gd name="T11" fmla="*/ 546 h 1090"/>
                <a:gd name="T12" fmla="*/ 6 w 1145"/>
                <a:gd name="T13" fmla="*/ 530 h 1090"/>
                <a:gd name="T14" fmla="*/ 528 w 1145"/>
                <a:gd name="T15" fmla="*/ 8 h 1090"/>
                <a:gd name="T16" fmla="*/ 559 w 1145"/>
                <a:gd name="T17" fmla="*/ 8 h 1090"/>
                <a:gd name="T18" fmla="*/ 639 w 1145"/>
                <a:gd name="T19" fmla="*/ 88 h 1090"/>
                <a:gd name="T20" fmla="*/ 608 w 1145"/>
                <a:gd name="T21" fmla="*/ 119 h 1090"/>
                <a:gd name="T22" fmla="*/ 544 w 1145"/>
                <a:gd name="T23" fmla="*/ 55 h 1090"/>
                <a:gd name="T24" fmla="*/ 53 w 1145"/>
                <a:gd name="T25" fmla="*/ 546 h 1090"/>
                <a:gd name="T26" fmla="*/ 559 w 1145"/>
                <a:gd name="T27" fmla="*/ 1052 h 1090"/>
                <a:gd name="T28" fmla="*/ 306 w 1145"/>
                <a:gd name="T29" fmla="*/ 546 h 1090"/>
                <a:gd name="T30" fmla="*/ 797 w 1145"/>
                <a:gd name="T31" fmla="*/ 55 h 1090"/>
                <a:gd name="T32" fmla="*/ 861 w 1145"/>
                <a:gd name="T33" fmla="*/ 119 h 1090"/>
                <a:gd name="T34" fmla="*/ 892 w 1145"/>
                <a:gd name="T35" fmla="*/ 88 h 1090"/>
                <a:gd name="T36" fmla="*/ 812 w 1145"/>
                <a:gd name="T37" fmla="*/ 8 h 1090"/>
                <a:gd name="T38" fmla="*/ 781 w 1145"/>
                <a:gd name="T39" fmla="*/ 8 h 1090"/>
                <a:gd name="T40" fmla="*/ 259 w 1145"/>
                <a:gd name="T41" fmla="*/ 530 h 1090"/>
                <a:gd name="T42" fmla="*/ 259 w 1145"/>
                <a:gd name="T43" fmla="*/ 562 h 1090"/>
                <a:gd name="T44" fmla="*/ 781 w 1145"/>
                <a:gd name="T45" fmla="*/ 1084 h 1090"/>
                <a:gd name="T46" fmla="*/ 797 w 1145"/>
                <a:gd name="T47" fmla="*/ 1090 h 1090"/>
                <a:gd name="T48" fmla="*/ 812 w 1145"/>
                <a:gd name="T49" fmla="*/ 1084 h 1090"/>
                <a:gd name="T50" fmla="*/ 812 w 1145"/>
                <a:gd name="T51" fmla="*/ 1052 h 1090"/>
                <a:gd name="T52" fmla="*/ 306 w 1145"/>
                <a:gd name="T53" fmla="*/ 546 h 1090"/>
                <a:gd name="T54" fmla="*/ 559 w 1145"/>
                <a:gd name="T55" fmla="*/ 546 h 1090"/>
                <a:gd name="T56" fmla="*/ 1049 w 1145"/>
                <a:gd name="T57" fmla="*/ 55 h 1090"/>
                <a:gd name="T58" fmla="*/ 1114 w 1145"/>
                <a:gd name="T59" fmla="*/ 119 h 1090"/>
                <a:gd name="T60" fmla="*/ 1145 w 1145"/>
                <a:gd name="T61" fmla="*/ 88 h 1090"/>
                <a:gd name="T62" fmla="*/ 1065 w 1145"/>
                <a:gd name="T63" fmla="*/ 8 h 1090"/>
                <a:gd name="T64" fmla="*/ 1034 w 1145"/>
                <a:gd name="T65" fmla="*/ 8 h 1090"/>
                <a:gd name="T66" fmla="*/ 512 w 1145"/>
                <a:gd name="T67" fmla="*/ 530 h 1090"/>
                <a:gd name="T68" fmla="*/ 505 w 1145"/>
                <a:gd name="T69" fmla="*/ 546 h 1090"/>
                <a:gd name="T70" fmla="*/ 512 w 1145"/>
                <a:gd name="T71" fmla="*/ 562 h 1090"/>
                <a:gd name="T72" fmla="*/ 1034 w 1145"/>
                <a:gd name="T73" fmla="*/ 1084 h 1090"/>
                <a:gd name="T74" fmla="*/ 1049 w 1145"/>
                <a:gd name="T75" fmla="*/ 1090 h 1090"/>
                <a:gd name="T76" fmla="*/ 1065 w 1145"/>
                <a:gd name="T77" fmla="*/ 1084 h 1090"/>
                <a:gd name="T78" fmla="*/ 1065 w 1145"/>
                <a:gd name="T79" fmla="*/ 1052 h 1090"/>
                <a:gd name="T80" fmla="*/ 559 w 1145"/>
                <a:gd name="T81" fmla="*/ 546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5" h="1090">
                  <a:moveTo>
                    <a:pt x="559" y="1052"/>
                  </a:moveTo>
                  <a:cubicBezTo>
                    <a:pt x="568" y="1061"/>
                    <a:pt x="568" y="1075"/>
                    <a:pt x="559" y="1084"/>
                  </a:cubicBezTo>
                  <a:cubicBezTo>
                    <a:pt x="555" y="1088"/>
                    <a:pt x="549" y="1090"/>
                    <a:pt x="544" y="1090"/>
                  </a:cubicBezTo>
                  <a:cubicBezTo>
                    <a:pt x="538" y="1090"/>
                    <a:pt x="532" y="1088"/>
                    <a:pt x="528" y="1084"/>
                  </a:cubicBezTo>
                  <a:cubicBezTo>
                    <a:pt x="6" y="562"/>
                    <a:pt x="6" y="562"/>
                    <a:pt x="6" y="562"/>
                  </a:cubicBezTo>
                  <a:cubicBezTo>
                    <a:pt x="2" y="557"/>
                    <a:pt x="0" y="552"/>
                    <a:pt x="0" y="546"/>
                  </a:cubicBezTo>
                  <a:cubicBezTo>
                    <a:pt x="0" y="540"/>
                    <a:pt x="2" y="535"/>
                    <a:pt x="6" y="530"/>
                  </a:cubicBezTo>
                  <a:cubicBezTo>
                    <a:pt x="528" y="8"/>
                    <a:pt x="528" y="8"/>
                    <a:pt x="528" y="8"/>
                  </a:cubicBezTo>
                  <a:cubicBezTo>
                    <a:pt x="537" y="0"/>
                    <a:pt x="551" y="0"/>
                    <a:pt x="559" y="8"/>
                  </a:cubicBezTo>
                  <a:cubicBezTo>
                    <a:pt x="639" y="88"/>
                    <a:pt x="639" y="88"/>
                    <a:pt x="639" y="88"/>
                  </a:cubicBezTo>
                  <a:cubicBezTo>
                    <a:pt x="608" y="119"/>
                    <a:pt x="608" y="119"/>
                    <a:pt x="608" y="119"/>
                  </a:cubicBezTo>
                  <a:cubicBezTo>
                    <a:pt x="544" y="55"/>
                    <a:pt x="544" y="55"/>
                    <a:pt x="544" y="55"/>
                  </a:cubicBezTo>
                  <a:cubicBezTo>
                    <a:pt x="53" y="546"/>
                    <a:pt x="53" y="546"/>
                    <a:pt x="53" y="546"/>
                  </a:cubicBezTo>
                  <a:lnTo>
                    <a:pt x="559" y="1052"/>
                  </a:lnTo>
                  <a:close/>
                  <a:moveTo>
                    <a:pt x="306" y="546"/>
                  </a:moveTo>
                  <a:cubicBezTo>
                    <a:pt x="797" y="55"/>
                    <a:pt x="797" y="55"/>
                    <a:pt x="797" y="55"/>
                  </a:cubicBezTo>
                  <a:cubicBezTo>
                    <a:pt x="861" y="119"/>
                    <a:pt x="861" y="119"/>
                    <a:pt x="861" y="119"/>
                  </a:cubicBezTo>
                  <a:cubicBezTo>
                    <a:pt x="892" y="88"/>
                    <a:pt x="892" y="88"/>
                    <a:pt x="892" y="88"/>
                  </a:cubicBezTo>
                  <a:cubicBezTo>
                    <a:pt x="812" y="8"/>
                    <a:pt x="812" y="8"/>
                    <a:pt x="812" y="8"/>
                  </a:cubicBezTo>
                  <a:cubicBezTo>
                    <a:pt x="804" y="0"/>
                    <a:pt x="790" y="0"/>
                    <a:pt x="781" y="8"/>
                  </a:cubicBezTo>
                  <a:cubicBezTo>
                    <a:pt x="259" y="530"/>
                    <a:pt x="259" y="530"/>
                    <a:pt x="259" y="530"/>
                  </a:cubicBezTo>
                  <a:cubicBezTo>
                    <a:pt x="250" y="539"/>
                    <a:pt x="250" y="553"/>
                    <a:pt x="259" y="562"/>
                  </a:cubicBezTo>
                  <a:cubicBezTo>
                    <a:pt x="781" y="1084"/>
                    <a:pt x="781" y="1084"/>
                    <a:pt x="781" y="1084"/>
                  </a:cubicBezTo>
                  <a:cubicBezTo>
                    <a:pt x="785" y="1088"/>
                    <a:pt x="791" y="1090"/>
                    <a:pt x="797" y="1090"/>
                  </a:cubicBezTo>
                  <a:cubicBezTo>
                    <a:pt x="802" y="1090"/>
                    <a:pt x="808" y="1088"/>
                    <a:pt x="812" y="1084"/>
                  </a:cubicBezTo>
                  <a:cubicBezTo>
                    <a:pt x="821" y="1075"/>
                    <a:pt x="821" y="1061"/>
                    <a:pt x="812" y="1052"/>
                  </a:cubicBezTo>
                  <a:lnTo>
                    <a:pt x="306" y="546"/>
                  </a:lnTo>
                  <a:close/>
                  <a:moveTo>
                    <a:pt x="559" y="546"/>
                  </a:moveTo>
                  <a:cubicBezTo>
                    <a:pt x="1049" y="55"/>
                    <a:pt x="1049" y="55"/>
                    <a:pt x="1049" y="55"/>
                  </a:cubicBezTo>
                  <a:cubicBezTo>
                    <a:pt x="1114" y="119"/>
                    <a:pt x="1114" y="119"/>
                    <a:pt x="1114" y="119"/>
                  </a:cubicBezTo>
                  <a:cubicBezTo>
                    <a:pt x="1145" y="88"/>
                    <a:pt x="1145" y="88"/>
                    <a:pt x="1145" y="88"/>
                  </a:cubicBezTo>
                  <a:cubicBezTo>
                    <a:pt x="1065" y="8"/>
                    <a:pt x="1065" y="8"/>
                    <a:pt x="1065" y="8"/>
                  </a:cubicBezTo>
                  <a:cubicBezTo>
                    <a:pt x="1056" y="0"/>
                    <a:pt x="1042" y="0"/>
                    <a:pt x="1034" y="8"/>
                  </a:cubicBezTo>
                  <a:cubicBezTo>
                    <a:pt x="512" y="530"/>
                    <a:pt x="512" y="530"/>
                    <a:pt x="512" y="530"/>
                  </a:cubicBezTo>
                  <a:cubicBezTo>
                    <a:pt x="508" y="535"/>
                    <a:pt x="505" y="540"/>
                    <a:pt x="505" y="546"/>
                  </a:cubicBezTo>
                  <a:cubicBezTo>
                    <a:pt x="505" y="552"/>
                    <a:pt x="508" y="557"/>
                    <a:pt x="512" y="562"/>
                  </a:cubicBezTo>
                  <a:cubicBezTo>
                    <a:pt x="1034" y="1084"/>
                    <a:pt x="1034" y="1084"/>
                    <a:pt x="1034" y="1084"/>
                  </a:cubicBezTo>
                  <a:cubicBezTo>
                    <a:pt x="1038" y="1088"/>
                    <a:pt x="1044" y="1090"/>
                    <a:pt x="1049" y="1090"/>
                  </a:cubicBezTo>
                  <a:cubicBezTo>
                    <a:pt x="1055" y="1090"/>
                    <a:pt x="1061" y="1088"/>
                    <a:pt x="1065" y="1084"/>
                  </a:cubicBezTo>
                  <a:cubicBezTo>
                    <a:pt x="1074" y="1075"/>
                    <a:pt x="1074" y="1061"/>
                    <a:pt x="1065" y="1052"/>
                  </a:cubicBezTo>
                  <a:lnTo>
                    <a:pt x="559" y="5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a:extLst>
                <a:ext uri="{FF2B5EF4-FFF2-40B4-BE49-F238E27FC236}">
                  <a16:creationId xmlns="" xmlns:a16="http://schemas.microsoft.com/office/drawing/2014/main" id="{D2C9C1F5-5C99-44C3-A065-7E199E6B915E}"/>
                </a:ext>
              </a:extLst>
            </p:cNvPr>
            <p:cNvSpPr>
              <a:spLocks/>
            </p:cNvSpPr>
            <p:nvPr/>
          </p:nvSpPr>
          <p:spPr bwMode="auto">
            <a:xfrm>
              <a:off x="3531" y="1136"/>
              <a:ext cx="2038" cy="2044"/>
            </a:xfrm>
            <a:custGeom>
              <a:avLst/>
              <a:gdLst>
                <a:gd name="T0" fmla="*/ 1082 w 1088"/>
                <a:gd name="T1" fmla="*/ 530 h 1090"/>
                <a:gd name="T2" fmla="*/ 560 w 1088"/>
                <a:gd name="T3" fmla="*/ 8 h 1090"/>
                <a:gd name="T4" fmla="*/ 529 w 1088"/>
                <a:gd name="T5" fmla="*/ 8 h 1090"/>
                <a:gd name="T6" fmla="*/ 7 w 1088"/>
                <a:gd name="T7" fmla="*/ 530 h 1090"/>
                <a:gd name="T8" fmla="*/ 0 w 1088"/>
                <a:gd name="T9" fmla="*/ 546 h 1090"/>
                <a:gd name="T10" fmla="*/ 7 w 1088"/>
                <a:gd name="T11" fmla="*/ 562 h 1090"/>
                <a:gd name="T12" fmla="*/ 529 w 1088"/>
                <a:gd name="T13" fmla="*/ 1084 h 1090"/>
                <a:gd name="T14" fmla="*/ 544 w 1088"/>
                <a:gd name="T15" fmla="*/ 1090 h 1090"/>
                <a:gd name="T16" fmla="*/ 560 w 1088"/>
                <a:gd name="T17" fmla="*/ 1084 h 1090"/>
                <a:gd name="T18" fmla="*/ 1082 w 1088"/>
                <a:gd name="T19" fmla="*/ 562 h 1090"/>
                <a:gd name="T20" fmla="*/ 1088 w 1088"/>
                <a:gd name="T21" fmla="*/ 546 h 1090"/>
                <a:gd name="T22" fmla="*/ 1082 w 1088"/>
                <a:gd name="T23" fmla="*/ 53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8" h="1090">
                  <a:moveTo>
                    <a:pt x="1082" y="530"/>
                  </a:moveTo>
                  <a:cubicBezTo>
                    <a:pt x="560" y="8"/>
                    <a:pt x="560" y="8"/>
                    <a:pt x="560" y="8"/>
                  </a:cubicBezTo>
                  <a:cubicBezTo>
                    <a:pt x="551" y="0"/>
                    <a:pt x="537" y="0"/>
                    <a:pt x="529" y="8"/>
                  </a:cubicBezTo>
                  <a:cubicBezTo>
                    <a:pt x="7" y="530"/>
                    <a:pt x="7" y="530"/>
                    <a:pt x="7" y="530"/>
                  </a:cubicBezTo>
                  <a:cubicBezTo>
                    <a:pt x="3" y="535"/>
                    <a:pt x="0" y="540"/>
                    <a:pt x="0" y="546"/>
                  </a:cubicBezTo>
                  <a:cubicBezTo>
                    <a:pt x="0" y="552"/>
                    <a:pt x="3" y="557"/>
                    <a:pt x="7" y="562"/>
                  </a:cubicBezTo>
                  <a:cubicBezTo>
                    <a:pt x="529" y="1084"/>
                    <a:pt x="529" y="1084"/>
                    <a:pt x="529" y="1084"/>
                  </a:cubicBezTo>
                  <a:cubicBezTo>
                    <a:pt x="533" y="1088"/>
                    <a:pt x="539" y="1090"/>
                    <a:pt x="544" y="1090"/>
                  </a:cubicBezTo>
                  <a:cubicBezTo>
                    <a:pt x="550" y="1090"/>
                    <a:pt x="556" y="1088"/>
                    <a:pt x="560" y="1084"/>
                  </a:cubicBezTo>
                  <a:cubicBezTo>
                    <a:pt x="1082" y="562"/>
                    <a:pt x="1082" y="562"/>
                    <a:pt x="1082" y="562"/>
                  </a:cubicBezTo>
                  <a:cubicBezTo>
                    <a:pt x="1086" y="557"/>
                    <a:pt x="1088" y="552"/>
                    <a:pt x="1088" y="546"/>
                  </a:cubicBezTo>
                  <a:cubicBezTo>
                    <a:pt x="1088" y="540"/>
                    <a:pt x="1086" y="535"/>
                    <a:pt x="1082" y="5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3190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719384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93" name="think-cell Slide" r:id="rId6" imgW="395" imgH="396" progId="TCLayout.ActiveDocument.1">
                  <p:embed/>
                </p:oleObj>
              </mc:Choice>
              <mc:Fallback>
                <p:oleObj name="think-cell Slide" r:id="rId6" imgW="395" imgH="39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Logistic Regression</a:t>
            </a:r>
          </a:p>
          <a:p>
            <a:pPr marL="0" lvl="3"/>
            <a:endParaRPr lang="en-US" sz="1600" dirty="0">
              <a:solidFill>
                <a:schemeClr val="tx2"/>
              </a:solidFill>
            </a:endParaRPr>
          </a:p>
        </p:txBody>
      </p:sp>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P</a:t>
              </a:r>
              <a:r>
                <a:rPr lang="en-US" dirty="0" smtClean="0"/>
                <a:t>redicts </a:t>
              </a:r>
              <a:r>
                <a:rPr lang="en-US" dirty="0"/>
                <a:t>the probability of occurrence of an event by fitting data to </a:t>
              </a:r>
              <a:r>
                <a:rPr lang="en-US" dirty="0" smtClean="0"/>
                <a:t>a sigmoid logit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Simple probabilistic classifier based on applying Bayes' theorem with strong (naive) independence assumptions between the </a:t>
              </a:r>
              <a:r>
                <a:rPr lang="en-US" dirty="0" smtClean="0"/>
                <a:t>features</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Finds a </a:t>
              </a:r>
              <a:r>
                <a:rPr lang="en-US" dirty="0"/>
                <a:t>hyperplane that best divides a dataset into two </a:t>
              </a:r>
              <a:r>
                <a:rPr lang="en-US" dirty="0" smtClean="0"/>
                <a:t>classes (maximizes the margin between the two classes and hyperplane)</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Produces </a:t>
              </a:r>
              <a:r>
                <a:rPr lang="en-US" dirty="0"/>
                <a:t>a sequence of rules that can be used to classify the </a:t>
              </a:r>
              <a:r>
                <a:rPr lang="en-US" dirty="0" smtClean="0"/>
                <a:t>data in a tree shaped flowchart, based on homogeneity of split</a:t>
              </a:r>
              <a:endParaRPr lang="en-US" dirty="0">
                <a:latin typeface="+mn-lt"/>
              </a:endParaRPr>
            </a:p>
          </p:txBody>
        </p:sp>
      </p:gr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Naïve Bayes</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Support Vector </a:t>
            </a:r>
          </a:p>
          <a:p>
            <a:pPr marL="0" lvl="3"/>
            <a:r>
              <a:rPr lang="en-US" sz="1600" dirty="0" smtClean="0">
                <a:solidFill>
                  <a:schemeClr val="tx2"/>
                </a:solidFill>
              </a:rPr>
              <a:t>Machines</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Decision Tree</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1</a:t>
            </a:r>
            <a:endParaRPr lang="en-US" dirty="0"/>
          </a:p>
        </p:txBody>
      </p:sp>
      <p:sp>
        <p:nvSpPr>
          <p:cNvPr id="11"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12"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13"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7" name="Group 6"/>
          <p:cNvGrpSpPr/>
          <p:nvPr/>
        </p:nvGrpSpPr>
        <p:grpSpPr>
          <a:xfrm>
            <a:off x="1680790" y="4948176"/>
            <a:ext cx="9819773" cy="0"/>
            <a:chOff x="1680790" y="4963276"/>
            <a:chExt cx="9819773" cy="0"/>
          </a:xfrm>
        </p:grpSpPr>
        <p:cxnSp>
          <p:nvCxnSpPr>
            <p:cNvPr id="23" name="Straight Connector 22"/>
            <p:cNvCxnSpPr/>
            <p:nvPr/>
          </p:nvCxnSpPr>
          <p:spPr>
            <a:xfrm>
              <a:off x="1680790"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18935"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57081"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95226"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319675"/>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latin typeface="+mn-lt"/>
              </a:endParaRPr>
            </a:p>
            <a:p>
              <a:r>
                <a:rPr lang="en-US" dirty="0" smtClean="0">
                  <a:latin typeface="+mn-lt"/>
                </a:rPr>
                <a:t>Works well with linear relationships</a:t>
              </a:r>
            </a:p>
            <a:p>
              <a:endParaRPr lang="en-US" dirty="0" smtClean="0">
                <a:latin typeface="+mn-lt"/>
              </a:endParaRPr>
            </a:p>
            <a:p>
              <a:r>
                <a:rPr lang="en-US" dirty="0" smtClean="0">
                  <a:latin typeface="+mn-lt"/>
                </a:rPr>
                <a:t>Computationally inexpensive</a:t>
              </a:r>
              <a:endParaRPr lang="en-US" dirty="0">
                <a:latin typeface="+mn-lt"/>
              </a:endParaRPr>
            </a:p>
            <a:p>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Simple and fast algorithm</a:t>
              </a:r>
            </a:p>
            <a:p>
              <a:endParaRPr lang="en-US" dirty="0" smtClean="0"/>
            </a:p>
            <a:p>
              <a:r>
                <a:rPr lang="en-US" dirty="0" smtClean="0"/>
                <a:t>Small </a:t>
              </a:r>
              <a:r>
                <a:rPr lang="en-US" dirty="0"/>
                <a:t>amount of training </a:t>
              </a:r>
              <a:r>
                <a:rPr lang="en-US" dirty="0" smtClean="0"/>
                <a:t>data required</a:t>
              </a:r>
            </a:p>
            <a:p>
              <a:endParaRPr lang="en-US" dirty="0">
                <a:latin typeface="+mn-lt"/>
              </a:endParaRPr>
            </a:p>
            <a:p>
              <a:r>
                <a:rPr lang="en-US" dirty="0" smtClean="0">
                  <a:latin typeface="+mn-lt"/>
                </a:rPr>
                <a:t>Performs well in text classification</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Effective </a:t>
              </a:r>
              <a:r>
                <a:rPr lang="en-US" dirty="0"/>
                <a:t>in high dimensional </a:t>
              </a:r>
              <a:r>
                <a:rPr lang="en-US" dirty="0" smtClean="0"/>
                <a:t>spaces</a:t>
              </a:r>
            </a:p>
            <a:p>
              <a:endParaRPr lang="en-US" dirty="0"/>
            </a:p>
            <a:p>
              <a:r>
                <a:rPr lang="en-US" dirty="0"/>
                <a:t>Can approximate complex nonlinear functions</a:t>
              </a:r>
            </a:p>
            <a:p>
              <a:endParaRPr lang="en-US" dirty="0" smtClean="0"/>
            </a:p>
            <a:p>
              <a:r>
                <a:rPr lang="en-US" dirty="0" smtClean="0"/>
                <a:t>Work well on smaller </a:t>
              </a:r>
              <a:r>
                <a:rPr lang="en-US" dirty="0"/>
                <a:t>cleaner datasets</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latin typeface="+mn-lt"/>
                </a:rPr>
                <a:t>Easy to </a:t>
              </a:r>
              <a:r>
                <a:rPr lang="en-US" dirty="0" smtClean="0">
                  <a:latin typeface="+mn-lt"/>
                </a:rPr>
                <a:t>understand and visualize</a:t>
              </a:r>
            </a:p>
            <a:p>
              <a:endParaRPr lang="en-US" dirty="0">
                <a:latin typeface="+mn-lt"/>
              </a:endParaRPr>
            </a:p>
            <a:p>
              <a:r>
                <a:rPr lang="en-US" dirty="0" smtClean="0">
                  <a:latin typeface="+mn-lt"/>
                </a:rPr>
                <a:t>Not influenced by outliers, missing data to some extent</a:t>
              </a:r>
            </a:p>
            <a:p>
              <a:endParaRPr lang="en-US" dirty="0" smtClean="0">
                <a:latin typeface="+mn-lt"/>
              </a:endParaRPr>
            </a:p>
            <a:p>
              <a:r>
                <a:rPr lang="en-US" dirty="0" smtClean="0">
                  <a:latin typeface="+mn-lt"/>
                </a:rPr>
                <a:t>Handles both numeric and categorical data well</a:t>
              </a:r>
            </a:p>
            <a:p>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Performs poorly with non-linear relationships</a:t>
              </a:r>
            </a:p>
            <a:p>
              <a:endParaRPr lang="en-US" dirty="0">
                <a:latin typeface="+mn-lt"/>
              </a:endParaRPr>
            </a:p>
            <a:p>
              <a:r>
                <a:rPr lang="en-US" dirty="0" smtClean="0">
                  <a:latin typeface="+mn-lt"/>
                </a:rPr>
                <a:t>Requires assumptions to be met e.g. no multicollinearity</a:t>
              </a:r>
            </a:p>
            <a:p>
              <a:endParaRPr lang="en-US" dirty="0">
                <a:latin typeface="+mn-lt"/>
              </a:endParaRPr>
            </a:p>
            <a:p>
              <a:r>
                <a:rPr lang="en-US" dirty="0" smtClean="0">
                  <a:latin typeface="+mn-lt"/>
                </a:rPr>
                <a:t>Suffers in the case of outliers</a:t>
              </a: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Strong and unrealistic feature independence assumptions</a:t>
              </a:r>
            </a:p>
            <a:p>
              <a:endParaRPr lang="en-US" dirty="0" smtClean="0">
                <a:latin typeface="+mn-lt"/>
              </a:endParaRPr>
            </a:p>
            <a:p>
              <a:r>
                <a:rPr lang="en-US" dirty="0"/>
                <a:t>Fails estimating rare occurrences</a:t>
              </a:r>
            </a:p>
            <a:p>
              <a:endParaRPr lang="en-US" dirty="0" smtClean="0">
                <a:latin typeface="+mn-lt"/>
              </a:endParaRPr>
            </a:p>
            <a:p>
              <a:r>
                <a:rPr lang="en-US" dirty="0" smtClean="0"/>
                <a:t>Bad estimator – probabilities might not be reliable</a:t>
              </a:r>
              <a:endParaRPr lang="en-US" dirty="0">
                <a:latin typeface="+mn-lt"/>
              </a:endParaRP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larger datasets </a:t>
              </a:r>
              <a:r>
                <a:rPr lang="en-US" dirty="0" smtClean="0"/>
                <a:t>result in high training time</a:t>
              </a:r>
            </a:p>
            <a:p>
              <a:endParaRPr lang="en-US" dirty="0">
                <a:latin typeface="+mn-lt"/>
              </a:endParaRPr>
            </a:p>
            <a:p>
              <a:r>
                <a:rPr lang="en-US" dirty="0" smtClean="0">
                  <a:latin typeface="+mn-lt"/>
                </a:rPr>
                <a:t>Poor performance when </a:t>
              </a:r>
              <a:r>
                <a:rPr lang="en-US" dirty="0" smtClean="0"/>
                <a:t>target </a:t>
              </a:r>
              <a:r>
                <a:rPr lang="en-US" dirty="0"/>
                <a:t>classes are </a:t>
              </a:r>
              <a:r>
                <a:rPr lang="en-US" dirty="0" smtClean="0"/>
                <a:t>overlapping</a:t>
              </a:r>
            </a:p>
            <a:p>
              <a:endParaRPr lang="en-US" dirty="0">
                <a:latin typeface="+mn-lt"/>
              </a:endParaRPr>
            </a:p>
            <a:p>
              <a:r>
                <a:rPr lang="en-US" dirty="0"/>
                <a:t>Difficult to interpret when applying nonlinear kernels</a:t>
              </a:r>
            </a:p>
            <a:p>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Overfitting is common</a:t>
              </a:r>
            </a:p>
            <a:p>
              <a:endParaRPr lang="en-US" dirty="0">
                <a:latin typeface="+mn-lt"/>
              </a:endParaRPr>
            </a:p>
            <a:p>
              <a:r>
                <a:rPr lang="en-US" dirty="0" smtClean="0">
                  <a:latin typeface="+mn-lt"/>
                </a:rPr>
                <a:t>High variance - </a:t>
              </a:r>
              <a:r>
                <a:rPr lang="en-US" dirty="0"/>
                <a:t>unstable with a very small variance in </a:t>
              </a:r>
              <a:r>
                <a:rPr lang="en-US" dirty="0" smtClean="0"/>
                <a:t>data</a:t>
              </a:r>
            </a:p>
            <a:p>
              <a:endParaRPr lang="en-US" dirty="0">
                <a:latin typeface="+mn-lt"/>
              </a:endParaRPr>
            </a:p>
            <a:p>
              <a:r>
                <a:rPr lang="en-US" dirty="0"/>
                <a:t>L</a:t>
              </a:r>
              <a:r>
                <a:rPr lang="en-US" dirty="0" smtClean="0"/>
                <a:t>ow </a:t>
              </a:r>
              <a:r>
                <a:rPr lang="en-US" dirty="0"/>
                <a:t>bias </a:t>
              </a:r>
              <a:r>
                <a:rPr lang="en-US" dirty="0" smtClean="0"/>
                <a:t>- difficult for the model to </a:t>
              </a:r>
              <a:r>
                <a:rPr lang="en-US" dirty="0"/>
                <a:t>work with new data</a:t>
              </a:r>
              <a:endParaRPr lang="en-US" dirty="0">
                <a:latin typeface="+mn-lt"/>
              </a:endParaRPr>
            </a:p>
          </p:txBody>
        </p:sp>
      </p:grpSp>
      <p:grpSp>
        <p:nvGrpSpPr>
          <p:cNvPr id="3" name="Group 2"/>
          <p:cNvGrpSpPr/>
          <p:nvPr/>
        </p:nvGrpSpPr>
        <p:grpSpPr>
          <a:xfrm>
            <a:off x="1680790" y="2901340"/>
            <a:ext cx="9819773" cy="269875"/>
            <a:chOff x="1680790" y="2901340"/>
            <a:chExt cx="9819773" cy="269875"/>
          </a:xfrm>
        </p:grpSpPr>
        <p:grpSp>
          <p:nvGrpSpPr>
            <p:cNvPr id="58" name="Group 57"/>
            <p:cNvGrpSpPr/>
            <p:nvPr/>
          </p:nvGrpSpPr>
          <p:grpSpPr>
            <a:xfrm>
              <a:off x="4218935"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3" name="Group 62"/>
            <p:cNvGrpSpPr/>
            <p:nvPr/>
          </p:nvGrpSpPr>
          <p:grpSpPr>
            <a:xfrm>
              <a:off x="6757081" y="2901340"/>
              <a:ext cx="2205337" cy="269875"/>
              <a:chOff x="177843" y="3680327"/>
              <a:chExt cx="2275914" cy="269875"/>
            </a:xfrm>
          </p:grpSpPr>
          <p:cxnSp>
            <p:nvCxnSpPr>
              <p:cNvPr id="64" name="Straight Connector 6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rot="5400000" flipV="1">
                <a:off x="1180863" y="3666833"/>
                <a:ext cx="269875" cy="296863"/>
                <a:chOff x="5961065" y="3280569"/>
                <a:chExt cx="269875" cy="296863"/>
              </a:xfrm>
            </p:grpSpPr>
            <p:sp>
              <p:nvSpPr>
                <p:cNvPr id="6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8" name="Group 67"/>
            <p:cNvGrpSpPr/>
            <p:nvPr/>
          </p:nvGrpSpPr>
          <p:grpSpPr>
            <a:xfrm>
              <a:off x="1680790" y="2901340"/>
              <a:ext cx="2205337" cy="269875"/>
              <a:chOff x="177843" y="3680327"/>
              <a:chExt cx="2275914" cy="269875"/>
            </a:xfrm>
          </p:grpSpPr>
          <p:cxnSp>
            <p:nvCxnSpPr>
              <p:cNvPr id="69" name="Straight Connector 6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rot="5400000" flipV="1">
                <a:off x="1180863" y="3666833"/>
                <a:ext cx="269875" cy="296863"/>
                <a:chOff x="5961065" y="3280569"/>
                <a:chExt cx="269875" cy="296863"/>
              </a:xfrm>
            </p:grpSpPr>
            <p:sp>
              <p:nvSpPr>
                <p:cNvPr id="7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73" name="Group 72"/>
            <p:cNvGrpSpPr/>
            <p:nvPr/>
          </p:nvGrpSpPr>
          <p:grpSpPr>
            <a:xfrm>
              <a:off x="9295226" y="2901340"/>
              <a:ext cx="2205337" cy="269875"/>
              <a:chOff x="177843" y="3680327"/>
              <a:chExt cx="2275914" cy="269875"/>
            </a:xfrm>
          </p:grpSpPr>
          <p:cxnSp>
            <p:nvCxnSpPr>
              <p:cNvPr id="74" name="Straight Connector 7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rot="5400000" flipV="1">
                <a:off x="1180863" y="3666833"/>
                <a:ext cx="269875" cy="296863"/>
                <a:chOff x="5961065" y="3280569"/>
                <a:chExt cx="269875" cy="296863"/>
              </a:xfrm>
            </p:grpSpPr>
            <p:sp>
              <p:nvSpPr>
                <p:cNvPr id="7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2"/>
    </p:custDataLst>
    <p:extLst>
      <p:ext uri="{BB962C8B-B14F-4D97-AF65-F5344CB8AC3E}">
        <p14:creationId xmlns:p14="http://schemas.microsoft.com/office/powerpoint/2010/main" val="2169178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a:t>
              </a:r>
              <a:r>
                <a:rPr lang="en-US" dirty="0" smtClean="0"/>
                <a:t>tores </a:t>
              </a:r>
              <a:r>
                <a:rPr lang="en-US" dirty="0"/>
                <a:t>all available cases and classifies new cases by a majority vote of its </a:t>
              </a:r>
              <a:r>
                <a:rPr lang="en-US" dirty="0" smtClean="0"/>
                <a:t>"k" neighbors, using a distance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Fits a number of decision trees on various sub-samples of datasets and uses average to improve the predictive accuracy</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E</a:t>
              </a:r>
              <a:r>
                <a:rPr lang="en-US" dirty="0" smtClean="0"/>
                <a:t>nsemble </a:t>
              </a:r>
              <a:r>
                <a:rPr lang="en-US" dirty="0"/>
                <a:t>of learning algorithms which combines the prediction of several base estimators in order to improve robustness over a single </a:t>
              </a:r>
              <a:r>
                <a:rPr lang="en-US" dirty="0" smtClean="0"/>
                <a:t>estimator</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O</a:t>
              </a:r>
              <a:r>
                <a:rPr lang="en-US" dirty="0" smtClean="0"/>
                <a:t>ptimized </a:t>
              </a:r>
              <a:r>
                <a:rPr lang="en-US" dirty="0"/>
                <a:t>distributed gradient boosting </a:t>
              </a:r>
              <a:r>
                <a:rPr lang="en-US" dirty="0" smtClean="0"/>
                <a:t>library that provides parallel </a:t>
              </a:r>
              <a:r>
                <a:rPr lang="en-US" dirty="0"/>
                <a:t>tree boosting</a:t>
              </a:r>
              <a:endParaRPr lang="en-US" dirty="0">
                <a:latin typeface="+mn-lt"/>
              </a:endParaRPr>
            </a:p>
          </p:txBody>
        </p:sp>
      </p:grpSp>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K-Nearest </a:t>
            </a:r>
            <a:r>
              <a:rPr lang="en-US" sz="1600" dirty="0" smtClean="0">
                <a:solidFill>
                  <a:schemeClr val="tx2"/>
                </a:solidFill>
              </a:rPr>
              <a:t>Neighbours</a:t>
            </a:r>
            <a:endParaRPr lang="en-US" sz="1600" dirty="0">
              <a:solidFill>
                <a:schemeClr val="tx2"/>
              </a:solidFill>
            </a:endParaRPr>
          </a:p>
          <a:p>
            <a:pPr marL="0" lvl="3"/>
            <a:endParaRPr lang="en-US" sz="1600" dirty="0">
              <a:solidFill>
                <a:schemeClr val="tx2"/>
              </a:solidFill>
            </a:endParaRPr>
          </a:p>
        </p:txBody>
      </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Random Forest</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a:solidFill>
                  <a:schemeClr val="tx2"/>
                </a:solidFill>
              </a:rPr>
              <a:t>Gradient Boosting Classifier</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XGBoost</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2</a:t>
            </a:r>
            <a:endParaRPr lang="en-US" dirty="0"/>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21" name="Group 20"/>
          <p:cNvGrpSpPr/>
          <p:nvPr/>
        </p:nvGrpSpPr>
        <p:grpSpPr>
          <a:xfrm>
            <a:off x="1680790" y="4963276"/>
            <a:ext cx="9819773" cy="0"/>
            <a:chOff x="1680790" y="3445067"/>
            <a:chExt cx="9653650" cy="0"/>
          </a:xfrm>
        </p:grpSpPr>
        <p:cxnSp>
          <p:nvCxnSpPr>
            <p:cNvPr id="23" name="Straight Connector 22"/>
            <p:cNvCxnSpPr/>
            <p:nvPr/>
          </p:nvCxnSpPr>
          <p:spPr>
            <a:xfrm>
              <a:off x="1680790"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75997"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71204"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66411"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146052"/>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p>
            <a:p>
              <a:r>
                <a:rPr lang="en-US" dirty="0" smtClean="0"/>
                <a:t>Can </a:t>
              </a:r>
              <a:r>
                <a:rPr lang="en-US" dirty="0"/>
                <a:t>naturally handle extreme multiclass problems </a:t>
              </a:r>
              <a:endParaRPr lang="en-US" dirty="0" smtClean="0">
                <a:latin typeface="+mn-lt"/>
              </a:endParaRPr>
            </a:p>
            <a:p>
              <a:endParaRPr lang="en-US" dirty="0" smtClean="0">
                <a:latin typeface="+mn-lt"/>
              </a:endParaRPr>
            </a:p>
            <a:p>
              <a:r>
                <a:rPr lang="en-US" dirty="0"/>
                <a:t>W</a:t>
              </a:r>
              <a:r>
                <a:rPr lang="en-US" dirty="0" smtClean="0"/>
                <a:t>orks </a:t>
              </a:r>
              <a:r>
                <a:rPr lang="en-US" dirty="0"/>
                <a:t>well with a small number of input variables</a:t>
              </a:r>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Reduces </a:t>
              </a:r>
              <a:r>
                <a:rPr lang="en-US" dirty="0"/>
                <a:t>v</a:t>
              </a:r>
              <a:r>
                <a:rPr lang="en-US" dirty="0" smtClean="0"/>
                <a:t>ariance and avoids overfitting</a:t>
              </a:r>
            </a:p>
            <a:p>
              <a:endParaRPr lang="en-US" dirty="0" smtClean="0"/>
            </a:p>
            <a:p>
              <a:r>
                <a:rPr lang="en-US" dirty="0" smtClean="0"/>
                <a:t>Works well with missing data and outliers</a:t>
              </a:r>
            </a:p>
            <a:p>
              <a:endParaRPr lang="en-US" dirty="0">
                <a:latin typeface="+mn-lt"/>
              </a:endParaRPr>
            </a:p>
            <a:p>
              <a:r>
                <a:rPr lang="en-US" dirty="0" smtClean="0">
                  <a:latin typeface="+mn-lt"/>
                </a:rPr>
                <a:t>Robust, fast and accurate performance </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Generally performs extremely well</a:t>
              </a:r>
            </a:p>
            <a:p>
              <a:endParaRPr lang="en-US" dirty="0"/>
            </a:p>
            <a:p>
              <a:r>
                <a:rPr lang="en-US" dirty="0"/>
                <a:t>R</a:t>
              </a:r>
              <a:r>
                <a:rPr lang="en-US" dirty="0" smtClean="0"/>
                <a:t>obust </a:t>
              </a:r>
              <a:r>
                <a:rPr lang="en-US" dirty="0"/>
                <a:t>to outliers, </a:t>
              </a:r>
              <a:r>
                <a:rPr lang="en-US" dirty="0" smtClean="0"/>
                <a:t>scalable and</a:t>
              </a:r>
            </a:p>
            <a:p>
              <a:r>
                <a:rPr lang="en-US" dirty="0" smtClean="0"/>
                <a:t>smaller datasets</a:t>
              </a:r>
            </a:p>
            <a:p>
              <a:endParaRPr lang="en-US" dirty="0"/>
            </a:p>
            <a:p>
              <a:r>
                <a:rPr lang="en-US" dirty="0"/>
                <a:t>A</a:t>
              </a:r>
              <a:r>
                <a:rPr lang="en-US" dirty="0" smtClean="0"/>
                <a:t>ble </a:t>
              </a:r>
              <a:r>
                <a:rPr lang="en-US" dirty="0"/>
                <a:t>to </a:t>
              </a:r>
              <a:r>
                <a:rPr lang="en-US" dirty="0" smtClean="0"/>
                <a:t>model </a:t>
              </a:r>
              <a:r>
                <a:rPr lang="en-US" dirty="0"/>
                <a:t>non-linear decision boundaries thanks to their hierarchical structure</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Highly </a:t>
              </a:r>
              <a:r>
                <a:rPr lang="en-US" dirty="0">
                  <a:latin typeface="+mn-lt"/>
                </a:rPr>
                <a:t>efficient, flexible and </a:t>
              </a:r>
              <a:r>
                <a:rPr lang="en-US" dirty="0" smtClean="0">
                  <a:latin typeface="+mn-lt"/>
                </a:rPr>
                <a:t>scalable</a:t>
              </a:r>
            </a:p>
            <a:p>
              <a:endParaRPr lang="en-US" dirty="0" smtClean="0">
                <a:latin typeface="+mn-lt"/>
              </a:endParaRPr>
            </a:p>
            <a:p>
              <a:r>
                <a:rPr lang="en-US" dirty="0" smtClean="0"/>
                <a:t>Immensely </a:t>
              </a:r>
              <a:r>
                <a:rPr lang="en-US" dirty="0"/>
                <a:t>high predictive </a:t>
              </a:r>
              <a:r>
                <a:rPr lang="en-US" dirty="0" smtClean="0"/>
                <a:t>power</a:t>
              </a:r>
            </a:p>
            <a:p>
              <a:endParaRPr lang="en-US" dirty="0" smtClean="0">
                <a:latin typeface="+mn-lt"/>
              </a:endParaRPr>
            </a:p>
            <a:p>
              <a:pPr>
                <a:buNone/>
              </a:pPr>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C</a:t>
              </a:r>
              <a:r>
                <a:rPr lang="en-US" dirty="0" smtClean="0"/>
                <a:t>omputationally expensive</a:t>
              </a:r>
            </a:p>
            <a:p>
              <a:endParaRPr lang="en-US" dirty="0">
                <a:latin typeface="+mn-lt"/>
              </a:endParaRPr>
            </a:p>
            <a:p>
              <a:pPr fontAlgn="base"/>
              <a:r>
                <a:rPr lang="en-US" dirty="0"/>
                <a:t>Can fail to predict correctly </a:t>
              </a:r>
              <a:r>
                <a:rPr lang="en-US" dirty="0" smtClean="0"/>
                <a:t>in high dimensional data</a:t>
              </a:r>
              <a:endParaRPr lang="en-US" dirty="0"/>
            </a:p>
            <a:p>
              <a:pPr>
                <a:buNone/>
              </a:pP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 number of trees </a:t>
              </a:r>
              <a:r>
                <a:rPr lang="en-US" dirty="0" smtClean="0"/>
                <a:t>results in slow performance, not ideal for </a:t>
              </a:r>
              <a:r>
                <a:rPr lang="en-US" dirty="0"/>
                <a:t>real-time </a:t>
              </a:r>
              <a:r>
                <a:rPr lang="en-US" dirty="0" smtClean="0"/>
                <a:t>predictions</a:t>
              </a:r>
            </a:p>
            <a:p>
              <a:endParaRPr lang="en-US" dirty="0" smtClean="0">
                <a:latin typeface="+mn-lt"/>
              </a:endParaRPr>
            </a:p>
            <a:p>
              <a:r>
                <a:rPr lang="en-US" dirty="0" smtClean="0"/>
                <a:t>Less interpretability</a:t>
              </a:r>
              <a:endParaRPr lang="en-US" dirty="0"/>
            </a:p>
            <a:p>
              <a:endParaRPr lang="en-US" dirty="0" smtClean="0">
                <a:latin typeface="+mn-lt"/>
              </a:endParaRPr>
            </a:p>
            <a:p>
              <a:pPr fontAlgn="base"/>
              <a:r>
                <a:rPr lang="en-US" dirty="0"/>
                <a:t>Biased in multiclass problems toward more frequent classes</a:t>
              </a: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en-US" dirty="0" smtClean="0"/>
                <a:t>Sensitive </a:t>
              </a:r>
              <a:r>
                <a:rPr lang="en-US" dirty="0"/>
                <a:t>to overfitting if the data is </a:t>
              </a:r>
              <a:r>
                <a:rPr lang="en-US" dirty="0" smtClean="0"/>
                <a:t>noisy</a:t>
              </a:r>
            </a:p>
            <a:p>
              <a:pPr>
                <a:buNone/>
              </a:pPr>
              <a:endParaRPr lang="en-US" dirty="0">
                <a:latin typeface="+mn-lt"/>
              </a:endParaRPr>
            </a:p>
            <a:p>
              <a:pPr>
                <a:buNone/>
              </a:pPr>
              <a:r>
                <a:rPr lang="en-US" dirty="0"/>
                <a:t>Training generally takes longer because of the fact that trees are built </a:t>
              </a:r>
              <a:r>
                <a:rPr lang="en-US" dirty="0" smtClean="0"/>
                <a:t>sequentially</a:t>
              </a:r>
            </a:p>
            <a:p>
              <a:pPr>
                <a:buNone/>
              </a:pPr>
              <a:endParaRPr lang="en-US" dirty="0">
                <a:latin typeface="+mn-lt"/>
              </a:endParaRPr>
            </a:p>
            <a:p>
              <a:pPr>
                <a:buNone/>
              </a:pPr>
              <a:r>
                <a:rPr lang="en-US" dirty="0" smtClean="0"/>
                <a:t>Harder </a:t>
              </a:r>
              <a:r>
                <a:rPr lang="en-US" dirty="0"/>
                <a:t>to </a:t>
              </a:r>
              <a:r>
                <a:rPr lang="en-US" dirty="0" smtClean="0"/>
                <a:t>tune parameters</a:t>
              </a:r>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err="1" smtClean="0">
                  <a:latin typeface="+mn-lt"/>
                </a:rPr>
                <a:t>Blackbox</a:t>
              </a:r>
              <a:r>
                <a:rPr lang="en-US" dirty="0" smtClean="0">
                  <a:latin typeface="+mn-lt"/>
                </a:rPr>
                <a:t> – not much interpretability</a:t>
              </a:r>
              <a:endParaRPr lang="en-US" dirty="0">
                <a:latin typeface="+mn-lt"/>
              </a:endParaRPr>
            </a:p>
          </p:txBody>
        </p:sp>
      </p:grpSp>
      <p:sp>
        <p:nvSpPr>
          <p:cNvPr id="47"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48"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49"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grpSp>
        <p:nvGrpSpPr>
          <p:cNvPr id="50" name="Group 49"/>
          <p:cNvGrpSpPr/>
          <p:nvPr/>
        </p:nvGrpSpPr>
        <p:grpSpPr>
          <a:xfrm>
            <a:off x="1680790" y="2808740"/>
            <a:ext cx="9819773" cy="269875"/>
            <a:chOff x="1680790" y="2901340"/>
            <a:chExt cx="9819773" cy="269875"/>
          </a:xfrm>
        </p:grpSpPr>
        <p:grpSp>
          <p:nvGrpSpPr>
            <p:cNvPr id="51" name="Group 50"/>
            <p:cNvGrpSpPr/>
            <p:nvPr/>
          </p:nvGrpSpPr>
          <p:grpSpPr>
            <a:xfrm>
              <a:off x="4218935" y="2901340"/>
              <a:ext cx="2205337" cy="269875"/>
              <a:chOff x="177843" y="3680327"/>
              <a:chExt cx="2275914" cy="269875"/>
            </a:xfrm>
          </p:grpSpPr>
          <p:cxnSp>
            <p:nvCxnSpPr>
              <p:cNvPr id="67" name="Straight Connector 66"/>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rot="5400000" flipV="1">
                <a:off x="1180863" y="3666833"/>
                <a:ext cx="269875" cy="296863"/>
                <a:chOff x="5961065" y="3280569"/>
                <a:chExt cx="269875" cy="296863"/>
              </a:xfrm>
            </p:grpSpPr>
            <p:sp>
              <p:nvSpPr>
                <p:cNvPr id="69"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0"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2" name="Group 51"/>
            <p:cNvGrpSpPr/>
            <p:nvPr/>
          </p:nvGrpSpPr>
          <p:grpSpPr>
            <a:xfrm>
              <a:off x="6757081" y="2901340"/>
              <a:ext cx="2205337" cy="269875"/>
              <a:chOff x="177843" y="3680327"/>
              <a:chExt cx="2275914" cy="269875"/>
            </a:xfrm>
          </p:grpSpPr>
          <p:cxnSp>
            <p:nvCxnSpPr>
              <p:cNvPr id="63" name="Straight Connector 62"/>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rot="5400000" flipV="1">
                <a:off x="1180863" y="3666833"/>
                <a:ext cx="269875" cy="296863"/>
                <a:chOff x="5961065" y="3280569"/>
                <a:chExt cx="269875" cy="296863"/>
              </a:xfrm>
            </p:grpSpPr>
            <p:sp>
              <p:nvSpPr>
                <p:cNvPr id="65"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6"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3" name="Group 52"/>
            <p:cNvGrpSpPr/>
            <p:nvPr/>
          </p:nvGrpSpPr>
          <p:grpSpPr>
            <a:xfrm>
              <a:off x="1680790"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4" name="Group 53"/>
            <p:cNvGrpSpPr/>
            <p:nvPr/>
          </p:nvGrpSpPr>
          <p:grpSpPr>
            <a:xfrm>
              <a:off x="9295226" y="2901340"/>
              <a:ext cx="2205337" cy="269875"/>
              <a:chOff x="177843" y="3680327"/>
              <a:chExt cx="2275914" cy="269875"/>
            </a:xfrm>
          </p:grpSpPr>
          <p:cxnSp>
            <p:nvCxnSpPr>
              <p:cNvPr id="55" name="Straight Connector 54"/>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5400000" flipV="1">
                <a:off x="1180863" y="3666833"/>
                <a:ext cx="269875" cy="296863"/>
                <a:chOff x="5961065" y="3280569"/>
                <a:chExt cx="269875" cy="296863"/>
              </a:xfrm>
            </p:grpSpPr>
            <p:sp>
              <p:nvSpPr>
                <p:cNvPr id="57"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58"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1"/>
    </p:custDataLst>
    <p:extLst>
      <p:ext uri="{BB962C8B-B14F-4D97-AF65-F5344CB8AC3E}">
        <p14:creationId xmlns:p14="http://schemas.microsoft.com/office/powerpoint/2010/main" val="3824510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2353" y="351931"/>
            <a:ext cx="4919153" cy="775597"/>
          </a:xfrm>
        </p:spPr>
        <p:txBody>
          <a:bodyPr/>
          <a:lstStyle/>
          <a:p>
            <a:r>
              <a:rPr lang="en-US" sz="2800" dirty="0"/>
              <a:t>Key </a:t>
            </a:r>
            <a:r>
              <a:rPr lang="en-US" sz="2800" dirty="0" smtClean="0"/>
              <a:t>Performance metrics </a:t>
            </a:r>
            <a:r>
              <a:rPr lang="en-US" sz="2800" dirty="0"/>
              <a:t>for </a:t>
            </a:r>
            <a:br>
              <a:rPr lang="en-US" sz="2800" dirty="0"/>
            </a:br>
            <a:r>
              <a:rPr lang="en-US" sz="2800" dirty="0" smtClean="0"/>
              <a:t>Classification model</a:t>
            </a:r>
            <a:endParaRPr lang="en-US" sz="2800" dirty="0"/>
          </a:p>
        </p:txBody>
      </p:sp>
      <p:sp>
        <p:nvSpPr>
          <p:cNvPr id="4" name="Rectangle 3"/>
          <p:cNvSpPr/>
          <p:nvPr/>
        </p:nvSpPr>
        <p:spPr bwMode="auto">
          <a:xfrm>
            <a:off x="306935" y="1425085"/>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ROC</a:t>
            </a:r>
            <a:endParaRPr lang="en-US" dirty="0">
              <a:solidFill>
                <a:srgbClr val="FFFFFF"/>
              </a:solidFill>
            </a:endParaRPr>
          </a:p>
        </p:txBody>
      </p:sp>
      <p:sp>
        <p:nvSpPr>
          <p:cNvPr id="5" name="Rectangle 4"/>
          <p:cNvSpPr/>
          <p:nvPr/>
        </p:nvSpPr>
        <p:spPr bwMode="auto">
          <a:xfrm>
            <a:off x="306935" y="2735117"/>
            <a:ext cx="2284463" cy="40662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Accuracy</a:t>
            </a:r>
            <a:endParaRPr lang="en-US" dirty="0">
              <a:solidFill>
                <a:srgbClr val="FFFFFF"/>
              </a:solidFill>
            </a:endParaRPr>
          </a:p>
        </p:txBody>
      </p:sp>
      <p:sp>
        <p:nvSpPr>
          <p:cNvPr id="6" name="Rectangle 5"/>
          <p:cNvSpPr/>
          <p:nvPr/>
        </p:nvSpPr>
        <p:spPr>
          <a:xfrm>
            <a:off x="2062212" y="1638858"/>
            <a:ext cx="4616492" cy="485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Plot of </a:t>
            </a:r>
            <a:r>
              <a:rPr lang="en-US" sz="1400" dirty="0"/>
              <a:t>the true positive rate (</a:t>
            </a:r>
            <a:r>
              <a:rPr lang="en-US" sz="1400" dirty="0" err="1"/>
              <a:t>TPR</a:t>
            </a:r>
            <a:r>
              <a:rPr lang="en-US" sz="1400" dirty="0"/>
              <a:t>) </a:t>
            </a:r>
            <a:r>
              <a:rPr lang="en-US" sz="1400" dirty="0" smtClean="0"/>
              <a:t>against </a:t>
            </a:r>
            <a:r>
              <a:rPr lang="en-US" sz="1400" dirty="0"/>
              <a:t>the false positive </a:t>
            </a:r>
            <a:endParaRPr lang="en-US" sz="1400" dirty="0" smtClean="0"/>
          </a:p>
          <a:p>
            <a:r>
              <a:rPr lang="en-US" sz="1400" dirty="0" smtClean="0"/>
              <a:t>rate </a:t>
            </a:r>
            <a:r>
              <a:rPr lang="en-US" sz="1400" dirty="0"/>
              <a:t>(</a:t>
            </a:r>
            <a:r>
              <a:rPr lang="en-US" sz="1400" dirty="0" err="1"/>
              <a:t>FPR</a:t>
            </a:r>
            <a:r>
              <a:rPr lang="en-US" sz="1400" dirty="0"/>
              <a:t>) at various threshold </a:t>
            </a:r>
            <a:r>
              <a:rPr lang="en-US" sz="1400" dirty="0" smtClean="0"/>
              <a:t>settings</a:t>
            </a:r>
          </a:p>
          <a:p>
            <a:endParaRPr lang="en-US" sz="1400" dirty="0" smtClean="0"/>
          </a:p>
          <a:p>
            <a:r>
              <a:rPr lang="en-US" sz="1400" dirty="0" smtClean="0"/>
              <a:t>AUC is the area under this Curve – signifies predictive power</a:t>
            </a:r>
            <a:endParaRPr lang="en-US" sz="1400" dirty="0"/>
          </a:p>
        </p:txBody>
      </p:sp>
      <p:sp>
        <p:nvSpPr>
          <p:cNvPr id="7" name="Rectangle 6"/>
          <p:cNvSpPr/>
          <p:nvPr/>
        </p:nvSpPr>
        <p:spPr>
          <a:xfrm>
            <a:off x="2062212" y="2581026"/>
            <a:ext cx="3675547" cy="78266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Fraction </a:t>
            </a:r>
            <a:r>
              <a:rPr lang="en-US" sz="1400" dirty="0"/>
              <a:t>of predictions correctly </a:t>
            </a:r>
            <a:r>
              <a:rPr lang="en-US" sz="1400" dirty="0" smtClean="0"/>
              <a:t>predicted by </a:t>
            </a:r>
            <a:r>
              <a:rPr lang="en-US" sz="1400" dirty="0"/>
              <a:t>the </a:t>
            </a:r>
            <a:r>
              <a:rPr lang="en-US" sz="1400" dirty="0" smtClean="0"/>
              <a:t>classifier</a:t>
            </a:r>
          </a:p>
          <a:p>
            <a:endParaRPr lang="en-US" sz="1400" dirty="0">
              <a:solidFill>
                <a:srgbClr val="FFFFFF"/>
              </a:solidFill>
              <a:cs typeface="Arial" pitchFamily="34" charset="0"/>
            </a:endParaRPr>
          </a:p>
          <a:p>
            <a:r>
              <a:rPr lang="en-US" sz="1400" dirty="0" smtClean="0">
                <a:solidFill>
                  <a:srgbClr val="FFFFFF"/>
                </a:solidFill>
                <a:cs typeface="Arial" pitchFamily="34" charset="0"/>
              </a:rPr>
              <a:t>Accuracy on the Test/Validation data set is used</a:t>
            </a:r>
            <a:endParaRPr lang="en-US" sz="1400" dirty="0">
              <a:solidFill>
                <a:srgbClr val="FFFFFF"/>
              </a:solidFill>
              <a:cs typeface="Arial" pitchFamily="34" charset="0"/>
            </a:endParaRPr>
          </a:p>
        </p:txBody>
      </p:sp>
      <p:cxnSp>
        <p:nvCxnSpPr>
          <p:cNvPr id="8" name="Straight Connector 7"/>
          <p:cNvCxnSpPr/>
          <p:nvPr/>
        </p:nvCxnSpPr>
        <p:spPr bwMode="auto">
          <a:xfrm>
            <a:off x="55262" y="2459786"/>
            <a:ext cx="8092440" cy="24730"/>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9" name="Straight Connector 8"/>
          <p:cNvCxnSpPr/>
          <p:nvPr/>
        </p:nvCxnSpPr>
        <p:spPr bwMode="auto">
          <a:xfrm flipV="1">
            <a:off x="47560" y="3451412"/>
            <a:ext cx="8325475" cy="14442"/>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0" name="Rectangle 9"/>
          <p:cNvSpPr/>
          <p:nvPr/>
        </p:nvSpPr>
        <p:spPr bwMode="auto">
          <a:xfrm>
            <a:off x="306935" y="3492968"/>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Lift</a:t>
            </a:r>
            <a:endParaRPr lang="en-US" dirty="0">
              <a:solidFill>
                <a:srgbClr val="FFFFFF"/>
              </a:solidFill>
            </a:endParaRPr>
          </a:p>
        </p:txBody>
      </p:sp>
      <p:sp>
        <p:nvSpPr>
          <p:cNvPr id="11" name="Rectangle 10"/>
          <p:cNvSpPr/>
          <p:nvPr/>
        </p:nvSpPr>
        <p:spPr>
          <a:xfrm>
            <a:off x="2062212" y="3604729"/>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Measure </a:t>
            </a:r>
            <a:r>
              <a:rPr lang="en-US" sz="1400" dirty="0"/>
              <a:t>of the effectiveness of a predictive </a:t>
            </a:r>
            <a:r>
              <a:rPr lang="en-US" sz="1400" dirty="0" smtClean="0"/>
              <a:t>model</a:t>
            </a:r>
          </a:p>
          <a:p>
            <a:r>
              <a:rPr lang="en-US" sz="1400" dirty="0" smtClean="0"/>
              <a:t>calculated as </a:t>
            </a:r>
            <a:r>
              <a:rPr lang="en-US" sz="1400" dirty="0"/>
              <a:t>the ratio between the results obtained with </a:t>
            </a:r>
            <a:endParaRPr lang="en-US" sz="1400" dirty="0" smtClean="0"/>
          </a:p>
          <a:p>
            <a:r>
              <a:rPr lang="en-US" sz="1400" dirty="0" smtClean="0"/>
              <a:t>and </a:t>
            </a:r>
            <a:r>
              <a:rPr lang="en-US" sz="1400" dirty="0"/>
              <a:t>without the predictive model</a:t>
            </a:r>
            <a:endParaRPr lang="en-US" sz="1400" dirty="0">
              <a:solidFill>
                <a:srgbClr val="FFFFFF"/>
              </a:solidFill>
              <a:cs typeface="Arial" pitchFamily="34" charset="0"/>
            </a:endParaRPr>
          </a:p>
        </p:txBody>
      </p:sp>
      <p:cxnSp>
        <p:nvCxnSpPr>
          <p:cNvPr id="12" name="Straight Connector 11"/>
          <p:cNvCxnSpPr/>
          <p:nvPr/>
        </p:nvCxnSpPr>
        <p:spPr bwMode="auto">
          <a:xfrm>
            <a:off x="55263" y="4479454"/>
            <a:ext cx="8066761" cy="30885"/>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3" name="Rectangle 12"/>
          <p:cNvSpPr/>
          <p:nvPr/>
        </p:nvSpPr>
        <p:spPr bwMode="auto">
          <a:xfrm>
            <a:off x="306935" y="4507161"/>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Precision</a:t>
            </a:r>
            <a:endParaRPr lang="en-US" dirty="0">
              <a:solidFill>
                <a:srgbClr val="FFFFFF"/>
              </a:solidFill>
            </a:endParaRPr>
          </a:p>
        </p:txBody>
      </p:sp>
      <p:sp>
        <p:nvSpPr>
          <p:cNvPr id="14" name="Rectangle 13"/>
          <p:cNvSpPr/>
          <p:nvPr/>
        </p:nvSpPr>
        <p:spPr>
          <a:xfrm>
            <a:off x="2062212" y="4611070"/>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positive </a:t>
            </a:r>
            <a:r>
              <a:rPr lang="en-US" sz="1400" dirty="0" smtClean="0"/>
              <a:t>identifications (</a:t>
            </a:r>
            <a:r>
              <a:rPr lang="en-US" sz="1400" dirty="0" err="1" smtClean="0"/>
              <a:t>TP</a:t>
            </a:r>
            <a:r>
              <a:rPr lang="en-US" sz="1400" dirty="0" smtClean="0"/>
              <a:t> + FP) that were </a:t>
            </a:r>
          </a:p>
          <a:p>
            <a:r>
              <a:rPr lang="en-US" sz="1400" dirty="0" smtClean="0"/>
              <a:t>actually correct (</a:t>
            </a:r>
            <a:r>
              <a:rPr lang="en-US" sz="1400" dirty="0" err="1" smtClean="0"/>
              <a:t>TP</a:t>
            </a:r>
            <a:r>
              <a:rPr lang="en-US" sz="1400" dirty="0"/>
              <a:t>)</a:t>
            </a:r>
            <a:endParaRPr lang="en-US" sz="1400" dirty="0" smtClean="0"/>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FP)</a:t>
            </a:r>
            <a:endParaRPr lang="en-US" sz="1400" dirty="0">
              <a:solidFill>
                <a:srgbClr val="FFFFFF"/>
              </a:solidFill>
              <a:cs typeface="Arial" pitchFamily="34" charset="0"/>
            </a:endParaRPr>
          </a:p>
        </p:txBody>
      </p:sp>
      <p:cxnSp>
        <p:nvCxnSpPr>
          <p:cNvPr id="15" name="Straight Connector 14"/>
          <p:cNvCxnSpPr/>
          <p:nvPr/>
        </p:nvCxnSpPr>
        <p:spPr bwMode="auto">
          <a:xfrm flipV="1">
            <a:off x="55263" y="5485244"/>
            <a:ext cx="7818120" cy="7809"/>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6" name="Rectangle 15"/>
          <p:cNvSpPr/>
          <p:nvPr/>
        </p:nvSpPr>
        <p:spPr bwMode="auto">
          <a:xfrm>
            <a:off x="306935" y="5826158"/>
            <a:ext cx="2284463" cy="4472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Recall</a:t>
            </a:r>
            <a:endParaRPr lang="en-US" dirty="0">
              <a:solidFill>
                <a:srgbClr val="FFFFFF"/>
              </a:solidFill>
            </a:endParaRPr>
          </a:p>
        </p:txBody>
      </p:sp>
      <p:sp>
        <p:nvSpPr>
          <p:cNvPr id="17" name="Rectangle 16"/>
          <p:cNvSpPr/>
          <p:nvPr/>
        </p:nvSpPr>
        <p:spPr>
          <a:xfrm>
            <a:off x="2062212" y="5518797"/>
            <a:ext cx="5330481" cy="103141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actual </a:t>
            </a:r>
            <a:r>
              <a:rPr lang="en-US" sz="1400" dirty="0" smtClean="0"/>
              <a:t>positives (</a:t>
            </a:r>
            <a:r>
              <a:rPr lang="en-US" sz="1400" dirty="0" err="1" smtClean="0"/>
              <a:t>TP</a:t>
            </a:r>
            <a:r>
              <a:rPr lang="en-US" sz="1400" dirty="0" smtClean="0"/>
              <a:t> + FN) that were identified </a:t>
            </a:r>
          </a:p>
          <a:p>
            <a:r>
              <a:rPr lang="en-US" sz="1400" dirty="0"/>
              <a:t>c</a:t>
            </a:r>
            <a:r>
              <a:rPr lang="en-US" sz="1400" dirty="0" smtClean="0"/>
              <a:t>orrectly (</a:t>
            </a:r>
            <a:r>
              <a:rPr lang="en-US" sz="1400" dirty="0" err="1" smtClean="0"/>
              <a:t>TP</a:t>
            </a:r>
            <a:r>
              <a:rPr lang="en-US" sz="1400" dirty="0" smtClean="0"/>
              <a:t>)</a:t>
            </a:r>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FN)</a:t>
            </a:r>
            <a:endParaRPr lang="en-US" sz="1400" dirty="0">
              <a:solidFill>
                <a:srgbClr val="FFFFFF"/>
              </a:solidFill>
              <a:cs typeface="Arial" pitchFamily="34" charset="0"/>
            </a:endParaRPr>
          </a:p>
        </p:txBody>
      </p:sp>
      <p:sp>
        <p:nvSpPr>
          <p:cNvPr id="34" name="Title 2"/>
          <p:cNvSpPr txBox="1">
            <a:spLocks/>
          </p:cNvSpPr>
          <p:nvPr/>
        </p:nvSpPr>
        <p:spPr>
          <a:xfrm>
            <a:off x="9070478" y="518130"/>
            <a:ext cx="4919153"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3200" dirty="0" smtClean="0">
                <a:solidFill>
                  <a:srgbClr val="29BA74"/>
                </a:solidFill>
              </a:rPr>
              <a:t>When to use</a:t>
            </a:r>
            <a:endParaRPr lang="en-US" sz="2800" dirty="0"/>
          </a:p>
        </p:txBody>
      </p:sp>
      <p:sp>
        <p:nvSpPr>
          <p:cNvPr id="35" name="Title 2"/>
          <p:cNvSpPr txBox="1">
            <a:spLocks/>
          </p:cNvSpPr>
          <p:nvPr/>
        </p:nvSpPr>
        <p:spPr>
          <a:xfrm>
            <a:off x="9106338" y="1494047"/>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predictive power</a:t>
            </a:r>
          </a:p>
          <a:p>
            <a:endParaRPr lang="en-US" sz="1400" dirty="0" smtClean="0">
              <a:solidFill>
                <a:srgbClr val="575757"/>
              </a:solidFill>
            </a:endParaRPr>
          </a:p>
          <a:p>
            <a:r>
              <a:rPr lang="en-US" sz="1400" dirty="0" smtClean="0">
                <a:solidFill>
                  <a:srgbClr val="575757"/>
                </a:solidFill>
              </a:rPr>
              <a:t>Balanced target class</a:t>
            </a:r>
            <a:endParaRPr lang="en-US" sz="1400" dirty="0">
              <a:solidFill>
                <a:srgbClr val="575757"/>
              </a:solidFill>
            </a:endParaRPr>
          </a:p>
        </p:txBody>
      </p:sp>
      <p:sp>
        <p:nvSpPr>
          <p:cNvPr id="36" name="Title 2"/>
          <p:cNvSpPr txBox="1">
            <a:spLocks/>
          </p:cNvSpPr>
          <p:nvPr/>
        </p:nvSpPr>
        <p:spPr>
          <a:xfrm>
            <a:off x="9106338" y="4611070"/>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minimize false positives</a:t>
            </a:r>
          </a:p>
          <a:p>
            <a:endParaRPr lang="en-US" sz="1400" dirty="0">
              <a:solidFill>
                <a:srgbClr val="575757"/>
              </a:solidFill>
            </a:endParaRPr>
          </a:p>
          <a:p>
            <a:r>
              <a:rPr lang="en-US" sz="1400" dirty="0" smtClean="0">
                <a:solidFill>
                  <a:srgbClr val="575757"/>
                </a:solidFill>
              </a:rPr>
              <a:t>Cost of False positives is high</a:t>
            </a:r>
            <a:endParaRPr lang="en-US" sz="1400" dirty="0">
              <a:solidFill>
                <a:srgbClr val="575757"/>
              </a:solidFill>
            </a:endParaRPr>
          </a:p>
        </p:txBody>
      </p:sp>
      <p:sp>
        <p:nvSpPr>
          <p:cNvPr id="37" name="Title 2"/>
          <p:cNvSpPr txBox="1">
            <a:spLocks/>
          </p:cNvSpPr>
          <p:nvPr/>
        </p:nvSpPr>
        <p:spPr>
          <a:xfrm>
            <a:off x="9106338" y="5549757"/>
            <a:ext cx="2294821" cy="96949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capture maximum positives</a:t>
            </a:r>
          </a:p>
          <a:p>
            <a:endParaRPr lang="en-US" sz="1400" dirty="0" smtClean="0">
              <a:solidFill>
                <a:srgbClr val="575757"/>
              </a:solidFill>
            </a:endParaRPr>
          </a:p>
          <a:p>
            <a:r>
              <a:rPr lang="en-US" sz="1400" dirty="0" smtClean="0">
                <a:solidFill>
                  <a:srgbClr val="575757"/>
                </a:solidFill>
              </a:rPr>
              <a:t>False positives are not a big issue</a:t>
            </a:r>
            <a:endParaRPr lang="en-US" sz="1400" dirty="0">
              <a:solidFill>
                <a:srgbClr val="575757"/>
              </a:solidFill>
            </a:endParaRPr>
          </a:p>
        </p:txBody>
      </p:sp>
      <p:sp>
        <p:nvSpPr>
          <p:cNvPr id="38" name="Title 2"/>
          <p:cNvSpPr txBox="1">
            <a:spLocks/>
          </p:cNvSpPr>
          <p:nvPr/>
        </p:nvSpPr>
        <p:spPr>
          <a:xfrm>
            <a:off x="9106338" y="2778461"/>
            <a:ext cx="2294821"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test accuracy for both classes</a:t>
            </a:r>
            <a:endParaRPr lang="en-US" sz="1400" dirty="0">
              <a:solidFill>
                <a:srgbClr val="575757"/>
              </a:solidFill>
            </a:endParaRPr>
          </a:p>
        </p:txBody>
      </p:sp>
      <p:sp>
        <p:nvSpPr>
          <p:cNvPr id="39" name="Title 2"/>
          <p:cNvSpPr txBox="1">
            <a:spLocks/>
          </p:cNvSpPr>
          <p:nvPr/>
        </p:nvSpPr>
        <p:spPr>
          <a:xfrm>
            <a:off x="9106338" y="3604729"/>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For highlighting effectiveness of model with respect to random</a:t>
            </a:r>
          </a:p>
          <a:p>
            <a:endParaRPr lang="en-US" sz="1400" dirty="0"/>
          </a:p>
        </p:txBody>
      </p:sp>
      <p:cxnSp>
        <p:nvCxnSpPr>
          <p:cNvPr id="40" name="Straight Connector 39"/>
          <p:cNvCxnSpPr/>
          <p:nvPr/>
        </p:nvCxnSpPr>
        <p:spPr bwMode="auto">
          <a:xfrm flipV="1">
            <a:off x="8284111" y="2475402"/>
            <a:ext cx="3593592"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1" name="Straight Connector 50"/>
          <p:cNvCxnSpPr/>
          <p:nvPr/>
        </p:nvCxnSpPr>
        <p:spPr bwMode="auto">
          <a:xfrm flipV="1">
            <a:off x="8494423" y="3438734"/>
            <a:ext cx="33832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2" name="Straight Connector 51"/>
          <p:cNvCxnSpPr/>
          <p:nvPr/>
        </p:nvCxnSpPr>
        <p:spPr bwMode="auto">
          <a:xfrm flipV="1">
            <a:off x="8265823" y="4498148"/>
            <a:ext cx="36118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3" name="Straight Connector 52"/>
          <p:cNvCxnSpPr/>
          <p:nvPr/>
        </p:nvCxnSpPr>
        <p:spPr bwMode="auto">
          <a:xfrm flipV="1">
            <a:off x="8037223" y="5469249"/>
            <a:ext cx="38404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Tree>
    <p:extLst>
      <p:ext uri="{BB962C8B-B14F-4D97-AF65-F5344CB8AC3E}">
        <p14:creationId xmlns:p14="http://schemas.microsoft.com/office/powerpoint/2010/main" val="58703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2071" y="326965"/>
            <a:ext cx="10933350" cy="332399"/>
          </a:xfrm>
        </p:spPr>
        <p:txBody>
          <a:bodyPr/>
          <a:lstStyle/>
          <a:p>
            <a:r>
              <a:rPr lang="en-US" dirty="0" smtClean="0">
                <a:latin typeface="+mj-lt"/>
              </a:rPr>
              <a:t>Hyperparameter Tuning</a:t>
            </a:r>
            <a:endParaRPr lang="en-US" dirty="0">
              <a:latin typeface="+mj-lt"/>
            </a:endParaRPr>
          </a:p>
        </p:txBody>
      </p:sp>
      <p:sp>
        <p:nvSpPr>
          <p:cNvPr id="12" name="ee4pHeader1"/>
          <p:cNvSpPr>
            <a:spLocks noChangeArrowheads="1"/>
          </p:cNvSpPr>
          <p:nvPr>
            <p:custDataLst>
              <p:tags r:id="rId2"/>
            </p:custDataLst>
          </p:nvPr>
        </p:nvSpPr>
        <p:spPr bwMode="gray">
          <a:xfrm>
            <a:off x="681415" y="1737294"/>
            <a:ext cx="2552727" cy="542941"/>
          </a:xfrm>
          <a:prstGeom prst="homePlate">
            <a:avLst>
              <a:gd name="adj" fmla="val 28772"/>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Define Inputs</a:t>
            </a:r>
            <a:endParaRPr lang="en-US" sz="1600" dirty="0">
              <a:solidFill>
                <a:schemeClr val="bg1"/>
              </a:solidFill>
              <a:sym typeface="Trebuchet MS" panose="020B0603020202020204" pitchFamily="34" charset="0"/>
            </a:endParaRPr>
          </a:p>
        </p:txBody>
      </p:sp>
      <p:sp>
        <p:nvSpPr>
          <p:cNvPr id="14" name="ee4pHeader3"/>
          <p:cNvSpPr>
            <a:spLocks noChangeArrowheads="1"/>
          </p:cNvSpPr>
          <p:nvPr>
            <p:custDataLst>
              <p:tags r:id="rId3"/>
            </p:custDataLst>
          </p:nvPr>
        </p:nvSpPr>
        <p:spPr bwMode="gray">
          <a:xfrm>
            <a:off x="8992694" y="1737294"/>
            <a:ext cx="2552727" cy="542941"/>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Output</a:t>
            </a:r>
            <a:endParaRPr lang="en-US" sz="1600" dirty="0">
              <a:solidFill>
                <a:schemeClr val="bg1"/>
              </a:solidFill>
              <a:sym typeface="Trebuchet MS" panose="020B0603020202020204" pitchFamily="34" charset="0"/>
            </a:endParaRPr>
          </a:p>
        </p:txBody>
      </p:sp>
      <p:sp>
        <p:nvSpPr>
          <p:cNvPr id="16" name="ee4pContent1"/>
          <p:cNvSpPr txBox="1"/>
          <p:nvPr/>
        </p:nvSpPr>
        <p:spPr>
          <a:xfrm>
            <a:off x="845801" y="2458130"/>
            <a:ext cx="2165010" cy="2418670"/>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Define hyper parameter range</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searching method (</a:t>
            </a:r>
            <a:r>
              <a:rPr lang="en-US" dirty="0" err="1" smtClean="0">
                <a:solidFill>
                  <a:schemeClr val="tx1">
                    <a:lumMod val="100000"/>
                  </a:schemeClr>
                </a:solidFill>
              </a:rPr>
              <a:t>GridSeach</a:t>
            </a:r>
            <a:r>
              <a:rPr lang="en-US" dirty="0" smtClean="0">
                <a:solidFill>
                  <a:schemeClr val="tx1">
                    <a:lumMod val="100000"/>
                  </a:schemeClr>
                </a:solidFill>
              </a:rPr>
              <a:t>, </a:t>
            </a:r>
            <a:r>
              <a:rPr lang="en-US" dirty="0" err="1" smtClean="0">
                <a:solidFill>
                  <a:schemeClr val="tx1">
                    <a:lumMod val="100000"/>
                  </a:schemeClr>
                </a:solidFill>
              </a:rPr>
              <a:t>RandomSearch</a:t>
            </a:r>
            <a:r>
              <a:rPr lang="en-US" dirty="0" smtClean="0">
                <a:solidFill>
                  <a:schemeClr val="tx1">
                    <a:lumMod val="100000"/>
                  </a:schemeClr>
                </a:solidFill>
              </a:rPr>
              <a:t>)</a:t>
            </a:r>
            <a:endParaRPr lang="en-US" dirty="0">
              <a:solidFill>
                <a:schemeClr val="tx1">
                  <a:lumMod val="100000"/>
                </a:schemeClr>
              </a:solidFill>
            </a:endParaRP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objective function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a:t>
            </a:r>
            <a:r>
              <a:rPr lang="en-US" dirty="0">
                <a:solidFill>
                  <a:schemeClr val="tx1">
                    <a:lumMod val="100000"/>
                  </a:schemeClr>
                </a:solidFill>
              </a:rPr>
              <a:t>cross-validation splitting </a:t>
            </a:r>
            <a:r>
              <a:rPr lang="en-US" dirty="0" smtClean="0">
                <a:solidFill>
                  <a:schemeClr val="tx1">
                    <a:lumMod val="100000"/>
                  </a:schemeClr>
                </a:solidFill>
              </a:rPr>
              <a:t>strategy (</a:t>
            </a:r>
            <a:r>
              <a:rPr lang="en-US" b="1" dirty="0">
                <a:solidFill>
                  <a:schemeClr val="tx1">
                    <a:lumMod val="100000"/>
                  </a:schemeClr>
                </a:solidFill>
              </a:rPr>
              <a:t>K</a:t>
            </a:r>
            <a:r>
              <a:rPr lang="en-US" dirty="0" smtClean="0">
                <a:solidFill>
                  <a:schemeClr val="tx1">
                    <a:lumMod val="100000"/>
                  </a:schemeClr>
                </a:solidFill>
              </a:rPr>
              <a:t> </a:t>
            </a:r>
            <a:r>
              <a:rPr lang="en-US" dirty="0">
                <a:solidFill>
                  <a:schemeClr val="tx1">
                    <a:lumMod val="100000"/>
                  </a:schemeClr>
                </a:solidFill>
              </a:rPr>
              <a:t>number of </a:t>
            </a:r>
            <a:r>
              <a:rPr lang="en-US" dirty="0" smtClean="0">
                <a:solidFill>
                  <a:schemeClr val="tx1">
                    <a:lumMod val="100000"/>
                  </a:schemeClr>
                </a:solidFill>
              </a:rPr>
              <a:t>folds)</a:t>
            </a:r>
          </a:p>
        </p:txBody>
      </p:sp>
      <p:grpSp>
        <p:nvGrpSpPr>
          <p:cNvPr id="20" name="Group 19"/>
          <p:cNvGrpSpPr/>
          <p:nvPr/>
        </p:nvGrpSpPr>
        <p:grpSpPr>
          <a:xfrm>
            <a:off x="4020512" y="1158990"/>
            <a:ext cx="4136724" cy="4075808"/>
            <a:chOff x="3419228" y="913363"/>
            <a:chExt cx="4550396" cy="4483389"/>
          </a:xfrm>
        </p:grpSpPr>
        <p:grpSp>
          <p:nvGrpSpPr>
            <p:cNvPr id="11" name="Group 10"/>
            <p:cNvGrpSpPr/>
            <p:nvPr/>
          </p:nvGrpSpPr>
          <p:grpSpPr>
            <a:xfrm>
              <a:off x="3419228" y="913363"/>
              <a:ext cx="4550396" cy="4483389"/>
              <a:chOff x="4056000" y="1778000"/>
              <a:chExt cx="4080000" cy="4079877"/>
            </a:xfrm>
          </p:grpSpPr>
          <p:sp>
            <p:nvSpPr>
              <p:cNvPr id="2" name="CircleSegment"/>
              <p:cNvSpPr>
                <a:spLocks/>
              </p:cNvSpPr>
              <p:nvPr>
                <p:custDataLst>
                  <p:tags r:id="rId8"/>
                </p:custDataLst>
              </p:nvPr>
            </p:nvSpPr>
            <p:spPr bwMode="gray">
              <a:xfrm>
                <a:off x="6096793" y="1778002"/>
                <a:ext cx="2039207"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0 w 1295"/>
                  <a:gd name="T39" fmla="*/ 2147483647 h 1424"/>
                  <a:gd name="T40" fmla="*/ 2147483647 w 1295"/>
                  <a:gd name="T41" fmla="*/ 2147483647 h 1424"/>
                  <a:gd name="T42" fmla="*/ 0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2147483647 w 1295"/>
                  <a:gd name="T79" fmla="*/ 2147483647 h 1424"/>
                  <a:gd name="T80" fmla="*/ 2147483647 w 1295"/>
                  <a:gd name="T81" fmla="*/ 2147483647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40" y="1295"/>
                    </a:moveTo>
                    <a:lnTo>
                      <a:pt x="640" y="1295"/>
                    </a:lnTo>
                    <a:lnTo>
                      <a:pt x="640" y="1294"/>
                    </a:lnTo>
                    <a:lnTo>
                      <a:pt x="640" y="1261"/>
                    </a:lnTo>
                    <a:lnTo>
                      <a:pt x="636" y="1228"/>
                    </a:lnTo>
                    <a:lnTo>
                      <a:pt x="632" y="1196"/>
                    </a:lnTo>
                    <a:lnTo>
                      <a:pt x="626" y="1165"/>
                    </a:lnTo>
                    <a:lnTo>
                      <a:pt x="618" y="1134"/>
                    </a:lnTo>
                    <a:lnTo>
                      <a:pt x="611" y="1103"/>
                    </a:lnTo>
                    <a:lnTo>
                      <a:pt x="601" y="1075"/>
                    </a:lnTo>
                    <a:lnTo>
                      <a:pt x="590" y="1046"/>
                    </a:lnTo>
                    <a:lnTo>
                      <a:pt x="576" y="1017"/>
                    </a:lnTo>
                    <a:lnTo>
                      <a:pt x="563" y="990"/>
                    </a:lnTo>
                    <a:lnTo>
                      <a:pt x="545" y="963"/>
                    </a:lnTo>
                    <a:lnTo>
                      <a:pt x="530" y="936"/>
                    </a:lnTo>
                    <a:lnTo>
                      <a:pt x="513" y="911"/>
                    </a:lnTo>
                    <a:lnTo>
                      <a:pt x="494" y="886"/>
                    </a:lnTo>
                    <a:lnTo>
                      <a:pt x="472" y="863"/>
                    </a:lnTo>
                    <a:lnTo>
                      <a:pt x="451" y="842"/>
                    </a:lnTo>
                    <a:lnTo>
                      <a:pt x="430" y="821"/>
                    </a:lnTo>
                    <a:lnTo>
                      <a:pt x="405" y="800"/>
                    </a:lnTo>
                    <a:lnTo>
                      <a:pt x="382" y="781"/>
                    </a:lnTo>
                    <a:lnTo>
                      <a:pt x="357" y="763"/>
                    </a:lnTo>
                    <a:lnTo>
                      <a:pt x="330" y="746"/>
                    </a:lnTo>
                    <a:lnTo>
                      <a:pt x="303" y="731"/>
                    </a:lnTo>
                    <a:lnTo>
                      <a:pt x="277" y="717"/>
                    </a:lnTo>
                    <a:lnTo>
                      <a:pt x="248" y="704"/>
                    </a:lnTo>
                    <a:lnTo>
                      <a:pt x="219" y="692"/>
                    </a:lnTo>
                    <a:lnTo>
                      <a:pt x="190" y="683"/>
                    </a:lnTo>
                    <a:lnTo>
                      <a:pt x="159" y="675"/>
                    </a:lnTo>
                    <a:lnTo>
                      <a:pt x="129" y="667"/>
                    </a:lnTo>
                    <a:lnTo>
                      <a:pt x="98" y="661"/>
                    </a:lnTo>
                    <a:lnTo>
                      <a:pt x="65" y="658"/>
                    </a:lnTo>
                    <a:lnTo>
                      <a:pt x="33" y="656"/>
                    </a:lnTo>
                    <a:lnTo>
                      <a:pt x="0" y="654"/>
                    </a:lnTo>
                    <a:lnTo>
                      <a:pt x="0" y="652"/>
                    </a:lnTo>
                    <a:lnTo>
                      <a:pt x="63" y="492"/>
                    </a:lnTo>
                    <a:lnTo>
                      <a:pt x="127" y="329"/>
                    </a:lnTo>
                    <a:lnTo>
                      <a:pt x="63" y="164"/>
                    </a:lnTo>
                    <a:lnTo>
                      <a:pt x="0" y="4"/>
                    </a:lnTo>
                    <a:lnTo>
                      <a:pt x="0" y="0"/>
                    </a:lnTo>
                    <a:lnTo>
                      <a:pt x="67" y="2"/>
                    </a:lnTo>
                    <a:lnTo>
                      <a:pt x="133" y="6"/>
                    </a:lnTo>
                    <a:lnTo>
                      <a:pt x="196" y="16"/>
                    </a:lnTo>
                    <a:lnTo>
                      <a:pt x="259" y="27"/>
                    </a:lnTo>
                    <a:lnTo>
                      <a:pt x="323" y="41"/>
                    </a:lnTo>
                    <a:lnTo>
                      <a:pt x="384" y="58"/>
                    </a:lnTo>
                    <a:lnTo>
                      <a:pt x="444" y="79"/>
                    </a:lnTo>
                    <a:lnTo>
                      <a:pt x="501" y="102"/>
                    </a:lnTo>
                    <a:lnTo>
                      <a:pt x="559" y="127"/>
                    </a:lnTo>
                    <a:lnTo>
                      <a:pt x="615" y="156"/>
                    </a:lnTo>
                    <a:lnTo>
                      <a:pt x="668" y="187"/>
                    </a:lnTo>
                    <a:lnTo>
                      <a:pt x="722" y="221"/>
                    </a:lnTo>
                    <a:lnTo>
                      <a:pt x="772" y="258"/>
                    </a:lnTo>
                    <a:lnTo>
                      <a:pt x="822" y="296"/>
                    </a:lnTo>
                    <a:lnTo>
                      <a:pt x="868" y="337"/>
                    </a:lnTo>
                    <a:lnTo>
                      <a:pt x="912" y="379"/>
                    </a:lnTo>
                    <a:lnTo>
                      <a:pt x="957" y="425"/>
                    </a:lnTo>
                    <a:lnTo>
                      <a:pt x="997" y="471"/>
                    </a:lnTo>
                    <a:lnTo>
                      <a:pt x="1035" y="521"/>
                    </a:lnTo>
                    <a:lnTo>
                      <a:pt x="1072" y="571"/>
                    </a:lnTo>
                    <a:lnTo>
                      <a:pt x="1104" y="623"/>
                    </a:lnTo>
                    <a:lnTo>
                      <a:pt x="1137" y="677"/>
                    </a:lnTo>
                    <a:lnTo>
                      <a:pt x="1164" y="732"/>
                    </a:lnTo>
                    <a:lnTo>
                      <a:pt x="1191" y="790"/>
                    </a:lnTo>
                    <a:lnTo>
                      <a:pt x="1214" y="850"/>
                    </a:lnTo>
                    <a:lnTo>
                      <a:pt x="1235" y="909"/>
                    </a:lnTo>
                    <a:lnTo>
                      <a:pt x="1252" y="971"/>
                    </a:lnTo>
                    <a:lnTo>
                      <a:pt x="1266" y="1032"/>
                    </a:lnTo>
                    <a:lnTo>
                      <a:pt x="1277" y="1096"/>
                    </a:lnTo>
                    <a:lnTo>
                      <a:pt x="1287" y="1161"/>
                    </a:lnTo>
                    <a:lnTo>
                      <a:pt x="1291" y="1226"/>
                    </a:lnTo>
                    <a:lnTo>
                      <a:pt x="1293" y="1294"/>
                    </a:lnTo>
                    <a:lnTo>
                      <a:pt x="1295" y="1294"/>
                    </a:lnTo>
                    <a:lnTo>
                      <a:pt x="1131" y="1359"/>
                    </a:lnTo>
                    <a:lnTo>
                      <a:pt x="968" y="1424"/>
                    </a:lnTo>
                    <a:lnTo>
                      <a:pt x="803" y="1359"/>
                    </a:lnTo>
                    <a:lnTo>
                      <a:pt x="640" y="1295"/>
                    </a:lnTo>
                    <a:close/>
                  </a:path>
                </a:pathLst>
              </a:custGeom>
              <a:solidFill>
                <a:schemeClr val="tx2"/>
              </a:solidFill>
              <a:ln w="952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 name="CircleSegment"/>
              <p:cNvSpPr>
                <a:spLocks/>
              </p:cNvSpPr>
              <p:nvPr>
                <p:custDataLst>
                  <p:tags r:id="rId9"/>
                </p:custDataLst>
              </p:nvPr>
            </p:nvSpPr>
            <p:spPr bwMode="gray">
              <a:xfrm>
                <a:off x="5892077" y="3817940"/>
                <a:ext cx="2240747" cy="2039937"/>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0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2147483647 h 1294"/>
                  <a:gd name="T78" fmla="*/ 2147483647 w 1422"/>
                  <a:gd name="T79" fmla="*/ 2147483647 h 1294"/>
                  <a:gd name="T80" fmla="*/ 2147483647 w 1422"/>
                  <a:gd name="T81" fmla="*/ 2147483647 h 1294"/>
                  <a:gd name="T82" fmla="*/ 0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0" y="965"/>
                    </a:moveTo>
                    <a:lnTo>
                      <a:pt x="66" y="802"/>
                    </a:lnTo>
                    <a:lnTo>
                      <a:pt x="129" y="642"/>
                    </a:lnTo>
                    <a:lnTo>
                      <a:pt x="129" y="640"/>
                    </a:lnTo>
                    <a:lnTo>
                      <a:pt x="131" y="640"/>
                    </a:lnTo>
                    <a:lnTo>
                      <a:pt x="131" y="638"/>
                    </a:lnTo>
                    <a:lnTo>
                      <a:pt x="131" y="640"/>
                    </a:lnTo>
                    <a:lnTo>
                      <a:pt x="164" y="638"/>
                    </a:lnTo>
                    <a:lnTo>
                      <a:pt x="196" y="636"/>
                    </a:lnTo>
                    <a:lnTo>
                      <a:pt x="227" y="633"/>
                    </a:lnTo>
                    <a:lnTo>
                      <a:pt x="260" y="627"/>
                    </a:lnTo>
                    <a:lnTo>
                      <a:pt x="290" y="619"/>
                    </a:lnTo>
                    <a:lnTo>
                      <a:pt x="319" y="610"/>
                    </a:lnTo>
                    <a:lnTo>
                      <a:pt x="350" y="600"/>
                    </a:lnTo>
                    <a:lnTo>
                      <a:pt x="379" y="588"/>
                    </a:lnTo>
                    <a:lnTo>
                      <a:pt x="408" y="575"/>
                    </a:lnTo>
                    <a:lnTo>
                      <a:pt x="434" y="562"/>
                    </a:lnTo>
                    <a:lnTo>
                      <a:pt x="461" y="546"/>
                    </a:lnTo>
                    <a:lnTo>
                      <a:pt x="486" y="529"/>
                    </a:lnTo>
                    <a:lnTo>
                      <a:pt x="511" y="512"/>
                    </a:lnTo>
                    <a:lnTo>
                      <a:pt x="536" y="492"/>
                    </a:lnTo>
                    <a:lnTo>
                      <a:pt x="559" y="473"/>
                    </a:lnTo>
                    <a:lnTo>
                      <a:pt x="582" y="452"/>
                    </a:lnTo>
                    <a:lnTo>
                      <a:pt x="603" y="429"/>
                    </a:lnTo>
                    <a:lnTo>
                      <a:pt x="623" y="406"/>
                    </a:lnTo>
                    <a:lnTo>
                      <a:pt x="642" y="381"/>
                    </a:lnTo>
                    <a:lnTo>
                      <a:pt x="659" y="356"/>
                    </a:lnTo>
                    <a:lnTo>
                      <a:pt x="676" y="331"/>
                    </a:lnTo>
                    <a:lnTo>
                      <a:pt x="692" y="304"/>
                    </a:lnTo>
                    <a:lnTo>
                      <a:pt x="705" y="277"/>
                    </a:lnTo>
                    <a:lnTo>
                      <a:pt x="719" y="248"/>
                    </a:lnTo>
                    <a:lnTo>
                      <a:pt x="730" y="219"/>
                    </a:lnTo>
                    <a:lnTo>
                      <a:pt x="740" y="189"/>
                    </a:lnTo>
                    <a:lnTo>
                      <a:pt x="747" y="160"/>
                    </a:lnTo>
                    <a:lnTo>
                      <a:pt x="755" y="127"/>
                    </a:lnTo>
                    <a:lnTo>
                      <a:pt x="761" y="97"/>
                    </a:lnTo>
                    <a:lnTo>
                      <a:pt x="765" y="66"/>
                    </a:lnTo>
                    <a:lnTo>
                      <a:pt x="769" y="33"/>
                    </a:lnTo>
                    <a:lnTo>
                      <a:pt x="769" y="0"/>
                    </a:lnTo>
                    <a:lnTo>
                      <a:pt x="932" y="64"/>
                    </a:lnTo>
                    <a:lnTo>
                      <a:pt x="1097" y="129"/>
                    </a:lnTo>
                    <a:lnTo>
                      <a:pt x="1260" y="64"/>
                    </a:lnTo>
                    <a:lnTo>
                      <a:pt x="1422" y="0"/>
                    </a:lnTo>
                    <a:lnTo>
                      <a:pt x="1420" y="66"/>
                    </a:lnTo>
                    <a:lnTo>
                      <a:pt x="1416" y="131"/>
                    </a:lnTo>
                    <a:lnTo>
                      <a:pt x="1406" y="196"/>
                    </a:lnTo>
                    <a:lnTo>
                      <a:pt x="1395" y="260"/>
                    </a:lnTo>
                    <a:lnTo>
                      <a:pt x="1381" y="323"/>
                    </a:lnTo>
                    <a:lnTo>
                      <a:pt x="1364" y="383"/>
                    </a:lnTo>
                    <a:lnTo>
                      <a:pt x="1343" y="444"/>
                    </a:lnTo>
                    <a:lnTo>
                      <a:pt x="1320" y="502"/>
                    </a:lnTo>
                    <a:lnTo>
                      <a:pt x="1295" y="560"/>
                    </a:lnTo>
                    <a:lnTo>
                      <a:pt x="1266" y="615"/>
                    </a:lnTo>
                    <a:lnTo>
                      <a:pt x="1235" y="669"/>
                    </a:lnTo>
                    <a:lnTo>
                      <a:pt x="1201" y="721"/>
                    </a:lnTo>
                    <a:lnTo>
                      <a:pt x="1164" y="773"/>
                    </a:lnTo>
                    <a:lnTo>
                      <a:pt x="1126" y="821"/>
                    </a:lnTo>
                    <a:lnTo>
                      <a:pt x="1086" y="869"/>
                    </a:lnTo>
                    <a:lnTo>
                      <a:pt x="1043" y="913"/>
                    </a:lnTo>
                    <a:lnTo>
                      <a:pt x="997" y="955"/>
                    </a:lnTo>
                    <a:lnTo>
                      <a:pt x="951" y="998"/>
                    </a:lnTo>
                    <a:lnTo>
                      <a:pt x="903" y="1036"/>
                    </a:lnTo>
                    <a:lnTo>
                      <a:pt x="851" y="1071"/>
                    </a:lnTo>
                    <a:lnTo>
                      <a:pt x="799" y="1105"/>
                    </a:lnTo>
                    <a:lnTo>
                      <a:pt x="746" y="1136"/>
                    </a:lnTo>
                    <a:lnTo>
                      <a:pt x="690" y="1165"/>
                    </a:lnTo>
                    <a:lnTo>
                      <a:pt x="632" y="1192"/>
                    </a:lnTo>
                    <a:lnTo>
                      <a:pt x="575" y="1215"/>
                    </a:lnTo>
                    <a:lnTo>
                      <a:pt x="513" y="1234"/>
                    </a:lnTo>
                    <a:lnTo>
                      <a:pt x="454" y="1253"/>
                    </a:lnTo>
                    <a:lnTo>
                      <a:pt x="390" y="1267"/>
                    </a:lnTo>
                    <a:lnTo>
                      <a:pt x="327" y="1278"/>
                    </a:lnTo>
                    <a:lnTo>
                      <a:pt x="262" y="1286"/>
                    </a:lnTo>
                    <a:lnTo>
                      <a:pt x="196" y="1292"/>
                    </a:lnTo>
                    <a:lnTo>
                      <a:pt x="131" y="1294"/>
                    </a:lnTo>
                    <a:lnTo>
                      <a:pt x="129" y="1294"/>
                    </a:lnTo>
                    <a:lnTo>
                      <a:pt x="129" y="1290"/>
                    </a:lnTo>
                    <a:lnTo>
                      <a:pt x="66" y="1130"/>
                    </a:lnTo>
                    <a:lnTo>
                      <a:pt x="0" y="965"/>
                    </a:lnTo>
                    <a:close/>
                  </a:path>
                </a:pathLst>
              </a:custGeom>
              <a:solidFill>
                <a:schemeClr val="tx2"/>
              </a:solidFill>
              <a:ln w="9525" cap="rnd" algn="ctr">
                <a:solidFill>
                  <a:schemeClr val="bg1"/>
                </a:solidFill>
                <a:round/>
                <a:headEnd/>
                <a:tailEnd/>
              </a:ln>
            </p:spPr>
            <p:txBody>
              <a:bodyPr lIns="103900" tIns="51951" rIns="103900" bIns="51951"/>
              <a:lstStyle/>
              <a:p>
                <a:pPr marL="207435"/>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a:solidFill>
                    <a:schemeClr val="bg1"/>
                  </a:solidFill>
                </a:endParaRPr>
              </a:p>
            </p:txBody>
          </p:sp>
          <p:sp>
            <p:nvSpPr>
              <p:cNvPr id="4" name="CircleSegment"/>
              <p:cNvSpPr>
                <a:spLocks/>
              </p:cNvSpPr>
              <p:nvPr>
                <p:custDataLst>
                  <p:tags r:id="rId10"/>
                </p:custDataLst>
              </p:nvPr>
            </p:nvSpPr>
            <p:spPr bwMode="gray">
              <a:xfrm>
                <a:off x="4056000" y="3613151"/>
                <a:ext cx="2040793"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2147483647 w 1295"/>
                  <a:gd name="T39" fmla="*/ 2147483647 h 1424"/>
                  <a:gd name="T40" fmla="*/ 2147483647 w 1295"/>
                  <a:gd name="T41" fmla="*/ 2147483647 h 1424"/>
                  <a:gd name="T42" fmla="*/ 2147483647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0 w 1295"/>
                  <a:gd name="T79" fmla="*/ 2147483647 h 1424"/>
                  <a:gd name="T80" fmla="*/ 2147483647 w 1295"/>
                  <a:gd name="T81" fmla="*/ 0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55" y="129"/>
                    </a:moveTo>
                    <a:lnTo>
                      <a:pt x="655" y="129"/>
                    </a:lnTo>
                    <a:lnTo>
                      <a:pt x="655" y="130"/>
                    </a:lnTo>
                    <a:lnTo>
                      <a:pt x="655" y="163"/>
                    </a:lnTo>
                    <a:lnTo>
                      <a:pt x="659" y="196"/>
                    </a:lnTo>
                    <a:lnTo>
                      <a:pt x="663" y="228"/>
                    </a:lnTo>
                    <a:lnTo>
                      <a:pt x="669" y="259"/>
                    </a:lnTo>
                    <a:lnTo>
                      <a:pt x="677" y="290"/>
                    </a:lnTo>
                    <a:lnTo>
                      <a:pt x="684" y="321"/>
                    </a:lnTo>
                    <a:lnTo>
                      <a:pt x="694" y="349"/>
                    </a:lnTo>
                    <a:lnTo>
                      <a:pt x="705" y="378"/>
                    </a:lnTo>
                    <a:lnTo>
                      <a:pt x="719" y="407"/>
                    </a:lnTo>
                    <a:lnTo>
                      <a:pt x="732" y="434"/>
                    </a:lnTo>
                    <a:lnTo>
                      <a:pt x="748" y="461"/>
                    </a:lnTo>
                    <a:lnTo>
                      <a:pt x="765" y="488"/>
                    </a:lnTo>
                    <a:lnTo>
                      <a:pt x="782" y="513"/>
                    </a:lnTo>
                    <a:lnTo>
                      <a:pt x="801" y="538"/>
                    </a:lnTo>
                    <a:lnTo>
                      <a:pt x="823" y="561"/>
                    </a:lnTo>
                    <a:lnTo>
                      <a:pt x="844" y="582"/>
                    </a:lnTo>
                    <a:lnTo>
                      <a:pt x="865" y="603"/>
                    </a:lnTo>
                    <a:lnTo>
                      <a:pt x="890" y="624"/>
                    </a:lnTo>
                    <a:lnTo>
                      <a:pt x="913" y="643"/>
                    </a:lnTo>
                    <a:lnTo>
                      <a:pt x="938" y="661"/>
                    </a:lnTo>
                    <a:lnTo>
                      <a:pt x="965" y="678"/>
                    </a:lnTo>
                    <a:lnTo>
                      <a:pt x="992" y="693"/>
                    </a:lnTo>
                    <a:lnTo>
                      <a:pt x="1018" y="707"/>
                    </a:lnTo>
                    <a:lnTo>
                      <a:pt x="1047" y="720"/>
                    </a:lnTo>
                    <a:lnTo>
                      <a:pt x="1076" y="732"/>
                    </a:lnTo>
                    <a:lnTo>
                      <a:pt x="1105" y="741"/>
                    </a:lnTo>
                    <a:lnTo>
                      <a:pt x="1136" y="749"/>
                    </a:lnTo>
                    <a:lnTo>
                      <a:pt x="1166" y="757"/>
                    </a:lnTo>
                    <a:lnTo>
                      <a:pt x="1197" y="763"/>
                    </a:lnTo>
                    <a:lnTo>
                      <a:pt x="1230" y="766"/>
                    </a:lnTo>
                    <a:lnTo>
                      <a:pt x="1262" y="768"/>
                    </a:lnTo>
                    <a:lnTo>
                      <a:pt x="1295" y="770"/>
                    </a:lnTo>
                    <a:lnTo>
                      <a:pt x="1295" y="772"/>
                    </a:lnTo>
                    <a:lnTo>
                      <a:pt x="1232" y="932"/>
                    </a:lnTo>
                    <a:lnTo>
                      <a:pt x="1168" y="1095"/>
                    </a:lnTo>
                    <a:lnTo>
                      <a:pt x="1232" y="1260"/>
                    </a:lnTo>
                    <a:lnTo>
                      <a:pt x="1295" y="1420"/>
                    </a:lnTo>
                    <a:lnTo>
                      <a:pt x="1295" y="1424"/>
                    </a:lnTo>
                    <a:lnTo>
                      <a:pt x="1228" y="1422"/>
                    </a:lnTo>
                    <a:lnTo>
                      <a:pt x="1162" y="1418"/>
                    </a:lnTo>
                    <a:lnTo>
                      <a:pt x="1099" y="1408"/>
                    </a:lnTo>
                    <a:lnTo>
                      <a:pt x="1036" y="1397"/>
                    </a:lnTo>
                    <a:lnTo>
                      <a:pt x="972" y="1383"/>
                    </a:lnTo>
                    <a:lnTo>
                      <a:pt x="911" y="1366"/>
                    </a:lnTo>
                    <a:lnTo>
                      <a:pt x="851" y="1345"/>
                    </a:lnTo>
                    <a:lnTo>
                      <a:pt x="794" y="1322"/>
                    </a:lnTo>
                    <a:lnTo>
                      <a:pt x="736" y="1297"/>
                    </a:lnTo>
                    <a:lnTo>
                      <a:pt x="680" y="1268"/>
                    </a:lnTo>
                    <a:lnTo>
                      <a:pt x="627" y="1237"/>
                    </a:lnTo>
                    <a:lnTo>
                      <a:pt x="573" y="1203"/>
                    </a:lnTo>
                    <a:lnTo>
                      <a:pt x="523" y="1166"/>
                    </a:lnTo>
                    <a:lnTo>
                      <a:pt x="473" y="1128"/>
                    </a:lnTo>
                    <a:lnTo>
                      <a:pt x="427" y="1087"/>
                    </a:lnTo>
                    <a:lnTo>
                      <a:pt x="383" y="1045"/>
                    </a:lnTo>
                    <a:lnTo>
                      <a:pt x="338" y="999"/>
                    </a:lnTo>
                    <a:lnTo>
                      <a:pt x="298" y="953"/>
                    </a:lnTo>
                    <a:lnTo>
                      <a:pt x="260" y="903"/>
                    </a:lnTo>
                    <a:lnTo>
                      <a:pt x="223" y="853"/>
                    </a:lnTo>
                    <a:lnTo>
                      <a:pt x="191" y="801"/>
                    </a:lnTo>
                    <a:lnTo>
                      <a:pt x="158" y="747"/>
                    </a:lnTo>
                    <a:lnTo>
                      <a:pt x="131" y="692"/>
                    </a:lnTo>
                    <a:lnTo>
                      <a:pt x="104" y="634"/>
                    </a:lnTo>
                    <a:lnTo>
                      <a:pt x="81" y="574"/>
                    </a:lnTo>
                    <a:lnTo>
                      <a:pt x="60" y="515"/>
                    </a:lnTo>
                    <a:lnTo>
                      <a:pt x="43" y="453"/>
                    </a:lnTo>
                    <a:lnTo>
                      <a:pt x="29" y="392"/>
                    </a:lnTo>
                    <a:lnTo>
                      <a:pt x="18" y="328"/>
                    </a:lnTo>
                    <a:lnTo>
                      <a:pt x="8" y="263"/>
                    </a:lnTo>
                    <a:lnTo>
                      <a:pt x="4" y="198"/>
                    </a:lnTo>
                    <a:lnTo>
                      <a:pt x="2" y="130"/>
                    </a:lnTo>
                    <a:lnTo>
                      <a:pt x="0" y="130"/>
                    </a:lnTo>
                    <a:lnTo>
                      <a:pt x="164" y="65"/>
                    </a:lnTo>
                    <a:lnTo>
                      <a:pt x="327" y="0"/>
                    </a:lnTo>
                    <a:lnTo>
                      <a:pt x="492" y="65"/>
                    </a:lnTo>
                    <a:lnTo>
                      <a:pt x="655" y="129"/>
                    </a:lnTo>
                    <a:close/>
                  </a:path>
                </a:pathLst>
              </a:custGeom>
              <a:solidFill>
                <a:schemeClr val="tx2"/>
              </a:solidFill>
              <a:ln w="9525" cap="rnd">
                <a:solidFill>
                  <a:schemeClr val="bg1"/>
                </a:solidFill>
                <a:round/>
                <a:headEnd/>
                <a:tailEnd/>
              </a:ln>
            </p:spPr>
            <p:txBody>
              <a:bodyPr lIns="103900" tIns="51951" rIns="103900" bIns="51951"/>
              <a:lstStyle/>
              <a:p>
                <a:pPr marL="508666" algn="ctr"/>
                <a:endParaRPr lang="en-US" dirty="0" smtClean="0">
                  <a:solidFill>
                    <a:schemeClr val="bg1"/>
                  </a:solidFill>
                  <a:sym typeface="Trebuchet MS" panose="020B0603020202020204" pitchFamily="34" charset="0"/>
                </a:endParaRPr>
              </a:p>
              <a:p>
                <a:pPr marL="508666" algn="ctr"/>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a:solidFill>
                    <a:schemeClr val="bg1"/>
                  </a:solidFill>
                </a:endParaRPr>
              </a:p>
            </p:txBody>
          </p:sp>
          <p:sp>
            <p:nvSpPr>
              <p:cNvPr id="5" name="CircleSegment"/>
              <p:cNvSpPr>
                <a:spLocks/>
              </p:cNvSpPr>
              <p:nvPr>
                <p:custDataLst>
                  <p:tags r:id="rId11"/>
                </p:custDataLst>
              </p:nvPr>
            </p:nvSpPr>
            <p:spPr bwMode="gray">
              <a:xfrm>
                <a:off x="4059172" y="1778000"/>
                <a:ext cx="2240747" cy="2039939"/>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2147483647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0 h 1294"/>
                  <a:gd name="T78" fmla="*/ 2147483647 w 1422"/>
                  <a:gd name="T79" fmla="*/ 0 h 1294"/>
                  <a:gd name="T80" fmla="*/ 2147483647 w 1422"/>
                  <a:gd name="T81" fmla="*/ 2147483647 h 1294"/>
                  <a:gd name="T82" fmla="*/ 2147483647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1422" y="329"/>
                    </a:moveTo>
                    <a:lnTo>
                      <a:pt x="1356" y="492"/>
                    </a:lnTo>
                    <a:lnTo>
                      <a:pt x="1293" y="652"/>
                    </a:lnTo>
                    <a:lnTo>
                      <a:pt x="1293" y="654"/>
                    </a:lnTo>
                    <a:lnTo>
                      <a:pt x="1291" y="654"/>
                    </a:lnTo>
                    <a:lnTo>
                      <a:pt x="1291" y="656"/>
                    </a:lnTo>
                    <a:lnTo>
                      <a:pt x="1291" y="654"/>
                    </a:lnTo>
                    <a:lnTo>
                      <a:pt x="1258" y="656"/>
                    </a:lnTo>
                    <a:lnTo>
                      <a:pt x="1226" y="658"/>
                    </a:lnTo>
                    <a:lnTo>
                      <a:pt x="1195" y="661"/>
                    </a:lnTo>
                    <a:lnTo>
                      <a:pt x="1162" y="667"/>
                    </a:lnTo>
                    <a:lnTo>
                      <a:pt x="1132" y="675"/>
                    </a:lnTo>
                    <a:lnTo>
                      <a:pt x="1103" y="684"/>
                    </a:lnTo>
                    <a:lnTo>
                      <a:pt x="1072" y="694"/>
                    </a:lnTo>
                    <a:lnTo>
                      <a:pt x="1043" y="706"/>
                    </a:lnTo>
                    <a:lnTo>
                      <a:pt x="1014" y="719"/>
                    </a:lnTo>
                    <a:lnTo>
                      <a:pt x="988" y="732"/>
                    </a:lnTo>
                    <a:lnTo>
                      <a:pt x="961" y="748"/>
                    </a:lnTo>
                    <a:lnTo>
                      <a:pt x="936" y="765"/>
                    </a:lnTo>
                    <a:lnTo>
                      <a:pt x="911" y="782"/>
                    </a:lnTo>
                    <a:lnTo>
                      <a:pt x="886" y="802"/>
                    </a:lnTo>
                    <a:lnTo>
                      <a:pt x="863" y="821"/>
                    </a:lnTo>
                    <a:lnTo>
                      <a:pt x="840" y="842"/>
                    </a:lnTo>
                    <a:lnTo>
                      <a:pt x="819" y="865"/>
                    </a:lnTo>
                    <a:lnTo>
                      <a:pt x="799" y="888"/>
                    </a:lnTo>
                    <a:lnTo>
                      <a:pt x="780" y="913"/>
                    </a:lnTo>
                    <a:lnTo>
                      <a:pt x="763" y="938"/>
                    </a:lnTo>
                    <a:lnTo>
                      <a:pt x="746" y="963"/>
                    </a:lnTo>
                    <a:lnTo>
                      <a:pt x="730" y="990"/>
                    </a:lnTo>
                    <a:lnTo>
                      <a:pt x="717" y="1017"/>
                    </a:lnTo>
                    <a:lnTo>
                      <a:pt x="703" y="1046"/>
                    </a:lnTo>
                    <a:lnTo>
                      <a:pt x="692" y="1075"/>
                    </a:lnTo>
                    <a:lnTo>
                      <a:pt x="682" y="1105"/>
                    </a:lnTo>
                    <a:lnTo>
                      <a:pt x="675" y="1134"/>
                    </a:lnTo>
                    <a:lnTo>
                      <a:pt x="667" y="1167"/>
                    </a:lnTo>
                    <a:lnTo>
                      <a:pt x="661" y="1197"/>
                    </a:lnTo>
                    <a:lnTo>
                      <a:pt x="657" y="1228"/>
                    </a:lnTo>
                    <a:lnTo>
                      <a:pt x="653" y="1261"/>
                    </a:lnTo>
                    <a:lnTo>
                      <a:pt x="653" y="1294"/>
                    </a:lnTo>
                    <a:lnTo>
                      <a:pt x="490" y="1230"/>
                    </a:lnTo>
                    <a:lnTo>
                      <a:pt x="325" y="1165"/>
                    </a:lnTo>
                    <a:lnTo>
                      <a:pt x="162" y="1230"/>
                    </a:lnTo>
                    <a:lnTo>
                      <a:pt x="0" y="1294"/>
                    </a:lnTo>
                    <a:lnTo>
                      <a:pt x="2" y="1228"/>
                    </a:lnTo>
                    <a:lnTo>
                      <a:pt x="6" y="1163"/>
                    </a:lnTo>
                    <a:lnTo>
                      <a:pt x="16" y="1098"/>
                    </a:lnTo>
                    <a:lnTo>
                      <a:pt x="27" y="1034"/>
                    </a:lnTo>
                    <a:lnTo>
                      <a:pt x="41" y="971"/>
                    </a:lnTo>
                    <a:lnTo>
                      <a:pt x="58" y="911"/>
                    </a:lnTo>
                    <a:lnTo>
                      <a:pt x="79" y="850"/>
                    </a:lnTo>
                    <a:lnTo>
                      <a:pt x="102" y="792"/>
                    </a:lnTo>
                    <a:lnTo>
                      <a:pt x="127" y="734"/>
                    </a:lnTo>
                    <a:lnTo>
                      <a:pt x="156" y="679"/>
                    </a:lnTo>
                    <a:lnTo>
                      <a:pt x="187" y="625"/>
                    </a:lnTo>
                    <a:lnTo>
                      <a:pt x="221" y="573"/>
                    </a:lnTo>
                    <a:lnTo>
                      <a:pt x="258" y="521"/>
                    </a:lnTo>
                    <a:lnTo>
                      <a:pt x="296" y="473"/>
                    </a:lnTo>
                    <a:lnTo>
                      <a:pt x="336" y="425"/>
                    </a:lnTo>
                    <a:lnTo>
                      <a:pt x="379" y="381"/>
                    </a:lnTo>
                    <a:lnTo>
                      <a:pt x="425" y="339"/>
                    </a:lnTo>
                    <a:lnTo>
                      <a:pt x="471" y="296"/>
                    </a:lnTo>
                    <a:lnTo>
                      <a:pt x="519" y="258"/>
                    </a:lnTo>
                    <a:lnTo>
                      <a:pt x="571" y="223"/>
                    </a:lnTo>
                    <a:lnTo>
                      <a:pt x="623" y="189"/>
                    </a:lnTo>
                    <a:lnTo>
                      <a:pt x="676" y="158"/>
                    </a:lnTo>
                    <a:lnTo>
                      <a:pt x="732" y="129"/>
                    </a:lnTo>
                    <a:lnTo>
                      <a:pt x="790" y="102"/>
                    </a:lnTo>
                    <a:lnTo>
                      <a:pt x="847" y="79"/>
                    </a:lnTo>
                    <a:lnTo>
                      <a:pt x="909" y="60"/>
                    </a:lnTo>
                    <a:lnTo>
                      <a:pt x="968" y="41"/>
                    </a:lnTo>
                    <a:lnTo>
                      <a:pt x="1032" y="27"/>
                    </a:lnTo>
                    <a:lnTo>
                      <a:pt x="1095" y="16"/>
                    </a:lnTo>
                    <a:lnTo>
                      <a:pt x="1160" y="8"/>
                    </a:lnTo>
                    <a:lnTo>
                      <a:pt x="1226" y="2"/>
                    </a:lnTo>
                    <a:lnTo>
                      <a:pt x="1291" y="0"/>
                    </a:lnTo>
                    <a:lnTo>
                      <a:pt x="1293" y="0"/>
                    </a:lnTo>
                    <a:lnTo>
                      <a:pt x="1293" y="4"/>
                    </a:lnTo>
                    <a:lnTo>
                      <a:pt x="1356" y="164"/>
                    </a:lnTo>
                    <a:lnTo>
                      <a:pt x="1422" y="329"/>
                    </a:lnTo>
                    <a:close/>
                  </a:path>
                </a:pathLst>
              </a:custGeom>
              <a:solidFill>
                <a:schemeClr val="tx2"/>
              </a:solidFill>
              <a:ln w="9525" cap="rnd">
                <a:solidFill>
                  <a:schemeClr val="bg1"/>
                </a:solidFill>
                <a:round/>
                <a:headEnd/>
                <a:tailEnd/>
              </a:ln>
            </p:spPr>
            <p:txBody>
              <a:bodyPr lIns="103900" tIns="51951" rIns="103900" bIns="51951"/>
              <a:lstStyle/>
              <a:p>
                <a:pPr algn="ctr"/>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pPr algn="ctr"/>
                <a:endParaRPr lang="en-US" dirty="0">
                  <a:solidFill>
                    <a:schemeClr val="bg1"/>
                  </a:solidFill>
                </a:endParaRPr>
              </a:p>
            </p:txBody>
          </p:sp>
        </p:grpSp>
        <p:sp>
          <p:nvSpPr>
            <p:cNvPr id="6" name="Rectangle 6"/>
            <p:cNvSpPr>
              <a:spLocks noChangeArrowheads="1"/>
            </p:cNvSpPr>
            <p:nvPr>
              <p:custDataLst>
                <p:tags r:id="rId4"/>
              </p:custDataLst>
            </p:nvPr>
          </p:nvSpPr>
          <p:spPr bwMode="gray">
            <a:xfrm>
              <a:off x="6487267" y="1910445"/>
              <a:ext cx="1050672"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Train </a:t>
              </a: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models </a:t>
              </a:r>
            </a:p>
            <a:p>
              <a:pPr algn="ctr"/>
              <a:r>
                <a:rPr lang="en-US" sz="1200" dirty="0" smtClean="0">
                  <a:solidFill>
                    <a:schemeClr val="bg1"/>
                  </a:solidFill>
                  <a:sym typeface="Trebuchet MS" panose="020B0603020202020204" pitchFamily="34" charset="0"/>
                </a:rPr>
                <a:t>on sub samples</a:t>
              </a:r>
            </a:p>
          </p:txBody>
        </p:sp>
        <p:sp>
          <p:nvSpPr>
            <p:cNvPr id="7" name="Rectangle 7"/>
            <p:cNvSpPr>
              <a:spLocks noChangeArrowheads="1"/>
            </p:cNvSpPr>
            <p:nvPr>
              <p:custDataLst>
                <p:tags r:id="rId5"/>
              </p:custDataLst>
            </p:nvPr>
          </p:nvSpPr>
          <p:spPr bwMode="gray">
            <a:xfrm>
              <a:off x="4057173" y="1750610"/>
              <a:ext cx="965009"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Split into </a:t>
              </a:r>
            </a:p>
            <a:p>
              <a:pPr algn="ct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sub samples</a:t>
              </a:r>
              <a:endParaRPr lang="en-US" sz="1200" dirty="0">
                <a:solidFill>
                  <a:schemeClr val="bg1"/>
                </a:solidFill>
                <a:sym typeface="Trebuchet MS" panose="020B0603020202020204" pitchFamily="34" charset="0"/>
              </a:endParaRPr>
            </a:p>
          </p:txBody>
        </p:sp>
        <p:sp>
          <p:nvSpPr>
            <p:cNvPr id="8" name="Rectangle 8"/>
            <p:cNvSpPr>
              <a:spLocks noChangeArrowheads="1"/>
            </p:cNvSpPr>
            <p:nvPr>
              <p:custDataLst>
                <p:tags r:id="rId6"/>
              </p:custDataLst>
            </p:nvPr>
          </p:nvSpPr>
          <p:spPr bwMode="gray">
            <a:xfrm>
              <a:off x="6249904" y="4121172"/>
              <a:ext cx="1197444"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Evaluate models</a:t>
              </a:r>
            </a:p>
            <a:p>
              <a:pPr algn="ctr"/>
              <a:r>
                <a:rPr lang="en-US" sz="1200" dirty="0">
                  <a:solidFill>
                    <a:schemeClr val="bg1"/>
                  </a:solidFill>
                  <a:sym typeface="Trebuchet MS" panose="020B0603020202020204" pitchFamily="34" charset="0"/>
                </a:rPr>
                <a:t>o</a:t>
              </a:r>
              <a:r>
                <a:rPr lang="en-US" sz="1200" dirty="0" smtClean="0">
                  <a:solidFill>
                    <a:schemeClr val="bg1"/>
                  </a:solidFill>
                  <a:sym typeface="Trebuchet MS" panose="020B0603020202020204" pitchFamily="34" charset="0"/>
                </a:rPr>
                <a:t>n scoring metric</a:t>
              </a:r>
              <a:endParaRPr lang="en-US" sz="1200" dirty="0">
                <a:solidFill>
                  <a:schemeClr val="bg1"/>
                </a:solidFill>
                <a:sym typeface="Trebuchet MS" panose="020B0603020202020204" pitchFamily="34" charset="0"/>
              </a:endParaRPr>
            </a:p>
          </p:txBody>
        </p:sp>
        <p:sp>
          <p:nvSpPr>
            <p:cNvPr id="9" name="Rectangle 9"/>
            <p:cNvSpPr>
              <a:spLocks noChangeArrowheads="1"/>
            </p:cNvSpPr>
            <p:nvPr>
              <p:custDataLst>
                <p:tags r:id="rId7"/>
              </p:custDataLst>
            </p:nvPr>
          </p:nvSpPr>
          <p:spPr bwMode="gray">
            <a:xfrm>
              <a:off x="3860930" y="3978890"/>
              <a:ext cx="1106073" cy="553998"/>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Average model</a:t>
              </a:r>
            </a:p>
            <a:p>
              <a:pPr algn="ctr"/>
              <a:r>
                <a:rPr lang="en-US" sz="1200" dirty="0" smtClean="0">
                  <a:solidFill>
                    <a:schemeClr val="bg1"/>
                  </a:solidFill>
                  <a:sym typeface="Trebuchet MS" panose="020B0603020202020204" pitchFamily="34" charset="0"/>
                </a:rPr>
                <a:t>CV performance</a:t>
              </a:r>
            </a:p>
            <a:p>
              <a:pPr algn="ctr"/>
              <a:r>
                <a:rPr lang="en-US" sz="1200" dirty="0">
                  <a:solidFill>
                    <a:schemeClr val="bg1"/>
                  </a:solidFill>
                  <a:sym typeface="Trebuchet MS" panose="020B0603020202020204" pitchFamily="34" charset="0"/>
                </a:rPr>
                <a:t>a</a:t>
              </a:r>
              <a:r>
                <a:rPr lang="en-US" sz="1200" dirty="0" smtClean="0">
                  <a:solidFill>
                    <a:schemeClr val="bg1"/>
                  </a:solidFill>
                  <a:sym typeface="Trebuchet MS" panose="020B0603020202020204" pitchFamily="34" charset="0"/>
                </a:rPr>
                <a:t>cross k folds</a:t>
              </a:r>
              <a:endParaRPr lang="en-US" sz="1200" dirty="0">
                <a:solidFill>
                  <a:schemeClr val="bg1"/>
                </a:solidFill>
                <a:sym typeface="Trebuchet MS" panose="020B0603020202020204" pitchFamily="34" charset="0"/>
              </a:endParaRPr>
            </a:p>
          </p:txBody>
        </p:sp>
        <p:sp>
          <p:nvSpPr>
            <p:cNvPr id="17" name="ee4pContent2"/>
            <p:cNvSpPr txBox="1"/>
            <p:nvPr/>
          </p:nvSpPr>
          <p:spPr>
            <a:xfrm>
              <a:off x="5161757" y="2965499"/>
              <a:ext cx="1396894" cy="657649"/>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100" b="1" dirty="0" smtClean="0">
                  <a:latin typeface="+mn-lt"/>
                </a:rPr>
                <a:t>Repeat for Hyperparameter Range</a:t>
              </a:r>
              <a:endParaRPr lang="en-US" sz="1100" b="1" dirty="0">
                <a:latin typeface="+mn-lt"/>
              </a:endParaRPr>
            </a:p>
          </p:txBody>
        </p:sp>
      </p:grpSp>
      <p:sp>
        <p:nvSpPr>
          <p:cNvPr id="18" name="ee4pContent3"/>
          <p:cNvSpPr txBox="1"/>
          <p:nvPr/>
        </p:nvSpPr>
        <p:spPr>
          <a:xfrm>
            <a:off x="9212289" y="2547780"/>
            <a:ext cx="2081013" cy="1661313"/>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CV Results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Score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Parameters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Model</a:t>
            </a:r>
            <a:endParaRPr lang="en-US" dirty="0">
              <a:solidFill>
                <a:schemeClr val="tx1">
                  <a:lumMod val="100000"/>
                </a:schemeClr>
              </a:solidFill>
            </a:endParaRPr>
          </a:p>
        </p:txBody>
      </p:sp>
      <p:sp>
        <p:nvSpPr>
          <p:cNvPr id="21" name="ee4pContent3"/>
          <p:cNvSpPr txBox="1"/>
          <p:nvPr/>
        </p:nvSpPr>
        <p:spPr>
          <a:xfrm>
            <a:off x="3941613" y="5477436"/>
            <a:ext cx="4274266" cy="628747"/>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gn="ctr"/>
            <a:r>
              <a:rPr lang="en-US" sz="1600" dirty="0" smtClean="0">
                <a:latin typeface="+mn-lt"/>
              </a:rPr>
              <a:t>Grid Search Steps to optimize the </a:t>
            </a:r>
          </a:p>
          <a:p>
            <a:pPr algn="ctr"/>
            <a:r>
              <a:rPr lang="en-US" sz="1600" dirty="0" smtClean="0">
                <a:latin typeface="+mn-lt"/>
              </a:rPr>
              <a:t>scoring function</a:t>
            </a:r>
            <a:endParaRPr lang="en-US" sz="1600" dirty="0">
              <a:latin typeface="+mn-lt"/>
            </a:endParaRPr>
          </a:p>
        </p:txBody>
      </p:sp>
    </p:spTree>
    <p:custDataLst>
      <p:tags r:id="rId1"/>
    </p:custDataLst>
    <p:extLst>
      <p:ext uri="{BB962C8B-B14F-4D97-AF65-F5344CB8AC3E}">
        <p14:creationId xmlns:p14="http://schemas.microsoft.com/office/powerpoint/2010/main" val="3347471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MASTERWIZARD_MARGINS" val="0"/>
  <p:tag name="EE4P_LANGUAGE_ID"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2.xml><?xml version="1.0" encoding="utf-8"?>
<p:tagLst xmlns:a="http://schemas.openxmlformats.org/drawingml/2006/main" xmlns:r="http://schemas.openxmlformats.org/officeDocument/2006/relationships" xmlns:p="http://schemas.openxmlformats.org/presentationml/2006/main">
  <p:tag name="EE4P_STRETCH" val="2"/>
  <p:tag name="EE4P_LAYOUT_ID" val="D"/>
</p:tagLst>
</file>

<file path=ppt/tags/tag1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BACA93AB-A3CE-41C6-A55B-C35CF9CEFDFD}" vid="{23B7CEC8-2C99-4261-B38D-2572E8C2F493}"/>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2386</TotalTime>
  <Words>767</Words>
  <Application>Microsoft Office PowerPoint</Application>
  <PresentationFormat>Widescreen</PresentationFormat>
  <Paragraphs>203</Paragraphs>
  <Slides>9</Slides>
  <Notes>8</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5" baseType="lpstr">
      <vt:lpstr>Arial</vt:lpstr>
      <vt:lpstr>Trebuchet MS</vt:lpstr>
      <vt:lpstr>BCG Grid 16:9</vt:lpstr>
      <vt:lpstr>1_BCG Grid 16:9</vt:lpstr>
      <vt:lpstr>think-cell Slide</vt:lpstr>
      <vt:lpstr>Selecting best 'classification model' </vt:lpstr>
      <vt:lpstr>About me…</vt:lpstr>
      <vt:lpstr>- Compare different classification algorithms in python  - Chose the best algorithm and most suitable KPIs  - Tuning model parameters  - Insights from Black-box models</vt:lpstr>
      <vt:lpstr>Comparison of Classification algorithms – Part 1</vt:lpstr>
      <vt:lpstr>Comparison of Classification algorithms – Part 2</vt:lpstr>
      <vt:lpstr>Key Performance metrics for  Classification model</vt:lpstr>
      <vt:lpstr>Hyperparameter Tuning</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Gupta, Pulkit</cp:lastModifiedBy>
  <cp:revision>521</cp:revision>
  <cp:lastPrinted>1999-12-31T18:30:00Z</cp:lastPrinted>
  <dcterms:created xsi:type="dcterms:W3CDTF">2018-09-26T06:48:16Z</dcterms:created>
  <dcterms:modified xsi:type="dcterms:W3CDTF">2018-10-13T09:04:56Z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